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364" r:id="rId2"/>
    <p:sldId id="729" r:id="rId3"/>
    <p:sldId id="730" r:id="rId4"/>
    <p:sldId id="731" r:id="rId5"/>
    <p:sldId id="732" r:id="rId6"/>
    <p:sldId id="733" r:id="rId7"/>
    <p:sldId id="734" r:id="rId8"/>
    <p:sldId id="754" r:id="rId9"/>
    <p:sldId id="755" r:id="rId10"/>
    <p:sldId id="738" r:id="rId11"/>
    <p:sldId id="742" r:id="rId12"/>
    <p:sldId id="756" r:id="rId13"/>
    <p:sldId id="736" r:id="rId14"/>
    <p:sldId id="757" r:id="rId15"/>
    <p:sldId id="758" r:id="rId16"/>
    <p:sldId id="759" r:id="rId17"/>
    <p:sldId id="760" r:id="rId18"/>
    <p:sldId id="761" r:id="rId19"/>
    <p:sldId id="762" r:id="rId20"/>
    <p:sldId id="763" r:id="rId21"/>
    <p:sldId id="764" r:id="rId22"/>
    <p:sldId id="765" r:id="rId23"/>
    <p:sldId id="766" r:id="rId24"/>
    <p:sldId id="753" r:id="rId25"/>
    <p:sldId id="274" r:id="rId26"/>
    <p:sldId id="581" r:id="rId27"/>
    <p:sldId id="275" r:id="rId28"/>
    <p:sldId id="277" r:id="rId29"/>
    <p:sldId id="660" r:id="rId30"/>
  </p:sldIdLst>
  <p:sldSz cx="9144000" cy="5715000" type="screen16x10"/>
  <p:notesSz cx="9998075" cy="68659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orient="horz" pos="2163">
          <p15:clr>
            <a:srgbClr val="A4A3A4"/>
          </p15:clr>
        </p15:guide>
        <p15:guide id="5" orient="horz" pos="27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>
          <p15:clr>
            <a:srgbClr val="A4A3A4"/>
          </p15:clr>
        </p15:guide>
        <p15:guide id="2" pos="2137">
          <p15:clr>
            <a:srgbClr val="A4A3A4"/>
          </p15:clr>
        </p15:guide>
        <p15:guide id="3" orient="horz" pos="2164">
          <p15:clr>
            <a:srgbClr val="A4A3A4"/>
          </p15:clr>
        </p15:guide>
        <p15:guide id="4" pos="314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islaine PARA" initials="Gp" lastIdx="1" clrIdx="0"/>
  <p:cmAuthor id="2" name="remi bachelet" initials="rb" lastIdx="6" clrIdx="1">
    <p:extLst>
      <p:ext uri="{19B8F6BF-5375-455C-9EA6-DF929625EA0E}">
        <p15:presenceInfo xmlns:p15="http://schemas.microsoft.com/office/powerpoint/2012/main" userId="4c45c43f20d7a3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1A6"/>
    <a:srgbClr val="7AAB25"/>
    <a:srgbClr val="49B724"/>
    <a:srgbClr val="FF33CC"/>
    <a:srgbClr val="3E7F00"/>
    <a:srgbClr val="FDEE21"/>
    <a:srgbClr val="C35755"/>
    <a:srgbClr val="FFFFFF"/>
    <a:srgbClr val="00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79B10337-9496-4851-BA99-66A2A802D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4" autoAdjust="0"/>
    <p:restoredTop sz="89610" autoAdjust="0"/>
  </p:normalViewPr>
  <p:slideViewPr>
    <p:cSldViewPr snapToGrid="0">
      <p:cViewPr varScale="1">
        <p:scale>
          <a:sx n="64" d="100"/>
          <a:sy n="64" d="100"/>
        </p:scale>
        <p:origin x="764" y="40"/>
      </p:cViewPr>
      <p:guideLst>
        <p:guide orient="horz" pos="2160"/>
        <p:guide pos="2880"/>
        <p:guide orient="horz" pos="1800"/>
        <p:guide orient="horz" pos="2163"/>
        <p:guide orient="horz" pos="2707"/>
      </p:guideLst>
    </p:cSldViewPr>
  </p:slideViewPr>
  <p:outlineViewPr>
    <p:cViewPr>
      <p:scale>
        <a:sx n="33" d="100"/>
        <a:sy n="33" d="100"/>
      </p:scale>
      <p:origin x="0" y="-502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752" y="54"/>
      </p:cViewPr>
      <p:guideLst>
        <p:guide orient="horz" pos="3122"/>
        <p:guide pos="2137"/>
        <p:guide orient="horz" pos="2164"/>
        <p:guide pos="3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0813E52-026F-EEFA-256B-46D12B1A06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595AD0-DEB8-2F01-0848-2CE592508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62613" y="0"/>
            <a:ext cx="43338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E6CC8-0D46-4C72-88AB-22E35525DB6E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D86446-838E-37AA-23FF-F084B55D4B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A76E1E-DF76-2614-32C9-EB3610D188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62613" y="6521450"/>
            <a:ext cx="4333875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884C-286D-437C-8299-2EF7C42D4C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626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1331679" y="3261349"/>
            <a:ext cx="7334720" cy="308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44925" rIns="91450" bIns="449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2952750" y="522288"/>
            <a:ext cx="4097338" cy="2560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6913"/>
            <a:ext cx="557847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866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10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75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0" name="Google Shape;8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1" name="Google Shape;9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7" name="Google Shape;10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124201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457201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nnière chapitre 1">
  <p:cSld name="6_bannière chapitre 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9341" y="7257"/>
            <a:ext cx="2548800" cy="5715000"/>
          </a:xfrm>
          <a:prstGeom prst="rect">
            <a:avLst/>
          </a:prstGeom>
          <a:gradFill>
            <a:gsLst>
              <a:gs pos="0">
                <a:srgbClr val="FFFF00"/>
              </a:gs>
              <a:gs pos="38000">
                <a:srgbClr val="FFFF75"/>
              </a:gs>
              <a:gs pos="58849">
                <a:srgbClr val="FCF9D8"/>
              </a:gs>
              <a:gs pos="100000">
                <a:srgbClr val="FFFF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93;p27">
            <a:extLst>
              <a:ext uri="{FF2B5EF4-FFF2-40B4-BE49-F238E27FC236}">
                <a16:creationId xmlns:a16="http://schemas.microsoft.com/office/drawing/2014/main" id="{E348E372-FE29-40F4-A9E6-C8CACDE20C6C}"/>
              </a:ext>
            </a:extLst>
          </p:cNvPr>
          <p:cNvSpPr txBox="1"/>
          <p:nvPr userDrawn="1"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16" name="Google Shape;198;p27">
            <a:extLst>
              <a:ext uri="{FF2B5EF4-FFF2-40B4-BE49-F238E27FC236}">
                <a16:creationId xmlns:a16="http://schemas.microsoft.com/office/drawing/2014/main" id="{06E3B571-23DD-4EAA-B650-BB9BD65CEDD2}"/>
              </a:ext>
            </a:extLst>
          </p:cNvPr>
          <p:cNvSpPr/>
          <p:nvPr userDrawn="1"/>
        </p:nvSpPr>
        <p:spPr>
          <a:xfrm>
            <a:off x="88006" y="2743816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Management du Périmètre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Recueillir les exigences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Définir le périmètre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Créer le WBS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lang="fr-FR" dirty="0"/>
          </a:p>
        </p:txBody>
      </p:sp>
      <p:sp>
        <p:nvSpPr>
          <p:cNvPr id="10" name="Google Shape;196;p27">
            <a:extLst>
              <a:ext uri="{FF2B5EF4-FFF2-40B4-BE49-F238E27FC236}">
                <a16:creationId xmlns:a16="http://schemas.microsoft.com/office/drawing/2014/main" id="{D61FE6D2-32D8-6BA6-CCB9-0C25C00FB3F0}"/>
              </a:ext>
            </a:extLst>
          </p:cNvPr>
          <p:cNvSpPr txBox="1"/>
          <p:nvPr userDrawn="1"/>
        </p:nvSpPr>
        <p:spPr>
          <a:xfrm>
            <a:off x="101124" y="2434888"/>
            <a:ext cx="18488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2.1 : Périmètre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 8" descr="C:\Users\user\Downloads\rebranding-esprit-c.png">
            <a:extLst>
              <a:ext uri="{FF2B5EF4-FFF2-40B4-BE49-F238E27FC236}">
                <a16:creationId xmlns:a16="http://schemas.microsoft.com/office/drawing/2014/main" id="{1EBAE28B-0F0E-05A5-EBC7-9A314509138C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annière chapitre 1">
  <p:cSld name="8_bannière chapitre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0" y="0"/>
            <a:ext cx="2548800" cy="5715000"/>
          </a:xfrm>
          <a:prstGeom prst="rect">
            <a:avLst/>
          </a:prstGeom>
          <a:gradFill>
            <a:gsLst>
              <a:gs pos="0">
                <a:srgbClr val="FFFF00"/>
              </a:gs>
              <a:gs pos="38000">
                <a:srgbClr val="FFFF75"/>
              </a:gs>
              <a:gs pos="58849">
                <a:srgbClr val="FCF9D8"/>
              </a:gs>
              <a:gs pos="100000">
                <a:srgbClr val="FFFF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93;p27">
            <a:extLst>
              <a:ext uri="{FF2B5EF4-FFF2-40B4-BE49-F238E27FC236}">
                <a16:creationId xmlns:a16="http://schemas.microsoft.com/office/drawing/2014/main" id="{7F8E4256-1014-4DDF-9EEC-A62072D6D067}"/>
              </a:ext>
            </a:extLst>
          </p:cNvPr>
          <p:cNvSpPr txBox="1"/>
          <p:nvPr userDrawn="1"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16" name="Google Shape;198;p27">
            <a:extLst>
              <a:ext uri="{FF2B5EF4-FFF2-40B4-BE49-F238E27FC236}">
                <a16:creationId xmlns:a16="http://schemas.microsoft.com/office/drawing/2014/main" id="{91C33C4A-5360-4763-84FB-C46E4AC0212A}"/>
              </a:ext>
            </a:extLst>
          </p:cNvPr>
          <p:cNvSpPr/>
          <p:nvPr userDrawn="1"/>
        </p:nvSpPr>
        <p:spPr>
          <a:xfrm>
            <a:off x="88006" y="2743816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Management du Périmètre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Recueillir les exigences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Définir le périmètre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Créer le WBS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lang="fr-FR" dirty="0"/>
          </a:p>
        </p:txBody>
      </p:sp>
      <p:sp>
        <p:nvSpPr>
          <p:cNvPr id="7" name="Google Shape;196;p27">
            <a:extLst>
              <a:ext uri="{FF2B5EF4-FFF2-40B4-BE49-F238E27FC236}">
                <a16:creationId xmlns:a16="http://schemas.microsoft.com/office/drawing/2014/main" id="{A62084BE-25FC-397D-7846-8B2129C3380E}"/>
              </a:ext>
            </a:extLst>
          </p:cNvPr>
          <p:cNvSpPr txBox="1"/>
          <p:nvPr userDrawn="1"/>
        </p:nvSpPr>
        <p:spPr>
          <a:xfrm>
            <a:off x="101124" y="2434888"/>
            <a:ext cx="18488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2.1 : Périmètre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 5" descr="C:\Users\user\Downloads\rebranding-esprit-c.png">
            <a:extLst>
              <a:ext uri="{FF2B5EF4-FFF2-40B4-BE49-F238E27FC236}">
                <a16:creationId xmlns:a16="http://schemas.microsoft.com/office/drawing/2014/main" id="{AAC9A533-1396-7F55-8041-A783953DACDB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annière chapitre 1">
  <p:cSld name="7_bannière chapitre 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0" y="0"/>
            <a:ext cx="2548800" cy="5715000"/>
          </a:xfrm>
          <a:prstGeom prst="rect">
            <a:avLst/>
          </a:prstGeom>
          <a:gradFill>
            <a:gsLst>
              <a:gs pos="0">
                <a:srgbClr val="FFFF00"/>
              </a:gs>
              <a:gs pos="38000">
                <a:srgbClr val="FFFF75"/>
              </a:gs>
              <a:gs pos="58849">
                <a:srgbClr val="FCF9D8"/>
              </a:gs>
              <a:gs pos="100000">
                <a:srgbClr val="FFFF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836" y="5154161"/>
            <a:ext cx="1058009" cy="3701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9;p24">
            <a:extLst>
              <a:ext uri="{FF2B5EF4-FFF2-40B4-BE49-F238E27FC236}">
                <a16:creationId xmlns:a16="http://schemas.microsoft.com/office/drawing/2014/main" id="{A0673D49-06D6-4971-9FC8-57FC07E75F7A}"/>
              </a:ext>
            </a:extLst>
          </p:cNvPr>
          <p:cNvSpPr/>
          <p:nvPr userDrawn="1"/>
        </p:nvSpPr>
        <p:spPr>
          <a:xfrm>
            <a:off x="0" y="0"/>
            <a:ext cx="2548800" cy="5715000"/>
          </a:xfrm>
          <a:prstGeom prst="rect">
            <a:avLst/>
          </a:prstGeom>
          <a:gradFill>
            <a:gsLst>
              <a:gs pos="0">
                <a:srgbClr val="FFFF00"/>
              </a:gs>
              <a:gs pos="38000">
                <a:srgbClr val="FFFF75"/>
              </a:gs>
              <a:gs pos="58849">
                <a:srgbClr val="FCF9D8"/>
              </a:gs>
              <a:gs pos="100000">
                <a:srgbClr val="FFFF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3;p27">
            <a:extLst>
              <a:ext uri="{FF2B5EF4-FFF2-40B4-BE49-F238E27FC236}">
                <a16:creationId xmlns:a16="http://schemas.microsoft.com/office/drawing/2014/main" id="{F4879229-E6D1-4B1C-B715-68642D50A581}"/>
              </a:ext>
            </a:extLst>
          </p:cNvPr>
          <p:cNvSpPr txBox="1"/>
          <p:nvPr userDrawn="1"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14" name="Google Shape;198;p27">
            <a:extLst>
              <a:ext uri="{FF2B5EF4-FFF2-40B4-BE49-F238E27FC236}">
                <a16:creationId xmlns:a16="http://schemas.microsoft.com/office/drawing/2014/main" id="{6FCD7FF2-4133-4E87-AEE4-3328BFD14B41}"/>
              </a:ext>
            </a:extLst>
          </p:cNvPr>
          <p:cNvSpPr/>
          <p:nvPr userDrawn="1"/>
        </p:nvSpPr>
        <p:spPr>
          <a:xfrm>
            <a:off x="88006" y="2743816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Management du Périmètre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Recueillir les exigences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Définir le périmètre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Créer le WBS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lang="fr-FR" dirty="0"/>
          </a:p>
        </p:txBody>
      </p:sp>
      <p:sp>
        <p:nvSpPr>
          <p:cNvPr id="8" name="Google Shape;196;p27">
            <a:extLst>
              <a:ext uri="{FF2B5EF4-FFF2-40B4-BE49-F238E27FC236}">
                <a16:creationId xmlns:a16="http://schemas.microsoft.com/office/drawing/2014/main" id="{E276B13D-CB41-3C2E-B14B-BD92C18D2E9B}"/>
              </a:ext>
            </a:extLst>
          </p:cNvPr>
          <p:cNvSpPr txBox="1"/>
          <p:nvPr userDrawn="1"/>
        </p:nvSpPr>
        <p:spPr>
          <a:xfrm>
            <a:off x="101124" y="2434888"/>
            <a:ext cx="18488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2.1 : Périmètre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 8" descr="C:\Users\user\Downloads\rebranding-esprit-c.png">
            <a:extLst>
              <a:ext uri="{FF2B5EF4-FFF2-40B4-BE49-F238E27FC236}">
                <a16:creationId xmlns:a16="http://schemas.microsoft.com/office/drawing/2014/main" id="{DD3A9AEF-1940-B413-DB70-73BCDAC332F3}"/>
              </a:ext>
            </a:extLst>
          </p:cNvPr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nnière chapitre 3">
  <p:cSld name="3_Bannière chapitre 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/>
          <p:nvPr/>
        </p:nvSpPr>
        <p:spPr>
          <a:xfrm>
            <a:off x="-1" y="-3770"/>
            <a:ext cx="2548800" cy="5715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rgbClr val="E0D7EB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fr-FR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Notion et cadre général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2"/>
          </p:nvPr>
        </p:nvSpPr>
        <p:spPr>
          <a:xfrm>
            <a:off x="2843810" y="812136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101125" y="2434888"/>
            <a:ext cx="9785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1.1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88006" y="2743816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Projet et Opération: Quelles différences? </a:t>
            </a: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et contenu du PMBOK®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d’un projet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paradoxe du management de projets</a:t>
            </a:r>
            <a:endParaRPr dirty="0"/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Terminologie clés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de projet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dirty="0"/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BF0B1234-69C0-A0B9-0920-2581117ABA54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nnière chapitre 3">
  <p:cSld name="2_Bannière chapitre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-1" y="-3770"/>
            <a:ext cx="2548800" cy="5715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rgbClr val="E0D7EB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93;p27">
            <a:extLst>
              <a:ext uri="{FF2B5EF4-FFF2-40B4-BE49-F238E27FC236}">
                <a16:creationId xmlns:a16="http://schemas.microsoft.com/office/drawing/2014/main" id="{89128A8E-6FDF-4659-B847-4957C5E3CB65}"/>
              </a:ext>
            </a:extLst>
          </p:cNvPr>
          <p:cNvSpPr txBox="1"/>
          <p:nvPr userDrawn="1"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Notion et cadre général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13" name="Google Shape;198;p27">
            <a:extLst>
              <a:ext uri="{FF2B5EF4-FFF2-40B4-BE49-F238E27FC236}">
                <a16:creationId xmlns:a16="http://schemas.microsoft.com/office/drawing/2014/main" id="{5632E152-08AF-4E43-AB88-C080947B5759}"/>
              </a:ext>
            </a:extLst>
          </p:cNvPr>
          <p:cNvSpPr/>
          <p:nvPr userDrawn="1"/>
        </p:nvSpPr>
        <p:spPr>
          <a:xfrm>
            <a:off x="88006" y="2743816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Projet et Opération: Quelles différences? </a:t>
            </a: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et contenu du PMBOK®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d’un projet</a:t>
            </a:r>
            <a:endParaRPr dirty="0"/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Terminologie clés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de projet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dirty="0"/>
          </a:p>
        </p:txBody>
      </p:sp>
      <p:sp>
        <p:nvSpPr>
          <p:cNvPr id="14" name="Google Shape;196;p27">
            <a:extLst>
              <a:ext uri="{FF2B5EF4-FFF2-40B4-BE49-F238E27FC236}">
                <a16:creationId xmlns:a16="http://schemas.microsoft.com/office/drawing/2014/main" id="{91D3683F-682B-4A23-9F4E-D451B9FB361A}"/>
              </a:ext>
            </a:extLst>
          </p:cNvPr>
          <p:cNvSpPr txBox="1"/>
          <p:nvPr userDrawn="1"/>
        </p:nvSpPr>
        <p:spPr>
          <a:xfrm>
            <a:off x="101125" y="2434888"/>
            <a:ext cx="9785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1.1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CCC78BC9-1BD9-85E7-D04F-43ED4414D307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nnière chapitre 3">
  <p:cSld name="9_Bannière chapitre 3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>
            <a:off x="-1" y="-3770"/>
            <a:ext cx="2548800" cy="5715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rgbClr val="E0D7EB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93;p27">
            <a:extLst>
              <a:ext uri="{FF2B5EF4-FFF2-40B4-BE49-F238E27FC236}">
                <a16:creationId xmlns:a16="http://schemas.microsoft.com/office/drawing/2014/main" id="{9C072B72-EDA0-472F-A0C1-E4A36528D38A}"/>
              </a:ext>
            </a:extLst>
          </p:cNvPr>
          <p:cNvSpPr txBox="1"/>
          <p:nvPr userDrawn="1"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Notion et cadre général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10" name="Google Shape;198;p27">
            <a:extLst>
              <a:ext uri="{FF2B5EF4-FFF2-40B4-BE49-F238E27FC236}">
                <a16:creationId xmlns:a16="http://schemas.microsoft.com/office/drawing/2014/main" id="{D352C54E-9B0F-4F2A-8CE1-E5D981347BFF}"/>
              </a:ext>
            </a:extLst>
          </p:cNvPr>
          <p:cNvSpPr/>
          <p:nvPr userDrawn="1"/>
        </p:nvSpPr>
        <p:spPr>
          <a:xfrm>
            <a:off x="88006" y="2743816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Projet et Opération: Quelles différences? </a:t>
            </a: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et contenu du PMBOK®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et caractéristiques d’un projet</a:t>
            </a:r>
            <a:endParaRPr lang="fr-FR" sz="1100" dirty="0"/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Terminologie clés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de projet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dirty="0"/>
          </a:p>
        </p:txBody>
      </p:sp>
      <p:sp>
        <p:nvSpPr>
          <p:cNvPr id="11" name="Google Shape;196;p27">
            <a:extLst>
              <a:ext uri="{FF2B5EF4-FFF2-40B4-BE49-F238E27FC236}">
                <a16:creationId xmlns:a16="http://schemas.microsoft.com/office/drawing/2014/main" id="{1D2EA390-3ACA-4309-835B-18F875B9C149}"/>
              </a:ext>
            </a:extLst>
          </p:cNvPr>
          <p:cNvSpPr txBox="1"/>
          <p:nvPr userDrawn="1"/>
        </p:nvSpPr>
        <p:spPr>
          <a:xfrm>
            <a:off x="101125" y="2434888"/>
            <a:ext cx="9785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1.1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 6" descr="C:\Users\user\Downloads\rebranding-esprit-c.png">
            <a:extLst>
              <a:ext uri="{FF2B5EF4-FFF2-40B4-BE49-F238E27FC236}">
                <a16:creationId xmlns:a16="http://schemas.microsoft.com/office/drawing/2014/main" id="{D926B180-E1D0-14BE-278F-DDB6639D609E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nnière chapitre 3">
  <p:cSld name="6_Bannière chapitre 3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-1" y="-3770"/>
            <a:ext cx="2548800" cy="5715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rgbClr val="E0D7EB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93;p27">
            <a:extLst>
              <a:ext uri="{FF2B5EF4-FFF2-40B4-BE49-F238E27FC236}">
                <a16:creationId xmlns:a16="http://schemas.microsoft.com/office/drawing/2014/main" id="{ED71BB9B-B1E9-4E9A-AEAD-DFE7C8FED415}"/>
              </a:ext>
            </a:extLst>
          </p:cNvPr>
          <p:cNvSpPr txBox="1"/>
          <p:nvPr userDrawn="1"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Notion et cadre général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10" name="Google Shape;198;p27">
            <a:extLst>
              <a:ext uri="{FF2B5EF4-FFF2-40B4-BE49-F238E27FC236}">
                <a16:creationId xmlns:a16="http://schemas.microsoft.com/office/drawing/2014/main" id="{A0AEE77D-352A-42BE-B1BF-6C03C91FFF5A}"/>
              </a:ext>
            </a:extLst>
          </p:cNvPr>
          <p:cNvSpPr/>
          <p:nvPr userDrawn="1"/>
        </p:nvSpPr>
        <p:spPr>
          <a:xfrm>
            <a:off x="88006" y="2743816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Projet et Opération: Quelles différences? </a:t>
            </a: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et contenu du PMBOK®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et caractéristiques d’un projet</a:t>
            </a:r>
            <a:endParaRPr lang="fr-FR" sz="1100" dirty="0"/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Terminologie clés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de projet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dirty="0"/>
          </a:p>
        </p:txBody>
      </p:sp>
      <p:sp>
        <p:nvSpPr>
          <p:cNvPr id="11" name="Google Shape;196;p27">
            <a:extLst>
              <a:ext uri="{FF2B5EF4-FFF2-40B4-BE49-F238E27FC236}">
                <a16:creationId xmlns:a16="http://schemas.microsoft.com/office/drawing/2014/main" id="{FF33F580-290F-4D2B-90BC-CEBCA42FE9E4}"/>
              </a:ext>
            </a:extLst>
          </p:cNvPr>
          <p:cNvSpPr txBox="1"/>
          <p:nvPr userDrawn="1"/>
        </p:nvSpPr>
        <p:spPr>
          <a:xfrm>
            <a:off x="101125" y="2434888"/>
            <a:ext cx="9785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1.1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 6" descr="C:\Users\user\Downloads\rebranding-esprit-c.png">
            <a:extLst>
              <a:ext uri="{FF2B5EF4-FFF2-40B4-BE49-F238E27FC236}">
                <a16:creationId xmlns:a16="http://schemas.microsoft.com/office/drawing/2014/main" id="{DC7D6B82-BADF-471A-3E36-043DB91DEF69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nnière chapitre 3">
  <p:cSld name="1_Bannière chapitre 3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-1" y="-3770"/>
            <a:ext cx="2548800" cy="5715000"/>
          </a:xfrm>
          <a:prstGeom prst="rect">
            <a:avLst/>
          </a:prstGeom>
          <a:gradFill>
            <a:gsLst>
              <a:gs pos="0">
                <a:schemeClr val="accent4"/>
              </a:gs>
              <a:gs pos="50000">
                <a:srgbClr val="E0D7EB"/>
              </a:gs>
              <a:gs pos="100000">
                <a:srgbClr val="7030A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2699793" y="134938"/>
            <a:ext cx="631358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2843810" y="1270000"/>
            <a:ext cx="617319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ftr" idx="11"/>
          </p:nvPr>
        </p:nvSpPr>
        <p:spPr>
          <a:xfrm>
            <a:off x="3124201" y="5296961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6" name="Google Shape;246;p33"/>
          <p:cNvSpPr txBox="1">
            <a:spLocks noGrp="1"/>
          </p:cNvSpPr>
          <p:nvPr>
            <p:ph type="sldNum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4" name="Google Shape;193;p27">
            <a:extLst>
              <a:ext uri="{FF2B5EF4-FFF2-40B4-BE49-F238E27FC236}">
                <a16:creationId xmlns:a16="http://schemas.microsoft.com/office/drawing/2014/main" id="{CBBD82EA-9425-4B06-9E34-3655AA7E0751}"/>
              </a:ext>
            </a:extLst>
          </p:cNvPr>
          <p:cNvSpPr txBox="1"/>
          <p:nvPr userDrawn="1"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Notion et cadre général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16" name="Google Shape;198;p27">
            <a:extLst>
              <a:ext uri="{FF2B5EF4-FFF2-40B4-BE49-F238E27FC236}">
                <a16:creationId xmlns:a16="http://schemas.microsoft.com/office/drawing/2014/main" id="{9B12366B-84BD-48DB-AF39-6788E51FF70F}"/>
              </a:ext>
            </a:extLst>
          </p:cNvPr>
          <p:cNvSpPr/>
          <p:nvPr userDrawn="1"/>
        </p:nvSpPr>
        <p:spPr>
          <a:xfrm>
            <a:off x="88006" y="2743816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Projet et Opération: Quelles différences? </a:t>
            </a: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et contenu du PMBOK®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et caractéristiques d’un projet</a:t>
            </a:r>
            <a:endParaRPr lang="fr-FR" sz="1100" dirty="0"/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Terminologie clés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de projet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dirty="0"/>
          </a:p>
        </p:txBody>
      </p:sp>
      <p:sp>
        <p:nvSpPr>
          <p:cNvPr id="17" name="Google Shape;196;p27">
            <a:extLst>
              <a:ext uri="{FF2B5EF4-FFF2-40B4-BE49-F238E27FC236}">
                <a16:creationId xmlns:a16="http://schemas.microsoft.com/office/drawing/2014/main" id="{21538BD2-53BC-4B23-9B0B-D7444615A716}"/>
              </a:ext>
            </a:extLst>
          </p:cNvPr>
          <p:cNvSpPr txBox="1"/>
          <p:nvPr userDrawn="1"/>
        </p:nvSpPr>
        <p:spPr>
          <a:xfrm>
            <a:off x="101125" y="2434888"/>
            <a:ext cx="9785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1.1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 10" descr="C:\Users\user\Downloads\rebranding-esprit-c.png">
            <a:extLst>
              <a:ext uri="{FF2B5EF4-FFF2-40B4-BE49-F238E27FC236}">
                <a16:creationId xmlns:a16="http://schemas.microsoft.com/office/drawing/2014/main" id="{B8BE2061-0925-FA63-5CDD-67D80834251D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nnière chapitre 2">
  <p:cSld name="1_bannière chapitre 2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538CD5"/>
              </a:gs>
              <a:gs pos="30000">
                <a:srgbClr val="00B0F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88008" y="3581931"/>
            <a:ext cx="2470134" cy="12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Processus et groupes de processus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Domaines de connaissance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Correspondance entre les deux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d’ensemble 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  <a:endParaRPr dirty="0"/>
          </a:p>
        </p:txBody>
      </p:sp>
      <p:sp>
        <p:nvSpPr>
          <p:cNvPr id="277" name="Google Shape;277;p36"/>
          <p:cNvSpPr txBox="1"/>
          <p:nvPr/>
        </p:nvSpPr>
        <p:spPr>
          <a:xfrm>
            <a:off x="93869" y="3243977"/>
            <a:ext cx="974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1.2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3;p27">
            <a:extLst>
              <a:ext uri="{FF2B5EF4-FFF2-40B4-BE49-F238E27FC236}">
                <a16:creationId xmlns:a16="http://schemas.microsoft.com/office/drawing/2014/main" id="{ACB3D993-9821-4CA8-BB45-D941A58C6C8E}"/>
              </a:ext>
            </a:extLst>
          </p:cNvPr>
          <p:cNvSpPr txBox="1"/>
          <p:nvPr userDrawn="1"/>
        </p:nvSpPr>
        <p:spPr>
          <a:xfrm>
            <a:off x="9341" y="1904079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Notion et cadre général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DC964CAA-C213-A0F9-143A-53C1D956F016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nnière chapitre 2">
  <p:cSld name="10_bannière chapitre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538CD5"/>
              </a:gs>
              <a:gs pos="30000">
                <a:srgbClr val="00B0F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88008" y="3581931"/>
            <a:ext cx="2470134" cy="12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Processus et groupes de processus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Domaines de connaissance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Correspondance entre les deux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d’ensemble 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 </a:t>
            </a:r>
            <a:endParaRPr dirty="0"/>
          </a:p>
        </p:txBody>
      </p:sp>
      <p:sp>
        <p:nvSpPr>
          <p:cNvPr id="11" name="Google Shape;277;p36">
            <a:extLst>
              <a:ext uri="{FF2B5EF4-FFF2-40B4-BE49-F238E27FC236}">
                <a16:creationId xmlns:a16="http://schemas.microsoft.com/office/drawing/2014/main" id="{1443FF42-B344-4AF7-88D3-7B48C3189DFB}"/>
              </a:ext>
            </a:extLst>
          </p:cNvPr>
          <p:cNvSpPr txBox="1"/>
          <p:nvPr userDrawn="1"/>
        </p:nvSpPr>
        <p:spPr>
          <a:xfrm>
            <a:off x="93869" y="3243977"/>
            <a:ext cx="974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1.2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3;p27">
            <a:extLst>
              <a:ext uri="{FF2B5EF4-FFF2-40B4-BE49-F238E27FC236}">
                <a16:creationId xmlns:a16="http://schemas.microsoft.com/office/drawing/2014/main" id="{0FCAC7B3-46B0-4C75-A80B-6B474DBEBE63}"/>
              </a:ext>
            </a:extLst>
          </p:cNvPr>
          <p:cNvSpPr txBox="1"/>
          <p:nvPr userDrawn="1"/>
        </p:nvSpPr>
        <p:spPr>
          <a:xfrm>
            <a:off x="9341" y="1904079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Notion et cadre général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007FBDB0-FE8A-E9E4-92C4-1D7E84825F1F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e de titre">
  <p:cSld name="4_Diapositive de titr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1" y="2"/>
            <a:ext cx="2548800" cy="5714999"/>
          </a:xfrm>
          <a:prstGeom prst="rect">
            <a:avLst/>
          </a:prstGeom>
          <a:gradFill>
            <a:gsLst>
              <a:gs pos="0">
                <a:srgbClr val="663300"/>
              </a:gs>
              <a:gs pos="50000">
                <a:srgbClr val="F27900"/>
              </a:gs>
              <a:gs pos="100000">
                <a:srgbClr val="6633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50;p8">
            <a:extLst>
              <a:ext uri="{FF2B5EF4-FFF2-40B4-BE49-F238E27FC236}">
                <a16:creationId xmlns:a16="http://schemas.microsoft.com/office/drawing/2014/main" id="{1A15A833-CCD8-4BEB-8072-A62DA9B0B809}"/>
              </a:ext>
            </a:extLst>
          </p:cNvPr>
          <p:cNvSpPr txBox="1"/>
          <p:nvPr userDrawn="1"/>
        </p:nvSpPr>
        <p:spPr>
          <a:xfrm>
            <a:off x="0" y="2119717"/>
            <a:ext cx="255814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Projets</a:t>
            </a:r>
            <a:endParaRPr lang="fr-FR" dirty="0"/>
          </a:p>
        </p:txBody>
      </p:sp>
      <p:pic>
        <p:nvPicPr>
          <p:cNvPr id="8" name="Image 7" descr="C:\Users\user\Downloads\rebranding-esprit-c.png">
            <a:extLst>
              <a:ext uri="{FF2B5EF4-FFF2-40B4-BE49-F238E27FC236}">
                <a16:creationId xmlns:a16="http://schemas.microsoft.com/office/drawing/2014/main" id="{30A86E84-F16D-C782-FB7F-1A91D1C8624F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nnière chapitre 2">
  <p:cSld name="5_bannière chapitre 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538CD5"/>
              </a:gs>
              <a:gs pos="30000">
                <a:srgbClr val="00B0F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2699793" y="251050"/>
            <a:ext cx="631358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body" idx="1"/>
          </p:nvPr>
        </p:nvSpPr>
        <p:spPr>
          <a:xfrm>
            <a:off x="2843810" y="1270000"/>
            <a:ext cx="617319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88008" y="3581931"/>
            <a:ext cx="2470134" cy="12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Processus et groupes de processus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Domaines de connaissance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Correspondance entre les deux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d’ensemble 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 </a:t>
            </a:r>
            <a:endParaRPr dirty="0"/>
          </a:p>
        </p:txBody>
      </p:sp>
      <p:sp>
        <p:nvSpPr>
          <p:cNvPr id="10" name="Google Shape;277;p36">
            <a:extLst>
              <a:ext uri="{FF2B5EF4-FFF2-40B4-BE49-F238E27FC236}">
                <a16:creationId xmlns:a16="http://schemas.microsoft.com/office/drawing/2014/main" id="{AD3EA919-AA78-469C-BA98-A6C7267FBC9F}"/>
              </a:ext>
            </a:extLst>
          </p:cNvPr>
          <p:cNvSpPr txBox="1"/>
          <p:nvPr userDrawn="1"/>
        </p:nvSpPr>
        <p:spPr>
          <a:xfrm>
            <a:off x="93869" y="3243977"/>
            <a:ext cx="974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1.2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3;p27">
            <a:extLst>
              <a:ext uri="{FF2B5EF4-FFF2-40B4-BE49-F238E27FC236}">
                <a16:creationId xmlns:a16="http://schemas.microsoft.com/office/drawing/2014/main" id="{0CDB6930-0E48-40BC-A761-A608516E457E}"/>
              </a:ext>
            </a:extLst>
          </p:cNvPr>
          <p:cNvSpPr txBox="1"/>
          <p:nvPr userDrawn="1"/>
        </p:nvSpPr>
        <p:spPr>
          <a:xfrm>
            <a:off x="9341" y="1904079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Notion et cadre général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pic>
        <p:nvPicPr>
          <p:cNvPr id="9" name="Image 8" descr="C:\Users\user\Downloads\rebranding-esprit-c.png">
            <a:extLst>
              <a:ext uri="{FF2B5EF4-FFF2-40B4-BE49-F238E27FC236}">
                <a16:creationId xmlns:a16="http://schemas.microsoft.com/office/drawing/2014/main" id="{056461BC-5A67-48B0-665B-FEE05CED6EAF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nnière chapitre 2">
  <p:cSld name="9_bannière chapitre 2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/>
          <p:nvPr userDrawn="1"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538CD5"/>
              </a:gs>
              <a:gs pos="30000">
                <a:srgbClr val="00B0F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88008" y="3581931"/>
            <a:ext cx="2470134" cy="125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Processus et groupes de processus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Domaines de connaissance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Correspondance entre les deux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d’ensemble 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 </a:t>
            </a:r>
            <a:endParaRPr dirty="0"/>
          </a:p>
        </p:txBody>
      </p:sp>
      <p:sp>
        <p:nvSpPr>
          <p:cNvPr id="8" name="Google Shape;277;p36">
            <a:extLst>
              <a:ext uri="{FF2B5EF4-FFF2-40B4-BE49-F238E27FC236}">
                <a16:creationId xmlns:a16="http://schemas.microsoft.com/office/drawing/2014/main" id="{59AF4A63-13B3-48A6-A65B-D45F626C13B7}"/>
              </a:ext>
            </a:extLst>
          </p:cNvPr>
          <p:cNvSpPr txBox="1"/>
          <p:nvPr userDrawn="1"/>
        </p:nvSpPr>
        <p:spPr>
          <a:xfrm>
            <a:off x="93869" y="3243977"/>
            <a:ext cx="974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1.2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93;p27">
            <a:extLst>
              <a:ext uri="{FF2B5EF4-FFF2-40B4-BE49-F238E27FC236}">
                <a16:creationId xmlns:a16="http://schemas.microsoft.com/office/drawing/2014/main" id="{0A367BF9-1ADB-4D7B-9DE4-21117AF2CE54}"/>
              </a:ext>
            </a:extLst>
          </p:cNvPr>
          <p:cNvSpPr txBox="1"/>
          <p:nvPr userDrawn="1"/>
        </p:nvSpPr>
        <p:spPr>
          <a:xfrm>
            <a:off x="9341" y="1904079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Notion et cadre général</a:t>
            </a:r>
            <a:r>
              <a:rPr lang="fr-FR" sz="1200" b="0" i="0" u="none" strike="noStrike" cap="none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pic>
        <p:nvPicPr>
          <p:cNvPr id="7" name="Image 6" descr="C:\Users\user\Downloads\rebranding-esprit-c.png">
            <a:extLst>
              <a:ext uri="{FF2B5EF4-FFF2-40B4-BE49-F238E27FC236}">
                <a16:creationId xmlns:a16="http://schemas.microsoft.com/office/drawing/2014/main" id="{F5680D94-BCFF-A7C0-047B-80BC8380128F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nnière chapitre 5">
  <p:cSld name="1_bannière chapitre 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00FF00"/>
              </a:gs>
              <a:gs pos="50000">
                <a:srgbClr val="00FF00"/>
              </a:gs>
              <a:gs pos="100000">
                <a:srgbClr val="76923C"/>
              </a:gs>
            </a:gsLst>
            <a:lin ang="135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4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0" name="Google Shape;340;p44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375;p48">
            <a:extLst>
              <a:ext uri="{FF2B5EF4-FFF2-40B4-BE49-F238E27FC236}">
                <a16:creationId xmlns:a16="http://schemas.microsoft.com/office/drawing/2014/main" id="{9C2F6C4B-A7EE-4E16-98DA-B6D57CE405D9}"/>
              </a:ext>
            </a:extLst>
          </p:cNvPr>
          <p:cNvSpPr txBox="1"/>
          <p:nvPr userDrawn="1"/>
        </p:nvSpPr>
        <p:spPr>
          <a:xfrm>
            <a:off x="9341" y="1562560"/>
            <a:ext cx="2548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Management de l’intégration</a:t>
            </a:r>
            <a:endParaRPr dirty="0"/>
          </a:p>
        </p:txBody>
      </p:sp>
      <p:sp>
        <p:nvSpPr>
          <p:cNvPr id="11" name="Google Shape;377;p48">
            <a:extLst>
              <a:ext uri="{FF2B5EF4-FFF2-40B4-BE49-F238E27FC236}">
                <a16:creationId xmlns:a16="http://schemas.microsoft.com/office/drawing/2014/main" id="{C864F3A3-B40D-4E5E-A3AC-93904C476CE1}"/>
              </a:ext>
            </a:extLst>
          </p:cNvPr>
          <p:cNvSpPr txBox="1"/>
          <p:nvPr userDrawn="1"/>
        </p:nvSpPr>
        <p:spPr>
          <a:xfrm>
            <a:off x="101126" y="2168346"/>
            <a:ext cx="843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2</a:t>
            </a:r>
            <a:endParaRPr dirty="0"/>
          </a:p>
        </p:txBody>
      </p:sp>
      <p:sp>
        <p:nvSpPr>
          <p:cNvPr id="12" name="Google Shape;378;p48">
            <a:extLst>
              <a:ext uri="{FF2B5EF4-FFF2-40B4-BE49-F238E27FC236}">
                <a16:creationId xmlns:a16="http://schemas.microsoft.com/office/drawing/2014/main" id="{CB11FB20-0024-4F8F-B0C7-C5F27686E7B2}"/>
              </a:ext>
            </a:extLst>
          </p:cNvPr>
          <p:cNvSpPr/>
          <p:nvPr userDrawn="1"/>
        </p:nvSpPr>
        <p:spPr>
          <a:xfrm>
            <a:off x="88008" y="2490430"/>
            <a:ext cx="2392552" cy="15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7 processus de l’intégration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charte projet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plan de management du projet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Diriger et gérer le travail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Gérer les connaissances du projet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Maîtriser le travail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Maîtriser les changements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Clore le projet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QCM 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 12" descr="C:\Users\user\Downloads\rebranding-esprit-c.png">
            <a:extLst>
              <a:ext uri="{FF2B5EF4-FFF2-40B4-BE49-F238E27FC236}">
                <a16:creationId xmlns:a16="http://schemas.microsoft.com/office/drawing/2014/main" id="{0FB87B95-82DD-A5B4-A1AD-F728F9D36A50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nnière chapitre 5">
  <p:cSld name="3_bannière chapitre 5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00FF00"/>
              </a:gs>
              <a:gs pos="50000">
                <a:srgbClr val="00FF00"/>
              </a:gs>
              <a:gs pos="100000">
                <a:srgbClr val="76923C"/>
              </a:gs>
            </a:gsLst>
            <a:lin ang="135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45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45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375;p48">
            <a:extLst>
              <a:ext uri="{FF2B5EF4-FFF2-40B4-BE49-F238E27FC236}">
                <a16:creationId xmlns:a16="http://schemas.microsoft.com/office/drawing/2014/main" id="{FDD553A5-5867-480D-8596-AE810E3F8D0A}"/>
              </a:ext>
            </a:extLst>
          </p:cNvPr>
          <p:cNvSpPr txBox="1"/>
          <p:nvPr userDrawn="1"/>
        </p:nvSpPr>
        <p:spPr>
          <a:xfrm>
            <a:off x="9341" y="1562560"/>
            <a:ext cx="2548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Management de l’intégration</a:t>
            </a:r>
            <a:endParaRPr dirty="0"/>
          </a:p>
        </p:txBody>
      </p:sp>
      <p:sp>
        <p:nvSpPr>
          <p:cNvPr id="11" name="Google Shape;377;p48">
            <a:extLst>
              <a:ext uri="{FF2B5EF4-FFF2-40B4-BE49-F238E27FC236}">
                <a16:creationId xmlns:a16="http://schemas.microsoft.com/office/drawing/2014/main" id="{F644D178-9CB4-4F30-B802-C8C281E0CD85}"/>
              </a:ext>
            </a:extLst>
          </p:cNvPr>
          <p:cNvSpPr txBox="1"/>
          <p:nvPr userDrawn="1"/>
        </p:nvSpPr>
        <p:spPr>
          <a:xfrm>
            <a:off x="101126" y="2168346"/>
            <a:ext cx="843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2</a:t>
            </a:r>
            <a:endParaRPr dirty="0"/>
          </a:p>
        </p:txBody>
      </p:sp>
      <p:sp>
        <p:nvSpPr>
          <p:cNvPr id="12" name="Google Shape;378;p48">
            <a:extLst>
              <a:ext uri="{FF2B5EF4-FFF2-40B4-BE49-F238E27FC236}">
                <a16:creationId xmlns:a16="http://schemas.microsoft.com/office/drawing/2014/main" id="{971995D3-EA3E-4576-8EF8-D19CA651CE30}"/>
              </a:ext>
            </a:extLst>
          </p:cNvPr>
          <p:cNvSpPr/>
          <p:nvPr userDrawn="1"/>
        </p:nvSpPr>
        <p:spPr>
          <a:xfrm>
            <a:off x="88008" y="2490430"/>
            <a:ext cx="2392552" cy="15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7 processus de l’intégration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charte projet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plan de management du projet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Diriger et gérer le travail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Gérer les connaissances du projet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Maîtriser le travail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Maîtriser les changements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Clore le projet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QCM 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 12" descr="C:\Users\user\Downloads\rebranding-esprit-c.png">
            <a:extLst>
              <a:ext uri="{FF2B5EF4-FFF2-40B4-BE49-F238E27FC236}">
                <a16:creationId xmlns:a16="http://schemas.microsoft.com/office/drawing/2014/main" id="{CCDD5B88-C76F-D62E-B99B-0C5CCA0A9C64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nnière chapitre 5">
  <p:cSld name="2_bannière chapitre 5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00FF00"/>
              </a:gs>
              <a:gs pos="50000">
                <a:srgbClr val="00FF00"/>
              </a:gs>
              <a:gs pos="100000">
                <a:srgbClr val="76923C"/>
              </a:gs>
            </a:gsLst>
            <a:lin ang="135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75;p48">
            <a:extLst>
              <a:ext uri="{FF2B5EF4-FFF2-40B4-BE49-F238E27FC236}">
                <a16:creationId xmlns:a16="http://schemas.microsoft.com/office/drawing/2014/main" id="{643CD296-03AE-42A6-A7D6-52D20C130F82}"/>
              </a:ext>
            </a:extLst>
          </p:cNvPr>
          <p:cNvSpPr txBox="1"/>
          <p:nvPr userDrawn="1"/>
        </p:nvSpPr>
        <p:spPr>
          <a:xfrm>
            <a:off x="9341" y="1562560"/>
            <a:ext cx="2548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Management de l’intégration</a:t>
            </a:r>
            <a:endParaRPr dirty="0"/>
          </a:p>
        </p:txBody>
      </p:sp>
      <p:sp>
        <p:nvSpPr>
          <p:cNvPr id="8" name="Google Shape;377;p48">
            <a:extLst>
              <a:ext uri="{FF2B5EF4-FFF2-40B4-BE49-F238E27FC236}">
                <a16:creationId xmlns:a16="http://schemas.microsoft.com/office/drawing/2014/main" id="{DFAE0806-2D91-483E-84B7-1E8D84549CED}"/>
              </a:ext>
            </a:extLst>
          </p:cNvPr>
          <p:cNvSpPr txBox="1"/>
          <p:nvPr userDrawn="1"/>
        </p:nvSpPr>
        <p:spPr>
          <a:xfrm>
            <a:off x="101126" y="2168346"/>
            <a:ext cx="843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2</a:t>
            </a:r>
            <a:endParaRPr dirty="0"/>
          </a:p>
        </p:txBody>
      </p:sp>
      <p:sp>
        <p:nvSpPr>
          <p:cNvPr id="9" name="Google Shape;378;p48">
            <a:extLst>
              <a:ext uri="{FF2B5EF4-FFF2-40B4-BE49-F238E27FC236}">
                <a16:creationId xmlns:a16="http://schemas.microsoft.com/office/drawing/2014/main" id="{B8C59AA6-53C3-424D-A3B5-7854BB2977D4}"/>
              </a:ext>
            </a:extLst>
          </p:cNvPr>
          <p:cNvSpPr/>
          <p:nvPr userDrawn="1"/>
        </p:nvSpPr>
        <p:spPr>
          <a:xfrm>
            <a:off x="88008" y="2490430"/>
            <a:ext cx="2392552" cy="15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7 processus de l’intégration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charte projet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plan de management du projet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Diriger et gérer le travail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Gérer les connaissances du projet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Maîtriser le travail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Maîtriser les changements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Clore le projet</a:t>
            </a:r>
            <a:endParaRPr dirty="0"/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QCM 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F2CE2795-A5B4-ADF2-6000-8911F49BD628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nnière chapitre 5">
  <p:cSld name="6_bannière chapitre 5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75;p48">
            <a:extLst>
              <a:ext uri="{FF2B5EF4-FFF2-40B4-BE49-F238E27FC236}">
                <a16:creationId xmlns:a16="http://schemas.microsoft.com/office/drawing/2014/main" id="{9B1102C2-6C35-4CE2-8F3F-EEC0FF952D9E}"/>
              </a:ext>
            </a:extLst>
          </p:cNvPr>
          <p:cNvSpPr txBox="1"/>
          <p:nvPr userDrawn="1"/>
        </p:nvSpPr>
        <p:spPr>
          <a:xfrm>
            <a:off x="9341" y="1562560"/>
            <a:ext cx="2548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mise en route et le Contrôle du Projet: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6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Suivi par la EVM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fr-FR" sz="1400" b="1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Earned</a:t>
            </a:r>
            <a:r>
              <a:rPr lang="fr-FR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value Management)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 3" descr="C:\Users\user\Downloads\rebranding-esprit-c.png">
            <a:extLst>
              <a:ext uri="{FF2B5EF4-FFF2-40B4-BE49-F238E27FC236}">
                <a16:creationId xmlns:a16="http://schemas.microsoft.com/office/drawing/2014/main" id="{18FF82E7-E696-10AA-F469-FE18413A3161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nnière chapitre 4">
  <p:cSld name="2_bannière chapitre 4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FF3399"/>
              </a:gs>
              <a:gs pos="42000">
                <a:srgbClr val="FF71DA"/>
              </a:gs>
              <a:gs pos="100000">
                <a:srgbClr val="FF3399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58"/>
          <p:cNvSpPr txBox="1">
            <a:spLocks noGrp="1"/>
          </p:cNvSpPr>
          <p:nvPr>
            <p:ph type="title"/>
          </p:nvPr>
        </p:nvSpPr>
        <p:spPr>
          <a:xfrm>
            <a:off x="2987780" y="228867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7" name="Google Shape;457;p58"/>
          <p:cNvSpPr txBox="1">
            <a:spLocks noGrp="1"/>
          </p:cNvSpPr>
          <p:nvPr>
            <p:ph type="body" idx="1"/>
          </p:nvPr>
        </p:nvSpPr>
        <p:spPr>
          <a:xfrm>
            <a:off x="2843810" y="458581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463;p59">
            <a:extLst>
              <a:ext uri="{FF2B5EF4-FFF2-40B4-BE49-F238E27FC236}">
                <a16:creationId xmlns:a16="http://schemas.microsoft.com/office/drawing/2014/main" id="{3BC6DE0F-E9DC-4066-8CD0-C7AD1A182235}"/>
              </a:ext>
            </a:extLst>
          </p:cNvPr>
          <p:cNvSpPr txBox="1"/>
          <p:nvPr userDrawn="1"/>
        </p:nvSpPr>
        <p:spPr>
          <a:xfrm>
            <a:off x="9341" y="2080353"/>
            <a:ext cx="2548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b="1" dirty="0">
                <a:cs typeface="Times New Roman" pitchFamily="18" charset="0"/>
              </a:rPr>
              <a:t>Management des Approvisionnements</a:t>
            </a:r>
            <a:endParaRPr dirty="0"/>
          </a:p>
        </p:txBody>
      </p:sp>
      <p:pic>
        <p:nvPicPr>
          <p:cNvPr id="7" name="Image 6" descr="C:\Users\user\Downloads\rebranding-esprit-c.png">
            <a:extLst>
              <a:ext uri="{FF2B5EF4-FFF2-40B4-BE49-F238E27FC236}">
                <a16:creationId xmlns:a16="http://schemas.microsoft.com/office/drawing/2014/main" id="{0D560F0B-74E8-BE7F-B24A-B7EF110E00CB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nnière chapitre 4" userDrawn="1">
  <p:cSld name="1_bannière chapitre 4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FF3399"/>
              </a:gs>
              <a:gs pos="42000">
                <a:srgbClr val="FF71DA"/>
              </a:gs>
              <a:gs pos="100000">
                <a:srgbClr val="FF3399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59"/>
          <p:cNvSpPr txBox="1"/>
          <p:nvPr/>
        </p:nvSpPr>
        <p:spPr>
          <a:xfrm>
            <a:off x="9341" y="2080353"/>
            <a:ext cx="2548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b="1" dirty="0">
                <a:cs typeface="Times New Roman" pitchFamily="18" charset="0"/>
              </a:rPr>
              <a:t>Management des Approvisionnements</a:t>
            </a:r>
            <a:endParaRPr dirty="0"/>
          </a:p>
        </p:txBody>
      </p:sp>
      <p:sp>
        <p:nvSpPr>
          <p:cNvPr id="465" name="Google Shape;465;p59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6" name="Google Shape;466;p59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67" name="Google Shape;467;p59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68" name="Google Shape;468;p59"/>
          <p:cNvSpPr txBox="1"/>
          <p:nvPr/>
        </p:nvSpPr>
        <p:spPr>
          <a:xfrm>
            <a:off x="101117" y="3000529"/>
            <a:ext cx="8851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4</a:t>
            </a:r>
          </a:p>
        </p:txBody>
      </p:sp>
      <p:sp>
        <p:nvSpPr>
          <p:cNvPr id="469" name="Google Shape;469;p59"/>
          <p:cNvSpPr/>
          <p:nvPr/>
        </p:nvSpPr>
        <p:spPr>
          <a:xfrm>
            <a:off x="102521" y="3338466"/>
            <a:ext cx="2446278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3 processus de l’</a:t>
            </a: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approvisionnement</a:t>
            </a:r>
            <a:endParaRPr lang="fr-FR" sz="1100" dirty="0"/>
          </a:p>
          <a:p>
            <a:pPr marL="285750" marR="0" lvl="0" indent="-1984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Planifier la gestion des approvisionnements 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Procéder aux approvisionnements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Maîtriser les approvisionnements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QCM </a:t>
            </a:r>
            <a:endParaRPr lang="fr-FR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84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endParaRPr lang="fr-FR" sz="1100" b="0" i="0" u="none" strike="noStrike" cap="none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6EACE202-0624-8822-6E47-9E9D58E6F480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annière chapitre 4">
  <p:cSld name="7_bannière chapitre 4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"/>
          <p:cNvSpPr/>
          <p:nvPr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rgbClr val="FF3399"/>
              </a:gs>
              <a:gs pos="42000">
                <a:srgbClr val="FF71DA"/>
              </a:gs>
              <a:gs pos="100000">
                <a:srgbClr val="FF3399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60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4" name="Google Shape;474;p60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5" name="Google Shape;475;p60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463;p59">
            <a:extLst>
              <a:ext uri="{FF2B5EF4-FFF2-40B4-BE49-F238E27FC236}">
                <a16:creationId xmlns:a16="http://schemas.microsoft.com/office/drawing/2014/main" id="{9A97509D-7C8B-486D-9AC6-E18727478FA9}"/>
              </a:ext>
            </a:extLst>
          </p:cNvPr>
          <p:cNvSpPr txBox="1"/>
          <p:nvPr userDrawn="1"/>
        </p:nvSpPr>
        <p:spPr>
          <a:xfrm>
            <a:off x="9341" y="2080353"/>
            <a:ext cx="2548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b="1" dirty="0">
                <a:cs typeface="Times New Roman" pitchFamily="18" charset="0"/>
              </a:rPr>
              <a:t>Management des Approvisionnements</a:t>
            </a:r>
            <a:endParaRPr dirty="0"/>
          </a:p>
        </p:txBody>
      </p:sp>
      <p:sp>
        <p:nvSpPr>
          <p:cNvPr id="14" name="Google Shape;468;p59">
            <a:extLst>
              <a:ext uri="{FF2B5EF4-FFF2-40B4-BE49-F238E27FC236}">
                <a16:creationId xmlns:a16="http://schemas.microsoft.com/office/drawing/2014/main" id="{85214E08-0C1D-4656-8CFE-53967E2A7EB8}"/>
              </a:ext>
            </a:extLst>
          </p:cNvPr>
          <p:cNvSpPr txBox="1"/>
          <p:nvPr userDrawn="1"/>
        </p:nvSpPr>
        <p:spPr>
          <a:xfrm>
            <a:off x="101117" y="3000529"/>
            <a:ext cx="8851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4</a:t>
            </a:r>
          </a:p>
        </p:txBody>
      </p:sp>
      <p:sp>
        <p:nvSpPr>
          <p:cNvPr id="15" name="Google Shape;469;p59">
            <a:extLst>
              <a:ext uri="{FF2B5EF4-FFF2-40B4-BE49-F238E27FC236}">
                <a16:creationId xmlns:a16="http://schemas.microsoft.com/office/drawing/2014/main" id="{A84A8277-323B-4A28-8A80-CA3C2D99E956}"/>
              </a:ext>
            </a:extLst>
          </p:cNvPr>
          <p:cNvSpPr/>
          <p:nvPr userDrawn="1"/>
        </p:nvSpPr>
        <p:spPr>
          <a:xfrm>
            <a:off x="102521" y="3338466"/>
            <a:ext cx="2446278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3 processus de l’</a:t>
            </a: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approvisionnement</a:t>
            </a:r>
            <a:endParaRPr lang="fr-FR" sz="1100" dirty="0"/>
          </a:p>
          <a:p>
            <a:pPr marL="285750" marR="0" lvl="0" indent="-1984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Planifier la gestion des approvisionnements 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Procéder aux approvisionnements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Maîtriser les approvisionnements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QCM </a:t>
            </a:r>
            <a:endParaRPr lang="fr-FR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843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❑"/>
            </a:pPr>
            <a:endParaRPr lang="fr-FR" sz="1100" b="0" i="0" u="none" strike="noStrike" cap="none" dirty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B73292BD-54D1-FD57-576E-D1EBAD0401DF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hapitre" preserve="1">
  <p:cSld name="10_chapitre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29;p66">
            <a:extLst>
              <a:ext uri="{FF2B5EF4-FFF2-40B4-BE49-F238E27FC236}">
                <a16:creationId xmlns:a16="http://schemas.microsoft.com/office/drawing/2014/main" id="{893871A5-D756-4933-8245-6614327072B2}"/>
              </a:ext>
            </a:extLst>
          </p:cNvPr>
          <p:cNvSpPr/>
          <p:nvPr userDrawn="1"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50000">
                <a:srgbClr val="446215"/>
              </a:gs>
              <a:gs pos="100000">
                <a:srgbClr val="3E7F00"/>
              </a:gs>
              <a:gs pos="100000">
                <a:schemeClr val="tx1">
                  <a:lumMod val="95000"/>
                  <a:lumOff val="5000"/>
                </a:schemeClr>
              </a:gs>
              <a:gs pos="100000">
                <a:schemeClr val="tx2">
                  <a:lumMod val="25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463;p59">
            <a:extLst>
              <a:ext uri="{FF2B5EF4-FFF2-40B4-BE49-F238E27FC236}">
                <a16:creationId xmlns:a16="http://schemas.microsoft.com/office/drawing/2014/main" id="{F6AA442E-621D-4A32-9468-808D90D33997}"/>
              </a:ext>
            </a:extLst>
          </p:cNvPr>
          <p:cNvSpPr txBox="1"/>
          <p:nvPr userDrawn="1"/>
        </p:nvSpPr>
        <p:spPr>
          <a:xfrm>
            <a:off x="9341" y="2080353"/>
            <a:ext cx="2548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b="1" dirty="0">
                <a:solidFill>
                  <a:schemeClr val="bg1"/>
                </a:solidFill>
                <a:cs typeface="Times New Roman" pitchFamily="18" charset="0"/>
              </a:rPr>
              <a:t>Management des Parties prenantes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age 4" descr="C:\Users\user\Downloads\rebranding-esprit-c.png">
            <a:extLst>
              <a:ext uri="{FF2B5EF4-FFF2-40B4-BE49-F238E27FC236}">
                <a16:creationId xmlns:a16="http://schemas.microsoft.com/office/drawing/2014/main" id="{AB98D395-D1DF-4C67-128F-F9851FC6A958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3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apositive de titre">
  <p:cSld name="3_Diapositive de titr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1" y="2"/>
            <a:ext cx="2548800" cy="5714999"/>
          </a:xfrm>
          <a:prstGeom prst="rect">
            <a:avLst/>
          </a:prstGeom>
          <a:gradFill>
            <a:gsLst>
              <a:gs pos="0">
                <a:srgbClr val="663300"/>
              </a:gs>
              <a:gs pos="50000">
                <a:srgbClr val="F27900"/>
              </a:gs>
              <a:gs pos="100000">
                <a:srgbClr val="6633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323529" y="3785751"/>
            <a:ext cx="2016224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 de commencer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ce module ?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du module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du module</a:t>
            </a:r>
            <a:endParaRPr/>
          </a:p>
        </p:txBody>
      </p:sp>
      <p:sp>
        <p:nvSpPr>
          <p:cNvPr id="68" name="Google Shape;68;p10"/>
          <p:cNvSpPr txBox="1"/>
          <p:nvPr/>
        </p:nvSpPr>
        <p:spPr>
          <a:xfrm>
            <a:off x="204045" y="3476595"/>
            <a:ext cx="1762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du module 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0;p8">
            <a:extLst>
              <a:ext uri="{FF2B5EF4-FFF2-40B4-BE49-F238E27FC236}">
                <a16:creationId xmlns:a16="http://schemas.microsoft.com/office/drawing/2014/main" id="{5C3164EE-9E10-4259-9250-180291D76118}"/>
              </a:ext>
            </a:extLst>
          </p:cNvPr>
          <p:cNvSpPr txBox="1"/>
          <p:nvPr userDrawn="1"/>
        </p:nvSpPr>
        <p:spPr>
          <a:xfrm>
            <a:off x="0" y="2119717"/>
            <a:ext cx="255814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Projets</a:t>
            </a:r>
            <a:endParaRPr lang="fr-FR" dirty="0"/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CAF37703-C541-4D42-7C4F-B87EE6441045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apositive de titre">
  <p:cSld name="5_Diapositive de titr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7"/>
          <p:cNvSpPr txBox="1">
            <a:spLocks noGrp="1"/>
          </p:cNvSpPr>
          <p:nvPr>
            <p:ph type="body" idx="1"/>
          </p:nvPr>
        </p:nvSpPr>
        <p:spPr>
          <a:xfrm>
            <a:off x="1281710" y="2076444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0"/>
            <a:ext cx="2548800" cy="5714999"/>
          </a:xfrm>
          <a:prstGeom prst="rect">
            <a:avLst/>
          </a:prstGeom>
          <a:gradFill>
            <a:gsLst>
              <a:gs pos="0">
                <a:srgbClr val="3B291B"/>
              </a:gs>
              <a:gs pos="68000">
                <a:srgbClr val="5C403A"/>
              </a:gs>
              <a:gs pos="100000">
                <a:srgbClr val="000000"/>
              </a:gs>
            </a:gsLst>
            <a:path path="circle">
              <a:fillToRect l="100000" t="10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Lucida Sans Unicode" pitchFamily="34" charset="0"/>
            </a:endParaRPr>
          </a:p>
        </p:txBody>
      </p:sp>
      <p:sp>
        <p:nvSpPr>
          <p:cNvPr id="20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763000" y="5498046"/>
            <a:ext cx="381000" cy="21695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Google Shape;193;p27">
            <a:extLst>
              <a:ext uri="{FF2B5EF4-FFF2-40B4-BE49-F238E27FC236}">
                <a16:creationId xmlns:a16="http://schemas.microsoft.com/office/drawing/2014/main" id="{1AB8082E-95D7-42F5-BA6A-A04AA2A1FE1F}"/>
              </a:ext>
            </a:extLst>
          </p:cNvPr>
          <p:cNvSpPr txBox="1"/>
          <p:nvPr userDrawn="1"/>
        </p:nvSpPr>
        <p:spPr>
          <a:xfrm>
            <a:off x="9341" y="1860011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400" b="1" i="0" u="none" strike="noStrike" cap="none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081D1DBF-EC7B-7AB7-F835-5A0E43FD65B4}"/>
              </a:ext>
            </a:extLst>
          </p:cNvPr>
          <p:cNvSpPr txBox="1"/>
          <p:nvPr userDrawn="1"/>
        </p:nvSpPr>
        <p:spPr>
          <a:xfrm>
            <a:off x="469479" y="2398619"/>
            <a:ext cx="180479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Chapitre  2.2 : Echéancier</a:t>
            </a:r>
            <a:endParaRPr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 6" descr="C:\Users\user\Downloads\rebranding-esprit-c.png">
            <a:extLst>
              <a:ext uri="{FF2B5EF4-FFF2-40B4-BE49-F238E27FC236}">
                <a16:creationId xmlns:a16="http://schemas.microsoft.com/office/drawing/2014/main" id="{01A0F6CE-6239-CF27-9E1E-946AE20BB6E4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05231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nnière 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2548800" cy="5715000"/>
          </a:xfrm>
          <a:prstGeom prst="rect">
            <a:avLst/>
          </a:prstGeom>
          <a:gradFill flip="none" rotWithShape="1">
            <a:gsLst>
              <a:gs pos="0">
                <a:srgbClr val="432652"/>
              </a:gs>
              <a:gs pos="42000">
                <a:srgbClr val="7E5999"/>
              </a:gs>
              <a:gs pos="100000">
                <a:srgbClr val="432652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18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763000" y="5498046"/>
            <a:ext cx="381000" cy="21695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Google Shape;193;p27">
            <a:extLst>
              <a:ext uri="{FF2B5EF4-FFF2-40B4-BE49-F238E27FC236}">
                <a16:creationId xmlns:a16="http://schemas.microsoft.com/office/drawing/2014/main" id="{DA9A6EF1-FEEA-4C71-86BC-5322C1EFB3D5}"/>
              </a:ext>
            </a:extLst>
          </p:cNvPr>
          <p:cNvSpPr txBox="1"/>
          <p:nvPr userDrawn="1"/>
        </p:nvSpPr>
        <p:spPr>
          <a:xfrm>
            <a:off x="9341" y="1860011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400" b="1" i="0" u="none" strike="noStrike" cap="none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C32AF39C-C0C4-A008-946F-154FEB23D81D}"/>
              </a:ext>
            </a:extLst>
          </p:cNvPr>
          <p:cNvSpPr txBox="1"/>
          <p:nvPr userDrawn="1"/>
        </p:nvSpPr>
        <p:spPr>
          <a:xfrm>
            <a:off x="101125" y="2423871"/>
            <a:ext cx="21573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Chapitre  2.6: Communication</a:t>
            </a:r>
            <a:endParaRPr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7">
            <a:extLst>
              <a:ext uri="{FF2B5EF4-FFF2-40B4-BE49-F238E27FC236}">
                <a16:creationId xmlns:a16="http://schemas.microsoft.com/office/drawing/2014/main" id="{4626BCA1-5341-E91E-37E4-5BFE8E5F4B86}"/>
              </a:ext>
            </a:extLst>
          </p:cNvPr>
          <p:cNvSpPr/>
          <p:nvPr userDrawn="1"/>
        </p:nvSpPr>
        <p:spPr>
          <a:xfrm>
            <a:off x="88006" y="2732799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La Communication?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cs typeface="Calibri"/>
                <a:sym typeface="Arial"/>
              </a:rPr>
              <a:t>Enjeux et intérêt de la communication 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cs typeface="Calibri"/>
                <a:sym typeface="Arial"/>
              </a:rPr>
              <a:t>Plan de communication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cs typeface="Calibri"/>
                <a:sym typeface="Arial"/>
              </a:rPr>
              <a:t>Réunions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 descr="C:\Users\user\Downloads\rebranding-esprit-c.png">
            <a:extLst>
              <a:ext uri="{FF2B5EF4-FFF2-40B4-BE49-F238E27FC236}">
                <a16:creationId xmlns:a16="http://schemas.microsoft.com/office/drawing/2014/main" id="{0E3063EA-9A97-64DC-496F-72FE8859563B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6332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763000" y="5498046"/>
            <a:ext cx="381000" cy="21695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Google Shape;193;p27">
            <a:extLst>
              <a:ext uri="{FF2B5EF4-FFF2-40B4-BE49-F238E27FC236}">
                <a16:creationId xmlns:a16="http://schemas.microsoft.com/office/drawing/2014/main" id="{1AB8082E-95D7-42F5-BA6A-A04AA2A1FE1F}"/>
              </a:ext>
            </a:extLst>
          </p:cNvPr>
          <p:cNvSpPr txBox="1"/>
          <p:nvPr userDrawn="1"/>
        </p:nvSpPr>
        <p:spPr>
          <a:xfrm>
            <a:off x="9341" y="1860011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400" b="1" i="0" u="none" strike="noStrike" cap="none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081D1DBF-EC7B-7AB7-F835-5A0E43FD65B4}"/>
              </a:ext>
            </a:extLst>
          </p:cNvPr>
          <p:cNvSpPr txBox="1"/>
          <p:nvPr userDrawn="1"/>
        </p:nvSpPr>
        <p:spPr>
          <a:xfrm>
            <a:off x="469479" y="2398619"/>
            <a:ext cx="180479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Chapitre  4 : Echéancier</a:t>
            </a:r>
            <a:endParaRPr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864895-EED3-504A-A7DF-0930C91AAD30}"/>
              </a:ext>
            </a:extLst>
          </p:cNvPr>
          <p:cNvSpPr/>
          <p:nvPr userDrawn="1"/>
        </p:nvSpPr>
        <p:spPr bwMode="auto">
          <a:xfrm>
            <a:off x="4" y="0"/>
            <a:ext cx="2483764" cy="5715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50396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Lucida Sans Unicode" pitchFamily="34" charset="0"/>
            </a:endParaRPr>
          </a:p>
        </p:txBody>
      </p:sp>
      <p:pic>
        <p:nvPicPr>
          <p:cNvPr id="12" name="Image 11" descr="C:\Users\user\Downloads\rebranding-esprit-c.png">
            <a:extLst>
              <a:ext uri="{FF2B5EF4-FFF2-40B4-BE49-F238E27FC236}">
                <a16:creationId xmlns:a16="http://schemas.microsoft.com/office/drawing/2014/main" id="{D551D5BD-8AAF-1AAF-48F4-ED769AABDF2D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Google Shape;198;p27">
            <a:extLst>
              <a:ext uri="{FF2B5EF4-FFF2-40B4-BE49-F238E27FC236}">
                <a16:creationId xmlns:a16="http://schemas.microsoft.com/office/drawing/2014/main" id="{DD86537A-8222-48D2-41B6-C5E2EE3E5A38}"/>
              </a:ext>
            </a:extLst>
          </p:cNvPr>
          <p:cNvSpPr/>
          <p:nvPr userDrawn="1"/>
        </p:nvSpPr>
        <p:spPr>
          <a:xfrm>
            <a:off x="-121186" y="2874269"/>
            <a:ext cx="276523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58762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/>
              <a:defRPr/>
            </a:pPr>
            <a:r>
              <a:rPr lang="fr-FR" sz="1200" b="1" i="0" u="none" strike="noStrike" cap="none" dirty="0">
                <a:solidFill>
                  <a:schemeClr val="tx1"/>
                </a:solidFill>
                <a:latin typeface="Calibri"/>
                <a:cs typeface="Calibri"/>
                <a:sym typeface="Arial"/>
              </a:rPr>
              <a:t>Introduction</a:t>
            </a:r>
          </a:p>
          <a:p>
            <a:pPr marL="258762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/>
              <a:defRPr/>
            </a:pPr>
            <a:r>
              <a:rPr lang="fr-FR" sz="1200" b="1" i="0" u="none" strike="noStrike" cap="none" dirty="0">
                <a:solidFill>
                  <a:schemeClr val="tx1"/>
                </a:solidFill>
                <a:latin typeface="Calibri"/>
                <a:cs typeface="Calibri"/>
                <a:sym typeface="Arial"/>
              </a:rPr>
              <a:t>Notions  &amp; Formules</a:t>
            </a:r>
          </a:p>
          <a:p>
            <a:pPr marL="258762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/>
              <a:defRPr/>
            </a:pPr>
            <a:r>
              <a:rPr lang="fr-FR" sz="1200" b="1" i="0" u="none" strike="noStrike" cap="none" dirty="0">
                <a:solidFill>
                  <a:schemeClr val="tx1"/>
                </a:solidFill>
                <a:latin typeface="Calibri"/>
                <a:cs typeface="Calibri"/>
                <a:sym typeface="Arial"/>
              </a:rPr>
              <a:t>Interprétation des courbes en « S »</a:t>
            </a:r>
          </a:p>
          <a:p>
            <a:pPr marL="258762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Wingdings" panose="05000000000000000000" pitchFamily="2" charset="2"/>
              <a:buChar char="q"/>
              <a:tabLst/>
              <a:defRPr/>
            </a:pPr>
            <a:r>
              <a:rPr lang="fr-FR" sz="1200" b="1" i="0" u="none" strike="noStrike" cap="none" dirty="0">
                <a:solidFill>
                  <a:schemeClr val="tx1"/>
                </a:solidFill>
                <a:latin typeface="Calibri"/>
                <a:cs typeface="Calibri"/>
                <a:sym typeface="Arial"/>
              </a:rPr>
              <a:t>Quizz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" name="Google Shape;375;p48">
            <a:extLst>
              <a:ext uri="{FF2B5EF4-FFF2-40B4-BE49-F238E27FC236}">
                <a16:creationId xmlns:a16="http://schemas.microsoft.com/office/drawing/2014/main" id="{7BA2064B-4D7D-3961-5A11-9F2F17DA0773}"/>
              </a:ext>
            </a:extLst>
          </p:cNvPr>
          <p:cNvSpPr txBox="1"/>
          <p:nvPr userDrawn="1"/>
        </p:nvSpPr>
        <p:spPr>
          <a:xfrm>
            <a:off x="9341" y="1562560"/>
            <a:ext cx="2548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mise en route et le Contrôle du Projet: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6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Suivi par la EVM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fr-FR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fr-FR" sz="1400" b="1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Earned</a:t>
            </a:r>
            <a:r>
              <a:rPr lang="fr-FR" sz="14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value Management)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486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763000" y="5498046"/>
            <a:ext cx="381000" cy="21695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Google Shape;193;p27">
            <a:extLst>
              <a:ext uri="{FF2B5EF4-FFF2-40B4-BE49-F238E27FC236}">
                <a16:creationId xmlns:a16="http://schemas.microsoft.com/office/drawing/2014/main" id="{1AB8082E-95D7-42F5-BA6A-A04AA2A1FE1F}"/>
              </a:ext>
            </a:extLst>
          </p:cNvPr>
          <p:cNvSpPr txBox="1"/>
          <p:nvPr userDrawn="1"/>
        </p:nvSpPr>
        <p:spPr>
          <a:xfrm>
            <a:off x="9341" y="1860011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400" b="1" i="0" u="none" strike="noStrike" cap="none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081D1DBF-EC7B-7AB7-F835-5A0E43FD65B4}"/>
              </a:ext>
            </a:extLst>
          </p:cNvPr>
          <p:cNvSpPr txBox="1"/>
          <p:nvPr userDrawn="1"/>
        </p:nvSpPr>
        <p:spPr>
          <a:xfrm>
            <a:off x="348293" y="2398619"/>
            <a:ext cx="20793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Chapitre  7 : Communication</a:t>
            </a:r>
            <a:endParaRPr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55;p58">
            <a:extLst>
              <a:ext uri="{FF2B5EF4-FFF2-40B4-BE49-F238E27FC236}">
                <a16:creationId xmlns:a16="http://schemas.microsoft.com/office/drawing/2014/main" id="{3375B594-C546-39F3-BBDD-D06EF5D3A700}"/>
              </a:ext>
            </a:extLst>
          </p:cNvPr>
          <p:cNvSpPr/>
          <p:nvPr userDrawn="1"/>
        </p:nvSpPr>
        <p:spPr>
          <a:xfrm>
            <a:off x="-1" y="0"/>
            <a:ext cx="2548800" cy="5715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49B724"/>
              </a:gs>
              <a:gs pos="100000">
                <a:srgbClr val="FF71DA"/>
              </a:gs>
              <a:gs pos="0">
                <a:srgbClr val="3E7F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93;p27">
            <a:extLst>
              <a:ext uri="{FF2B5EF4-FFF2-40B4-BE49-F238E27FC236}">
                <a16:creationId xmlns:a16="http://schemas.microsoft.com/office/drawing/2014/main" id="{C195F5A3-F530-630B-623C-5BC9DD15FB2A}"/>
              </a:ext>
            </a:extLst>
          </p:cNvPr>
          <p:cNvSpPr txBox="1"/>
          <p:nvPr userDrawn="1"/>
        </p:nvSpPr>
        <p:spPr>
          <a:xfrm>
            <a:off x="9341" y="1860011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400" b="1" i="0" u="none" strike="noStrike" cap="none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Google Shape;196;p27">
            <a:extLst>
              <a:ext uri="{FF2B5EF4-FFF2-40B4-BE49-F238E27FC236}">
                <a16:creationId xmlns:a16="http://schemas.microsoft.com/office/drawing/2014/main" id="{D33CA0D6-DEF2-C0DC-45F9-9251EB3A7498}"/>
              </a:ext>
            </a:extLst>
          </p:cNvPr>
          <p:cNvSpPr txBox="1"/>
          <p:nvPr userDrawn="1"/>
        </p:nvSpPr>
        <p:spPr>
          <a:xfrm>
            <a:off x="524115" y="2384544"/>
            <a:ext cx="17276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Chapitre</a:t>
            </a:r>
            <a:r>
              <a:rPr lang="fr-F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2.5 : Risques</a:t>
            </a:r>
            <a:endParaRPr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 10" descr="C:\Users\user\Downloads\rebranding-esprit-c.png">
            <a:extLst>
              <a:ext uri="{FF2B5EF4-FFF2-40B4-BE49-F238E27FC236}">
                <a16:creationId xmlns:a16="http://schemas.microsoft.com/office/drawing/2014/main" id="{6EB85986-8471-943D-0B03-F48318559A08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72774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41" y="1571358"/>
            <a:ext cx="2548800" cy="1142846"/>
          </a:xfrm>
        </p:spPr>
        <p:txBody>
          <a:bodyPr>
            <a:normAutofit/>
          </a:bodyPr>
          <a:lstStyle>
            <a:lvl1pPr marL="25400" indent="0">
              <a:buNone/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41" y="1021650"/>
            <a:ext cx="2548800" cy="415082"/>
          </a:xfrm>
        </p:spPr>
        <p:txBody>
          <a:bodyPr anchor="ctr">
            <a:noAutofit/>
          </a:bodyPr>
          <a:lstStyle>
            <a:lvl1pPr marL="2540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78116" y="1446808"/>
            <a:ext cx="1096070" cy="40011"/>
          </a:xfrm>
          <a:prstGeom prst="rect">
            <a:avLst/>
          </a:prstGeom>
          <a:solidFill>
            <a:srgbClr val="3E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7554" y="1571358"/>
            <a:ext cx="2548800" cy="1142846"/>
          </a:xfrm>
        </p:spPr>
        <p:txBody>
          <a:bodyPr>
            <a:normAutofit/>
          </a:bodyPr>
          <a:lstStyle>
            <a:lvl1pPr marL="25400" indent="0">
              <a:buNone/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97554" y="1021650"/>
            <a:ext cx="2548800" cy="415082"/>
          </a:xfrm>
        </p:spPr>
        <p:txBody>
          <a:bodyPr anchor="ctr">
            <a:noAutofit/>
          </a:bodyPr>
          <a:lstStyle>
            <a:lvl1pPr marL="2540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53029" y="1446808"/>
            <a:ext cx="1096070" cy="400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3022641" y="3579515"/>
            <a:ext cx="2548800" cy="1142846"/>
          </a:xfrm>
        </p:spPr>
        <p:txBody>
          <a:bodyPr>
            <a:normAutofit/>
          </a:bodyPr>
          <a:lstStyle>
            <a:lvl1pPr marL="25400" indent="0">
              <a:buNone/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3022641" y="3029808"/>
            <a:ext cx="2548800" cy="415082"/>
          </a:xfrm>
        </p:spPr>
        <p:txBody>
          <a:bodyPr anchor="ctr">
            <a:noAutofit/>
          </a:bodyPr>
          <a:lstStyle>
            <a:lvl1pPr marL="2540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3078116" y="3454965"/>
            <a:ext cx="1096070" cy="400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6197554" y="3579515"/>
            <a:ext cx="2548800" cy="1142846"/>
          </a:xfrm>
        </p:spPr>
        <p:txBody>
          <a:bodyPr>
            <a:normAutofit/>
          </a:bodyPr>
          <a:lstStyle>
            <a:lvl1pPr marL="25400" indent="0">
              <a:buNone/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6197554" y="3029808"/>
            <a:ext cx="2548800" cy="415082"/>
          </a:xfrm>
        </p:spPr>
        <p:txBody>
          <a:bodyPr anchor="ctr">
            <a:noAutofit/>
          </a:bodyPr>
          <a:lstStyle>
            <a:lvl1pPr marL="2540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6253029" y="3454965"/>
            <a:ext cx="1096070" cy="400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4" name="フリーフォーム 40">
            <a:extLst>
              <a:ext uri="{FF2B5EF4-FFF2-40B4-BE49-F238E27FC236}">
                <a16:creationId xmlns:a16="http://schemas.microsoft.com/office/drawing/2014/main" id="{E1E9C077-7215-FFE5-E44B-129ED5D26AA1}"/>
              </a:ext>
            </a:extLst>
          </p:cNvPr>
          <p:cNvSpPr/>
          <p:nvPr userDrawn="1"/>
        </p:nvSpPr>
        <p:spPr>
          <a:xfrm rot="2541287">
            <a:off x="993549" y="2687082"/>
            <a:ext cx="1414544" cy="114406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B520CD-A1EE-10DE-0D79-4FA9925E1B0F}"/>
              </a:ext>
            </a:extLst>
          </p:cNvPr>
          <p:cNvSpPr/>
          <p:nvPr userDrawn="1"/>
        </p:nvSpPr>
        <p:spPr bwMode="auto">
          <a:xfrm>
            <a:off x="0" y="0"/>
            <a:ext cx="2548800" cy="5715000"/>
          </a:xfrm>
          <a:prstGeom prst="rect">
            <a:avLst/>
          </a:prstGeom>
          <a:gradFill flip="none" rotWithShape="1">
            <a:gsLst>
              <a:gs pos="0">
                <a:srgbClr val="432652"/>
              </a:gs>
              <a:gs pos="42000">
                <a:srgbClr val="7E5999"/>
              </a:gs>
              <a:gs pos="100000">
                <a:srgbClr val="432652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26" name="Google Shape;193;p27">
            <a:extLst>
              <a:ext uri="{FF2B5EF4-FFF2-40B4-BE49-F238E27FC236}">
                <a16:creationId xmlns:a16="http://schemas.microsoft.com/office/drawing/2014/main" id="{8A1F3113-AC12-C47B-2991-A955A95186CF}"/>
              </a:ext>
            </a:extLst>
          </p:cNvPr>
          <p:cNvSpPr txBox="1"/>
          <p:nvPr userDrawn="1"/>
        </p:nvSpPr>
        <p:spPr>
          <a:xfrm>
            <a:off x="9341" y="1860011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400" b="1" i="0" u="none" strike="noStrike" cap="none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Google Shape;196;p27">
            <a:extLst>
              <a:ext uri="{FF2B5EF4-FFF2-40B4-BE49-F238E27FC236}">
                <a16:creationId xmlns:a16="http://schemas.microsoft.com/office/drawing/2014/main" id="{88BBC03B-65A4-F8B5-ED59-659E098F5438}"/>
              </a:ext>
            </a:extLst>
          </p:cNvPr>
          <p:cNvSpPr txBox="1"/>
          <p:nvPr userDrawn="1"/>
        </p:nvSpPr>
        <p:spPr>
          <a:xfrm>
            <a:off x="101125" y="2423871"/>
            <a:ext cx="21573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Chapitre  2.6: Communication</a:t>
            </a:r>
            <a:endParaRPr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8;p27">
            <a:extLst>
              <a:ext uri="{FF2B5EF4-FFF2-40B4-BE49-F238E27FC236}">
                <a16:creationId xmlns:a16="http://schemas.microsoft.com/office/drawing/2014/main" id="{3A2DB772-EF40-9BDA-08B5-68C32C919890}"/>
              </a:ext>
            </a:extLst>
          </p:cNvPr>
          <p:cNvSpPr/>
          <p:nvPr userDrawn="1"/>
        </p:nvSpPr>
        <p:spPr>
          <a:xfrm>
            <a:off x="88006" y="2732799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La Communication?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cs typeface="Calibri"/>
                <a:sym typeface="Arial"/>
              </a:rPr>
              <a:t>Enjeux et intérêt de la communication 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cs typeface="Calibri"/>
                <a:sym typeface="Arial"/>
              </a:rPr>
              <a:t>Plan de communication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cs typeface="Calibri"/>
                <a:sym typeface="Arial"/>
              </a:rPr>
              <a:t>Réunions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9" name="Image 28" descr="C:\Users\user\Downloads\rebranding-esprit-c.png">
            <a:extLst>
              <a:ext uri="{FF2B5EF4-FFF2-40B4-BE49-F238E27FC236}">
                <a16:creationId xmlns:a16="http://schemas.microsoft.com/office/drawing/2014/main" id="{6ADB03F2-8B93-A925-888B-DC8C58EDDC2D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24" grpId="0" animBg="1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6019C3-6E3B-9CB5-58C8-3E32929E8202}"/>
              </a:ext>
            </a:extLst>
          </p:cNvPr>
          <p:cNvSpPr/>
          <p:nvPr userDrawn="1"/>
        </p:nvSpPr>
        <p:spPr bwMode="auto">
          <a:xfrm>
            <a:off x="0" y="0"/>
            <a:ext cx="2548800" cy="5715000"/>
          </a:xfrm>
          <a:prstGeom prst="rect">
            <a:avLst/>
          </a:prstGeom>
          <a:gradFill flip="none" rotWithShape="1">
            <a:gsLst>
              <a:gs pos="0">
                <a:srgbClr val="432652"/>
              </a:gs>
              <a:gs pos="42000">
                <a:srgbClr val="7E5999"/>
              </a:gs>
              <a:gs pos="100000">
                <a:srgbClr val="432652"/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Times New Roman" pitchFamily="18" charset="0"/>
              <a:cs typeface="Lucida Sans Unicode" pitchFamily="34" charset="0"/>
            </a:endParaRPr>
          </a:p>
        </p:txBody>
      </p:sp>
      <p:sp>
        <p:nvSpPr>
          <p:cNvPr id="20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763000" y="5498046"/>
            <a:ext cx="381000" cy="21695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Google Shape;193;p27">
            <a:extLst>
              <a:ext uri="{FF2B5EF4-FFF2-40B4-BE49-F238E27FC236}">
                <a16:creationId xmlns:a16="http://schemas.microsoft.com/office/drawing/2014/main" id="{1AB8082E-95D7-42F5-BA6A-A04AA2A1FE1F}"/>
              </a:ext>
            </a:extLst>
          </p:cNvPr>
          <p:cNvSpPr txBox="1"/>
          <p:nvPr userDrawn="1"/>
        </p:nvSpPr>
        <p:spPr>
          <a:xfrm>
            <a:off x="9341" y="1860011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400" b="1" i="0" u="none" strike="noStrike" cap="none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bg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Google Shape;196;p27">
            <a:extLst>
              <a:ext uri="{FF2B5EF4-FFF2-40B4-BE49-F238E27FC236}">
                <a16:creationId xmlns:a16="http://schemas.microsoft.com/office/drawing/2014/main" id="{081D1DBF-EC7B-7AB7-F835-5A0E43FD65B4}"/>
              </a:ext>
            </a:extLst>
          </p:cNvPr>
          <p:cNvSpPr txBox="1"/>
          <p:nvPr userDrawn="1"/>
        </p:nvSpPr>
        <p:spPr>
          <a:xfrm>
            <a:off x="348293" y="2398619"/>
            <a:ext cx="20793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Chapitre  2.6: Communication</a:t>
            </a:r>
            <a:endParaRPr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 7" descr="C:\Users\user\Downloads\rebranding-esprit-c.png">
            <a:extLst>
              <a:ext uri="{FF2B5EF4-FFF2-40B4-BE49-F238E27FC236}">
                <a16:creationId xmlns:a16="http://schemas.microsoft.com/office/drawing/2014/main" id="{41336D3F-4D99-AC62-9DCF-2CAB2B543DE9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76536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nnière 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699792" y="134938"/>
            <a:ext cx="6313582" cy="571500"/>
          </a:xfrm>
          <a:prstGeom prst="rect">
            <a:avLst/>
          </a:prstGeom>
        </p:spPr>
        <p:txBody>
          <a:bodyPr lIns="71320" tIns="35661" rIns="71320" bIns="35661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2843810" y="1270000"/>
            <a:ext cx="6173195" cy="3937000"/>
          </a:xfrm>
          <a:prstGeom prst="rect">
            <a:avLst/>
          </a:prstGeom>
        </p:spPr>
        <p:txBody>
          <a:bodyPr lIns="71320" tIns="35661" rIns="71320" bIns="35661"/>
          <a:lstStyle>
            <a:lvl1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1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fr-FR"/>
          </a:p>
        </p:txBody>
      </p:sp>
      <p:sp>
        <p:nvSpPr>
          <p:cNvPr id="2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2722FC09-669E-4303-9395-F1086211962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BEF2FE-8672-0341-6438-F286586E2356}"/>
              </a:ext>
            </a:extLst>
          </p:cNvPr>
          <p:cNvSpPr/>
          <p:nvPr userDrawn="1"/>
        </p:nvSpPr>
        <p:spPr bwMode="auto">
          <a:xfrm>
            <a:off x="4" y="0"/>
            <a:ext cx="2483764" cy="5715000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10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50396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Lucida Sans Unicode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DB030D7-3267-9D9B-1FB0-DA64B0E69D24}"/>
              </a:ext>
            </a:extLst>
          </p:cNvPr>
          <p:cNvSpPr txBox="1"/>
          <p:nvPr userDrawn="1"/>
        </p:nvSpPr>
        <p:spPr>
          <a:xfrm>
            <a:off x="463437" y="1713453"/>
            <a:ext cx="1408271" cy="3847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sz="19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Planification</a:t>
            </a:r>
          </a:p>
        </p:txBody>
      </p:sp>
      <p:sp>
        <p:nvSpPr>
          <p:cNvPr id="17" name="Google Shape;196;p27">
            <a:extLst>
              <a:ext uri="{FF2B5EF4-FFF2-40B4-BE49-F238E27FC236}">
                <a16:creationId xmlns:a16="http://schemas.microsoft.com/office/drawing/2014/main" id="{81D060D6-49BB-2BB9-FA75-0A2B274D73BD}"/>
              </a:ext>
            </a:extLst>
          </p:cNvPr>
          <p:cNvSpPr txBox="1"/>
          <p:nvPr userDrawn="1"/>
        </p:nvSpPr>
        <p:spPr>
          <a:xfrm>
            <a:off x="101124" y="2423871"/>
            <a:ext cx="21793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Chapitre 2.7: Parties prenantes </a:t>
            </a:r>
            <a:endParaRPr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98;p27">
            <a:extLst>
              <a:ext uri="{FF2B5EF4-FFF2-40B4-BE49-F238E27FC236}">
                <a16:creationId xmlns:a16="http://schemas.microsoft.com/office/drawing/2014/main" id="{9B2A0359-90E7-71F7-8286-115FDB13F66D}"/>
              </a:ext>
            </a:extLst>
          </p:cNvPr>
          <p:cNvSpPr/>
          <p:nvPr userDrawn="1"/>
        </p:nvSpPr>
        <p:spPr>
          <a:xfrm>
            <a:off x="101124" y="2874269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cs typeface="Calibri"/>
                <a:sym typeface="Arial"/>
              </a:rPr>
              <a:t>Planifier l’engagement des parties prenantes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cs typeface="Calibri"/>
                <a:sym typeface="Arial"/>
              </a:rPr>
              <a:t>Matrice d'évaluation de l'engagement des parties prenantes</a:t>
            </a:r>
          </a:p>
          <a:p>
            <a:pPr marL="285750" marR="0" lvl="0" indent="-198438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Noto Sans Symbols"/>
              <a:buChar char="❑"/>
              <a:tabLst/>
              <a:defRPr/>
            </a:pPr>
            <a:r>
              <a:rPr lang="fr-FR" sz="1100" b="0" i="0" u="none" strike="noStrike" cap="none" dirty="0">
                <a:solidFill>
                  <a:schemeClr val="bg1"/>
                </a:solidFill>
                <a:latin typeface="Calibri"/>
                <a:cs typeface="Calibri"/>
                <a:sym typeface="Arial"/>
              </a:rPr>
              <a:t>Priorisation des parties prenantes de projet</a:t>
            </a:r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74C767F6-C2D6-BB2B-7C5B-CF467D675A41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41338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nnière 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2699792" y="134938"/>
            <a:ext cx="6313582" cy="571500"/>
          </a:xfrm>
          <a:prstGeom prst="rect">
            <a:avLst/>
          </a:prstGeom>
        </p:spPr>
        <p:txBody>
          <a:bodyPr lIns="71320" tIns="35661" rIns="71320" bIns="35661"/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2843810" y="1270000"/>
            <a:ext cx="6173195" cy="3937000"/>
          </a:xfrm>
          <a:prstGeom prst="rect">
            <a:avLst/>
          </a:prstGeom>
        </p:spPr>
        <p:txBody>
          <a:bodyPr lIns="71320" tIns="35661" rIns="71320" bIns="35661"/>
          <a:lstStyle>
            <a:lvl1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1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fr-FR"/>
          </a:p>
        </p:txBody>
      </p:sp>
      <p:sp>
        <p:nvSpPr>
          <p:cNvPr id="2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2722FC09-669E-4303-9395-F1086211962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BEF2FE-8672-0341-6438-F286586E2356}"/>
              </a:ext>
            </a:extLst>
          </p:cNvPr>
          <p:cNvSpPr/>
          <p:nvPr userDrawn="1"/>
        </p:nvSpPr>
        <p:spPr bwMode="auto">
          <a:xfrm>
            <a:off x="4" y="0"/>
            <a:ext cx="2483764" cy="5715000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100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50396" rtl="0" eaLnBrk="0" fontAlgn="base" latinLnBrk="0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Times New Roman" pitchFamily="18" charset="0"/>
              <a:buNone/>
              <a:tabLst/>
            </a:pPr>
            <a:endParaRPr kumimoji="0" lang="fr-FR" sz="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Lucida Sans Unicode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DB030D7-3267-9D9B-1FB0-DA64B0E69D24}"/>
              </a:ext>
            </a:extLst>
          </p:cNvPr>
          <p:cNvSpPr txBox="1"/>
          <p:nvPr userDrawn="1"/>
        </p:nvSpPr>
        <p:spPr>
          <a:xfrm>
            <a:off x="537750" y="1713453"/>
            <a:ext cx="1408271" cy="38472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sz="19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rPr>
              <a:t>Planification</a:t>
            </a:r>
          </a:p>
        </p:txBody>
      </p:sp>
      <p:sp>
        <p:nvSpPr>
          <p:cNvPr id="17" name="Google Shape;196;p27">
            <a:extLst>
              <a:ext uri="{FF2B5EF4-FFF2-40B4-BE49-F238E27FC236}">
                <a16:creationId xmlns:a16="http://schemas.microsoft.com/office/drawing/2014/main" id="{81D060D6-49BB-2BB9-FA75-0A2B274D73BD}"/>
              </a:ext>
            </a:extLst>
          </p:cNvPr>
          <p:cNvSpPr txBox="1"/>
          <p:nvPr userDrawn="1"/>
        </p:nvSpPr>
        <p:spPr>
          <a:xfrm>
            <a:off x="152202" y="2423871"/>
            <a:ext cx="23315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Chapitre  2.7: Parties prenantes </a:t>
            </a:r>
            <a:endParaRPr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 9" descr="C:\Users\user\Downloads\rebranding-esprit-c.png">
            <a:extLst>
              <a:ext uri="{FF2B5EF4-FFF2-40B4-BE49-F238E27FC236}">
                <a16:creationId xmlns:a16="http://schemas.microsoft.com/office/drawing/2014/main" id="{85EA0AEA-FA0F-11CE-C622-7F0F49A778FE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84859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C4036-7AF9-4812-8FEC-FB3AD35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53BA7-B183-4F42-987D-CD6341F8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B01066-CB0F-4627-B874-611CD7F8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E85-2FF2-4670-A407-CA01DD0E6C76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C08BA2-28BF-49B8-A0DF-BE185935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01DDC5-9EA6-4D05-BE9A-0B80B589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7DDF-5C06-4F2B-9A6A-B152A4FDC8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Diapositive de titre">
  <p:cSld name="8_Diapositive de titr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1" y="2"/>
            <a:ext cx="2548800" cy="5714999"/>
          </a:xfrm>
          <a:prstGeom prst="rect">
            <a:avLst/>
          </a:prstGeom>
          <a:gradFill>
            <a:gsLst>
              <a:gs pos="0">
                <a:srgbClr val="663300"/>
              </a:gs>
              <a:gs pos="50000">
                <a:srgbClr val="F27900"/>
              </a:gs>
              <a:gs pos="100000">
                <a:srgbClr val="6633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2699793" y="251050"/>
            <a:ext cx="631358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2843810" y="1270000"/>
            <a:ext cx="6173195" cy="39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323529" y="3785751"/>
            <a:ext cx="2016224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 de commencer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ce module ?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du module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du module</a:t>
            </a:r>
            <a:endParaRPr dirty="0"/>
          </a:p>
        </p:txBody>
      </p:sp>
      <p:sp>
        <p:nvSpPr>
          <p:cNvPr id="89" name="Google Shape;89;p12"/>
          <p:cNvSpPr txBox="1"/>
          <p:nvPr/>
        </p:nvSpPr>
        <p:spPr>
          <a:xfrm>
            <a:off x="204045" y="3476595"/>
            <a:ext cx="1762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du module 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0;p8">
            <a:extLst>
              <a:ext uri="{FF2B5EF4-FFF2-40B4-BE49-F238E27FC236}">
                <a16:creationId xmlns:a16="http://schemas.microsoft.com/office/drawing/2014/main" id="{EC1D9899-2439-4051-9CB4-564191FBAB83}"/>
              </a:ext>
            </a:extLst>
          </p:cNvPr>
          <p:cNvSpPr txBox="1"/>
          <p:nvPr userDrawn="1"/>
        </p:nvSpPr>
        <p:spPr>
          <a:xfrm>
            <a:off x="0" y="2119717"/>
            <a:ext cx="255814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Projets</a:t>
            </a: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pic>
        <p:nvPicPr>
          <p:cNvPr id="9" name="Image 8" descr="C:\Users\user\Downloads\rebranding-esprit-c.png">
            <a:extLst>
              <a:ext uri="{FF2B5EF4-FFF2-40B4-BE49-F238E27FC236}">
                <a16:creationId xmlns:a16="http://schemas.microsoft.com/office/drawing/2014/main" id="{139E0711-85E1-78B5-A99D-A4FC6BCA987A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00760" y="3810007"/>
            <a:ext cx="2133600" cy="3968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DD38A-EA1F-4645-840C-E2D1269344B6}" type="slidenum">
              <a:rPr lang="fr-FR"/>
              <a:pPr>
                <a:defRPr/>
              </a:pPr>
              <a:t>‹N°›</a:t>
            </a:fld>
            <a:r>
              <a:rPr lang="fr-FR"/>
              <a:t> / 200</a:t>
            </a:r>
          </a:p>
        </p:txBody>
      </p:sp>
    </p:spTree>
    <p:extLst>
      <p:ext uri="{BB962C8B-B14F-4D97-AF65-F5344CB8AC3E}">
        <p14:creationId xmlns:p14="http://schemas.microsoft.com/office/powerpoint/2010/main" val="53775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00537" y="2069086"/>
            <a:ext cx="2677223" cy="31273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537" y="1559701"/>
            <a:ext cx="2677223" cy="41508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56012" y="1984859"/>
            <a:ext cx="913950" cy="4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14" name="円/楕円 4"/>
          <p:cNvSpPr/>
          <p:nvPr userDrawn="1"/>
        </p:nvSpPr>
        <p:spPr>
          <a:xfrm>
            <a:off x="2640328" y="1668659"/>
            <a:ext cx="568258" cy="632400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702108" y="1788193"/>
            <a:ext cx="44469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</a:rPr>
              <a:t>01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300537" y="3192863"/>
            <a:ext cx="2677223" cy="31273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300537" y="2683478"/>
            <a:ext cx="2677223" cy="41508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356012" y="3108636"/>
            <a:ext cx="913950" cy="40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41" name="円/楕円 4"/>
          <p:cNvSpPr/>
          <p:nvPr userDrawn="1"/>
        </p:nvSpPr>
        <p:spPr>
          <a:xfrm>
            <a:off x="2640328" y="2792436"/>
            <a:ext cx="568258" cy="632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702108" y="2911970"/>
            <a:ext cx="44469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</a:rPr>
              <a:t>02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300537" y="4316641"/>
            <a:ext cx="2677223" cy="31273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300537" y="3807256"/>
            <a:ext cx="2677223" cy="41508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356012" y="4232413"/>
            <a:ext cx="913950" cy="40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66" name="円/楕円 4"/>
          <p:cNvSpPr/>
          <p:nvPr userDrawn="1"/>
        </p:nvSpPr>
        <p:spPr>
          <a:xfrm>
            <a:off x="2640328" y="3916214"/>
            <a:ext cx="568258" cy="632400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702108" y="4035747"/>
            <a:ext cx="44469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</a:rPr>
              <a:t>03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85395" y="2069086"/>
            <a:ext cx="2677223" cy="31273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85395" y="1559701"/>
            <a:ext cx="2677223" cy="41508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6840870" y="1984859"/>
            <a:ext cx="913950" cy="400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71" name="円/楕円 4"/>
          <p:cNvSpPr/>
          <p:nvPr userDrawn="1"/>
        </p:nvSpPr>
        <p:spPr>
          <a:xfrm>
            <a:off x="6125186" y="1668659"/>
            <a:ext cx="568258" cy="63240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6186966" y="1788193"/>
            <a:ext cx="44469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</a:rPr>
              <a:t>04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785395" y="3192863"/>
            <a:ext cx="2677223" cy="31273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6785395" y="2683478"/>
            <a:ext cx="2677223" cy="41508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6840870" y="3108636"/>
            <a:ext cx="913950" cy="400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76" name="円/楕円 4"/>
          <p:cNvSpPr/>
          <p:nvPr userDrawn="1"/>
        </p:nvSpPr>
        <p:spPr>
          <a:xfrm>
            <a:off x="6125186" y="2792436"/>
            <a:ext cx="568258" cy="63240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6186966" y="2911970"/>
            <a:ext cx="44469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</a:rPr>
              <a:t>05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85395" y="4316641"/>
            <a:ext cx="2677223" cy="312738"/>
          </a:xfrm>
        </p:spPr>
        <p:txBody>
          <a:bodyPr>
            <a:normAutofit/>
          </a:bodyPr>
          <a:lstStyle>
            <a:lvl1pPr>
              <a:defRPr sz="1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85395" y="3807256"/>
            <a:ext cx="2677223" cy="41508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6840870" y="4232413"/>
            <a:ext cx="913950" cy="4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81" name="円/楕円 4"/>
          <p:cNvSpPr/>
          <p:nvPr userDrawn="1"/>
        </p:nvSpPr>
        <p:spPr>
          <a:xfrm>
            <a:off x="6125186" y="3916214"/>
            <a:ext cx="568258" cy="632400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6186966" y="4035747"/>
            <a:ext cx="44469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1800" dirty="0">
                <a:solidFill>
                  <a:schemeClr val="bg1"/>
                </a:solidFill>
              </a:rPr>
              <a:t>06</a:t>
            </a:r>
            <a:endParaRPr kumimoji="1" lang="ja-JP" altLang="en-US" sz="1800" dirty="0">
              <a:solidFill>
                <a:schemeClr val="bg1"/>
              </a:solidFill>
            </a:endParaRPr>
          </a:p>
        </p:txBody>
      </p:sp>
      <p:sp>
        <p:nvSpPr>
          <p:cNvPr id="35" name="Google Shape;91;p13">
            <a:extLst>
              <a:ext uri="{FF2B5EF4-FFF2-40B4-BE49-F238E27FC236}">
                <a16:creationId xmlns:a16="http://schemas.microsoft.com/office/drawing/2014/main" id="{4F9A827D-3CDD-4704-A23B-BB9F2304D703}"/>
              </a:ext>
            </a:extLst>
          </p:cNvPr>
          <p:cNvSpPr/>
          <p:nvPr userDrawn="1"/>
        </p:nvSpPr>
        <p:spPr>
          <a:xfrm>
            <a:off x="1" y="2"/>
            <a:ext cx="2548800" cy="5714999"/>
          </a:xfrm>
          <a:prstGeom prst="rect">
            <a:avLst/>
          </a:prstGeom>
          <a:gradFill>
            <a:gsLst>
              <a:gs pos="0">
                <a:srgbClr val="663300"/>
              </a:gs>
              <a:gs pos="50000">
                <a:srgbClr val="F27900"/>
              </a:gs>
              <a:gs pos="100000">
                <a:srgbClr val="6633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BA681AFC-9FAB-4276-9EC2-24859EAB3D3C}"/>
              </a:ext>
            </a:extLst>
          </p:cNvPr>
          <p:cNvSpPr/>
          <p:nvPr userDrawn="1"/>
        </p:nvSpPr>
        <p:spPr>
          <a:xfrm>
            <a:off x="323529" y="3785751"/>
            <a:ext cx="2016224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 de commencer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ce module ?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du module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du module</a:t>
            </a:r>
            <a:endParaRPr/>
          </a:p>
        </p:txBody>
      </p:sp>
      <p:sp>
        <p:nvSpPr>
          <p:cNvPr id="47" name="Google Shape;96;p13">
            <a:extLst>
              <a:ext uri="{FF2B5EF4-FFF2-40B4-BE49-F238E27FC236}">
                <a16:creationId xmlns:a16="http://schemas.microsoft.com/office/drawing/2014/main" id="{B0105A0E-9FFD-4C73-9A18-52115E8DD193}"/>
              </a:ext>
            </a:extLst>
          </p:cNvPr>
          <p:cNvSpPr txBox="1"/>
          <p:nvPr userDrawn="1"/>
        </p:nvSpPr>
        <p:spPr>
          <a:xfrm>
            <a:off x="204045" y="3476595"/>
            <a:ext cx="1762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du module 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50;p8">
            <a:extLst>
              <a:ext uri="{FF2B5EF4-FFF2-40B4-BE49-F238E27FC236}">
                <a16:creationId xmlns:a16="http://schemas.microsoft.com/office/drawing/2014/main" id="{A4488806-E964-4A2B-8379-B1F7DFB47FCF}"/>
              </a:ext>
            </a:extLst>
          </p:cNvPr>
          <p:cNvSpPr txBox="1"/>
          <p:nvPr userDrawn="1"/>
        </p:nvSpPr>
        <p:spPr>
          <a:xfrm>
            <a:off x="0" y="2119717"/>
            <a:ext cx="255814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Projets</a:t>
            </a:r>
            <a:endParaRPr lang="fr-FR" dirty="0"/>
          </a:p>
        </p:txBody>
      </p:sp>
      <p:pic>
        <p:nvPicPr>
          <p:cNvPr id="49" name="Image 48" descr="C:\Users\user\Downloads\rebranding-esprit-c.png">
            <a:extLst>
              <a:ext uri="{FF2B5EF4-FFF2-40B4-BE49-F238E27FC236}">
                <a16:creationId xmlns:a16="http://schemas.microsoft.com/office/drawing/2014/main" id="{2A7E5BFD-B2EE-904F-ACE6-81705DE7B569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5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Diapositive de titre">
  <p:cSld name="10_Diapositive de titr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" y="2"/>
            <a:ext cx="2548800" cy="5714999"/>
          </a:xfrm>
          <a:prstGeom prst="rect">
            <a:avLst/>
          </a:prstGeom>
          <a:gradFill>
            <a:gsLst>
              <a:gs pos="0">
                <a:srgbClr val="663300"/>
              </a:gs>
              <a:gs pos="50000">
                <a:srgbClr val="F27900"/>
              </a:gs>
              <a:gs pos="100000">
                <a:srgbClr val="6633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23529" y="3785751"/>
            <a:ext cx="2016224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 de commencer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ce module ?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du module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du module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204045" y="3476595"/>
            <a:ext cx="1762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du module 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0;p8">
            <a:extLst>
              <a:ext uri="{FF2B5EF4-FFF2-40B4-BE49-F238E27FC236}">
                <a16:creationId xmlns:a16="http://schemas.microsoft.com/office/drawing/2014/main" id="{1714E6A7-8165-4393-BA16-B890D0DB61FE}"/>
              </a:ext>
            </a:extLst>
          </p:cNvPr>
          <p:cNvSpPr txBox="1"/>
          <p:nvPr userDrawn="1"/>
        </p:nvSpPr>
        <p:spPr>
          <a:xfrm>
            <a:off x="0" y="2119717"/>
            <a:ext cx="255814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Projets</a:t>
            </a:r>
            <a:endParaRPr lang="fr-FR" dirty="0"/>
          </a:p>
        </p:txBody>
      </p:sp>
      <p:pic>
        <p:nvPicPr>
          <p:cNvPr id="7" name="Image 6" descr="C:\Users\user\Downloads\rebranding-esprit-c.png">
            <a:extLst>
              <a:ext uri="{FF2B5EF4-FFF2-40B4-BE49-F238E27FC236}">
                <a16:creationId xmlns:a16="http://schemas.microsoft.com/office/drawing/2014/main" id="{6DCDD7FB-402F-DC0E-E209-16CE47C2803D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Diapositive de titre">
  <p:cSld name="9_Diapositive de titr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" y="2"/>
            <a:ext cx="2548800" cy="5714999"/>
          </a:xfrm>
          <a:prstGeom prst="rect">
            <a:avLst/>
          </a:prstGeom>
          <a:gradFill>
            <a:gsLst>
              <a:gs pos="0">
                <a:srgbClr val="663300"/>
              </a:gs>
              <a:gs pos="50000">
                <a:srgbClr val="F27900"/>
              </a:gs>
              <a:gs pos="100000">
                <a:srgbClr val="6633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23529" y="3785751"/>
            <a:ext cx="2016224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 de commencer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ce module ?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du module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du module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204045" y="3476595"/>
            <a:ext cx="176240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Présentation du module 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0;p8">
            <a:extLst>
              <a:ext uri="{FF2B5EF4-FFF2-40B4-BE49-F238E27FC236}">
                <a16:creationId xmlns:a16="http://schemas.microsoft.com/office/drawing/2014/main" id="{3BF60803-AC7C-4FFB-BD9C-B39BBE2C0C69}"/>
              </a:ext>
            </a:extLst>
          </p:cNvPr>
          <p:cNvSpPr txBox="1"/>
          <p:nvPr userDrawn="1"/>
        </p:nvSpPr>
        <p:spPr>
          <a:xfrm>
            <a:off x="0" y="2119717"/>
            <a:ext cx="255814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de Projets</a:t>
            </a:r>
            <a:endParaRPr lang="fr-FR" dirty="0"/>
          </a:p>
        </p:txBody>
      </p:sp>
      <p:pic>
        <p:nvPicPr>
          <p:cNvPr id="7" name="Image 6" descr="C:\Users\user\Downloads\rebranding-esprit-c.png">
            <a:extLst>
              <a:ext uri="{FF2B5EF4-FFF2-40B4-BE49-F238E27FC236}">
                <a16:creationId xmlns:a16="http://schemas.microsoft.com/office/drawing/2014/main" id="{43DB9D21-2265-ADC1-469E-A656C6168D92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nnière chapitre 1">
  <p:cSld name="2_bannière chapitre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9341" y="0"/>
            <a:ext cx="2548800" cy="5715000"/>
          </a:xfrm>
          <a:prstGeom prst="rect">
            <a:avLst/>
          </a:prstGeom>
          <a:gradFill>
            <a:gsLst>
              <a:gs pos="0">
                <a:srgbClr val="FFFF00"/>
              </a:gs>
              <a:gs pos="38000">
                <a:srgbClr val="FFFF75"/>
              </a:gs>
              <a:gs pos="58849">
                <a:srgbClr val="FCF9D8"/>
              </a:gs>
              <a:gs pos="100000">
                <a:srgbClr val="FFFF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2987780" y="228867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2843810" y="458581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193;p27">
            <a:extLst>
              <a:ext uri="{FF2B5EF4-FFF2-40B4-BE49-F238E27FC236}">
                <a16:creationId xmlns:a16="http://schemas.microsoft.com/office/drawing/2014/main" id="{E65E3951-4F3E-45C6-8519-3F569E9B47F9}"/>
              </a:ext>
            </a:extLst>
          </p:cNvPr>
          <p:cNvSpPr txBox="1"/>
          <p:nvPr userDrawn="1"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7" name="Google Shape;196;p27">
            <a:extLst>
              <a:ext uri="{FF2B5EF4-FFF2-40B4-BE49-F238E27FC236}">
                <a16:creationId xmlns:a16="http://schemas.microsoft.com/office/drawing/2014/main" id="{0BE5456F-11F4-FF27-7351-CA337536678E}"/>
              </a:ext>
            </a:extLst>
          </p:cNvPr>
          <p:cNvSpPr txBox="1"/>
          <p:nvPr userDrawn="1"/>
        </p:nvSpPr>
        <p:spPr>
          <a:xfrm>
            <a:off x="486714" y="2526102"/>
            <a:ext cx="18488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3 : Périmètre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 8" descr="C:\Users\user\Downloads\rebranding-esprit-c.png">
            <a:extLst>
              <a:ext uri="{FF2B5EF4-FFF2-40B4-BE49-F238E27FC236}">
                <a16:creationId xmlns:a16="http://schemas.microsoft.com/office/drawing/2014/main" id="{CA388C35-09B3-160A-C05F-05B21B971583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nnière chapitre 1">
  <p:cSld name="4_bannière chapitre 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 userDrawn="1"/>
        </p:nvSpPr>
        <p:spPr>
          <a:xfrm>
            <a:off x="9341" y="0"/>
            <a:ext cx="2548800" cy="5715000"/>
          </a:xfrm>
          <a:prstGeom prst="rect">
            <a:avLst/>
          </a:prstGeom>
          <a:gradFill>
            <a:gsLst>
              <a:gs pos="0">
                <a:srgbClr val="FFFF00"/>
              </a:gs>
              <a:gs pos="38000">
                <a:srgbClr val="FFFF75"/>
              </a:gs>
              <a:gs pos="58849">
                <a:srgbClr val="FCF9D8"/>
              </a:gs>
              <a:gs pos="100000">
                <a:srgbClr val="FFFF00"/>
              </a:gs>
            </a:gsLst>
            <a:lin ang="27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987780" y="40184"/>
            <a:ext cx="5699020" cy="68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00"/>
              <a:buFont typeface="Calibri"/>
              <a:buNone/>
              <a:defRPr sz="2500" b="1" i="0" u="none" strike="noStrike" cap="none">
                <a:solidFill>
                  <a:srgbClr val="3F315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2843810" y="4680159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2843810" y="855678"/>
            <a:ext cx="6173195" cy="52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93;p27">
            <a:extLst>
              <a:ext uri="{FF2B5EF4-FFF2-40B4-BE49-F238E27FC236}">
                <a16:creationId xmlns:a16="http://schemas.microsoft.com/office/drawing/2014/main" id="{ED1703AA-1094-4222-B991-2D048F0DF9F0}"/>
              </a:ext>
            </a:extLst>
          </p:cNvPr>
          <p:cNvSpPr txBox="1"/>
          <p:nvPr userDrawn="1"/>
        </p:nvSpPr>
        <p:spPr>
          <a:xfrm>
            <a:off x="9341" y="1848994"/>
            <a:ext cx="25488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lang="fr-FR" sz="1200" b="0" i="0" u="none" strike="noStrike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15" name="Google Shape;196;p27">
            <a:extLst>
              <a:ext uri="{FF2B5EF4-FFF2-40B4-BE49-F238E27FC236}">
                <a16:creationId xmlns:a16="http://schemas.microsoft.com/office/drawing/2014/main" id="{173BF707-4B91-4A94-A8AA-D184F80AB581}"/>
              </a:ext>
            </a:extLst>
          </p:cNvPr>
          <p:cNvSpPr txBox="1"/>
          <p:nvPr userDrawn="1"/>
        </p:nvSpPr>
        <p:spPr>
          <a:xfrm>
            <a:off x="101124" y="2434888"/>
            <a:ext cx="18488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Chapitre 3 : Périmètre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8;p27">
            <a:extLst>
              <a:ext uri="{FF2B5EF4-FFF2-40B4-BE49-F238E27FC236}">
                <a16:creationId xmlns:a16="http://schemas.microsoft.com/office/drawing/2014/main" id="{223BAAC9-6A10-4604-954B-1FA9C2765723}"/>
              </a:ext>
            </a:extLst>
          </p:cNvPr>
          <p:cNvSpPr/>
          <p:nvPr userDrawn="1"/>
        </p:nvSpPr>
        <p:spPr>
          <a:xfrm>
            <a:off x="88006" y="2743816"/>
            <a:ext cx="2460793" cy="146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Management du Périmètre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Recueillir les exigences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Définir le périmètre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Arial"/>
              </a:rPr>
              <a:t>Créer le WBS</a:t>
            </a:r>
          </a:p>
          <a:p>
            <a:pPr marL="285750" marR="0" lvl="0" indent="-19843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fr-FR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QCM</a:t>
            </a:r>
          </a:p>
          <a:p>
            <a:pPr marL="285750" marR="0" lvl="0" indent="-198438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endParaRPr lang="fr-FR" dirty="0"/>
          </a:p>
        </p:txBody>
      </p:sp>
      <p:pic>
        <p:nvPicPr>
          <p:cNvPr id="9" name="Image 8" descr="C:\Users\user\Downloads\rebranding-esprit-c.png">
            <a:extLst>
              <a:ext uri="{FF2B5EF4-FFF2-40B4-BE49-F238E27FC236}">
                <a16:creationId xmlns:a16="http://schemas.microsoft.com/office/drawing/2014/main" id="{5AC74261-C4FD-7409-560A-CF72185F3661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4" y="243484"/>
            <a:ext cx="1663353" cy="81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124201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1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8" r:id="rId4"/>
    <p:sldLayoutId id="2147483714" r:id="rId5"/>
    <p:sldLayoutId id="2147483659" r:id="rId6"/>
    <p:sldLayoutId id="2147483660" r:id="rId7"/>
    <p:sldLayoutId id="2147483664" r:id="rId8"/>
    <p:sldLayoutId id="2147483666" r:id="rId9"/>
    <p:sldLayoutId id="2147483667" r:id="rId10"/>
    <p:sldLayoutId id="2147483670" r:id="rId11"/>
    <p:sldLayoutId id="2147483671" r:id="rId12"/>
    <p:sldLayoutId id="2147483673" r:id="rId13"/>
    <p:sldLayoutId id="2147483674" r:id="rId14"/>
    <p:sldLayoutId id="2147483677" r:id="rId15"/>
    <p:sldLayoutId id="2147483678" r:id="rId16"/>
    <p:sldLayoutId id="2147483679" r:id="rId17"/>
    <p:sldLayoutId id="2147483682" r:id="rId18"/>
    <p:sldLayoutId id="2147483683" r:id="rId19"/>
    <p:sldLayoutId id="2147483685" r:id="rId20"/>
    <p:sldLayoutId id="2147483687" r:id="rId21"/>
    <p:sldLayoutId id="2147483690" r:id="rId22"/>
    <p:sldLayoutId id="2147483691" r:id="rId23"/>
    <p:sldLayoutId id="2147483694" r:id="rId24"/>
    <p:sldLayoutId id="2147483695" r:id="rId25"/>
    <p:sldLayoutId id="2147483704" r:id="rId26"/>
    <p:sldLayoutId id="2147483705" r:id="rId27"/>
    <p:sldLayoutId id="2147483706" r:id="rId28"/>
    <p:sldLayoutId id="2147483725" r:id="rId29"/>
    <p:sldLayoutId id="2147483713" r:id="rId30"/>
    <p:sldLayoutId id="2147483724" r:id="rId31"/>
    <p:sldLayoutId id="2147483727" r:id="rId32"/>
    <p:sldLayoutId id="2147483747" r:id="rId33"/>
    <p:sldLayoutId id="2147483748" r:id="rId34"/>
    <p:sldLayoutId id="2147483745" r:id="rId35"/>
    <p:sldLayoutId id="2147483746" r:id="rId36"/>
    <p:sldLayoutId id="2147483749" r:id="rId37"/>
    <p:sldLayoutId id="2147483750" r:id="rId38"/>
    <p:sldLayoutId id="2147483751" r:id="rId39"/>
    <p:sldLayoutId id="2147483752" r:id="rId4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0DEC6DB-F088-46CF-B039-2F03695210BF}"/>
              </a:ext>
            </a:extLst>
          </p:cNvPr>
          <p:cNvSpPr/>
          <p:nvPr/>
        </p:nvSpPr>
        <p:spPr>
          <a:xfrm>
            <a:off x="288832" y="3841576"/>
            <a:ext cx="201880" cy="2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fr-FR" sz="2400" b="1" dirty="0">
              <a:solidFill>
                <a:srgbClr val="FFFF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A64674-CB2B-4B9F-8319-981EA6A8F91F}"/>
              </a:ext>
            </a:extLst>
          </p:cNvPr>
          <p:cNvSpPr/>
          <p:nvPr/>
        </p:nvSpPr>
        <p:spPr>
          <a:xfrm>
            <a:off x="5795158" y="917402"/>
            <a:ext cx="1989053" cy="30575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pic>
        <p:nvPicPr>
          <p:cNvPr id="10" name="Picture 2" descr="Gestion De Projet Banque d&amp;#39;images et photos libres de droit - iStock">
            <a:extLst>
              <a:ext uri="{FF2B5EF4-FFF2-40B4-BE49-F238E27FC236}">
                <a16:creationId xmlns:a16="http://schemas.microsoft.com/office/drawing/2014/main" id="{18914C42-84D4-45EA-8CFE-8F095E7A3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95" y="0"/>
            <a:ext cx="6590805" cy="486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50;p68">
            <a:extLst>
              <a:ext uri="{FF2B5EF4-FFF2-40B4-BE49-F238E27FC236}">
                <a16:creationId xmlns:a16="http://schemas.microsoft.com/office/drawing/2014/main" id="{A617BE0A-8845-4A49-8514-6BEF97C2FF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92425" y="4889500"/>
            <a:ext cx="6251575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300" tIns="35650" rIns="71300" bIns="356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F3151"/>
              </a:buClr>
              <a:buSzPts val="2520"/>
              <a:buFont typeface="Calibri"/>
              <a:buNone/>
            </a:pPr>
            <a:r>
              <a:rPr lang="fr-FR" sz="252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Management des projets</a:t>
            </a:r>
            <a:br>
              <a:rPr lang="fr-FR" sz="2520" b="1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Année universitaire 2024-2025</a:t>
            </a:r>
            <a:endParaRPr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0" name="Google Shape;750;p8">
            <a:extLst>
              <a:ext uri="{FF2B5EF4-FFF2-40B4-BE49-F238E27FC236}">
                <a16:creationId xmlns:a16="http://schemas.microsoft.com/office/drawing/2014/main" id="{6ED6ABB5-C194-FAF9-51FF-8D2908CD64E5}"/>
              </a:ext>
            </a:extLst>
          </p:cNvPr>
          <p:cNvSpPr txBox="1"/>
          <p:nvPr/>
        </p:nvSpPr>
        <p:spPr>
          <a:xfrm>
            <a:off x="2641154" y="2503879"/>
            <a:ext cx="65623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CV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Google Shape;751;p8">
            <a:extLst>
              <a:ext uri="{FF2B5EF4-FFF2-40B4-BE49-F238E27FC236}">
                <a16:creationId xmlns:a16="http://schemas.microsoft.com/office/drawing/2014/main" id="{1D94AD30-68D9-A722-50E8-A8B1513673E0}"/>
              </a:ext>
            </a:extLst>
          </p:cNvPr>
          <p:cNvSpPr txBox="1"/>
          <p:nvPr/>
        </p:nvSpPr>
        <p:spPr>
          <a:xfrm>
            <a:off x="2641154" y="2055070"/>
            <a:ext cx="65623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SV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Google Shape;761;p8">
            <a:extLst>
              <a:ext uri="{FF2B5EF4-FFF2-40B4-BE49-F238E27FC236}">
                <a16:creationId xmlns:a16="http://schemas.microsoft.com/office/drawing/2014/main" id="{3FBF43F1-CE54-335F-05D6-49A2FB6FBDC0}"/>
              </a:ext>
            </a:extLst>
          </p:cNvPr>
          <p:cNvSpPr txBox="1"/>
          <p:nvPr/>
        </p:nvSpPr>
        <p:spPr>
          <a:xfrm>
            <a:off x="3238503" y="2485736"/>
            <a:ext cx="321455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Cost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Variance / Variation Coût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Google Shape;768;p8">
            <a:extLst>
              <a:ext uri="{FF2B5EF4-FFF2-40B4-BE49-F238E27FC236}">
                <a16:creationId xmlns:a16="http://schemas.microsoft.com/office/drawing/2014/main" id="{AD42BA7E-046C-DDD9-5298-7C2D015D6C77}"/>
              </a:ext>
            </a:extLst>
          </p:cNvPr>
          <p:cNvSpPr txBox="1"/>
          <p:nvPr/>
        </p:nvSpPr>
        <p:spPr>
          <a:xfrm>
            <a:off x="3238503" y="2026866"/>
            <a:ext cx="374577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Schedule Variance / Variation Délai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BAC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483858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Budget At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Completion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/ Budget Initial du Projet</a:t>
            </a:r>
            <a:endParaRPr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" name="Google Shape;754;p8">
            <a:extLst>
              <a:ext uri="{FF2B5EF4-FFF2-40B4-BE49-F238E27FC236}">
                <a16:creationId xmlns:a16="http://schemas.microsoft.com/office/drawing/2014/main" id="{711E80B5-3339-FE6E-B90A-9602E16AF0F7}"/>
              </a:ext>
            </a:extLst>
          </p:cNvPr>
          <p:cNvSpPr txBox="1"/>
          <p:nvPr/>
        </p:nvSpPr>
        <p:spPr>
          <a:xfrm>
            <a:off x="2614899" y="1017489"/>
            <a:ext cx="68248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" name="Google Shape;766;p8">
            <a:extLst>
              <a:ext uri="{FF2B5EF4-FFF2-40B4-BE49-F238E27FC236}">
                <a16:creationId xmlns:a16="http://schemas.microsoft.com/office/drawing/2014/main" id="{1321DF27-F28A-0F2C-3B44-C7D417DB0955}"/>
              </a:ext>
            </a:extLst>
          </p:cNvPr>
          <p:cNvSpPr txBox="1"/>
          <p:nvPr/>
        </p:nvSpPr>
        <p:spPr>
          <a:xfrm>
            <a:off x="3238504" y="1003295"/>
            <a:ext cx="474726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Schedule At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Completion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/ Délai Initial du Projet</a:t>
            </a:r>
            <a:endParaRPr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1" name="Google Shape;750;p8">
            <a:extLst>
              <a:ext uri="{FF2B5EF4-FFF2-40B4-BE49-F238E27FC236}">
                <a16:creationId xmlns:a16="http://schemas.microsoft.com/office/drawing/2014/main" id="{4AB10A2B-B6FD-0696-29BE-551C13B08913}"/>
              </a:ext>
            </a:extLst>
          </p:cNvPr>
          <p:cNvSpPr txBox="1"/>
          <p:nvPr/>
        </p:nvSpPr>
        <p:spPr>
          <a:xfrm>
            <a:off x="2606864" y="1549013"/>
            <a:ext cx="69052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" name="Google Shape;761;p8">
            <a:extLst>
              <a:ext uri="{FF2B5EF4-FFF2-40B4-BE49-F238E27FC236}">
                <a16:creationId xmlns:a16="http://schemas.microsoft.com/office/drawing/2014/main" id="{885E6D49-12FE-34D2-D221-61FB19045FC9}"/>
              </a:ext>
            </a:extLst>
          </p:cNvPr>
          <p:cNvSpPr txBox="1"/>
          <p:nvPr/>
        </p:nvSpPr>
        <p:spPr>
          <a:xfrm>
            <a:off x="3238503" y="1530870"/>
            <a:ext cx="59142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Planned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Accomplishment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rate/ 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Réalisation Planifié</a:t>
            </a:r>
            <a:endParaRPr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71709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5" name="Google Shape;794;p11">
            <a:extLst>
              <a:ext uri="{FF2B5EF4-FFF2-40B4-BE49-F238E27FC236}">
                <a16:creationId xmlns:a16="http://schemas.microsoft.com/office/drawing/2014/main" id="{BF8BBD4A-6A9A-2B48-4395-602E14002EB8}"/>
              </a:ext>
            </a:extLst>
          </p:cNvPr>
          <p:cNvSpPr txBox="1">
            <a:spLocks/>
          </p:cNvSpPr>
          <p:nvPr/>
        </p:nvSpPr>
        <p:spPr>
          <a:xfrm>
            <a:off x="2755225" y="4758113"/>
            <a:ext cx="4472889" cy="84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10D"/>
              </a:buClr>
              <a:buSzPts val="10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10D"/>
              </a:buClr>
              <a:buSzPts val="10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10D"/>
              </a:buClr>
              <a:buSzPts val="1440"/>
              <a:buFont typeface="NTR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10D"/>
              </a:buClr>
              <a:buSzPts val="1440"/>
              <a:buFont typeface="NTR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6099F"/>
              </a:buClr>
              <a:buSzPts val="2800"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 :</a:t>
            </a:r>
            <a:r>
              <a:rPr lang="fr-FR" sz="1800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150m * 20TND par ml 	= 3 000,00 TND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6099F"/>
              </a:buClr>
              <a:buSzPts val="2800"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 : 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150m / 10ml par j	= 15 jours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786;p10">
            <a:extLst>
              <a:ext uri="{FF2B5EF4-FFF2-40B4-BE49-F238E27FC236}">
                <a16:creationId xmlns:a16="http://schemas.microsoft.com/office/drawing/2014/main" id="{A2E1EAEA-AE08-DD20-44FD-A7974236C1E8}"/>
              </a:ext>
            </a:extLst>
          </p:cNvPr>
          <p:cNvSpPr txBox="1"/>
          <p:nvPr/>
        </p:nvSpPr>
        <p:spPr>
          <a:xfrm>
            <a:off x="3657601" y="3224328"/>
            <a:ext cx="1314065" cy="46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BAC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87;p10">
            <a:extLst>
              <a:ext uri="{FF2B5EF4-FFF2-40B4-BE49-F238E27FC236}">
                <a16:creationId xmlns:a16="http://schemas.microsoft.com/office/drawing/2014/main" id="{05258AF9-78AE-A042-D864-853DAFDD2C21}"/>
              </a:ext>
            </a:extLst>
          </p:cNvPr>
          <p:cNvSpPr txBox="1"/>
          <p:nvPr/>
        </p:nvSpPr>
        <p:spPr>
          <a:xfrm>
            <a:off x="4995489" y="3224328"/>
            <a:ext cx="223262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fr-FR" sz="2400" b="1" dirty="0">
                <a:solidFill>
                  <a:srgbClr val="46099F"/>
                </a:solidFill>
              </a:rPr>
              <a:t>0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00 TND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86;p10">
            <a:extLst>
              <a:ext uri="{FF2B5EF4-FFF2-40B4-BE49-F238E27FC236}">
                <a16:creationId xmlns:a16="http://schemas.microsoft.com/office/drawing/2014/main" id="{74BC50D1-1683-BF6E-0D6B-751B23305B5B}"/>
              </a:ext>
            </a:extLst>
          </p:cNvPr>
          <p:cNvSpPr txBox="1"/>
          <p:nvPr/>
        </p:nvSpPr>
        <p:spPr>
          <a:xfrm>
            <a:off x="3657601" y="3806755"/>
            <a:ext cx="13140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SAC 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87;p10">
            <a:extLst>
              <a:ext uri="{FF2B5EF4-FFF2-40B4-BE49-F238E27FC236}">
                <a16:creationId xmlns:a16="http://schemas.microsoft.com/office/drawing/2014/main" id="{40A1F333-9A93-3D86-27A6-A196D3DBB791}"/>
              </a:ext>
            </a:extLst>
          </p:cNvPr>
          <p:cNvSpPr txBox="1"/>
          <p:nvPr/>
        </p:nvSpPr>
        <p:spPr>
          <a:xfrm>
            <a:off x="4995490" y="3806755"/>
            <a:ext cx="223262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15 jours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775;p9">
            <a:extLst>
              <a:ext uri="{FF2B5EF4-FFF2-40B4-BE49-F238E27FC236}">
                <a16:creationId xmlns:a16="http://schemas.microsoft.com/office/drawing/2014/main" id="{BB170C7B-4257-81AD-F88F-4542B2160798}"/>
              </a:ext>
            </a:extLst>
          </p:cNvPr>
          <p:cNvSpPr txBox="1"/>
          <p:nvPr/>
        </p:nvSpPr>
        <p:spPr>
          <a:xfrm>
            <a:off x="2601533" y="1573769"/>
            <a:ext cx="5262307" cy="12837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Activité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Construction d’une clôture de 150 m de longueur.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estimé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20 TND /ml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Avancement planifié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10 ml/jour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" name="Google Shape;754;p8">
            <a:extLst>
              <a:ext uri="{FF2B5EF4-FFF2-40B4-BE49-F238E27FC236}">
                <a16:creationId xmlns:a16="http://schemas.microsoft.com/office/drawing/2014/main" id="{C38DA984-8ED6-F39A-AA2F-90DE5B642B0C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BAC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3" name="Google Shape;766;p8">
            <a:extLst>
              <a:ext uri="{FF2B5EF4-FFF2-40B4-BE49-F238E27FC236}">
                <a16:creationId xmlns:a16="http://schemas.microsoft.com/office/drawing/2014/main" id="{D90543F6-85F1-DF95-7242-3F4E7D96661F}"/>
              </a:ext>
            </a:extLst>
          </p:cNvPr>
          <p:cNvSpPr txBox="1"/>
          <p:nvPr/>
        </p:nvSpPr>
        <p:spPr>
          <a:xfrm>
            <a:off x="3238504" y="537621"/>
            <a:ext cx="483858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Budget At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Completion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/ Budget Initial du Projet</a:t>
            </a:r>
            <a:endParaRPr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754;p8">
            <a:extLst>
              <a:ext uri="{FF2B5EF4-FFF2-40B4-BE49-F238E27FC236}">
                <a16:creationId xmlns:a16="http://schemas.microsoft.com/office/drawing/2014/main" id="{C5C63A76-727C-BAF4-3A87-BF22B0CB6DF4}"/>
              </a:ext>
            </a:extLst>
          </p:cNvPr>
          <p:cNvSpPr txBox="1"/>
          <p:nvPr/>
        </p:nvSpPr>
        <p:spPr>
          <a:xfrm>
            <a:off x="2614899" y="1017489"/>
            <a:ext cx="68248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Google Shape;766;p8">
            <a:extLst>
              <a:ext uri="{FF2B5EF4-FFF2-40B4-BE49-F238E27FC236}">
                <a16:creationId xmlns:a16="http://schemas.microsoft.com/office/drawing/2014/main" id="{6A2A5614-0833-F0F5-46EC-7673AB3E046C}"/>
              </a:ext>
            </a:extLst>
          </p:cNvPr>
          <p:cNvSpPr txBox="1"/>
          <p:nvPr/>
        </p:nvSpPr>
        <p:spPr>
          <a:xfrm>
            <a:off x="3238504" y="1003295"/>
            <a:ext cx="474726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Schedule At </a:t>
            </a:r>
            <a:r>
              <a:rPr lang="fr-FR" sz="18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Completion</a:t>
            </a: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/ Délai Initial du Projet</a:t>
            </a:r>
            <a:endParaRPr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01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71709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5" name="Google Shape;794;p11">
            <a:extLst>
              <a:ext uri="{FF2B5EF4-FFF2-40B4-BE49-F238E27FC236}">
                <a16:creationId xmlns:a16="http://schemas.microsoft.com/office/drawing/2014/main" id="{BF8BBD4A-6A9A-2B48-4395-602E14002EB8}"/>
              </a:ext>
            </a:extLst>
          </p:cNvPr>
          <p:cNvSpPr txBox="1">
            <a:spLocks/>
          </p:cNvSpPr>
          <p:nvPr/>
        </p:nvSpPr>
        <p:spPr>
          <a:xfrm>
            <a:off x="2755225" y="4897457"/>
            <a:ext cx="4655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7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10D"/>
              </a:buClr>
              <a:buSzPts val="10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10D"/>
              </a:buClr>
              <a:buSzPts val="10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10D"/>
              </a:buClr>
              <a:buSzPts val="1440"/>
              <a:buFont typeface="NTR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10D"/>
              </a:buClr>
              <a:buSzPts val="1440"/>
              <a:buFont typeface="NTR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46099F"/>
              </a:buClr>
              <a:buSzPts val="2800"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= BAC / SAC  =</a:t>
            </a:r>
            <a:r>
              <a:rPr lang="fr-FR" sz="1800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3 000 / 15 = 200 TND / jour</a:t>
            </a:r>
            <a:endParaRPr lang="fr-FR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786;p10">
            <a:extLst>
              <a:ext uri="{FF2B5EF4-FFF2-40B4-BE49-F238E27FC236}">
                <a16:creationId xmlns:a16="http://schemas.microsoft.com/office/drawing/2014/main" id="{74BC50D1-1683-BF6E-0D6B-751B23305B5B}"/>
              </a:ext>
            </a:extLst>
          </p:cNvPr>
          <p:cNvSpPr txBox="1"/>
          <p:nvPr/>
        </p:nvSpPr>
        <p:spPr>
          <a:xfrm>
            <a:off x="3666309" y="3807342"/>
            <a:ext cx="13140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P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AR 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87;p10">
            <a:extLst>
              <a:ext uri="{FF2B5EF4-FFF2-40B4-BE49-F238E27FC236}">
                <a16:creationId xmlns:a16="http://schemas.microsoft.com/office/drawing/2014/main" id="{40A1F333-9A93-3D86-27A6-A196D3DBB791}"/>
              </a:ext>
            </a:extLst>
          </p:cNvPr>
          <p:cNvSpPr txBox="1"/>
          <p:nvPr/>
        </p:nvSpPr>
        <p:spPr>
          <a:xfrm>
            <a:off x="5004198" y="3807342"/>
            <a:ext cx="2485174" cy="46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200 TND /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 jours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54;p8">
            <a:extLst>
              <a:ext uri="{FF2B5EF4-FFF2-40B4-BE49-F238E27FC236}">
                <a16:creationId xmlns:a16="http://schemas.microsoft.com/office/drawing/2014/main" id="{95D17C51-F2F5-33A4-1B44-8A6F93138803}"/>
              </a:ext>
            </a:extLst>
          </p:cNvPr>
          <p:cNvSpPr txBox="1"/>
          <p:nvPr/>
        </p:nvSpPr>
        <p:spPr>
          <a:xfrm>
            <a:off x="2606719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PAR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Google Shape;766;p8">
            <a:extLst>
              <a:ext uri="{FF2B5EF4-FFF2-40B4-BE49-F238E27FC236}">
                <a16:creationId xmlns:a16="http://schemas.microsoft.com/office/drawing/2014/main" id="{66193CB0-CF37-0F2C-E771-AFD1DB156330}"/>
              </a:ext>
            </a:extLst>
          </p:cNvPr>
          <p:cNvSpPr txBox="1"/>
          <p:nvPr/>
        </p:nvSpPr>
        <p:spPr>
          <a:xfrm>
            <a:off x="3221086" y="537621"/>
            <a:ext cx="597516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fr-FR" sz="18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Planned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Accomplishment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Rate </a:t>
            </a:r>
            <a:r>
              <a:rPr lang="fr-F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(Taux de Réalisation Planifié)</a:t>
            </a:r>
          </a:p>
        </p:txBody>
      </p:sp>
      <p:sp>
        <p:nvSpPr>
          <p:cNvPr id="14" name="Google Shape;754;p8">
            <a:extLst>
              <a:ext uri="{FF2B5EF4-FFF2-40B4-BE49-F238E27FC236}">
                <a16:creationId xmlns:a16="http://schemas.microsoft.com/office/drawing/2014/main" id="{0BD22EFA-B505-E19C-1A10-03BCC65BDD5C}"/>
              </a:ext>
            </a:extLst>
          </p:cNvPr>
          <p:cNvSpPr txBox="1"/>
          <p:nvPr/>
        </p:nvSpPr>
        <p:spPr>
          <a:xfrm>
            <a:off x="2597481" y="1017489"/>
            <a:ext cx="68248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Google Shape;766;p8">
            <a:extLst>
              <a:ext uri="{FF2B5EF4-FFF2-40B4-BE49-F238E27FC236}">
                <a16:creationId xmlns:a16="http://schemas.microsoft.com/office/drawing/2014/main" id="{9D12F442-0363-CC9A-9AFD-459B07F098B5}"/>
              </a:ext>
            </a:extLst>
          </p:cNvPr>
          <p:cNvSpPr txBox="1"/>
          <p:nvPr/>
        </p:nvSpPr>
        <p:spPr>
          <a:xfrm>
            <a:off x="3221086" y="1003295"/>
            <a:ext cx="474726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fr-FR" sz="18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C’est le Coût planifié d’une journée de travail</a:t>
            </a:r>
          </a:p>
        </p:txBody>
      </p:sp>
      <p:sp>
        <p:nvSpPr>
          <p:cNvPr id="21" name="Google Shape;775;p9">
            <a:extLst>
              <a:ext uri="{FF2B5EF4-FFF2-40B4-BE49-F238E27FC236}">
                <a16:creationId xmlns:a16="http://schemas.microsoft.com/office/drawing/2014/main" id="{BB170C7B-4257-81AD-F88F-4542B2160798}"/>
              </a:ext>
            </a:extLst>
          </p:cNvPr>
          <p:cNvSpPr txBox="1"/>
          <p:nvPr/>
        </p:nvSpPr>
        <p:spPr>
          <a:xfrm>
            <a:off x="2601533" y="1573769"/>
            <a:ext cx="5262307" cy="19057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Activité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Construction d’une clôture de 150 m de longueur.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estimé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20 TND /ml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Avancement planifié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10 ml/jour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BAC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= 3 000 TND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SAC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= 15 jours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7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2" grpId="0"/>
      <p:bldP spid="13" grpId="0"/>
      <p:bldP spid="14" grpId="0"/>
      <p:bldP spid="15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E68477-C301-3B3E-9047-38C8F99292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4" name="Google Shape;805;p12">
            <a:extLst>
              <a:ext uri="{FF2B5EF4-FFF2-40B4-BE49-F238E27FC236}">
                <a16:creationId xmlns:a16="http://schemas.microsoft.com/office/drawing/2014/main" id="{7AD42AB5-A17C-6952-B45E-1BE6327C4C13}"/>
              </a:ext>
            </a:extLst>
          </p:cNvPr>
          <p:cNvSpPr txBox="1"/>
          <p:nvPr/>
        </p:nvSpPr>
        <p:spPr>
          <a:xfrm>
            <a:off x="2657149" y="2839792"/>
            <a:ext cx="1128930" cy="3082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b="1" dirty="0">
                <a:solidFill>
                  <a:srgbClr val="4571A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 = EV – AC </a:t>
            </a:r>
            <a:endParaRPr b="1" i="0" u="none" strike="noStrike" cap="none" dirty="0">
              <a:solidFill>
                <a:srgbClr val="4571A6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5" name="Tableau 2">
            <a:extLst>
              <a:ext uri="{FF2B5EF4-FFF2-40B4-BE49-F238E27FC236}">
                <a16:creationId xmlns:a16="http://schemas.microsoft.com/office/drawing/2014/main" id="{2A4C0625-01D0-82F8-6983-ED2DDDC4A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8215"/>
              </p:ext>
            </p:extLst>
          </p:nvPr>
        </p:nvGraphicFramePr>
        <p:xfrm>
          <a:off x="4035976" y="3050366"/>
          <a:ext cx="2986768" cy="8229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39977">
                  <a:extLst>
                    <a:ext uri="{9D8B030D-6E8A-4147-A177-3AD203B41FA5}">
                      <a16:colId xmlns:a16="http://schemas.microsoft.com/office/drawing/2014/main" val="271780810"/>
                    </a:ext>
                  </a:extLst>
                </a:gridCol>
                <a:gridCol w="1164575">
                  <a:extLst>
                    <a:ext uri="{9D8B030D-6E8A-4147-A177-3AD203B41FA5}">
                      <a16:colId xmlns:a16="http://schemas.microsoft.com/office/drawing/2014/main" val="787344249"/>
                    </a:ext>
                  </a:extLst>
                </a:gridCol>
                <a:gridCol w="1282216">
                  <a:extLst>
                    <a:ext uri="{9D8B030D-6E8A-4147-A177-3AD203B41FA5}">
                      <a16:colId xmlns:a16="http://schemas.microsoft.com/office/drawing/2014/main" val="2815385982"/>
                    </a:ext>
                  </a:extLst>
                </a:gridCol>
              </a:tblGrid>
              <a:tr h="241954">
                <a:tc>
                  <a:txBody>
                    <a:bodyPr/>
                    <a:lstStyle/>
                    <a:p>
                      <a:r>
                        <a:rPr lang="fr-FR" sz="1200" b="1" dirty="0"/>
                        <a:t>EV</a:t>
                      </a:r>
                      <a:endParaRPr lang="fr-T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/>
                        <a:t>Coût Estimé</a:t>
                      </a:r>
                      <a:endParaRPr lang="fr-T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/>
                        <a:t>Travail Réel</a:t>
                      </a:r>
                      <a:endParaRPr lang="fr-T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993497"/>
                  </a:ext>
                </a:extLst>
              </a:tr>
              <a:tr h="241954">
                <a:tc>
                  <a:txBody>
                    <a:bodyPr/>
                    <a:lstStyle/>
                    <a:p>
                      <a:r>
                        <a:rPr lang="fr-FR" sz="1200" b="1" dirty="0"/>
                        <a:t>PV</a:t>
                      </a:r>
                      <a:endParaRPr lang="fr-T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/>
                        <a:t>Coût Estimé</a:t>
                      </a:r>
                      <a:endParaRPr lang="fr-T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/>
                        <a:t>Travail Planifié</a:t>
                      </a:r>
                      <a:endParaRPr lang="fr-T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784689"/>
                  </a:ext>
                </a:extLst>
              </a:tr>
              <a:tr h="241954">
                <a:tc>
                  <a:txBody>
                    <a:bodyPr/>
                    <a:lstStyle/>
                    <a:p>
                      <a:r>
                        <a:rPr lang="fr-FR" sz="1200" b="1" dirty="0"/>
                        <a:t>AC</a:t>
                      </a:r>
                      <a:endParaRPr lang="fr-T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/>
                        <a:t>Coût Réel</a:t>
                      </a:r>
                      <a:endParaRPr lang="fr-T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/>
                        <a:t>Travail Réel</a:t>
                      </a:r>
                      <a:endParaRPr lang="fr-TN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18647"/>
                  </a:ext>
                </a:extLst>
              </a:tr>
            </a:tbl>
          </a:graphicData>
        </a:graphic>
      </p:graphicFrame>
      <p:sp>
        <p:nvSpPr>
          <p:cNvPr id="6" name="Google Shape;805;p12">
            <a:extLst>
              <a:ext uri="{FF2B5EF4-FFF2-40B4-BE49-F238E27FC236}">
                <a16:creationId xmlns:a16="http://schemas.microsoft.com/office/drawing/2014/main" id="{5D76CBF7-8A3E-50F3-0FA7-C19230A4B3DA}"/>
              </a:ext>
            </a:extLst>
          </p:cNvPr>
          <p:cNvSpPr txBox="1"/>
          <p:nvPr/>
        </p:nvSpPr>
        <p:spPr>
          <a:xfrm>
            <a:off x="7500393" y="3180168"/>
            <a:ext cx="1514819" cy="4490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200" dirty="0">
                <a:solidFill>
                  <a:srgbClr val="46099F"/>
                </a:solidFill>
              </a:rPr>
              <a:t>Travail Réel /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200" dirty="0">
                <a:solidFill>
                  <a:srgbClr val="46099F"/>
                </a:solidFill>
              </a:rPr>
              <a:t>Travail Planifié</a:t>
            </a:r>
            <a:endParaRPr lang="fr-FR" sz="1200" b="0" i="0" u="none" strike="noStrike" cap="none" dirty="0">
              <a:solidFill>
                <a:srgbClr val="46099F"/>
              </a:solidFill>
              <a:sym typeface="Arial"/>
            </a:endParaRPr>
          </a:p>
        </p:txBody>
      </p:sp>
      <p:sp>
        <p:nvSpPr>
          <p:cNvPr id="7" name="Google Shape;805;p12">
            <a:extLst>
              <a:ext uri="{FF2B5EF4-FFF2-40B4-BE49-F238E27FC236}">
                <a16:creationId xmlns:a16="http://schemas.microsoft.com/office/drawing/2014/main" id="{A6B2BDA1-0E10-28C6-03D2-840C0DA0C904}"/>
              </a:ext>
            </a:extLst>
          </p:cNvPr>
          <p:cNvSpPr txBox="1"/>
          <p:nvPr/>
        </p:nvSpPr>
        <p:spPr>
          <a:xfrm>
            <a:off x="2657149" y="3209299"/>
            <a:ext cx="1269119" cy="4199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2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Coût Estimé /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2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Coût Réel</a:t>
            </a:r>
            <a:endParaRPr lang="fr-FR" sz="1200" b="1" i="0" u="none" strike="noStrike" cap="none" dirty="0">
              <a:solidFill>
                <a:srgbClr val="46099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1F57A8D2-0665-3F2E-6C64-8528BD9B60E9}"/>
              </a:ext>
            </a:extLst>
          </p:cNvPr>
          <p:cNvSpPr/>
          <p:nvPr/>
        </p:nvSpPr>
        <p:spPr>
          <a:xfrm>
            <a:off x="8146619" y="4012905"/>
            <a:ext cx="45719" cy="7258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50B9690F-0CE4-A8BC-D2A4-3D858E043233}"/>
              </a:ext>
            </a:extLst>
          </p:cNvPr>
          <p:cNvSpPr/>
          <p:nvPr/>
        </p:nvSpPr>
        <p:spPr>
          <a:xfrm>
            <a:off x="3024052" y="4016400"/>
            <a:ext cx="45719" cy="7258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4" name="Google Shape;805;p12">
            <a:extLst>
              <a:ext uri="{FF2B5EF4-FFF2-40B4-BE49-F238E27FC236}">
                <a16:creationId xmlns:a16="http://schemas.microsoft.com/office/drawing/2014/main" id="{24F4C776-15FB-0A03-A146-9A50BB9585EC}"/>
              </a:ext>
            </a:extLst>
          </p:cNvPr>
          <p:cNvSpPr txBox="1"/>
          <p:nvPr/>
        </p:nvSpPr>
        <p:spPr>
          <a:xfrm>
            <a:off x="7550948" y="4862873"/>
            <a:ext cx="1365844" cy="4199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Ecart Délai</a:t>
            </a:r>
          </a:p>
        </p:txBody>
      </p:sp>
      <p:sp>
        <p:nvSpPr>
          <p:cNvPr id="15" name="Google Shape;805;p12">
            <a:extLst>
              <a:ext uri="{FF2B5EF4-FFF2-40B4-BE49-F238E27FC236}">
                <a16:creationId xmlns:a16="http://schemas.microsoft.com/office/drawing/2014/main" id="{0E5E1590-C1D9-E8E9-03D3-BD80C17C1CD8}"/>
              </a:ext>
            </a:extLst>
          </p:cNvPr>
          <p:cNvSpPr txBox="1"/>
          <p:nvPr/>
        </p:nvSpPr>
        <p:spPr>
          <a:xfrm>
            <a:off x="2618606" y="4939744"/>
            <a:ext cx="1506353" cy="4199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Ecart Budget</a:t>
            </a:r>
          </a:p>
        </p:txBody>
      </p:sp>
      <p:sp>
        <p:nvSpPr>
          <p:cNvPr id="16" name="Google Shape;805;p12">
            <a:extLst>
              <a:ext uri="{FF2B5EF4-FFF2-40B4-BE49-F238E27FC236}">
                <a16:creationId xmlns:a16="http://schemas.microsoft.com/office/drawing/2014/main" id="{D18EBE16-A219-9D4F-68ED-3C02FAC5E62A}"/>
              </a:ext>
            </a:extLst>
          </p:cNvPr>
          <p:cNvSpPr txBox="1"/>
          <p:nvPr/>
        </p:nvSpPr>
        <p:spPr>
          <a:xfrm>
            <a:off x="7522909" y="2836624"/>
            <a:ext cx="1123875" cy="303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b="1" i="0" u="none" strike="noStrike" cap="none" dirty="0">
                <a:solidFill>
                  <a:srgbClr val="4571A6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SV = EV – PV</a:t>
            </a:r>
          </a:p>
        </p:txBody>
      </p:sp>
      <p:sp>
        <p:nvSpPr>
          <p:cNvPr id="17" name="Google Shape;731;p6">
            <a:extLst>
              <a:ext uri="{FF2B5EF4-FFF2-40B4-BE49-F238E27FC236}">
                <a16:creationId xmlns:a16="http://schemas.microsoft.com/office/drawing/2014/main" id="{72FD5ED6-F7B7-1148-9634-33407E247F4D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2242062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0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6305ADB-CDF7-DD23-02DC-5C23605B348E}"/>
              </a:ext>
            </a:extLst>
          </p:cNvPr>
          <p:cNvCxnSpPr>
            <a:cxnSpLocks/>
          </p:cNvCxnSpPr>
          <p:nvPr/>
        </p:nvCxnSpPr>
        <p:spPr>
          <a:xfrm>
            <a:off x="7017499" y="3204773"/>
            <a:ext cx="482894" cy="791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663C0D3-1082-B329-EB46-2B672ED7DAE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022744" y="3387882"/>
            <a:ext cx="477649" cy="739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3AF7605-45BF-F488-26AF-F6A713AE3BB5}"/>
              </a:ext>
            </a:extLst>
          </p:cNvPr>
          <p:cNvCxnSpPr>
            <a:cxnSpLocks/>
          </p:cNvCxnSpPr>
          <p:nvPr/>
        </p:nvCxnSpPr>
        <p:spPr>
          <a:xfrm flipH="1" flipV="1">
            <a:off x="3659958" y="3479839"/>
            <a:ext cx="376018" cy="3083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AD2C80A-1075-44A5-D742-FFF7D03EF02E}"/>
              </a:ext>
            </a:extLst>
          </p:cNvPr>
          <p:cNvCxnSpPr>
            <a:cxnSpLocks/>
          </p:cNvCxnSpPr>
          <p:nvPr/>
        </p:nvCxnSpPr>
        <p:spPr>
          <a:xfrm flipH="1">
            <a:off x="3659958" y="3180168"/>
            <a:ext cx="376018" cy="2748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4D2B56D9-5FC5-A724-A6EF-910577FE504F}"/>
              </a:ext>
            </a:extLst>
          </p:cNvPr>
          <p:cNvSpPr txBox="1"/>
          <p:nvPr/>
        </p:nvSpPr>
        <p:spPr>
          <a:xfrm>
            <a:off x="53128" y="3154069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283BBFA-973B-1C7D-559D-D0EAA51C144C}"/>
              </a:ext>
            </a:extLst>
          </p:cNvPr>
          <p:cNvSpPr/>
          <p:nvPr/>
        </p:nvSpPr>
        <p:spPr>
          <a:xfrm>
            <a:off x="4536141" y="3042778"/>
            <a:ext cx="1128930" cy="274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EC5BEE6-6B9D-BB62-867D-FF1CD5394AD2}"/>
              </a:ext>
            </a:extLst>
          </p:cNvPr>
          <p:cNvSpPr/>
          <p:nvPr/>
        </p:nvSpPr>
        <p:spPr>
          <a:xfrm>
            <a:off x="4513625" y="3606096"/>
            <a:ext cx="1128930" cy="274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97ED703-24FB-1056-40B1-1877838E1F6C}"/>
              </a:ext>
            </a:extLst>
          </p:cNvPr>
          <p:cNvSpPr/>
          <p:nvPr/>
        </p:nvSpPr>
        <p:spPr>
          <a:xfrm>
            <a:off x="5700931" y="3007671"/>
            <a:ext cx="1316567" cy="621546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1" name="Google Shape;754;p8">
            <a:extLst>
              <a:ext uri="{FF2B5EF4-FFF2-40B4-BE49-F238E27FC236}">
                <a16:creationId xmlns:a16="http://schemas.microsoft.com/office/drawing/2014/main" id="{A1E201CF-5C0A-34B1-1959-05B5E7AE99A5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V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C69AE440-DA58-3719-7E21-191B3A2C90D3}"/>
              </a:ext>
            </a:extLst>
          </p:cNvPr>
          <p:cNvSpPr txBox="1"/>
          <p:nvPr/>
        </p:nvSpPr>
        <p:spPr>
          <a:xfrm>
            <a:off x="3238504" y="537621"/>
            <a:ext cx="377899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Variance / Variation Coût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54;p8">
            <a:extLst>
              <a:ext uri="{FF2B5EF4-FFF2-40B4-BE49-F238E27FC236}">
                <a16:creationId xmlns:a16="http://schemas.microsoft.com/office/drawing/2014/main" id="{829E638E-0F03-BF5D-4506-963BFBC89BA5}"/>
              </a:ext>
            </a:extLst>
          </p:cNvPr>
          <p:cNvSpPr txBox="1"/>
          <p:nvPr/>
        </p:nvSpPr>
        <p:spPr>
          <a:xfrm>
            <a:off x="2614899" y="1017489"/>
            <a:ext cx="68248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" name="Google Shape;766;p8">
            <a:extLst>
              <a:ext uri="{FF2B5EF4-FFF2-40B4-BE49-F238E27FC236}">
                <a16:creationId xmlns:a16="http://schemas.microsoft.com/office/drawing/2014/main" id="{9E4D1644-1C27-61B6-AED4-ECD32E52D3B1}"/>
              </a:ext>
            </a:extLst>
          </p:cNvPr>
          <p:cNvSpPr txBox="1"/>
          <p:nvPr/>
        </p:nvSpPr>
        <p:spPr>
          <a:xfrm>
            <a:off x="3238503" y="1003295"/>
            <a:ext cx="377899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Schedule Variance / Variation Délai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754;p8">
            <a:extLst>
              <a:ext uri="{FF2B5EF4-FFF2-40B4-BE49-F238E27FC236}">
                <a16:creationId xmlns:a16="http://schemas.microsoft.com/office/drawing/2014/main" id="{980BD9CF-F11D-DAEC-35CD-7C4D0D6E6274}"/>
              </a:ext>
            </a:extLst>
          </p:cNvPr>
          <p:cNvSpPr txBox="1"/>
          <p:nvPr/>
        </p:nvSpPr>
        <p:spPr>
          <a:xfrm>
            <a:off x="2631762" y="1717195"/>
            <a:ext cx="1731232" cy="36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dirty="0">
                <a:solidFill>
                  <a:srgbClr val="4571A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2000" b="1" i="0" u="none" strike="noStrike" cap="none" dirty="0">
                <a:solidFill>
                  <a:srgbClr val="4571A6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V = EV - AC</a:t>
            </a:r>
            <a:endParaRPr sz="2000" b="0" i="0" u="none" strike="noStrike" cap="none" dirty="0">
              <a:solidFill>
                <a:srgbClr val="4571A6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" name="Google Shape;754;p8">
            <a:extLst>
              <a:ext uri="{FF2B5EF4-FFF2-40B4-BE49-F238E27FC236}">
                <a16:creationId xmlns:a16="http://schemas.microsoft.com/office/drawing/2014/main" id="{6DEF2DF9-8457-C4A9-C751-372255202326}"/>
              </a:ext>
            </a:extLst>
          </p:cNvPr>
          <p:cNvSpPr txBox="1"/>
          <p:nvPr/>
        </p:nvSpPr>
        <p:spPr>
          <a:xfrm>
            <a:off x="2622523" y="2180599"/>
            <a:ext cx="1742621" cy="36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dirty="0">
                <a:solidFill>
                  <a:srgbClr val="4571A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 = EV - PV</a:t>
            </a:r>
            <a:endParaRPr sz="2000" b="0" i="0" u="none" strike="noStrike" cap="none" dirty="0">
              <a:solidFill>
                <a:srgbClr val="4571A6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4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animBg="1"/>
      <p:bldP spid="9" grpId="0" animBg="1"/>
      <p:bldP spid="10" grpId="0" animBg="1"/>
      <p:bldP spid="11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731;p6">
            <a:extLst>
              <a:ext uri="{FF2B5EF4-FFF2-40B4-BE49-F238E27FC236}">
                <a16:creationId xmlns:a16="http://schemas.microsoft.com/office/drawing/2014/main" id="{72FD5ED6-F7B7-1148-9634-33407E247F4D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2242062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0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2B56D9-5FC5-A724-A6EF-910577FE504F}"/>
              </a:ext>
            </a:extLst>
          </p:cNvPr>
          <p:cNvSpPr txBox="1"/>
          <p:nvPr/>
        </p:nvSpPr>
        <p:spPr>
          <a:xfrm>
            <a:off x="53128" y="3154069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1" name="Google Shape;754;p8">
            <a:extLst>
              <a:ext uri="{FF2B5EF4-FFF2-40B4-BE49-F238E27FC236}">
                <a16:creationId xmlns:a16="http://schemas.microsoft.com/office/drawing/2014/main" id="{A1E201CF-5C0A-34B1-1959-05B5E7AE99A5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V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C69AE440-DA58-3719-7E21-191B3A2C90D3}"/>
              </a:ext>
            </a:extLst>
          </p:cNvPr>
          <p:cNvSpPr txBox="1"/>
          <p:nvPr/>
        </p:nvSpPr>
        <p:spPr>
          <a:xfrm>
            <a:off x="3238504" y="537621"/>
            <a:ext cx="377899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Variance / Variation Coût</a:t>
            </a:r>
            <a:endParaRPr lang="fr-F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54;p8">
            <a:extLst>
              <a:ext uri="{FF2B5EF4-FFF2-40B4-BE49-F238E27FC236}">
                <a16:creationId xmlns:a16="http://schemas.microsoft.com/office/drawing/2014/main" id="{829E638E-0F03-BF5D-4506-963BFBC89BA5}"/>
              </a:ext>
            </a:extLst>
          </p:cNvPr>
          <p:cNvSpPr txBox="1"/>
          <p:nvPr/>
        </p:nvSpPr>
        <p:spPr>
          <a:xfrm>
            <a:off x="2614899" y="1017489"/>
            <a:ext cx="68248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" name="Google Shape;766;p8">
            <a:extLst>
              <a:ext uri="{FF2B5EF4-FFF2-40B4-BE49-F238E27FC236}">
                <a16:creationId xmlns:a16="http://schemas.microsoft.com/office/drawing/2014/main" id="{9E4D1644-1C27-61B6-AED4-ECD32E52D3B1}"/>
              </a:ext>
            </a:extLst>
          </p:cNvPr>
          <p:cNvSpPr txBox="1"/>
          <p:nvPr/>
        </p:nvSpPr>
        <p:spPr>
          <a:xfrm>
            <a:off x="3238503" y="1003295"/>
            <a:ext cx="377899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Schedule Variance / Variation Délai</a:t>
            </a:r>
            <a:endParaRPr lang="fr-F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775;p9">
            <a:extLst>
              <a:ext uri="{FF2B5EF4-FFF2-40B4-BE49-F238E27FC236}">
                <a16:creationId xmlns:a16="http://schemas.microsoft.com/office/drawing/2014/main" id="{A003A685-916E-48B2-073B-A07DE311E8D9}"/>
              </a:ext>
            </a:extLst>
          </p:cNvPr>
          <p:cNvSpPr txBox="1"/>
          <p:nvPr/>
        </p:nvSpPr>
        <p:spPr>
          <a:xfrm>
            <a:off x="2614899" y="1573769"/>
            <a:ext cx="5262307" cy="18399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Activité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Construction d’une clôture de 150 m de longueur.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estimé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20 TND /ml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Avancement planifié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10 ml/jour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Après 8 jours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 avancement réel 40%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réel dépensé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1 800 TND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3" name="Google Shape;775;p9">
            <a:extLst>
              <a:ext uri="{FF2B5EF4-FFF2-40B4-BE49-F238E27FC236}">
                <a16:creationId xmlns:a16="http://schemas.microsoft.com/office/drawing/2014/main" id="{4E062D5B-F36B-DE93-F117-87B0FE284C67}"/>
              </a:ext>
            </a:extLst>
          </p:cNvPr>
          <p:cNvSpPr txBox="1"/>
          <p:nvPr/>
        </p:nvSpPr>
        <p:spPr>
          <a:xfrm>
            <a:off x="6725346" y="1975784"/>
            <a:ext cx="2109804" cy="14388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440"/>
              </a:spcBef>
              <a:buSzPts val="2200"/>
            </a:pPr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 = </a:t>
            </a:r>
            <a:r>
              <a:rPr lang="fr-FR" sz="1600" b="1" i="0" strike="noStrike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1 800 TND</a:t>
            </a:r>
          </a:p>
          <a:p>
            <a:pPr>
              <a:lnSpc>
                <a:spcPct val="120000"/>
              </a:lnSpc>
              <a:spcBef>
                <a:spcPts val="440"/>
              </a:spcBef>
              <a:buSzPts val="2200"/>
            </a:pPr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 = 1 200 TND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 = 1 600 TND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= 200 TND/jour</a:t>
            </a:r>
            <a:endParaRPr sz="18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Google Shape;805;p12">
            <a:extLst>
              <a:ext uri="{FF2B5EF4-FFF2-40B4-BE49-F238E27FC236}">
                <a16:creationId xmlns:a16="http://schemas.microsoft.com/office/drawing/2014/main" id="{B9F5E066-2FA2-7202-2ACA-F4713FD8CF72}"/>
              </a:ext>
            </a:extLst>
          </p:cNvPr>
          <p:cNvSpPr txBox="1"/>
          <p:nvPr/>
        </p:nvSpPr>
        <p:spPr>
          <a:xfrm>
            <a:off x="2614898" y="4119715"/>
            <a:ext cx="4110447" cy="4059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 = EV – AC = 1 200 – 1 800  =  - 600 TND</a:t>
            </a:r>
            <a:endParaRPr sz="1800" b="1" i="0" u="none" strike="noStrike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971B59-5B94-0D1D-D8E6-5E6ACDF89FF2}"/>
              </a:ext>
            </a:extLst>
          </p:cNvPr>
          <p:cNvSpPr txBox="1"/>
          <p:nvPr/>
        </p:nvSpPr>
        <p:spPr>
          <a:xfrm>
            <a:off x="6725346" y="3999536"/>
            <a:ext cx="2010697" cy="574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4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Donc Dépasseme</a:t>
            </a:r>
            <a:r>
              <a:rPr lang="fr-FR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 </a:t>
            </a: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sz="14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 Budget de 600 TND</a:t>
            </a:r>
          </a:p>
        </p:txBody>
      </p:sp>
      <p:sp>
        <p:nvSpPr>
          <p:cNvPr id="31" name="Google Shape;805;p12">
            <a:extLst>
              <a:ext uri="{FF2B5EF4-FFF2-40B4-BE49-F238E27FC236}">
                <a16:creationId xmlns:a16="http://schemas.microsoft.com/office/drawing/2014/main" id="{DA6ACF90-1A10-BE9D-E649-A4D2C74FA878}"/>
              </a:ext>
            </a:extLst>
          </p:cNvPr>
          <p:cNvSpPr txBox="1"/>
          <p:nvPr/>
        </p:nvSpPr>
        <p:spPr>
          <a:xfrm>
            <a:off x="2624137" y="4880927"/>
            <a:ext cx="4110447" cy="4059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 = EV – PV = 1 200 – 1 600  =  - 400 TND</a:t>
            </a:r>
            <a:endParaRPr sz="1800" b="1" i="0" u="none" strike="noStrike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C7F7FB5-E61C-756A-D5AB-51655F04DEE4}"/>
              </a:ext>
            </a:extLst>
          </p:cNvPr>
          <p:cNvSpPr txBox="1"/>
          <p:nvPr/>
        </p:nvSpPr>
        <p:spPr>
          <a:xfrm>
            <a:off x="6734584" y="4760748"/>
            <a:ext cx="2193105" cy="574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4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Donc retard de 2 jours</a:t>
            </a:r>
            <a:r>
              <a:rPr lang="fr-FR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SV/PAR = - 400 / 200 = - 2j</a:t>
            </a:r>
            <a:endParaRPr lang="fr-FR" sz="1400" b="1" i="0" u="none" strike="noStrike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82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  <p:bldP spid="30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0" name="Google Shape;750;p8">
            <a:extLst>
              <a:ext uri="{FF2B5EF4-FFF2-40B4-BE49-F238E27FC236}">
                <a16:creationId xmlns:a16="http://schemas.microsoft.com/office/drawing/2014/main" id="{6ED6ABB5-C194-FAF9-51FF-8D2908CD64E5}"/>
              </a:ext>
            </a:extLst>
          </p:cNvPr>
          <p:cNvSpPr txBox="1"/>
          <p:nvPr/>
        </p:nvSpPr>
        <p:spPr>
          <a:xfrm>
            <a:off x="2641154" y="2503879"/>
            <a:ext cx="65623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VAC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Google Shape;751;p8">
            <a:extLst>
              <a:ext uri="{FF2B5EF4-FFF2-40B4-BE49-F238E27FC236}">
                <a16:creationId xmlns:a16="http://schemas.microsoft.com/office/drawing/2014/main" id="{1D94AD30-68D9-A722-50E8-A8B1513673E0}"/>
              </a:ext>
            </a:extLst>
          </p:cNvPr>
          <p:cNvSpPr txBox="1"/>
          <p:nvPr/>
        </p:nvSpPr>
        <p:spPr>
          <a:xfrm>
            <a:off x="2641154" y="2055070"/>
            <a:ext cx="65623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EAC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Google Shape;761;p8">
            <a:extLst>
              <a:ext uri="{FF2B5EF4-FFF2-40B4-BE49-F238E27FC236}">
                <a16:creationId xmlns:a16="http://schemas.microsoft.com/office/drawing/2014/main" id="{3FBF43F1-CE54-335F-05D6-49A2FB6FBDC0}"/>
              </a:ext>
            </a:extLst>
          </p:cNvPr>
          <p:cNvSpPr txBox="1"/>
          <p:nvPr/>
        </p:nvSpPr>
        <p:spPr>
          <a:xfrm>
            <a:off x="3238503" y="2485736"/>
            <a:ext cx="425367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Variance At </a:t>
            </a:r>
            <a:r>
              <a:rPr lang="fr-FR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Ecart Fin Projet</a:t>
            </a:r>
            <a:endParaRPr lang="fr-FR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768;p8">
            <a:extLst>
              <a:ext uri="{FF2B5EF4-FFF2-40B4-BE49-F238E27FC236}">
                <a16:creationId xmlns:a16="http://schemas.microsoft.com/office/drawing/2014/main" id="{AD42BA7E-046C-DDD9-5298-7C2D015D6C77}"/>
              </a:ext>
            </a:extLst>
          </p:cNvPr>
          <p:cNvSpPr txBox="1"/>
          <p:nvPr/>
        </p:nvSpPr>
        <p:spPr>
          <a:xfrm>
            <a:off x="3238503" y="2026866"/>
            <a:ext cx="479445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fr-FR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Estimation Fin Projet</a:t>
            </a:r>
            <a:endParaRPr lang="fr-FR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CPI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565969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Performance Index/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Indice de Performance Coût</a:t>
            </a:r>
          </a:p>
        </p:txBody>
      </p:sp>
      <p:sp>
        <p:nvSpPr>
          <p:cNvPr id="19" name="Google Shape;754;p8">
            <a:extLst>
              <a:ext uri="{FF2B5EF4-FFF2-40B4-BE49-F238E27FC236}">
                <a16:creationId xmlns:a16="http://schemas.microsoft.com/office/drawing/2014/main" id="{711E80B5-3339-FE6E-B90A-9602E16AF0F7}"/>
              </a:ext>
            </a:extLst>
          </p:cNvPr>
          <p:cNvSpPr txBox="1"/>
          <p:nvPr/>
        </p:nvSpPr>
        <p:spPr>
          <a:xfrm>
            <a:off x="2614899" y="1017489"/>
            <a:ext cx="68248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" name="Google Shape;766;p8">
            <a:extLst>
              <a:ext uri="{FF2B5EF4-FFF2-40B4-BE49-F238E27FC236}">
                <a16:creationId xmlns:a16="http://schemas.microsoft.com/office/drawing/2014/main" id="{1321DF27-F28A-0F2C-3B44-C7D417DB0955}"/>
              </a:ext>
            </a:extLst>
          </p:cNvPr>
          <p:cNvSpPr txBox="1"/>
          <p:nvPr/>
        </p:nvSpPr>
        <p:spPr>
          <a:xfrm>
            <a:off x="3238504" y="1003295"/>
            <a:ext cx="583667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Schedule Performance Index/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Indice de Performance Délai</a:t>
            </a:r>
          </a:p>
        </p:txBody>
      </p:sp>
      <p:sp>
        <p:nvSpPr>
          <p:cNvPr id="21" name="Google Shape;750;p8">
            <a:extLst>
              <a:ext uri="{FF2B5EF4-FFF2-40B4-BE49-F238E27FC236}">
                <a16:creationId xmlns:a16="http://schemas.microsoft.com/office/drawing/2014/main" id="{4AB10A2B-B6FD-0696-29BE-551C13B08913}"/>
              </a:ext>
            </a:extLst>
          </p:cNvPr>
          <p:cNvSpPr txBox="1"/>
          <p:nvPr/>
        </p:nvSpPr>
        <p:spPr>
          <a:xfrm>
            <a:off x="2606864" y="1549013"/>
            <a:ext cx="69052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2" name="Google Shape;761;p8">
            <a:extLst>
              <a:ext uri="{FF2B5EF4-FFF2-40B4-BE49-F238E27FC236}">
                <a16:creationId xmlns:a16="http://schemas.microsoft.com/office/drawing/2014/main" id="{885E6D49-12FE-34D2-D221-61FB19045FC9}"/>
              </a:ext>
            </a:extLst>
          </p:cNvPr>
          <p:cNvSpPr txBox="1"/>
          <p:nvPr/>
        </p:nvSpPr>
        <p:spPr>
          <a:xfrm>
            <a:off x="3238504" y="1530870"/>
            <a:ext cx="518774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Complete/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Estimation Pour Compléter</a:t>
            </a:r>
          </a:p>
        </p:txBody>
      </p:sp>
    </p:spTree>
    <p:extLst>
      <p:ext uri="{BB962C8B-B14F-4D97-AF65-F5344CB8AC3E}">
        <p14:creationId xmlns:p14="http://schemas.microsoft.com/office/powerpoint/2010/main" val="30096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CPI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565969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Performance Index/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Indice de Performance Coût</a:t>
            </a:r>
          </a:p>
        </p:txBody>
      </p:sp>
      <p:sp>
        <p:nvSpPr>
          <p:cNvPr id="4" name="Google Shape;838;p15">
            <a:extLst>
              <a:ext uri="{FF2B5EF4-FFF2-40B4-BE49-F238E27FC236}">
                <a16:creationId xmlns:a16="http://schemas.microsoft.com/office/drawing/2014/main" id="{5B15DCFF-7393-F035-78C6-89B06E6F42F5}"/>
              </a:ext>
            </a:extLst>
          </p:cNvPr>
          <p:cNvSpPr txBox="1"/>
          <p:nvPr/>
        </p:nvSpPr>
        <p:spPr>
          <a:xfrm>
            <a:off x="2624137" y="1185321"/>
            <a:ext cx="1843367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CPI = EV / AC</a:t>
            </a:r>
            <a:endParaRPr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838;p15">
            <a:extLst>
              <a:ext uri="{FF2B5EF4-FFF2-40B4-BE49-F238E27FC236}">
                <a16:creationId xmlns:a16="http://schemas.microsoft.com/office/drawing/2014/main" id="{915200DE-6C52-4E21-85D4-9EEB092109D7}"/>
              </a:ext>
            </a:extLst>
          </p:cNvPr>
          <p:cNvSpPr txBox="1"/>
          <p:nvPr/>
        </p:nvSpPr>
        <p:spPr>
          <a:xfrm>
            <a:off x="2624137" y="1816557"/>
            <a:ext cx="2043657" cy="761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EV = 1 200 TND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 = 1 800 TND</a:t>
            </a:r>
            <a:endParaRPr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65C5E1-DB17-8340-C209-8E6A5625AECB}"/>
              </a:ext>
            </a:extLst>
          </p:cNvPr>
          <p:cNvSpPr txBox="1">
            <a:spLocks/>
          </p:cNvSpPr>
          <p:nvPr/>
        </p:nvSpPr>
        <p:spPr>
          <a:xfrm>
            <a:off x="8763000" y="5498046"/>
            <a:ext cx="381000" cy="21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9" name="Google Shape;840;p15">
            <a:extLst>
              <a:ext uri="{FF2B5EF4-FFF2-40B4-BE49-F238E27FC236}">
                <a16:creationId xmlns:a16="http://schemas.microsoft.com/office/drawing/2014/main" id="{E3D61AD0-5BC6-3519-BFE1-E9B85F4334D0}"/>
              </a:ext>
            </a:extLst>
          </p:cNvPr>
          <p:cNvSpPr txBox="1"/>
          <p:nvPr/>
        </p:nvSpPr>
        <p:spPr>
          <a:xfrm>
            <a:off x="5411886" y="2578024"/>
            <a:ext cx="2818193" cy="584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On récupère 667 </a:t>
            </a:r>
            <a:r>
              <a:rPr lang="fr-FR" sz="1600" b="1" i="0" u="none" strike="noStrike" cap="none" dirty="0" err="1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milimes</a:t>
            </a:r>
            <a:endParaRPr sz="16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pour chaque DINAR dépensé</a:t>
            </a:r>
            <a:endParaRPr sz="16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Google Shape;840;p15">
            <a:extLst>
              <a:ext uri="{FF2B5EF4-FFF2-40B4-BE49-F238E27FC236}">
                <a16:creationId xmlns:a16="http://schemas.microsoft.com/office/drawing/2014/main" id="{64B6D211-8ED8-69C2-B10C-785F85865F92}"/>
              </a:ext>
            </a:extLst>
          </p:cNvPr>
          <p:cNvSpPr txBox="1"/>
          <p:nvPr/>
        </p:nvSpPr>
        <p:spPr>
          <a:xfrm>
            <a:off x="5411885" y="3300558"/>
            <a:ext cx="2818193" cy="584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On perd 33</a:t>
            </a: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millimes</a:t>
            </a:r>
            <a:endParaRPr sz="16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pour chaque DINAR dépensé</a:t>
            </a:r>
            <a:endParaRPr sz="16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3" name="Google Shape;786;p10">
            <a:extLst>
              <a:ext uri="{FF2B5EF4-FFF2-40B4-BE49-F238E27FC236}">
                <a16:creationId xmlns:a16="http://schemas.microsoft.com/office/drawing/2014/main" id="{12D22B86-C881-1400-4AE5-445D9457C70E}"/>
              </a:ext>
            </a:extLst>
          </p:cNvPr>
          <p:cNvSpPr txBox="1"/>
          <p:nvPr/>
        </p:nvSpPr>
        <p:spPr>
          <a:xfrm>
            <a:off x="5411885" y="1952778"/>
            <a:ext cx="13140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CPI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787;p10">
            <a:extLst>
              <a:ext uri="{FF2B5EF4-FFF2-40B4-BE49-F238E27FC236}">
                <a16:creationId xmlns:a16="http://schemas.microsoft.com/office/drawing/2014/main" id="{0A9C803B-6067-1FCC-3DBE-588F4E77EE4B}"/>
              </a:ext>
            </a:extLst>
          </p:cNvPr>
          <p:cNvSpPr txBox="1"/>
          <p:nvPr/>
        </p:nvSpPr>
        <p:spPr>
          <a:xfrm>
            <a:off x="6749774" y="1952778"/>
            <a:ext cx="1420832" cy="46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0,667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838;p15">
            <a:extLst>
              <a:ext uri="{FF2B5EF4-FFF2-40B4-BE49-F238E27FC236}">
                <a16:creationId xmlns:a16="http://schemas.microsoft.com/office/drawing/2014/main" id="{C2DFCB82-A5B4-5549-152F-6CFEAE505119}"/>
              </a:ext>
            </a:extLst>
          </p:cNvPr>
          <p:cNvSpPr txBox="1"/>
          <p:nvPr/>
        </p:nvSpPr>
        <p:spPr>
          <a:xfrm>
            <a:off x="4467504" y="1181029"/>
            <a:ext cx="2043657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 CV = EV – AC )</a:t>
            </a:r>
            <a:endParaRPr sz="2200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2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3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PI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584453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Shedule</a:t>
            </a:r>
            <a:r>
              <a:rPr lang="fr-FR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Performance Index/ 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Indice de Performance Délai</a:t>
            </a:r>
          </a:p>
        </p:txBody>
      </p:sp>
      <p:sp>
        <p:nvSpPr>
          <p:cNvPr id="4" name="Google Shape;838;p15">
            <a:extLst>
              <a:ext uri="{FF2B5EF4-FFF2-40B4-BE49-F238E27FC236}">
                <a16:creationId xmlns:a16="http://schemas.microsoft.com/office/drawing/2014/main" id="{5B15DCFF-7393-F035-78C6-89B06E6F42F5}"/>
              </a:ext>
            </a:extLst>
          </p:cNvPr>
          <p:cNvSpPr txBox="1"/>
          <p:nvPr/>
        </p:nvSpPr>
        <p:spPr>
          <a:xfrm>
            <a:off x="2624137" y="1185321"/>
            <a:ext cx="1843367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sz="22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PI = EV / </a:t>
            </a:r>
            <a:r>
              <a:rPr lang="fr-FR" sz="22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</a:t>
            </a:r>
            <a:endParaRPr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838;p15">
            <a:extLst>
              <a:ext uri="{FF2B5EF4-FFF2-40B4-BE49-F238E27FC236}">
                <a16:creationId xmlns:a16="http://schemas.microsoft.com/office/drawing/2014/main" id="{915200DE-6C52-4E21-85D4-9EEB092109D7}"/>
              </a:ext>
            </a:extLst>
          </p:cNvPr>
          <p:cNvSpPr txBox="1"/>
          <p:nvPr/>
        </p:nvSpPr>
        <p:spPr>
          <a:xfrm>
            <a:off x="2624137" y="1816557"/>
            <a:ext cx="2043657" cy="761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EV = 1 200 TND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</a:t>
            </a:r>
            <a:r>
              <a:rPr lang="en-US" sz="22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= 1 600 TND</a:t>
            </a:r>
            <a:endParaRPr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65C5E1-DB17-8340-C209-8E6A5625AECB}"/>
              </a:ext>
            </a:extLst>
          </p:cNvPr>
          <p:cNvSpPr txBox="1">
            <a:spLocks/>
          </p:cNvSpPr>
          <p:nvPr/>
        </p:nvSpPr>
        <p:spPr>
          <a:xfrm>
            <a:off x="8763000" y="5498046"/>
            <a:ext cx="381000" cy="21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9" name="Google Shape;840;p15">
            <a:extLst>
              <a:ext uri="{FF2B5EF4-FFF2-40B4-BE49-F238E27FC236}">
                <a16:creationId xmlns:a16="http://schemas.microsoft.com/office/drawing/2014/main" id="{E3D61AD0-5BC6-3519-BFE1-E9B85F4334D0}"/>
              </a:ext>
            </a:extLst>
          </p:cNvPr>
          <p:cNvSpPr txBox="1"/>
          <p:nvPr/>
        </p:nvSpPr>
        <p:spPr>
          <a:xfrm>
            <a:off x="5411886" y="2578024"/>
            <a:ext cx="2818193" cy="5847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4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L’avancement est à 75%</a:t>
            </a:r>
            <a:endParaRPr lang="fr-F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SzPts val="24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celui planifié</a:t>
            </a:r>
            <a:endParaRPr lang="fr-F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786;p10">
            <a:extLst>
              <a:ext uri="{FF2B5EF4-FFF2-40B4-BE49-F238E27FC236}">
                <a16:creationId xmlns:a16="http://schemas.microsoft.com/office/drawing/2014/main" id="{12D22B86-C881-1400-4AE5-445D9457C70E}"/>
              </a:ext>
            </a:extLst>
          </p:cNvPr>
          <p:cNvSpPr txBox="1"/>
          <p:nvPr/>
        </p:nvSpPr>
        <p:spPr>
          <a:xfrm>
            <a:off x="5411885" y="1952778"/>
            <a:ext cx="131406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SPI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787;p10">
            <a:extLst>
              <a:ext uri="{FF2B5EF4-FFF2-40B4-BE49-F238E27FC236}">
                <a16:creationId xmlns:a16="http://schemas.microsoft.com/office/drawing/2014/main" id="{0A9C803B-6067-1FCC-3DBE-588F4E77EE4B}"/>
              </a:ext>
            </a:extLst>
          </p:cNvPr>
          <p:cNvSpPr txBox="1"/>
          <p:nvPr/>
        </p:nvSpPr>
        <p:spPr>
          <a:xfrm>
            <a:off x="6749774" y="1952778"/>
            <a:ext cx="1420832" cy="46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0,75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838;p15">
            <a:extLst>
              <a:ext uri="{FF2B5EF4-FFF2-40B4-BE49-F238E27FC236}">
                <a16:creationId xmlns:a16="http://schemas.microsoft.com/office/drawing/2014/main" id="{C2DFCB82-A5B4-5549-152F-6CFEAE505119}"/>
              </a:ext>
            </a:extLst>
          </p:cNvPr>
          <p:cNvSpPr txBox="1"/>
          <p:nvPr/>
        </p:nvSpPr>
        <p:spPr>
          <a:xfrm>
            <a:off x="4467504" y="1181029"/>
            <a:ext cx="2043657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 </a:t>
            </a:r>
            <a:r>
              <a:rPr lang="fr-FR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sz="22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V = EV – PV )</a:t>
            </a:r>
            <a:endParaRPr sz="2200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Google Shape;827;p14">
            <a:extLst>
              <a:ext uri="{FF2B5EF4-FFF2-40B4-BE49-F238E27FC236}">
                <a16:creationId xmlns:a16="http://schemas.microsoft.com/office/drawing/2014/main" id="{F9CD3358-830F-3F73-F077-A581C36BD9D1}"/>
              </a:ext>
            </a:extLst>
          </p:cNvPr>
          <p:cNvSpPr txBox="1"/>
          <p:nvPr/>
        </p:nvSpPr>
        <p:spPr>
          <a:xfrm>
            <a:off x="2579692" y="3540246"/>
            <a:ext cx="5083851" cy="1310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u="sng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fr-FR" sz="1600" b="1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8 jours de travail</a:t>
            </a:r>
            <a:r>
              <a:rPr lang="fr-FR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  : Réalisation d’un travail de 6 jours </a:t>
            </a:r>
            <a:endParaRPr sz="16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Avancement planifié</a:t>
            </a:r>
            <a:r>
              <a:rPr lang="fr-FR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	= 80/150 = 53,33%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Avancement actuel</a:t>
            </a:r>
            <a:r>
              <a:rPr lang="fr-FR" sz="16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   = 40%</a:t>
            </a:r>
            <a:endParaRPr sz="16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" name="Google Shape;830;p14">
            <a:extLst>
              <a:ext uri="{FF2B5EF4-FFF2-40B4-BE49-F238E27FC236}">
                <a16:creationId xmlns:a16="http://schemas.microsoft.com/office/drawing/2014/main" id="{2C956A37-8346-DAAB-D68F-3E8904AD9870}"/>
              </a:ext>
            </a:extLst>
          </p:cNvPr>
          <p:cNvSpPr txBox="1"/>
          <p:nvPr/>
        </p:nvSpPr>
        <p:spPr>
          <a:xfrm>
            <a:off x="2694265" y="4976269"/>
            <a:ext cx="2397708" cy="3692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SPI = 40 / 53.33 </a:t>
            </a: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75%</a:t>
            </a:r>
            <a:endParaRPr sz="18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75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" grpId="0" animBg="1"/>
      <p:bldP spid="6" grpId="0" animBg="1"/>
      <p:bldP spid="23" grpId="0" animBg="1"/>
      <p:bldP spid="25" grpId="0" animBg="1"/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38;p15">
            <a:extLst>
              <a:ext uri="{FF2B5EF4-FFF2-40B4-BE49-F238E27FC236}">
                <a16:creationId xmlns:a16="http://schemas.microsoft.com/office/drawing/2014/main" id="{328FC30B-D9B7-9763-CF75-00AB59D67E27}"/>
              </a:ext>
            </a:extLst>
          </p:cNvPr>
          <p:cNvSpPr txBox="1"/>
          <p:nvPr/>
        </p:nvSpPr>
        <p:spPr>
          <a:xfrm>
            <a:off x="4113045" y="2740231"/>
            <a:ext cx="4998709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Suivre la tendance de la performance actuelle</a:t>
            </a:r>
          </a:p>
          <a:p>
            <a:pPr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 TND / m – 7.5 m / jour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fr-FR" sz="2000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Google Shape;838;p15">
            <a:extLst>
              <a:ext uri="{FF2B5EF4-FFF2-40B4-BE49-F238E27FC236}">
                <a16:creationId xmlns:a16="http://schemas.microsoft.com/office/drawing/2014/main" id="{E974E61F-389F-8952-7E4D-9FA7EDCEEC96}"/>
              </a:ext>
            </a:extLst>
          </p:cNvPr>
          <p:cNvSpPr txBox="1"/>
          <p:nvPr/>
        </p:nvSpPr>
        <p:spPr>
          <a:xfrm>
            <a:off x="4113045" y="3440849"/>
            <a:ext cx="4998709" cy="7445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200"/>
            </a:pPr>
            <a:r>
              <a:rPr lang="fr-FR" sz="20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Continuer avec la planification 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initiale</a:t>
            </a:r>
          </a:p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TND / m - 10 m / jour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15" name="Google Shape;838;p15">
            <a:extLst>
              <a:ext uri="{FF2B5EF4-FFF2-40B4-BE49-F238E27FC236}">
                <a16:creationId xmlns:a16="http://schemas.microsoft.com/office/drawing/2014/main" id="{1373A480-DEB1-CF03-6487-5BCC0C28309D}"/>
              </a:ext>
            </a:extLst>
          </p:cNvPr>
          <p:cNvSpPr txBox="1"/>
          <p:nvPr/>
        </p:nvSpPr>
        <p:spPr>
          <a:xfrm>
            <a:off x="4138097" y="4402329"/>
            <a:ext cx="4998709" cy="10957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Nouvelle estimation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finir le projet comme prévu initialement</a:t>
            </a:r>
          </a:p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3 000 TND - 15 jours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524364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To Complete/ Estimation Pour Compléter</a:t>
            </a:r>
          </a:p>
        </p:txBody>
      </p:sp>
      <p:sp>
        <p:nvSpPr>
          <p:cNvPr id="4" name="Google Shape;838;p15">
            <a:extLst>
              <a:ext uri="{FF2B5EF4-FFF2-40B4-BE49-F238E27FC236}">
                <a16:creationId xmlns:a16="http://schemas.microsoft.com/office/drawing/2014/main" id="{5B15DCFF-7393-F035-78C6-89B06E6F42F5}"/>
              </a:ext>
            </a:extLst>
          </p:cNvPr>
          <p:cNvSpPr txBox="1"/>
          <p:nvPr/>
        </p:nvSpPr>
        <p:spPr>
          <a:xfrm>
            <a:off x="2624136" y="1185321"/>
            <a:ext cx="6487617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Quelles sont les estimations des coûts et du délai pour le travail qui reste à réaliser ?</a:t>
            </a:r>
            <a:endParaRPr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838;p15">
            <a:extLst>
              <a:ext uri="{FF2B5EF4-FFF2-40B4-BE49-F238E27FC236}">
                <a16:creationId xmlns:a16="http://schemas.microsoft.com/office/drawing/2014/main" id="{915200DE-6C52-4E21-85D4-9EEB092109D7}"/>
              </a:ext>
            </a:extLst>
          </p:cNvPr>
          <p:cNvSpPr txBox="1"/>
          <p:nvPr/>
        </p:nvSpPr>
        <p:spPr>
          <a:xfrm>
            <a:off x="2624137" y="1816559"/>
            <a:ext cx="5239703" cy="7263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Plusieurs scénarios peuvent se présenter,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2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parmi lesquels nous allons présenter trois :</a:t>
            </a:r>
            <a:endParaRPr lang="fr-FR" sz="2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65C5E1-DB17-8340-C209-8E6A5625AECB}"/>
              </a:ext>
            </a:extLst>
          </p:cNvPr>
          <p:cNvSpPr txBox="1">
            <a:spLocks/>
          </p:cNvSpPr>
          <p:nvPr/>
        </p:nvSpPr>
        <p:spPr>
          <a:xfrm>
            <a:off x="8763000" y="5498046"/>
            <a:ext cx="381000" cy="21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10" name="Google Shape;838;p15">
            <a:extLst>
              <a:ext uri="{FF2B5EF4-FFF2-40B4-BE49-F238E27FC236}">
                <a16:creationId xmlns:a16="http://schemas.microsoft.com/office/drawing/2014/main" id="{E9EFA32F-D0A8-DFC2-7214-73C9D172F6D9}"/>
              </a:ext>
            </a:extLst>
          </p:cNvPr>
          <p:cNvSpPr txBox="1"/>
          <p:nvPr/>
        </p:nvSpPr>
        <p:spPr>
          <a:xfrm>
            <a:off x="2624137" y="2740231"/>
            <a:ext cx="1564685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01 :</a:t>
            </a:r>
          </a:p>
        </p:txBody>
      </p:sp>
      <p:sp>
        <p:nvSpPr>
          <p:cNvPr id="12" name="Google Shape;838;p15">
            <a:extLst>
              <a:ext uri="{FF2B5EF4-FFF2-40B4-BE49-F238E27FC236}">
                <a16:creationId xmlns:a16="http://schemas.microsoft.com/office/drawing/2014/main" id="{C6C2C798-FED4-7DC6-FEEE-EF1A2C760567}"/>
              </a:ext>
            </a:extLst>
          </p:cNvPr>
          <p:cNvSpPr txBox="1"/>
          <p:nvPr/>
        </p:nvSpPr>
        <p:spPr>
          <a:xfrm>
            <a:off x="2624137" y="3440849"/>
            <a:ext cx="1564686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02 :</a:t>
            </a:r>
          </a:p>
        </p:txBody>
      </p:sp>
      <p:sp>
        <p:nvSpPr>
          <p:cNvPr id="14" name="Google Shape;838;p15">
            <a:extLst>
              <a:ext uri="{FF2B5EF4-FFF2-40B4-BE49-F238E27FC236}">
                <a16:creationId xmlns:a16="http://schemas.microsoft.com/office/drawing/2014/main" id="{98F3B7E9-CCD1-EAF1-4280-14FBE7A6EA98}"/>
              </a:ext>
            </a:extLst>
          </p:cNvPr>
          <p:cNvSpPr txBox="1"/>
          <p:nvPr/>
        </p:nvSpPr>
        <p:spPr>
          <a:xfrm>
            <a:off x="2624137" y="4402329"/>
            <a:ext cx="1594698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03 :</a:t>
            </a:r>
          </a:p>
        </p:txBody>
      </p:sp>
    </p:spTree>
    <p:extLst>
      <p:ext uri="{BB962C8B-B14F-4D97-AF65-F5344CB8AC3E}">
        <p14:creationId xmlns:p14="http://schemas.microsoft.com/office/powerpoint/2010/main" val="20392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/>
      <p:bldP spid="18" grpId="0"/>
      <p:bldP spid="4" grpId="0" animBg="1"/>
      <p:bldP spid="6" grpId="0" animBg="1"/>
      <p:bldP spid="10" grpId="0" animBg="1"/>
      <p:bldP spid="12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38;p15">
            <a:extLst>
              <a:ext uri="{FF2B5EF4-FFF2-40B4-BE49-F238E27FC236}">
                <a16:creationId xmlns:a16="http://schemas.microsoft.com/office/drawing/2014/main" id="{328FC30B-D9B7-9763-CF75-00AB59D67E27}"/>
              </a:ext>
            </a:extLst>
          </p:cNvPr>
          <p:cNvSpPr txBox="1"/>
          <p:nvPr/>
        </p:nvSpPr>
        <p:spPr>
          <a:xfrm>
            <a:off x="4104337" y="1619505"/>
            <a:ext cx="4998709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Suivre la tendance de la performance actuelle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63000" y="5498047"/>
            <a:ext cx="381000" cy="216959"/>
          </a:xfrm>
        </p:spPr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524364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To Complete/ Estimation Pour Compléter</a:t>
            </a:r>
          </a:p>
        </p:txBody>
      </p:sp>
      <p:sp>
        <p:nvSpPr>
          <p:cNvPr id="4" name="Google Shape;838;p15">
            <a:extLst>
              <a:ext uri="{FF2B5EF4-FFF2-40B4-BE49-F238E27FC236}">
                <a16:creationId xmlns:a16="http://schemas.microsoft.com/office/drawing/2014/main" id="{5B15DCFF-7393-F035-78C6-89B06E6F42F5}"/>
              </a:ext>
            </a:extLst>
          </p:cNvPr>
          <p:cNvSpPr txBox="1"/>
          <p:nvPr/>
        </p:nvSpPr>
        <p:spPr>
          <a:xfrm>
            <a:off x="2624136" y="1185321"/>
            <a:ext cx="6519863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Quelles sont les estimations des coûts et du délai pour le travail qui reste à réaliser ?</a:t>
            </a:r>
            <a:endParaRPr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65C5E1-DB17-8340-C209-8E6A5625AECB}"/>
              </a:ext>
            </a:extLst>
          </p:cNvPr>
          <p:cNvSpPr txBox="1">
            <a:spLocks/>
          </p:cNvSpPr>
          <p:nvPr/>
        </p:nvSpPr>
        <p:spPr>
          <a:xfrm>
            <a:off x="8763000" y="5498047"/>
            <a:ext cx="381000" cy="21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sp>
        <p:nvSpPr>
          <p:cNvPr id="10" name="Google Shape;838;p15">
            <a:extLst>
              <a:ext uri="{FF2B5EF4-FFF2-40B4-BE49-F238E27FC236}">
                <a16:creationId xmlns:a16="http://schemas.microsoft.com/office/drawing/2014/main" id="{E9EFA32F-D0A8-DFC2-7214-73C9D172F6D9}"/>
              </a:ext>
            </a:extLst>
          </p:cNvPr>
          <p:cNvSpPr txBox="1"/>
          <p:nvPr/>
        </p:nvSpPr>
        <p:spPr>
          <a:xfrm>
            <a:off x="2615429" y="1619505"/>
            <a:ext cx="1564685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01 :</a:t>
            </a:r>
          </a:p>
        </p:txBody>
      </p:sp>
      <p:sp>
        <p:nvSpPr>
          <p:cNvPr id="5" name="Google Shape;849;p16">
            <a:extLst>
              <a:ext uri="{FF2B5EF4-FFF2-40B4-BE49-F238E27FC236}">
                <a16:creationId xmlns:a16="http://schemas.microsoft.com/office/drawing/2014/main" id="{1E57ED39-02EB-FBC8-B72E-51250FB98052}"/>
              </a:ext>
            </a:extLst>
          </p:cNvPr>
          <p:cNvSpPr txBox="1"/>
          <p:nvPr/>
        </p:nvSpPr>
        <p:spPr>
          <a:xfrm>
            <a:off x="2615430" y="2276516"/>
            <a:ext cx="5866720" cy="13590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30 TND /m </a:t>
            </a: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= Coût réel / Travail effectué en ml durant les 8 jours</a:t>
            </a:r>
            <a:endParaRPr lang="fr-FR" sz="1600" b="1" dirty="0">
              <a:solidFill>
                <a:srgbClr val="4609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= 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1800 / 60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endParaRPr lang="fr-FR" sz="1600" b="1" dirty="0">
              <a:solidFill>
                <a:srgbClr val="4609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7,5m / Jour	= 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Travail effectué en ml durant les 8 jours / 8</a:t>
            </a:r>
            <a:endParaRPr lang="fr-FR" sz="1600" b="1" dirty="0">
              <a:solidFill>
                <a:srgbClr val="4609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= 60 / 8</a:t>
            </a:r>
          </a:p>
        </p:txBody>
      </p:sp>
      <p:sp>
        <p:nvSpPr>
          <p:cNvPr id="8" name="Google Shape;849;p16">
            <a:extLst>
              <a:ext uri="{FF2B5EF4-FFF2-40B4-BE49-F238E27FC236}">
                <a16:creationId xmlns:a16="http://schemas.microsoft.com/office/drawing/2014/main" id="{054CC274-E9F1-D70D-EA5C-17E67E8A5A2D}"/>
              </a:ext>
            </a:extLst>
          </p:cNvPr>
          <p:cNvSpPr txBox="1"/>
          <p:nvPr/>
        </p:nvSpPr>
        <p:spPr>
          <a:xfrm>
            <a:off x="2624138" y="3816260"/>
            <a:ext cx="1242468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Résolution:</a:t>
            </a:r>
          </a:p>
        </p:txBody>
      </p:sp>
      <p:sp>
        <p:nvSpPr>
          <p:cNvPr id="21" name="Google Shape;849;p16">
            <a:extLst>
              <a:ext uri="{FF2B5EF4-FFF2-40B4-BE49-F238E27FC236}">
                <a16:creationId xmlns:a16="http://schemas.microsoft.com/office/drawing/2014/main" id="{F5B3DDAF-FF4D-42FE-C0B2-D763C637A141}"/>
              </a:ext>
            </a:extLst>
          </p:cNvPr>
          <p:cNvSpPr txBox="1"/>
          <p:nvPr/>
        </p:nvSpPr>
        <p:spPr>
          <a:xfrm>
            <a:off x="2624137" y="4237672"/>
            <a:ext cx="3137836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 réalisé est de 60m </a:t>
            </a: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8 jours</a:t>
            </a:r>
            <a:endParaRPr lang="fr-FR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849;p16">
            <a:extLst>
              <a:ext uri="{FF2B5EF4-FFF2-40B4-BE49-F238E27FC236}">
                <a16:creationId xmlns:a16="http://schemas.microsoft.com/office/drawing/2014/main" id="{BCAE3227-D4FC-6B7E-EDA8-1707E86E7A42}"/>
              </a:ext>
            </a:extLst>
          </p:cNvPr>
          <p:cNvSpPr txBox="1"/>
          <p:nvPr/>
        </p:nvSpPr>
        <p:spPr>
          <a:xfrm>
            <a:off x="2624137" y="4782158"/>
            <a:ext cx="3137836" cy="5798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dépenses actuelles de 60 m sont de 1 800,00 TND</a:t>
            </a:r>
            <a:endParaRPr lang="fr-FR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76308B2-69C9-A177-85F5-AC4A4493C7A8}"/>
              </a:ext>
            </a:extLst>
          </p:cNvPr>
          <p:cNvSpPr/>
          <p:nvPr/>
        </p:nvSpPr>
        <p:spPr>
          <a:xfrm>
            <a:off x="5761973" y="4370784"/>
            <a:ext cx="425885" cy="1127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AB699A2-331C-A459-52DF-990D943CFE53}"/>
              </a:ext>
            </a:extLst>
          </p:cNvPr>
          <p:cNvSpPr/>
          <p:nvPr/>
        </p:nvSpPr>
        <p:spPr>
          <a:xfrm>
            <a:off x="5761973" y="4896901"/>
            <a:ext cx="425885" cy="1127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Google Shape;849;p16">
            <a:extLst>
              <a:ext uri="{FF2B5EF4-FFF2-40B4-BE49-F238E27FC236}">
                <a16:creationId xmlns:a16="http://schemas.microsoft.com/office/drawing/2014/main" id="{11DA6D22-CB64-177F-CB56-6B2C8074DCD9}"/>
              </a:ext>
            </a:extLst>
          </p:cNvPr>
          <p:cNvSpPr txBox="1"/>
          <p:nvPr/>
        </p:nvSpPr>
        <p:spPr>
          <a:xfrm>
            <a:off x="7011244" y="4237672"/>
            <a:ext cx="1934645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90m / 7.5 = </a:t>
            </a:r>
            <a:r>
              <a:rPr lang="fr-FR" sz="16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12 jours</a:t>
            </a:r>
            <a:endParaRPr lang="fr-FR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849;p16">
            <a:extLst>
              <a:ext uri="{FF2B5EF4-FFF2-40B4-BE49-F238E27FC236}">
                <a16:creationId xmlns:a16="http://schemas.microsoft.com/office/drawing/2014/main" id="{0AAEF759-9D43-E21D-FEB3-350A3B5BD841}"/>
              </a:ext>
            </a:extLst>
          </p:cNvPr>
          <p:cNvSpPr txBox="1"/>
          <p:nvPr/>
        </p:nvSpPr>
        <p:spPr>
          <a:xfrm>
            <a:off x="7011244" y="4782158"/>
            <a:ext cx="2288255" cy="5798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 ml * 30 TND =  </a:t>
            </a:r>
          </a:p>
          <a:p>
            <a:pPr marR="0" lvl="0" algn="l" rtl="0">
              <a:lnSpc>
                <a:spcPct val="100000"/>
              </a:lnSpc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2 700,00 TND</a:t>
            </a:r>
          </a:p>
        </p:txBody>
      </p:sp>
      <p:sp>
        <p:nvSpPr>
          <p:cNvPr id="24" name="Google Shape;849;p16">
            <a:extLst>
              <a:ext uri="{FF2B5EF4-FFF2-40B4-BE49-F238E27FC236}">
                <a16:creationId xmlns:a16="http://schemas.microsoft.com/office/drawing/2014/main" id="{CB392E65-6545-18C3-B281-7F4787315397}"/>
              </a:ext>
            </a:extLst>
          </p:cNvPr>
          <p:cNvSpPr txBox="1"/>
          <p:nvPr/>
        </p:nvSpPr>
        <p:spPr>
          <a:xfrm>
            <a:off x="6313946" y="4237672"/>
            <a:ext cx="778532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Reste :</a:t>
            </a:r>
          </a:p>
        </p:txBody>
      </p:sp>
      <p:sp>
        <p:nvSpPr>
          <p:cNvPr id="25" name="Google Shape;849;p16">
            <a:extLst>
              <a:ext uri="{FF2B5EF4-FFF2-40B4-BE49-F238E27FC236}">
                <a16:creationId xmlns:a16="http://schemas.microsoft.com/office/drawing/2014/main" id="{3A6AFB04-C447-ACBC-23E4-E064968D0BC3}"/>
              </a:ext>
            </a:extLst>
          </p:cNvPr>
          <p:cNvSpPr txBox="1"/>
          <p:nvPr/>
        </p:nvSpPr>
        <p:spPr>
          <a:xfrm>
            <a:off x="6313946" y="4782158"/>
            <a:ext cx="778532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Reste :</a:t>
            </a:r>
          </a:p>
        </p:txBody>
      </p:sp>
    </p:spTree>
    <p:extLst>
      <p:ext uri="{BB962C8B-B14F-4D97-AF65-F5344CB8AC3E}">
        <p14:creationId xmlns:p14="http://schemas.microsoft.com/office/powerpoint/2010/main" val="12209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7" grpId="0"/>
      <p:bldP spid="10" grpId="0" animBg="1"/>
      <p:bldP spid="5" grpId="0" animBg="1"/>
      <p:bldP spid="8" grpId="0" animBg="1"/>
      <p:bldP spid="21" grpId="0" animBg="1"/>
      <p:bldP spid="22" grpId="0" animBg="1"/>
      <p:bldP spid="9" grpId="0" animBg="1"/>
      <p:bldP spid="23" grpId="0" animBg="1"/>
      <p:bldP spid="19" grpId="0" animBg="1"/>
      <p:bldP spid="20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E5E5A8-78EC-82B2-B25F-C28FF427B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A17B11-1791-2281-C342-89F7872C5B24}"/>
              </a:ext>
            </a:extLst>
          </p:cNvPr>
          <p:cNvSpPr txBox="1"/>
          <p:nvPr/>
        </p:nvSpPr>
        <p:spPr>
          <a:xfrm>
            <a:off x="100208" y="2857500"/>
            <a:ext cx="225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5" name="Google Shape;661;p5">
            <a:extLst>
              <a:ext uri="{FF2B5EF4-FFF2-40B4-BE49-F238E27FC236}">
                <a16:creationId xmlns:a16="http://schemas.microsoft.com/office/drawing/2014/main" id="{1651C2D4-5051-7DE8-F799-83ECA941A497}"/>
              </a:ext>
            </a:extLst>
          </p:cNvPr>
          <p:cNvSpPr txBox="1">
            <a:spLocks/>
          </p:cNvSpPr>
          <p:nvPr/>
        </p:nvSpPr>
        <p:spPr>
          <a:xfrm>
            <a:off x="2593886" y="320428"/>
            <a:ext cx="3160395" cy="37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6" name="Google Shape;662;p5">
            <a:extLst>
              <a:ext uri="{FF2B5EF4-FFF2-40B4-BE49-F238E27FC236}">
                <a16:creationId xmlns:a16="http://schemas.microsoft.com/office/drawing/2014/main" id="{8EFAB936-97A3-CB02-EEC5-29D10389242B}"/>
              </a:ext>
            </a:extLst>
          </p:cNvPr>
          <p:cNvSpPr txBox="1">
            <a:spLocks/>
          </p:cNvSpPr>
          <p:nvPr/>
        </p:nvSpPr>
        <p:spPr>
          <a:xfrm>
            <a:off x="2593886" y="1011144"/>
            <a:ext cx="11558588" cy="81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ts val="2800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La technique « EVM » est une méthode de mesure de performance, tenant compte de :</a:t>
            </a:r>
          </a:p>
        </p:txBody>
      </p:sp>
      <p:sp>
        <p:nvSpPr>
          <p:cNvPr id="7" name="Google Shape;663;p5">
            <a:extLst>
              <a:ext uri="{FF2B5EF4-FFF2-40B4-BE49-F238E27FC236}">
                <a16:creationId xmlns:a16="http://schemas.microsoft.com/office/drawing/2014/main" id="{C50EDE2C-378B-21C1-9934-D5AC7EFA57D4}"/>
              </a:ext>
            </a:extLst>
          </p:cNvPr>
          <p:cNvSpPr txBox="1"/>
          <p:nvPr/>
        </p:nvSpPr>
        <p:spPr>
          <a:xfrm>
            <a:off x="5547216" y="1563576"/>
            <a:ext cx="928694" cy="276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sym typeface="Arial"/>
              </a:rPr>
              <a:t>Coût</a:t>
            </a:r>
            <a:endParaRPr sz="1200"/>
          </a:p>
        </p:txBody>
      </p:sp>
      <p:sp>
        <p:nvSpPr>
          <p:cNvPr id="8" name="Google Shape;664;p5">
            <a:extLst>
              <a:ext uri="{FF2B5EF4-FFF2-40B4-BE49-F238E27FC236}">
                <a16:creationId xmlns:a16="http://schemas.microsoft.com/office/drawing/2014/main" id="{26CDC675-293B-5366-3EE6-1FDF9C8A9375}"/>
              </a:ext>
            </a:extLst>
          </p:cNvPr>
          <p:cNvSpPr txBox="1"/>
          <p:nvPr/>
        </p:nvSpPr>
        <p:spPr>
          <a:xfrm>
            <a:off x="3584684" y="1577864"/>
            <a:ext cx="928694" cy="276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sym typeface="Arial"/>
              </a:rPr>
              <a:t>Délai</a:t>
            </a:r>
            <a:endParaRPr sz="1200"/>
          </a:p>
        </p:txBody>
      </p:sp>
      <p:sp>
        <p:nvSpPr>
          <p:cNvPr id="9" name="Google Shape;665;p5">
            <a:extLst>
              <a:ext uri="{FF2B5EF4-FFF2-40B4-BE49-F238E27FC236}">
                <a16:creationId xmlns:a16="http://schemas.microsoft.com/office/drawing/2014/main" id="{204F5C3F-3760-09C1-1E10-DA025D5D16CC}"/>
              </a:ext>
            </a:extLst>
          </p:cNvPr>
          <p:cNvSpPr txBox="1"/>
          <p:nvPr/>
        </p:nvSpPr>
        <p:spPr>
          <a:xfrm>
            <a:off x="4653671" y="1444357"/>
            <a:ext cx="72008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chemeClr val="dk1"/>
                </a:solidFill>
                <a:sym typeface="Arial"/>
              </a:rPr>
              <a:t>et</a:t>
            </a:r>
            <a:endParaRPr sz="1200"/>
          </a:p>
        </p:txBody>
      </p:sp>
      <p:sp>
        <p:nvSpPr>
          <p:cNvPr id="10" name="Google Shape;666;p5">
            <a:extLst>
              <a:ext uri="{FF2B5EF4-FFF2-40B4-BE49-F238E27FC236}">
                <a16:creationId xmlns:a16="http://schemas.microsoft.com/office/drawing/2014/main" id="{97006B91-9E8E-8A01-DAF8-EABAF1F9F52F}"/>
              </a:ext>
            </a:extLst>
          </p:cNvPr>
          <p:cNvSpPr txBox="1"/>
          <p:nvPr/>
        </p:nvSpPr>
        <p:spPr>
          <a:xfrm>
            <a:off x="7307707" y="1577369"/>
            <a:ext cx="1214446" cy="2769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sym typeface="Arial"/>
              </a:rPr>
              <a:t>Contenu</a:t>
            </a:r>
            <a:endParaRPr sz="1200"/>
          </a:p>
        </p:txBody>
      </p:sp>
      <p:sp>
        <p:nvSpPr>
          <p:cNvPr id="11" name="Google Shape;667;p5">
            <a:extLst>
              <a:ext uri="{FF2B5EF4-FFF2-40B4-BE49-F238E27FC236}">
                <a16:creationId xmlns:a16="http://schemas.microsoft.com/office/drawing/2014/main" id="{942BDE68-5A77-054D-2864-DB76CA79E04E}"/>
              </a:ext>
            </a:extLst>
          </p:cNvPr>
          <p:cNvSpPr txBox="1"/>
          <p:nvPr/>
        </p:nvSpPr>
        <p:spPr>
          <a:xfrm>
            <a:off x="6525879" y="1444357"/>
            <a:ext cx="71039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u="sng">
                <a:solidFill>
                  <a:schemeClr val="dk1"/>
                </a:solidFill>
                <a:sym typeface="Arial"/>
              </a:rPr>
              <a:t>et</a:t>
            </a:r>
            <a:endParaRPr sz="1200"/>
          </a:p>
        </p:txBody>
      </p:sp>
      <p:sp>
        <p:nvSpPr>
          <p:cNvPr id="12" name="Google Shape;668;p5">
            <a:extLst>
              <a:ext uri="{FF2B5EF4-FFF2-40B4-BE49-F238E27FC236}">
                <a16:creationId xmlns:a16="http://schemas.microsoft.com/office/drawing/2014/main" id="{C504FBA1-B4A4-F556-2C15-F97040B6DB60}"/>
              </a:ext>
            </a:extLst>
          </p:cNvPr>
          <p:cNvSpPr txBox="1"/>
          <p:nvPr/>
        </p:nvSpPr>
        <p:spPr>
          <a:xfrm>
            <a:off x="6525455" y="2628772"/>
            <a:ext cx="22321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Triple contrainte</a:t>
            </a:r>
            <a:endParaRPr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669;p5">
            <a:extLst>
              <a:ext uri="{FF2B5EF4-FFF2-40B4-BE49-F238E27FC236}">
                <a16:creationId xmlns:a16="http://schemas.microsoft.com/office/drawing/2014/main" id="{228926B5-3AA1-2ED6-F661-7FD34E423944}"/>
              </a:ext>
            </a:extLst>
          </p:cNvPr>
          <p:cNvSpPr txBox="1"/>
          <p:nvPr/>
        </p:nvSpPr>
        <p:spPr>
          <a:xfrm>
            <a:off x="5608927" y="2615893"/>
            <a:ext cx="12732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Equilibre 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Google Shape;670;p5">
            <a:extLst>
              <a:ext uri="{FF2B5EF4-FFF2-40B4-BE49-F238E27FC236}">
                <a16:creationId xmlns:a16="http://schemas.microsoft.com/office/drawing/2014/main" id="{B8406D77-33DB-AD9F-9AA8-408E940BA6D3}"/>
              </a:ext>
            </a:extLst>
          </p:cNvPr>
          <p:cNvSpPr/>
          <p:nvPr/>
        </p:nvSpPr>
        <p:spPr>
          <a:xfrm>
            <a:off x="5810455" y="2198487"/>
            <a:ext cx="422672" cy="422672"/>
          </a:xfrm>
          <a:prstGeom prst="triangle">
            <a:avLst>
              <a:gd name="adj" fmla="val 50000"/>
            </a:avLst>
          </a:prstGeom>
          <a:solidFill>
            <a:schemeClr val="accent4">
              <a:lumMod val="60000"/>
              <a:lumOff val="40000"/>
              <a:alpha val="89803"/>
            </a:schemeClr>
          </a:solidFill>
          <a:ln w="12700" cap="flat" cmpd="sng">
            <a:solidFill>
              <a:schemeClr val="accen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" name="Google Shape;671;p5">
            <a:extLst>
              <a:ext uri="{FF2B5EF4-FFF2-40B4-BE49-F238E27FC236}">
                <a16:creationId xmlns:a16="http://schemas.microsoft.com/office/drawing/2014/main" id="{01BECF99-D783-AA54-463C-9D428710A739}"/>
              </a:ext>
            </a:extLst>
          </p:cNvPr>
          <p:cNvSpPr/>
          <p:nvPr/>
        </p:nvSpPr>
        <p:spPr>
          <a:xfrm>
            <a:off x="3557214" y="2021529"/>
            <a:ext cx="4964939" cy="176959"/>
          </a:xfrm>
          <a:prstGeom prst="rect">
            <a:avLst/>
          </a:prstGeom>
          <a:solidFill>
            <a:schemeClr val="accent4">
              <a:lumMod val="60000"/>
              <a:lumOff val="40000"/>
              <a:alpha val="89803"/>
            </a:schemeClr>
          </a:solidFill>
          <a:ln w="12700" cap="flat" cmpd="sng">
            <a:solidFill>
              <a:schemeClr val="accent1">
                <a:alpha val="8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" name="Google Shape;672;p5">
            <a:extLst>
              <a:ext uri="{FF2B5EF4-FFF2-40B4-BE49-F238E27FC236}">
                <a16:creationId xmlns:a16="http://schemas.microsoft.com/office/drawing/2014/main" id="{087D45D1-D5FA-732D-FF43-7628DBDFDB00}"/>
              </a:ext>
            </a:extLst>
          </p:cNvPr>
          <p:cNvSpPr txBox="1"/>
          <p:nvPr/>
        </p:nvSpPr>
        <p:spPr>
          <a:xfrm>
            <a:off x="2600471" y="3122169"/>
            <a:ext cx="11843363" cy="45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Généralement, le Project Manager compare, d’une façon indépendante :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" name="Google Shape;673;p5">
            <a:extLst>
              <a:ext uri="{FF2B5EF4-FFF2-40B4-BE49-F238E27FC236}">
                <a16:creationId xmlns:a16="http://schemas.microsoft.com/office/drawing/2014/main" id="{7ED0BF3C-34B2-5C10-7526-0874D7D41327}"/>
              </a:ext>
            </a:extLst>
          </p:cNvPr>
          <p:cNvSpPr txBox="1"/>
          <p:nvPr/>
        </p:nvSpPr>
        <p:spPr>
          <a:xfrm>
            <a:off x="3883156" y="3758480"/>
            <a:ext cx="1710533" cy="2769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sym typeface="Arial"/>
              </a:rPr>
              <a:t>Délai réel</a:t>
            </a:r>
            <a:endParaRPr sz="1200" b="1" dirty="0"/>
          </a:p>
        </p:txBody>
      </p:sp>
      <p:sp>
        <p:nvSpPr>
          <p:cNvPr id="18" name="Google Shape;674;p5">
            <a:extLst>
              <a:ext uri="{FF2B5EF4-FFF2-40B4-BE49-F238E27FC236}">
                <a16:creationId xmlns:a16="http://schemas.microsoft.com/office/drawing/2014/main" id="{1988E2BC-7321-9B9A-A9D1-D26215330DBC}"/>
              </a:ext>
            </a:extLst>
          </p:cNvPr>
          <p:cNvSpPr txBox="1"/>
          <p:nvPr/>
        </p:nvSpPr>
        <p:spPr>
          <a:xfrm>
            <a:off x="6336641" y="3758480"/>
            <a:ext cx="1719642" cy="2769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sym typeface="Arial"/>
              </a:rPr>
              <a:t>Délai planifié</a:t>
            </a:r>
            <a:endParaRPr sz="1200" b="1"/>
          </a:p>
        </p:txBody>
      </p:sp>
      <p:cxnSp>
        <p:nvCxnSpPr>
          <p:cNvPr id="19" name="Google Shape;675;p5">
            <a:extLst>
              <a:ext uri="{FF2B5EF4-FFF2-40B4-BE49-F238E27FC236}">
                <a16:creationId xmlns:a16="http://schemas.microsoft.com/office/drawing/2014/main" id="{2EC16B0E-CF69-42C7-9969-60522BA24F29}"/>
              </a:ext>
            </a:extLst>
          </p:cNvPr>
          <p:cNvCxnSpPr/>
          <p:nvPr/>
        </p:nvCxnSpPr>
        <p:spPr>
          <a:xfrm rot="5400000">
            <a:off x="5772284" y="3794199"/>
            <a:ext cx="357190" cy="28575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676;p5">
            <a:extLst>
              <a:ext uri="{FF2B5EF4-FFF2-40B4-BE49-F238E27FC236}">
                <a16:creationId xmlns:a16="http://schemas.microsoft.com/office/drawing/2014/main" id="{EC4C7AE5-6998-1F6C-6B82-E4D77AE7B10A}"/>
              </a:ext>
            </a:extLst>
          </p:cNvPr>
          <p:cNvSpPr txBox="1"/>
          <p:nvPr/>
        </p:nvSpPr>
        <p:spPr>
          <a:xfrm>
            <a:off x="3883156" y="4444226"/>
            <a:ext cx="1710533" cy="2769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>
                <a:solidFill>
                  <a:schemeClr val="dk1"/>
                </a:solidFill>
                <a:sym typeface="Arial"/>
              </a:rPr>
              <a:t>Coût réel</a:t>
            </a:r>
            <a:endParaRPr sz="1200" b="1"/>
          </a:p>
        </p:txBody>
      </p:sp>
      <p:sp>
        <p:nvSpPr>
          <p:cNvPr id="21" name="Google Shape;677;p5">
            <a:extLst>
              <a:ext uri="{FF2B5EF4-FFF2-40B4-BE49-F238E27FC236}">
                <a16:creationId xmlns:a16="http://schemas.microsoft.com/office/drawing/2014/main" id="{477CF750-EC57-5D9B-0772-E535AC31CA11}"/>
              </a:ext>
            </a:extLst>
          </p:cNvPr>
          <p:cNvSpPr txBox="1"/>
          <p:nvPr/>
        </p:nvSpPr>
        <p:spPr>
          <a:xfrm>
            <a:off x="6336641" y="4444226"/>
            <a:ext cx="1719642" cy="2769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sym typeface="Arial"/>
              </a:rPr>
              <a:t>Coût </a:t>
            </a:r>
            <a:r>
              <a:rPr lang="fr-FR" sz="1200" b="1" dirty="0">
                <a:solidFill>
                  <a:schemeClr val="dk1"/>
                </a:solidFill>
              </a:rPr>
              <a:t>estimé</a:t>
            </a:r>
            <a:endParaRPr sz="1200" b="1" dirty="0"/>
          </a:p>
        </p:txBody>
      </p:sp>
      <p:cxnSp>
        <p:nvCxnSpPr>
          <p:cNvPr id="22" name="Google Shape;678;p5">
            <a:extLst>
              <a:ext uri="{FF2B5EF4-FFF2-40B4-BE49-F238E27FC236}">
                <a16:creationId xmlns:a16="http://schemas.microsoft.com/office/drawing/2014/main" id="{786E063E-60FD-D539-C0DE-068E74CD97F5}"/>
              </a:ext>
            </a:extLst>
          </p:cNvPr>
          <p:cNvCxnSpPr/>
          <p:nvPr/>
        </p:nvCxnSpPr>
        <p:spPr>
          <a:xfrm rot="5400000">
            <a:off x="5772284" y="4479945"/>
            <a:ext cx="357190" cy="28575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676;p5">
            <a:extLst>
              <a:ext uri="{FF2B5EF4-FFF2-40B4-BE49-F238E27FC236}">
                <a16:creationId xmlns:a16="http://schemas.microsoft.com/office/drawing/2014/main" id="{DF5A6BB5-8E9C-9E89-625F-C8C0DBD12656}"/>
              </a:ext>
            </a:extLst>
          </p:cNvPr>
          <p:cNvSpPr txBox="1"/>
          <p:nvPr/>
        </p:nvSpPr>
        <p:spPr>
          <a:xfrm>
            <a:off x="3876368" y="5176730"/>
            <a:ext cx="1710533" cy="2769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sym typeface="Arial"/>
              </a:rPr>
              <a:t>Contenu réalisé</a:t>
            </a:r>
            <a:endParaRPr sz="1200" b="1" dirty="0"/>
          </a:p>
        </p:txBody>
      </p:sp>
      <p:sp>
        <p:nvSpPr>
          <p:cNvPr id="24" name="Google Shape;677;p5">
            <a:extLst>
              <a:ext uri="{FF2B5EF4-FFF2-40B4-BE49-F238E27FC236}">
                <a16:creationId xmlns:a16="http://schemas.microsoft.com/office/drawing/2014/main" id="{172507F6-65DA-BA6B-DD07-8B3ACC1390D5}"/>
              </a:ext>
            </a:extLst>
          </p:cNvPr>
          <p:cNvSpPr txBox="1"/>
          <p:nvPr/>
        </p:nvSpPr>
        <p:spPr>
          <a:xfrm>
            <a:off x="6329853" y="5176730"/>
            <a:ext cx="1719642" cy="2769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sym typeface="Arial"/>
              </a:rPr>
              <a:t>Contenu planifié</a:t>
            </a:r>
            <a:endParaRPr sz="1200" b="1" dirty="0"/>
          </a:p>
        </p:txBody>
      </p:sp>
      <p:cxnSp>
        <p:nvCxnSpPr>
          <p:cNvPr id="25" name="Google Shape;678;p5">
            <a:extLst>
              <a:ext uri="{FF2B5EF4-FFF2-40B4-BE49-F238E27FC236}">
                <a16:creationId xmlns:a16="http://schemas.microsoft.com/office/drawing/2014/main" id="{956D7C37-41E5-E633-00AC-720C1DC49BD5}"/>
              </a:ext>
            </a:extLst>
          </p:cNvPr>
          <p:cNvCxnSpPr/>
          <p:nvPr/>
        </p:nvCxnSpPr>
        <p:spPr>
          <a:xfrm rot="5400000">
            <a:off x="5765496" y="5212449"/>
            <a:ext cx="357190" cy="28575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140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38;p15">
            <a:extLst>
              <a:ext uri="{FF2B5EF4-FFF2-40B4-BE49-F238E27FC236}">
                <a16:creationId xmlns:a16="http://schemas.microsoft.com/office/drawing/2014/main" id="{328FC30B-D9B7-9763-CF75-00AB59D67E27}"/>
              </a:ext>
            </a:extLst>
          </p:cNvPr>
          <p:cNvSpPr txBox="1"/>
          <p:nvPr/>
        </p:nvSpPr>
        <p:spPr>
          <a:xfrm>
            <a:off x="4104337" y="1619505"/>
            <a:ext cx="4998709" cy="673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Continuer avec la planification initiale</a:t>
            </a:r>
          </a:p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TND / m - 10 m / jour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63000" y="5498047"/>
            <a:ext cx="381000" cy="216959"/>
          </a:xfrm>
        </p:spPr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524364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To Complete/ Estimation Pour Compléter</a:t>
            </a:r>
          </a:p>
        </p:txBody>
      </p:sp>
      <p:sp>
        <p:nvSpPr>
          <p:cNvPr id="4" name="Google Shape;838;p15">
            <a:extLst>
              <a:ext uri="{FF2B5EF4-FFF2-40B4-BE49-F238E27FC236}">
                <a16:creationId xmlns:a16="http://schemas.microsoft.com/office/drawing/2014/main" id="{5B15DCFF-7393-F035-78C6-89B06E6F42F5}"/>
              </a:ext>
            </a:extLst>
          </p:cNvPr>
          <p:cNvSpPr txBox="1"/>
          <p:nvPr/>
        </p:nvSpPr>
        <p:spPr>
          <a:xfrm>
            <a:off x="2624136" y="1185321"/>
            <a:ext cx="6478909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Quelles sont les estimations des coûts et du délai pour le travail qui reste à réaliser ?</a:t>
            </a:r>
            <a:endParaRPr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65C5E1-DB17-8340-C209-8E6A5625AECB}"/>
              </a:ext>
            </a:extLst>
          </p:cNvPr>
          <p:cNvSpPr txBox="1">
            <a:spLocks/>
          </p:cNvSpPr>
          <p:nvPr/>
        </p:nvSpPr>
        <p:spPr>
          <a:xfrm>
            <a:off x="8763000" y="5498047"/>
            <a:ext cx="381000" cy="21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10" name="Google Shape;838;p15">
            <a:extLst>
              <a:ext uri="{FF2B5EF4-FFF2-40B4-BE49-F238E27FC236}">
                <a16:creationId xmlns:a16="http://schemas.microsoft.com/office/drawing/2014/main" id="{E9EFA32F-D0A8-DFC2-7214-73C9D172F6D9}"/>
              </a:ext>
            </a:extLst>
          </p:cNvPr>
          <p:cNvSpPr txBox="1"/>
          <p:nvPr/>
        </p:nvSpPr>
        <p:spPr>
          <a:xfrm>
            <a:off x="2615429" y="1619505"/>
            <a:ext cx="1564685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02 :</a:t>
            </a:r>
          </a:p>
        </p:txBody>
      </p:sp>
      <p:sp>
        <p:nvSpPr>
          <p:cNvPr id="5" name="Google Shape;849;p16">
            <a:extLst>
              <a:ext uri="{FF2B5EF4-FFF2-40B4-BE49-F238E27FC236}">
                <a16:creationId xmlns:a16="http://schemas.microsoft.com/office/drawing/2014/main" id="{1E57ED39-02EB-FBC8-B72E-51250FB98052}"/>
              </a:ext>
            </a:extLst>
          </p:cNvPr>
          <p:cNvSpPr txBox="1"/>
          <p:nvPr/>
        </p:nvSpPr>
        <p:spPr>
          <a:xfrm>
            <a:off x="2615429" y="2629314"/>
            <a:ext cx="6147571" cy="673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 et actions :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seau utilisé pour transporter le mortier  était troué (beaucoup de perte de ressources et de temps), donc  à remplacer</a:t>
            </a:r>
          </a:p>
        </p:txBody>
      </p:sp>
      <p:sp>
        <p:nvSpPr>
          <p:cNvPr id="8" name="Google Shape;849;p16">
            <a:extLst>
              <a:ext uri="{FF2B5EF4-FFF2-40B4-BE49-F238E27FC236}">
                <a16:creationId xmlns:a16="http://schemas.microsoft.com/office/drawing/2014/main" id="{054CC274-E9F1-D70D-EA5C-17E67E8A5A2D}"/>
              </a:ext>
            </a:extLst>
          </p:cNvPr>
          <p:cNvSpPr txBox="1"/>
          <p:nvPr/>
        </p:nvSpPr>
        <p:spPr>
          <a:xfrm>
            <a:off x="2624138" y="3816260"/>
            <a:ext cx="1242468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Résolution:</a:t>
            </a:r>
          </a:p>
        </p:txBody>
      </p:sp>
      <p:sp>
        <p:nvSpPr>
          <p:cNvPr id="21" name="Google Shape;849;p16">
            <a:extLst>
              <a:ext uri="{FF2B5EF4-FFF2-40B4-BE49-F238E27FC236}">
                <a16:creationId xmlns:a16="http://schemas.microsoft.com/office/drawing/2014/main" id="{F5B3DDAF-FF4D-42FE-C0B2-D763C637A141}"/>
              </a:ext>
            </a:extLst>
          </p:cNvPr>
          <p:cNvSpPr txBox="1"/>
          <p:nvPr/>
        </p:nvSpPr>
        <p:spPr>
          <a:xfrm>
            <a:off x="2624137" y="4237672"/>
            <a:ext cx="3115471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 réalisé est de 60m </a:t>
            </a: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8 jours</a:t>
            </a:r>
            <a:endParaRPr lang="fr-FR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849;p16">
            <a:extLst>
              <a:ext uri="{FF2B5EF4-FFF2-40B4-BE49-F238E27FC236}">
                <a16:creationId xmlns:a16="http://schemas.microsoft.com/office/drawing/2014/main" id="{BCAE3227-D4FC-6B7E-EDA8-1707E86E7A42}"/>
              </a:ext>
            </a:extLst>
          </p:cNvPr>
          <p:cNvSpPr txBox="1"/>
          <p:nvPr/>
        </p:nvSpPr>
        <p:spPr>
          <a:xfrm>
            <a:off x="2624137" y="4782158"/>
            <a:ext cx="3137836" cy="5798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dépenses actuelles de 60 m sont de 1 800,00 TND</a:t>
            </a:r>
            <a:endParaRPr lang="fr-FR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76308B2-69C9-A177-85F5-AC4A4493C7A8}"/>
              </a:ext>
            </a:extLst>
          </p:cNvPr>
          <p:cNvSpPr/>
          <p:nvPr/>
        </p:nvSpPr>
        <p:spPr>
          <a:xfrm>
            <a:off x="5761973" y="4370784"/>
            <a:ext cx="425885" cy="1127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AB699A2-331C-A459-52DF-990D943CFE53}"/>
              </a:ext>
            </a:extLst>
          </p:cNvPr>
          <p:cNvSpPr/>
          <p:nvPr/>
        </p:nvSpPr>
        <p:spPr>
          <a:xfrm>
            <a:off x="5761973" y="4896901"/>
            <a:ext cx="425885" cy="1127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Google Shape;849;p16">
            <a:extLst>
              <a:ext uri="{FF2B5EF4-FFF2-40B4-BE49-F238E27FC236}">
                <a16:creationId xmlns:a16="http://schemas.microsoft.com/office/drawing/2014/main" id="{11DA6D22-CB64-177F-CB56-6B2C8074DCD9}"/>
              </a:ext>
            </a:extLst>
          </p:cNvPr>
          <p:cNvSpPr txBox="1"/>
          <p:nvPr/>
        </p:nvSpPr>
        <p:spPr>
          <a:xfrm>
            <a:off x="7037440" y="4237672"/>
            <a:ext cx="1932390" cy="4773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90m / </a:t>
            </a: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= </a:t>
            </a: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fr-FR" sz="16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jours</a:t>
            </a:r>
            <a:endParaRPr lang="fr-FR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849;p16">
            <a:extLst>
              <a:ext uri="{FF2B5EF4-FFF2-40B4-BE49-F238E27FC236}">
                <a16:creationId xmlns:a16="http://schemas.microsoft.com/office/drawing/2014/main" id="{0AAEF759-9D43-E21D-FEB3-350A3B5BD841}"/>
              </a:ext>
            </a:extLst>
          </p:cNvPr>
          <p:cNvSpPr txBox="1"/>
          <p:nvPr/>
        </p:nvSpPr>
        <p:spPr>
          <a:xfrm>
            <a:off x="7037440" y="4782158"/>
            <a:ext cx="1841296" cy="5798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 ml * 20 TND =  </a:t>
            </a:r>
          </a:p>
          <a:p>
            <a:pPr marR="0" lvl="0" algn="l" rtl="0">
              <a:lnSpc>
                <a:spcPct val="100000"/>
              </a:lnSpc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1 800,00 TND</a:t>
            </a:r>
          </a:p>
        </p:txBody>
      </p:sp>
      <p:sp>
        <p:nvSpPr>
          <p:cNvPr id="6" name="Google Shape;849;p16">
            <a:extLst>
              <a:ext uri="{FF2B5EF4-FFF2-40B4-BE49-F238E27FC236}">
                <a16:creationId xmlns:a16="http://schemas.microsoft.com/office/drawing/2014/main" id="{55FBA5FE-35B0-44BE-DF09-0AEDC8A5C8EB}"/>
              </a:ext>
            </a:extLst>
          </p:cNvPr>
          <p:cNvSpPr txBox="1"/>
          <p:nvPr/>
        </p:nvSpPr>
        <p:spPr>
          <a:xfrm>
            <a:off x="6313946" y="4237672"/>
            <a:ext cx="778532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Reste :</a:t>
            </a:r>
          </a:p>
        </p:txBody>
      </p:sp>
      <p:sp>
        <p:nvSpPr>
          <p:cNvPr id="12" name="Google Shape;849;p16">
            <a:extLst>
              <a:ext uri="{FF2B5EF4-FFF2-40B4-BE49-F238E27FC236}">
                <a16:creationId xmlns:a16="http://schemas.microsoft.com/office/drawing/2014/main" id="{FDF82CB1-5810-82CF-55BC-B47A44F24B7A}"/>
              </a:ext>
            </a:extLst>
          </p:cNvPr>
          <p:cNvSpPr txBox="1"/>
          <p:nvPr/>
        </p:nvSpPr>
        <p:spPr>
          <a:xfrm>
            <a:off x="6313946" y="4770550"/>
            <a:ext cx="778532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Reste :</a:t>
            </a:r>
          </a:p>
        </p:txBody>
      </p:sp>
    </p:spTree>
    <p:extLst>
      <p:ext uri="{BB962C8B-B14F-4D97-AF65-F5344CB8AC3E}">
        <p14:creationId xmlns:p14="http://schemas.microsoft.com/office/powerpoint/2010/main" val="27083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7" grpId="0"/>
      <p:bldP spid="10" grpId="0" animBg="1"/>
      <p:bldP spid="5" grpId="0" animBg="1"/>
      <p:bldP spid="8" grpId="0" animBg="1"/>
      <p:bldP spid="21" grpId="0" animBg="1"/>
      <p:bldP spid="22" grpId="0" animBg="1"/>
      <p:bldP spid="9" grpId="0" animBg="1"/>
      <p:bldP spid="23" grpId="0" animBg="1"/>
      <p:bldP spid="19" grpId="0" animBg="1"/>
      <p:bldP spid="20" grpId="0" animBg="1"/>
      <p:bldP spid="6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838;p15">
            <a:extLst>
              <a:ext uri="{FF2B5EF4-FFF2-40B4-BE49-F238E27FC236}">
                <a16:creationId xmlns:a16="http://schemas.microsoft.com/office/drawing/2014/main" id="{328FC30B-D9B7-9763-CF75-00AB59D67E27}"/>
              </a:ext>
            </a:extLst>
          </p:cNvPr>
          <p:cNvSpPr txBox="1"/>
          <p:nvPr/>
        </p:nvSpPr>
        <p:spPr>
          <a:xfrm>
            <a:off x="4104337" y="1619505"/>
            <a:ext cx="4998709" cy="9606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Nouvelle estimation</a:t>
            </a:r>
          </a:p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finir le projet comme prévu initialement</a:t>
            </a:r>
          </a:p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3 000 TND - 15 jours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63000" y="5498047"/>
            <a:ext cx="381000" cy="216959"/>
          </a:xfrm>
        </p:spPr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524364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To Complete/ Estimation Pour Compléter</a:t>
            </a:r>
          </a:p>
        </p:txBody>
      </p:sp>
      <p:sp>
        <p:nvSpPr>
          <p:cNvPr id="4" name="Google Shape;838;p15">
            <a:extLst>
              <a:ext uri="{FF2B5EF4-FFF2-40B4-BE49-F238E27FC236}">
                <a16:creationId xmlns:a16="http://schemas.microsoft.com/office/drawing/2014/main" id="{5B15DCFF-7393-F035-78C6-89B06E6F42F5}"/>
              </a:ext>
            </a:extLst>
          </p:cNvPr>
          <p:cNvSpPr txBox="1"/>
          <p:nvPr/>
        </p:nvSpPr>
        <p:spPr>
          <a:xfrm>
            <a:off x="2624136" y="1185321"/>
            <a:ext cx="6478909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Quelles sont les estimations des coûts et du délai pour le travail qui reste à réaliser ?</a:t>
            </a:r>
            <a:endParaRPr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A965C5E1-DB17-8340-C209-8E6A5625AECB}"/>
              </a:ext>
            </a:extLst>
          </p:cNvPr>
          <p:cNvSpPr txBox="1">
            <a:spLocks/>
          </p:cNvSpPr>
          <p:nvPr/>
        </p:nvSpPr>
        <p:spPr>
          <a:xfrm>
            <a:off x="8763000" y="5498047"/>
            <a:ext cx="381000" cy="21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10" name="Google Shape;838;p15">
            <a:extLst>
              <a:ext uri="{FF2B5EF4-FFF2-40B4-BE49-F238E27FC236}">
                <a16:creationId xmlns:a16="http://schemas.microsoft.com/office/drawing/2014/main" id="{E9EFA32F-D0A8-DFC2-7214-73C9D172F6D9}"/>
              </a:ext>
            </a:extLst>
          </p:cNvPr>
          <p:cNvSpPr txBox="1"/>
          <p:nvPr/>
        </p:nvSpPr>
        <p:spPr>
          <a:xfrm>
            <a:off x="2615429" y="1619505"/>
            <a:ext cx="1564685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03 :</a:t>
            </a:r>
          </a:p>
        </p:txBody>
      </p:sp>
      <p:sp>
        <p:nvSpPr>
          <p:cNvPr id="5" name="Google Shape;849;p16">
            <a:extLst>
              <a:ext uri="{FF2B5EF4-FFF2-40B4-BE49-F238E27FC236}">
                <a16:creationId xmlns:a16="http://schemas.microsoft.com/office/drawing/2014/main" id="{1E57ED39-02EB-FBC8-B72E-51250FB98052}"/>
              </a:ext>
            </a:extLst>
          </p:cNvPr>
          <p:cNvSpPr txBox="1"/>
          <p:nvPr/>
        </p:nvSpPr>
        <p:spPr>
          <a:xfrm>
            <a:off x="2615429" y="2629314"/>
            <a:ext cx="4847817" cy="10078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 et actions :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 = 3 000 TND, dépensé 1 800 TND reste 1 200 TND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 = 15 jours, Délai actuel 8 jours reste 7 jours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>
                <a:tab pos="1079500" algn="l"/>
              </a:tabLst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: Permuter les équipes</a:t>
            </a:r>
          </a:p>
        </p:txBody>
      </p:sp>
      <p:sp>
        <p:nvSpPr>
          <p:cNvPr id="8" name="Google Shape;849;p16">
            <a:extLst>
              <a:ext uri="{FF2B5EF4-FFF2-40B4-BE49-F238E27FC236}">
                <a16:creationId xmlns:a16="http://schemas.microsoft.com/office/drawing/2014/main" id="{054CC274-E9F1-D70D-EA5C-17E67E8A5A2D}"/>
              </a:ext>
            </a:extLst>
          </p:cNvPr>
          <p:cNvSpPr txBox="1"/>
          <p:nvPr/>
        </p:nvSpPr>
        <p:spPr>
          <a:xfrm>
            <a:off x="2624138" y="3816260"/>
            <a:ext cx="1242468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Résolution:</a:t>
            </a:r>
          </a:p>
        </p:txBody>
      </p:sp>
      <p:sp>
        <p:nvSpPr>
          <p:cNvPr id="21" name="Google Shape;849;p16">
            <a:extLst>
              <a:ext uri="{FF2B5EF4-FFF2-40B4-BE49-F238E27FC236}">
                <a16:creationId xmlns:a16="http://schemas.microsoft.com/office/drawing/2014/main" id="{F5B3DDAF-FF4D-42FE-C0B2-D763C637A141}"/>
              </a:ext>
            </a:extLst>
          </p:cNvPr>
          <p:cNvSpPr txBox="1"/>
          <p:nvPr/>
        </p:nvSpPr>
        <p:spPr>
          <a:xfrm>
            <a:off x="2624137" y="4237672"/>
            <a:ext cx="3115471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 réalisé est de 60m </a:t>
            </a: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8 jours</a:t>
            </a:r>
            <a:endParaRPr lang="fr-FR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849;p16">
            <a:extLst>
              <a:ext uri="{FF2B5EF4-FFF2-40B4-BE49-F238E27FC236}">
                <a16:creationId xmlns:a16="http://schemas.microsoft.com/office/drawing/2014/main" id="{BCAE3227-D4FC-6B7E-EDA8-1707E86E7A42}"/>
              </a:ext>
            </a:extLst>
          </p:cNvPr>
          <p:cNvSpPr txBox="1"/>
          <p:nvPr/>
        </p:nvSpPr>
        <p:spPr>
          <a:xfrm>
            <a:off x="2624137" y="4782158"/>
            <a:ext cx="3137836" cy="5798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Wingdings" panose="05000000000000000000" pitchFamily="2" charset="2"/>
              <a:buChar char="§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 dépenses actuelles de 60 m sont de 1 800,00 TND</a:t>
            </a:r>
            <a:endParaRPr lang="fr-FR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849;p16">
            <a:extLst>
              <a:ext uri="{FF2B5EF4-FFF2-40B4-BE49-F238E27FC236}">
                <a16:creationId xmlns:a16="http://schemas.microsoft.com/office/drawing/2014/main" id="{11DA6D22-CB64-177F-CB56-6B2C8074DCD9}"/>
              </a:ext>
            </a:extLst>
          </p:cNvPr>
          <p:cNvSpPr txBox="1"/>
          <p:nvPr/>
        </p:nvSpPr>
        <p:spPr>
          <a:xfrm>
            <a:off x="6823093" y="4181695"/>
            <a:ext cx="2340501" cy="5444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90 m </a:t>
            </a: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réaliser en</a:t>
            </a:r>
            <a:r>
              <a:rPr lang="fr-FR" sz="16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fr-FR" sz="16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jours, d</a:t>
            </a: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 : 12,857 m/j</a:t>
            </a:r>
          </a:p>
        </p:txBody>
      </p:sp>
      <p:sp>
        <p:nvSpPr>
          <p:cNvPr id="20" name="Google Shape;849;p16">
            <a:extLst>
              <a:ext uri="{FF2B5EF4-FFF2-40B4-BE49-F238E27FC236}">
                <a16:creationId xmlns:a16="http://schemas.microsoft.com/office/drawing/2014/main" id="{0AAEF759-9D43-E21D-FEB3-350A3B5BD841}"/>
              </a:ext>
            </a:extLst>
          </p:cNvPr>
          <p:cNvSpPr txBox="1"/>
          <p:nvPr/>
        </p:nvSpPr>
        <p:spPr>
          <a:xfrm>
            <a:off x="6823093" y="4726181"/>
            <a:ext cx="1939907" cy="826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 ml à réaliser avec</a:t>
            </a:r>
          </a:p>
          <a:p>
            <a:pPr marR="0" lvl="0" algn="l" rtl="0">
              <a:lnSpc>
                <a:spcPct val="100000"/>
              </a:lnSpc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1 200,00 TND, </a:t>
            </a:r>
          </a:p>
          <a:p>
            <a:pPr marR="0" lvl="0" algn="l" rtl="0">
              <a:lnSpc>
                <a:spcPct val="100000"/>
              </a:lnSpc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donc 13,333 TND/m</a:t>
            </a:r>
          </a:p>
        </p:txBody>
      </p:sp>
      <p:sp>
        <p:nvSpPr>
          <p:cNvPr id="6" name="Google Shape;849;p16">
            <a:extLst>
              <a:ext uri="{FF2B5EF4-FFF2-40B4-BE49-F238E27FC236}">
                <a16:creationId xmlns:a16="http://schemas.microsoft.com/office/drawing/2014/main" id="{C3652F1E-4C9E-1BE2-5C7B-FB18D0002A01}"/>
              </a:ext>
            </a:extLst>
          </p:cNvPr>
          <p:cNvSpPr txBox="1"/>
          <p:nvPr/>
        </p:nvSpPr>
        <p:spPr>
          <a:xfrm>
            <a:off x="6113639" y="4237673"/>
            <a:ext cx="778532" cy="3258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Reste :</a:t>
            </a:r>
          </a:p>
        </p:txBody>
      </p:sp>
      <p:sp>
        <p:nvSpPr>
          <p:cNvPr id="12" name="Google Shape;849;p16">
            <a:extLst>
              <a:ext uri="{FF2B5EF4-FFF2-40B4-BE49-F238E27FC236}">
                <a16:creationId xmlns:a16="http://schemas.microsoft.com/office/drawing/2014/main" id="{10BD206B-0705-677C-56E5-F0AD27ECDC1C}"/>
              </a:ext>
            </a:extLst>
          </p:cNvPr>
          <p:cNvSpPr txBox="1"/>
          <p:nvPr/>
        </p:nvSpPr>
        <p:spPr>
          <a:xfrm>
            <a:off x="6113639" y="4770550"/>
            <a:ext cx="778532" cy="365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</a:pPr>
            <a:r>
              <a:rPr lang="fr-FR" sz="1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Reste :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76308B2-69C9-A177-85F5-AC4A4493C7A8}"/>
              </a:ext>
            </a:extLst>
          </p:cNvPr>
          <p:cNvSpPr/>
          <p:nvPr/>
        </p:nvSpPr>
        <p:spPr>
          <a:xfrm>
            <a:off x="5710951" y="4373371"/>
            <a:ext cx="425885" cy="1127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AB699A2-331C-A459-52DF-990D943CFE53}"/>
              </a:ext>
            </a:extLst>
          </p:cNvPr>
          <p:cNvSpPr/>
          <p:nvPr/>
        </p:nvSpPr>
        <p:spPr>
          <a:xfrm>
            <a:off x="5710119" y="4896901"/>
            <a:ext cx="425885" cy="11273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74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7" grpId="0"/>
      <p:bldP spid="10" grpId="0" animBg="1"/>
      <p:bldP spid="5" grpId="0" animBg="1"/>
      <p:bldP spid="8" grpId="0" animBg="1"/>
      <p:bldP spid="21" grpId="0" animBg="1"/>
      <p:bldP spid="22" grpId="0" animBg="1"/>
      <p:bldP spid="19" grpId="0" animBg="1"/>
      <p:bldP spid="20" grpId="0" animBg="1"/>
      <p:bldP spid="6" grpId="0" animBg="1"/>
      <p:bldP spid="12" grpId="0" animBg="1"/>
      <p:bldP spid="9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524364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Estimate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/ Estimation Fin Projet</a:t>
            </a:r>
          </a:p>
        </p:txBody>
      </p:sp>
      <p:sp>
        <p:nvSpPr>
          <p:cNvPr id="4" name="Google Shape;838;p15">
            <a:extLst>
              <a:ext uri="{FF2B5EF4-FFF2-40B4-BE49-F238E27FC236}">
                <a16:creationId xmlns:a16="http://schemas.microsoft.com/office/drawing/2014/main" id="{5B15DCFF-7393-F035-78C6-89B06E6F42F5}"/>
              </a:ext>
            </a:extLst>
          </p:cNvPr>
          <p:cNvSpPr txBox="1"/>
          <p:nvPr/>
        </p:nvSpPr>
        <p:spPr>
          <a:xfrm>
            <a:off x="2624137" y="1185321"/>
            <a:ext cx="6345692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Quelles sont les nouvelles estimations des coûts et du délai pour tout le Projet ?</a:t>
            </a:r>
            <a:endParaRPr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754;p8">
            <a:extLst>
              <a:ext uri="{FF2B5EF4-FFF2-40B4-BE49-F238E27FC236}">
                <a16:creationId xmlns:a16="http://schemas.microsoft.com/office/drawing/2014/main" id="{744C19FD-1634-8D8B-10C3-8A56EBC22FDF}"/>
              </a:ext>
            </a:extLst>
          </p:cNvPr>
          <p:cNvSpPr txBox="1"/>
          <p:nvPr/>
        </p:nvSpPr>
        <p:spPr>
          <a:xfrm>
            <a:off x="2624137" y="1525635"/>
            <a:ext cx="6345692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 = AC + ETC </a:t>
            </a: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(Coût actuel + Estimation pour finir le travail)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Google Shape;838;p15">
            <a:extLst>
              <a:ext uri="{FF2B5EF4-FFF2-40B4-BE49-F238E27FC236}">
                <a16:creationId xmlns:a16="http://schemas.microsoft.com/office/drawing/2014/main" id="{4A699F2D-2E0D-897F-CDF6-352FB8C03ADA}"/>
              </a:ext>
            </a:extLst>
          </p:cNvPr>
          <p:cNvSpPr txBox="1"/>
          <p:nvPr/>
        </p:nvSpPr>
        <p:spPr>
          <a:xfrm>
            <a:off x="4113045" y="2066898"/>
            <a:ext cx="4998709" cy="884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Suivre la tendance de la performance actuelle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 = 1 800 + 2 700 = 4 500 TND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Délai = 8 + 12 = 20 jours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fr-FR" sz="20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Google Shape;838;p15">
            <a:extLst>
              <a:ext uri="{FF2B5EF4-FFF2-40B4-BE49-F238E27FC236}">
                <a16:creationId xmlns:a16="http://schemas.microsoft.com/office/drawing/2014/main" id="{66B6E745-E3FB-F309-32E4-7F67474EABE5}"/>
              </a:ext>
            </a:extLst>
          </p:cNvPr>
          <p:cNvSpPr txBox="1"/>
          <p:nvPr/>
        </p:nvSpPr>
        <p:spPr>
          <a:xfrm>
            <a:off x="4113045" y="2959113"/>
            <a:ext cx="4998709" cy="1214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200"/>
            </a:pPr>
            <a:r>
              <a:rPr lang="fr-FR" sz="20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Continuer avec la planification 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initiale</a:t>
            </a:r>
          </a:p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TND / m - 10 m / jour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0">
              <a:buSzPts val="2200"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 = 1 800 + 1 800 = 3 600 TND</a:t>
            </a:r>
          </a:p>
          <a:p>
            <a:pPr lvl="0">
              <a:buSzPts val="2200"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Délai = 8 + 9 = 17 jours</a:t>
            </a:r>
          </a:p>
        </p:txBody>
      </p:sp>
      <p:sp>
        <p:nvSpPr>
          <p:cNvPr id="14" name="Google Shape;838;p15">
            <a:extLst>
              <a:ext uri="{FF2B5EF4-FFF2-40B4-BE49-F238E27FC236}">
                <a16:creationId xmlns:a16="http://schemas.microsoft.com/office/drawing/2014/main" id="{3E311FDD-CD47-2C8A-A0B3-CC484A6CC3F7}"/>
              </a:ext>
            </a:extLst>
          </p:cNvPr>
          <p:cNvSpPr txBox="1"/>
          <p:nvPr/>
        </p:nvSpPr>
        <p:spPr>
          <a:xfrm>
            <a:off x="4113045" y="4173155"/>
            <a:ext cx="4998709" cy="15418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Nouvelle estimation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finir le projet comme prévu initialement</a:t>
            </a:r>
          </a:p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3 000 TND - 15 jours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>
              <a:buSzPts val="2200"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 = 1 800 + 1 200 = 3 000 TND</a:t>
            </a:r>
          </a:p>
          <a:p>
            <a:pPr lvl="0">
              <a:buSzPts val="2200"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Délai = 8 + 7 = 15 jours</a:t>
            </a:r>
          </a:p>
        </p:txBody>
      </p:sp>
      <p:sp>
        <p:nvSpPr>
          <p:cNvPr id="15" name="Google Shape;838;p15">
            <a:extLst>
              <a:ext uri="{FF2B5EF4-FFF2-40B4-BE49-F238E27FC236}">
                <a16:creationId xmlns:a16="http://schemas.microsoft.com/office/drawing/2014/main" id="{D1F1F511-5015-F5E3-017A-A2298B4723AB}"/>
              </a:ext>
            </a:extLst>
          </p:cNvPr>
          <p:cNvSpPr txBox="1"/>
          <p:nvPr/>
        </p:nvSpPr>
        <p:spPr>
          <a:xfrm>
            <a:off x="2624137" y="2066898"/>
            <a:ext cx="1564685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01 :</a:t>
            </a:r>
          </a:p>
        </p:txBody>
      </p:sp>
      <p:sp>
        <p:nvSpPr>
          <p:cNvPr id="24" name="Google Shape;838;p15">
            <a:extLst>
              <a:ext uri="{FF2B5EF4-FFF2-40B4-BE49-F238E27FC236}">
                <a16:creationId xmlns:a16="http://schemas.microsoft.com/office/drawing/2014/main" id="{6780722C-0F6E-BF60-1CEA-BDA79F58DE3C}"/>
              </a:ext>
            </a:extLst>
          </p:cNvPr>
          <p:cNvSpPr txBox="1"/>
          <p:nvPr/>
        </p:nvSpPr>
        <p:spPr>
          <a:xfrm>
            <a:off x="2624137" y="2959114"/>
            <a:ext cx="1564686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02 :</a:t>
            </a:r>
          </a:p>
        </p:txBody>
      </p:sp>
      <p:sp>
        <p:nvSpPr>
          <p:cNvPr id="25" name="Google Shape;838;p15">
            <a:extLst>
              <a:ext uri="{FF2B5EF4-FFF2-40B4-BE49-F238E27FC236}">
                <a16:creationId xmlns:a16="http://schemas.microsoft.com/office/drawing/2014/main" id="{3911090A-E726-CBFC-7733-F79E4786F7CE}"/>
              </a:ext>
            </a:extLst>
          </p:cNvPr>
          <p:cNvSpPr txBox="1"/>
          <p:nvPr/>
        </p:nvSpPr>
        <p:spPr>
          <a:xfrm>
            <a:off x="2624137" y="4173155"/>
            <a:ext cx="1594698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03 :</a:t>
            </a:r>
          </a:p>
        </p:txBody>
      </p:sp>
    </p:spTree>
    <p:extLst>
      <p:ext uri="{BB962C8B-B14F-4D97-AF65-F5344CB8AC3E}">
        <p14:creationId xmlns:p14="http://schemas.microsoft.com/office/powerpoint/2010/main" val="3720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" grpId="0" animBg="1"/>
      <p:bldP spid="6" grpId="0"/>
      <p:bldP spid="12" grpId="0" animBg="1"/>
      <p:bldP spid="13" grpId="0" animBg="1"/>
      <p:bldP spid="14" grpId="0" animBg="1"/>
      <p:bldP spid="15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3067708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D3DA6-BC95-C711-2134-25A1E355C408}"/>
              </a:ext>
            </a:extLst>
          </p:cNvPr>
          <p:cNvSpPr txBox="1"/>
          <p:nvPr/>
        </p:nvSpPr>
        <p:spPr>
          <a:xfrm>
            <a:off x="40955" y="3133072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17" name="Google Shape;754;p8">
            <a:extLst>
              <a:ext uri="{FF2B5EF4-FFF2-40B4-BE49-F238E27FC236}">
                <a16:creationId xmlns:a16="http://schemas.microsoft.com/office/drawing/2014/main" id="{9DD40528-D194-C229-16BA-7955111AFB71}"/>
              </a:ext>
            </a:extLst>
          </p:cNvPr>
          <p:cNvSpPr txBox="1"/>
          <p:nvPr/>
        </p:nvSpPr>
        <p:spPr>
          <a:xfrm>
            <a:off x="2624137" y="554085"/>
            <a:ext cx="673247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Google Shape;766;p8">
            <a:extLst>
              <a:ext uri="{FF2B5EF4-FFF2-40B4-BE49-F238E27FC236}">
                <a16:creationId xmlns:a16="http://schemas.microsoft.com/office/drawing/2014/main" id="{5D69F6C9-08DF-FAC5-802C-CD05DBD650F8}"/>
              </a:ext>
            </a:extLst>
          </p:cNvPr>
          <p:cNvSpPr txBox="1"/>
          <p:nvPr/>
        </p:nvSpPr>
        <p:spPr>
          <a:xfrm>
            <a:off x="3238504" y="537621"/>
            <a:ext cx="43989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: Variance At </a:t>
            </a:r>
            <a:r>
              <a:rPr lang="fr-FR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/ Ecart Fin Projet</a:t>
            </a:r>
          </a:p>
        </p:txBody>
      </p:sp>
      <p:sp>
        <p:nvSpPr>
          <p:cNvPr id="4" name="Google Shape;838;p15">
            <a:extLst>
              <a:ext uri="{FF2B5EF4-FFF2-40B4-BE49-F238E27FC236}">
                <a16:creationId xmlns:a16="http://schemas.microsoft.com/office/drawing/2014/main" id="{5B15DCFF-7393-F035-78C6-89B06E6F42F5}"/>
              </a:ext>
            </a:extLst>
          </p:cNvPr>
          <p:cNvSpPr txBox="1"/>
          <p:nvPr/>
        </p:nvSpPr>
        <p:spPr>
          <a:xfrm>
            <a:off x="2624137" y="1185321"/>
            <a:ext cx="6345692" cy="4599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Quels sont les écarts prévisionnels des coûts et du délai à la fin du Projet ?</a:t>
            </a:r>
            <a:endParaRPr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754;p8">
            <a:extLst>
              <a:ext uri="{FF2B5EF4-FFF2-40B4-BE49-F238E27FC236}">
                <a16:creationId xmlns:a16="http://schemas.microsoft.com/office/drawing/2014/main" id="{744C19FD-1634-8D8B-10C3-8A56EBC22FDF}"/>
              </a:ext>
            </a:extLst>
          </p:cNvPr>
          <p:cNvSpPr txBox="1"/>
          <p:nvPr/>
        </p:nvSpPr>
        <p:spPr>
          <a:xfrm>
            <a:off x="2624136" y="1471749"/>
            <a:ext cx="6519863" cy="701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 = BAC - EAC </a:t>
            </a: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(BAC : Budget At </a:t>
            </a:r>
            <a:r>
              <a:rPr lang="fr-FR" sz="1800" b="1" dirty="0" err="1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Budget Initial)</a:t>
            </a:r>
            <a:endParaRPr sz="1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Google Shape;838;p15">
            <a:extLst>
              <a:ext uri="{FF2B5EF4-FFF2-40B4-BE49-F238E27FC236}">
                <a16:creationId xmlns:a16="http://schemas.microsoft.com/office/drawing/2014/main" id="{4A699F2D-2E0D-897F-CDF6-352FB8C03ADA}"/>
              </a:ext>
            </a:extLst>
          </p:cNvPr>
          <p:cNvSpPr txBox="1"/>
          <p:nvPr/>
        </p:nvSpPr>
        <p:spPr>
          <a:xfrm>
            <a:off x="4113045" y="2066898"/>
            <a:ext cx="4998709" cy="8840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Suivre la tendance de la performance actuelle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 </a:t>
            </a:r>
            <a:r>
              <a:rPr lang="fr-FR" sz="18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3000 – 4500 = 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-1 500 TND (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Perte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Ecart délai = 15 - 20 = -5 jours        (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Retard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fr-FR" sz="20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Google Shape;838;p15">
            <a:extLst>
              <a:ext uri="{FF2B5EF4-FFF2-40B4-BE49-F238E27FC236}">
                <a16:creationId xmlns:a16="http://schemas.microsoft.com/office/drawing/2014/main" id="{66B6E745-E3FB-F309-32E4-7F67474EABE5}"/>
              </a:ext>
            </a:extLst>
          </p:cNvPr>
          <p:cNvSpPr txBox="1"/>
          <p:nvPr/>
        </p:nvSpPr>
        <p:spPr>
          <a:xfrm>
            <a:off x="4113045" y="2959113"/>
            <a:ext cx="4998709" cy="12140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200"/>
            </a:pPr>
            <a:r>
              <a:rPr lang="fr-FR" sz="200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Continuer avec la planification 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initiale</a:t>
            </a:r>
          </a:p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 TND / m - 10 m / jour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0">
              <a:buSzPts val="2200"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 = 3 000 – 3 600 = - 600 TND (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Celui du jour 8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>
              <a:buSzPts val="2200"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Ecart délai </a:t>
            </a:r>
            <a:r>
              <a:rPr lang="fr-FR" sz="18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15 - 17 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- 2 jours    (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Ceux du jour 8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" name="Google Shape;838;p15">
            <a:extLst>
              <a:ext uri="{FF2B5EF4-FFF2-40B4-BE49-F238E27FC236}">
                <a16:creationId xmlns:a16="http://schemas.microsoft.com/office/drawing/2014/main" id="{3E311FDD-CD47-2C8A-A0B3-CC484A6CC3F7}"/>
              </a:ext>
            </a:extLst>
          </p:cNvPr>
          <p:cNvSpPr txBox="1"/>
          <p:nvPr/>
        </p:nvSpPr>
        <p:spPr>
          <a:xfrm>
            <a:off x="4113045" y="4173155"/>
            <a:ext cx="4998709" cy="15418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Nouvelle estimation</a:t>
            </a:r>
          </a:p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finir le projet comme prévu initialement</a:t>
            </a:r>
          </a:p>
          <a:p>
            <a:pPr lvl="0">
              <a:buSzPts val="2200"/>
            </a:pP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fr-F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3 000 TND - 15 jours</a:t>
            </a:r>
            <a:r>
              <a:rPr lang="fr-F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>
              <a:buSzPts val="2200"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 = 3 000 – 3 000 = 0 TND   ( 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Ecart récupéré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SzPts val="2200"/>
            </a:pP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Ecart délai = 15 – 15 = 0 jours </a:t>
            </a:r>
            <a:r>
              <a:rPr lang="fr-F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Ecart récupéré</a:t>
            </a:r>
            <a:r>
              <a:rPr lang="fr-F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>
              <a:buSzPts val="2200"/>
            </a:pPr>
            <a:endParaRPr lang="fr-FR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Google Shape;838;p15">
            <a:extLst>
              <a:ext uri="{FF2B5EF4-FFF2-40B4-BE49-F238E27FC236}">
                <a16:creationId xmlns:a16="http://schemas.microsoft.com/office/drawing/2014/main" id="{D1F1F511-5015-F5E3-017A-A2298B4723AB}"/>
              </a:ext>
            </a:extLst>
          </p:cNvPr>
          <p:cNvSpPr txBox="1"/>
          <p:nvPr/>
        </p:nvSpPr>
        <p:spPr>
          <a:xfrm>
            <a:off x="2624137" y="2066898"/>
            <a:ext cx="1564685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01 :</a:t>
            </a:r>
          </a:p>
        </p:txBody>
      </p:sp>
      <p:sp>
        <p:nvSpPr>
          <p:cNvPr id="24" name="Google Shape;838;p15">
            <a:extLst>
              <a:ext uri="{FF2B5EF4-FFF2-40B4-BE49-F238E27FC236}">
                <a16:creationId xmlns:a16="http://schemas.microsoft.com/office/drawing/2014/main" id="{6780722C-0F6E-BF60-1CEA-BDA79F58DE3C}"/>
              </a:ext>
            </a:extLst>
          </p:cNvPr>
          <p:cNvSpPr txBox="1"/>
          <p:nvPr/>
        </p:nvSpPr>
        <p:spPr>
          <a:xfrm>
            <a:off x="2624137" y="2959114"/>
            <a:ext cx="1564686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02 :</a:t>
            </a:r>
          </a:p>
        </p:txBody>
      </p:sp>
      <p:sp>
        <p:nvSpPr>
          <p:cNvPr id="25" name="Google Shape;838;p15">
            <a:extLst>
              <a:ext uri="{FF2B5EF4-FFF2-40B4-BE49-F238E27FC236}">
                <a16:creationId xmlns:a16="http://schemas.microsoft.com/office/drawing/2014/main" id="{3911090A-E726-CBFC-7733-F79E4786F7CE}"/>
              </a:ext>
            </a:extLst>
          </p:cNvPr>
          <p:cNvSpPr txBox="1"/>
          <p:nvPr/>
        </p:nvSpPr>
        <p:spPr>
          <a:xfrm>
            <a:off x="2624137" y="4173155"/>
            <a:ext cx="1594698" cy="392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Scénario 03 :</a:t>
            </a:r>
          </a:p>
        </p:txBody>
      </p:sp>
    </p:spTree>
    <p:extLst>
      <p:ext uri="{BB962C8B-B14F-4D97-AF65-F5344CB8AC3E}">
        <p14:creationId xmlns:p14="http://schemas.microsoft.com/office/powerpoint/2010/main" val="13129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" grpId="0" animBg="1"/>
      <p:bldP spid="6" grpId="0"/>
      <p:bldP spid="12" grpId="0" animBg="1"/>
      <p:bldP spid="13" grpId="0" animBg="1"/>
      <p:bldP spid="14" grpId="0" animBg="1"/>
      <p:bldP spid="15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01B6C2-6113-7D92-4C97-485E15B75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C7110D-A768-C0E1-73B3-6C09DDB0BB03}"/>
              </a:ext>
            </a:extLst>
          </p:cNvPr>
          <p:cNvSpPr txBox="1"/>
          <p:nvPr/>
        </p:nvSpPr>
        <p:spPr>
          <a:xfrm>
            <a:off x="37578" y="3471274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4" name="Google Shape;731;p6">
            <a:extLst>
              <a:ext uri="{FF2B5EF4-FFF2-40B4-BE49-F238E27FC236}">
                <a16:creationId xmlns:a16="http://schemas.microsoft.com/office/drawing/2014/main" id="{D3B57DE2-1175-BDDA-D2B4-613C96499355}"/>
              </a:ext>
            </a:extLst>
          </p:cNvPr>
          <p:cNvSpPr txBox="1">
            <a:spLocks/>
          </p:cNvSpPr>
          <p:nvPr/>
        </p:nvSpPr>
        <p:spPr>
          <a:xfrm>
            <a:off x="2719316" y="133132"/>
            <a:ext cx="5422601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Interprétation des courbes en S</a:t>
            </a:r>
          </a:p>
        </p:txBody>
      </p:sp>
      <p:sp>
        <p:nvSpPr>
          <p:cNvPr id="5" name="Google Shape;767;p8">
            <a:extLst>
              <a:ext uri="{FF2B5EF4-FFF2-40B4-BE49-F238E27FC236}">
                <a16:creationId xmlns:a16="http://schemas.microsoft.com/office/drawing/2014/main" id="{852EE01D-1BAE-4624-7821-86E5922670D7}"/>
              </a:ext>
            </a:extLst>
          </p:cNvPr>
          <p:cNvSpPr txBox="1"/>
          <p:nvPr/>
        </p:nvSpPr>
        <p:spPr>
          <a:xfrm>
            <a:off x="2719316" y="1553227"/>
            <a:ext cx="6145059" cy="307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représentation graphique 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sous forme de courbes en </a:t>
            </a:r>
            <a:r>
              <a:rPr lang="fr-F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permet à l’analyste qui contrôle l’exécution du projet et sa performance, de lire les valeurs de certains indicateurs directement sur le graphe,  sans faire recours, à chaque fois aux formules de calcul.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fr-FR" sz="20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L’intérêt est plus remarquable lorsqu’on procède à </a:t>
            </a:r>
            <a:r>
              <a:rPr lang="fr-F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 variation des éléments d’entrées</a:t>
            </a:r>
            <a:r>
              <a:rPr lang="fr-FR" sz="20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il suffit de faire des glissements sur le graphe pour détecter les nouvelles valeurs.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66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5" name="Google Shape;875;p19"/>
          <p:cNvGraphicFramePr/>
          <p:nvPr>
            <p:extLst>
              <p:ext uri="{D42A27DB-BD31-4B8C-83A1-F6EECF244321}">
                <p14:modId xmlns:p14="http://schemas.microsoft.com/office/powerpoint/2010/main" val="4292815996"/>
              </p:ext>
            </p:extLst>
          </p:nvPr>
        </p:nvGraphicFramePr>
        <p:xfrm>
          <a:off x="6240521" y="803745"/>
          <a:ext cx="1231155" cy="1127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0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0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2" name="Google Shape;872;p19"/>
          <p:cNvGraphicFramePr/>
          <p:nvPr>
            <p:extLst>
              <p:ext uri="{D42A27DB-BD31-4B8C-83A1-F6EECF244321}">
                <p14:modId xmlns:p14="http://schemas.microsoft.com/office/powerpoint/2010/main" val="3476492462"/>
              </p:ext>
            </p:extLst>
          </p:nvPr>
        </p:nvGraphicFramePr>
        <p:xfrm>
          <a:off x="5000636" y="803915"/>
          <a:ext cx="1232345" cy="1127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73" name="Google Shape;873;p19"/>
          <p:cNvCxnSpPr/>
          <p:nvPr/>
        </p:nvCxnSpPr>
        <p:spPr>
          <a:xfrm>
            <a:off x="2536024" y="813957"/>
            <a:ext cx="4929222" cy="1191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74" name="Google Shape;874;p19"/>
          <p:cNvGraphicFramePr/>
          <p:nvPr>
            <p:extLst>
              <p:ext uri="{D42A27DB-BD31-4B8C-83A1-F6EECF244321}">
                <p14:modId xmlns:p14="http://schemas.microsoft.com/office/powerpoint/2010/main" val="4152698608"/>
              </p:ext>
            </p:extLst>
          </p:nvPr>
        </p:nvGraphicFramePr>
        <p:xfrm>
          <a:off x="3768330" y="803915"/>
          <a:ext cx="1232345" cy="1127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6" name="Google Shape;876;p19"/>
          <p:cNvGraphicFramePr/>
          <p:nvPr>
            <p:extLst>
              <p:ext uri="{D42A27DB-BD31-4B8C-83A1-F6EECF244321}">
                <p14:modId xmlns:p14="http://schemas.microsoft.com/office/powerpoint/2010/main" val="1922059884"/>
              </p:ext>
            </p:extLst>
          </p:nvPr>
        </p:nvGraphicFramePr>
        <p:xfrm>
          <a:off x="5000641" y="2775276"/>
          <a:ext cx="2471011" cy="2255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1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77" name="Google Shape;877;p19"/>
          <p:cNvGraphicFramePr/>
          <p:nvPr>
            <p:extLst>
              <p:ext uri="{D42A27DB-BD31-4B8C-83A1-F6EECF244321}">
                <p14:modId xmlns:p14="http://schemas.microsoft.com/office/powerpoint/2010/main" val="1178560080"/>
              </p:ext>
            </p:extLst>
          </p:nvPr>
        </p:nvGraphicFramePr>
        <p:xfrm>
          <a:off x="5000635" y="1931548"/>
          <a:ext cx="2471041" cy="8458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5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15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78" name="Google Shape;878;p19"/>
          <p:cNvCxnSpPr/>
          <p:nvPr/>
        </p:nvCxnSpPr>
        <p:spPr>
          <a:xfrm rot="-5400000">
            <a:off x="5267932" y="2803918"/>
            <a:ext cx="4394033" cy="59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79" name="Google Shape;879;p19"/>
          <p:cNvGraphicFramePr/>
          <p:nvPr>
            <p:extLst>
              <p:ext uri="{D42A27DB-BD31-4B8C-83A1-F6EECF244321}">
                <p14:modId xmlns:p14="http://schemas.microsoft.com/office/powerpoint/2010/main" val="1317395545"/>
              </p:ext>
            </p:extLst>
          </p:nvPr>
        </p:nvGraphicFramePr>
        <p:xfrm>
          <a:off x="2536024" y="1931548"/>
          <a:ext cx="2464690" cy="8458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0" name="Google Shape;880;p19"/>
          <p:cNvGraphicFramePr/>
          <p:nvPr>
            <p:extLst>
              <p:ext uri="{D42A27DB-BD31-4B8C-83A1-F6EECF244321}">
                <p14:modId xmlns:p14="http://schemas.microsoft.com/office/powerpoint/2010/main" val="2588591635"/>
              </p:ext>
            </p:extLst>
          </p:nvPr>
        </p:nvGraphicFramePr>
        <p:xfrm>
          <a:off x="2543587" y="2775597"/>
          <a:ext cx="2451610" cy="22555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51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51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51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81" name="Google Shape;881;p19"/>
          <p:cNvCxnSpPr/>
          <p:nvPr/>
        </p:nvCxnSpPr>
        <p:spPr>
          <a:xfrm rot="-5400000">
            <a:off x="392884" y="2857497"/>
            <a:ext cx="4286280" cy="119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82" name="Google Shape;882;p19"/>
          <p:cNvCxnSpPr/>
          <p:nvPr/>
        </p:nvCxnSpPr>
        <p:spPr>
          <a:xfrm>
            <a:off x="2536024" y="4999446"/>
            <a:ext cx="5411429" cy="119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883" name="Google Shape;883;p19"/>
          <p:cNvGraphicFramePr/>
          <p:nvPr/>
        </p:nvGraphicFramePr>
        <p:xfrm>
          <a:off x="2643181" y="5024928"/>
          <a:ext cx="2464690" cy="2971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71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5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7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1500" b="1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8</a:t>
                      </a:r>
                      <a:endParaRPr sz="1500" b="1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9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10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4" name="Google Shape;884;p19"/>
          <p:cNvGraphicFramePr/>
          <p:nvPr>
            <p:extLst>
              <p:ext uri="{D42A27DB-BD31-4B8C-83A1-F6EECF244321}">
                <p14:modId xmlns:p14="http://schemas.microsoft.com/office/powerpoint/2010/main" val="1153108343"/>
              </p:ext>
            </p:extLst>
          </p:nvPr>
        </p:nvGraphicFramePr>
        <p:xfrm>
          <a:off x="5107790" y="5024928"/>
          <a:ext cx="2464690" cy="2781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11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12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13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14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 dirty="0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15</a:t>
                      </a:r>
                      <a:endParaRPr sz="900" u="none" strike="noStrike" cap="none" dirty="0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 dirty="0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16</a:t>
                      </a:r>
                      <a:endParaRPr sz="900" u="none" strike="noStrike" cap="none" dirty="0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17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18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19</a:t>
                      </a:r>
                      <a:endParaRPr sz="9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900" u="none" strike="noStrike" cap="none" dirty="0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20</a:t>
                      </a:r>
                      <a:endParaRPr sz="900" u="none" strike="noStrike" cap="none" dirty="0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5" name="Google Shape;885;p19"/>
          <p:cNvSpPr/>
          <p:nvPr/>
        </p:nvSpPr>
        <p:spPr>
          <a:xfrm>
            <a:off x="7999840" y="4850628"/>
            <a:ext cx="64294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spAutoFit/>
          </a:bodyPr>
          <a:lstStyle/>
          <a:p>
            <a:pPr>
              <a:buSzPts val="2000"/>
            </a:pPr>
            <a:r>
              <a:rPr lang="fr-FR" sz="1500" b="1" dirty="0">
                <a:solidFill>
                  <a:srgbClr val="46099F"/>
                </a:solidFill>
                <a:latin typeface="Garamond"/>
                <a:ea typeface="Garamond"/>
                <a:cs typeface="Garamond"/>
                <a:sym typeface="Garamond"/>
              </a:rPr>
              <a:t>Jours</a:t>
            </a:r>
            <a:endParaRPr sz="1050" dirty="0"/>
          </a:p>
        </p:txBody>
      </p:sp>
      <p:sp>
        <p:nvSpPr>
          <p:cNvPr id="886" name="Google Shape;886;p19"/>
          <p:cNvSpPr/>
          <p:nvPr/>
        </p:nvSpPr>
        <p:spPr>
          <a:xfrm>
            <a:off x="2267537" y="462167"/>
            <a:ext cx="464846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spAutoFit/>
          </a:bodyPr>
          <a:lstStyle/>
          <a:p>
            <a:pPr>
              <a:buSzPts val="2000"/>
            </a:pPr>
            <a:r>
              <a:rPr lang="fr-FR" sz="1050" dirty="0"/>
              <a:t>TND</a:t>
            </a:r>
            <a:endParaRPr sz="1050" dirty="0"/>
          </a:p>
        </p:txBody>
      </p:sp>
      <p:graphicFrame>
        <p:nvGraphicFramePr>
          <p:cNvPr id="887" name="Google Shape;887;p19"/>
          <p:cNvGraphicFramePr/>
          <p:nvPr/>
        </p:nvGraphicFramePr>
        <p:xfrm>
          <a:off x="1893082" y="3211158"/>
          <a:ext cx="517913" cy="16916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1800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b="1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1500</a:t>
                      </a:r>
                      <a:endParaRPr sz="1400" b="1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1200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900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600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8" name="Google Shape;888;p19"/>
          <p:cNvGraphicFramePr/>
          <p:nvPr/>
        </p:nvGraphicFramePr>
        <p:xfrm>
          <a:off x="1893082" y="1764539"/>
          <a:ext cx="535781" cy="1470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3300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b="1" u="none" strike="noStrike" cap="none">
                          <a:solidFill>
                            <a:srgbClr val="FF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3000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2700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2400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2100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89" name="Google Shape;889;p19"/>
          <p:cNvCxnSpPr/>
          <p:nvPr/>
        </p:nvCxnSpPr>
        <p:spPr>
          <a:xfrm flipH="1">
            <a:off x="2536024" y="3500439"/>
            <a:ext cx="1982405" cy="15001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0" name="Google Shape;890;p19"/>
          <p:cNvCxnSpPr/>
          <p:nvPr/>
        </p:nvCxnSpPr>
        <p:spPr>
          <a:xfrm flipH="1">
            <a:off x="4518428" y="1250142"/>
            <a:ext cx="3000396" cy="225029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1" name="Google Shape;891;p19"/>
          <p:cNvCxnSpPr/>
          <p:nvPr/>
        </p:nvCxnSpPr>
        <p:spPr>
          <a:xfrm>
            <a:off x="2536024" y="2213364"/>
            <a:ext cx="3696917" cy="11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2" name="Google Shape;892;p19"/>
          <p:cNvCxnSpPr/>
          <p:nvPr/>
        </p:nvCxnSpPr>
        <p:spPr>
          <a:xfrm rot="-5400000">
            <a:off x="4839899" y="3607001"/>
            <a:ext cx="2786082" cy="11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3" name="Google Shape;893;p19"/>
          <p:cNvCxnSpPr/>
          <p:nvPr/>
        </p:nvCxnSpPr>
        <p:spPr>
          <a:xfrm rot="-5400000">
            <a:off x="2952209" y="3434417"/>
            <a:ext cx="3131844" cy="59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4" name="Google Shape;894;p19"/>
          <p:cNvCxnSpPr/>
          <p:nvPr/>
        </p:nvCxnSpPr>
        <p:spPr>
          <a:xfrm flipH="1">
            <a:off x="4518428" y="1893084"/>
            <a:ext cx="3536181" cy="1982405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95" name="Google Shape;895;p19"/>
          <p:cNvCxnSpPr/>
          <p:nvPr/>
        </p:nvCxnSpPr>
        <p:spPr>
          <a:xfrm flipH="1">
            <a:off x="2536022" y="3875489"/>
            <a:ext cx="1982406" cy="1125147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6" name="Google Shape;896;p19"/>
          <p:cNvCxnSpPr/>
          <p:nvPr/>
        </p:nvCxnSpPr>
        <p:spPr>
          <a:xfrm rot="10800000" flipH="1">
            <a:off x="2536024" y="3339703"/>
            <a:ext cx="1982405" cy="1660934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7" name="Google Shape;897;p19"/>
          <p:cNvCxnSpPr>
            <a:cxnSpLocks/>
          </p:cNvCxnSpPr>
          <p:nvPr/>
        </p:nvCxnSpPr>
        <p:spPr>
          <a:xfrm flipV="1">
            <a:off x="4517793" y="606007"/>
            <a:ext cx="3181142" cy="273257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98" name="Google Shape;898;p19"/>
          <p:cNvCxnSpPr>
            <a:endCxn id="899" idx="1"/>
          </p:cNvCxnSpPr>
          <p:nvPr/>
        </p:nvCxnSpPr>
        <p:spPr>
          <a:xfrm>
            <a:off x="4518466" y="3499314"/>
            <a:ext cx="1339425" cy="11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p19"/>
          <p:cNvCxnSpPr/>
          <p:nvPr/>
        </p:nvCxnSpPr>
        <p:spPr>
          <a:xfrm>
            <a:off x="4518428" y="3875489"/>
            <a:ext cx="910835" cy="1191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1" name="Google Shape;901;p19"/>
          <p:cNvCxnSpPr>
            <a:cxnSpLocks/>
            <a:endCxn id="902" idx="1"/>
          </p:cNvCxnSpPr>
          <p:nvPr/>
        </p:nvCxnSpPr>
        <p:spPr>
          <a:xfrm rot="10800000" flipH="1">
            <a:off x="4518469" y="3125390"/>
            <a:ext cx="1768050" cy="214425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3" name="Google Shape;903;p19"/>
          <p:cNvCxnSpPr/>
          <p:nvPr/>
        </p:nvCxnSpPr>
        <p:spPr>
          <a:xfrm rot="-5400000">
            <a:off x="5000337" y="3286423"/>
            <a:ext cx="3430215" cy="59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4" name="Google Shape;904;p19"/>
          <p:cNvSpPr txBox="1"/>
          <p:nvPr/>
        </p:nvSpPr>
        <p:spPr>
          <a:xfrm>
            <a:off x="3975587" y="1035828"/>
            <a:ext cx="2471667" cy="5357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120000"/>
              </a:lnSpc>
              <a:buSzPts val="1800"/>
            </a:pPr>
            <a:r>
              <a:rPr lang="fr-FR" sz="120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Estimate</a:t>
            </a:r>
            <a:r>
              <a:rPr lang="fr-FR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At </a:t>
            </a:r>
            <a:r>
              <a:rPr lang="fr-FR" sz="120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Completion</a:t>
            </a:r>
            <a:r>
              <a:rPr lang="fr-FR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3 600 DT</a:t>
            </a:r>
            <a:endParaRPr sz="1200" b="1" u="sng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ctr">
              <a:lnSpc>
                <a:spcPct val="120000"/>
              </a:lnSpc>
              <a:spcBef>
                <a:spcPts val="150"/>
              </a:spcBef>
              <a:buSzPts val="1000"/>
            </a:pPr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Délai : 17 jours</a:t>
            </a:r>
            <a:endParaRPr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5" name="Google Shape;905;p19"/>
          <p:cNvCxnSpPr>
            <a:endCxn id="906" idx="3"/>
          </p:cNvCxnSpPr>
          <p:nvPr/>
        </p:nvCxnSpPr>
        <p:spPr>
          <a:xfrm flipH="1" flipV="1">
            <a:off x="5161370" y="714357"/>
            <a:ext cx="2303775" cy="107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2" name="Google Shape;902;p19"/>
          <p:cNvSpPr txBox="1"/>
          <p:nvPr/>
        </p:nvSpPr>
        <p:spPr>
          <a:xfrm>
            <a:off x="6286519" y="2964654"/>
            <a:ext cx="2035983" cy="32147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120000"/>
              </a:lnSpc>
              <a:buSzPts val="1800"/>
            </a:pPr>
            <a:r>
              <a:rPr lang="fr-FR" sz="135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</a:t>
            </a:r>
            <a:r>
              <a:rPr lang="fr-FR" sz="13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35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lang="fr-FR" sz="13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1 800 DT</a:t>
            </a:r>
            <a:endParaRPr sz="135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p19"/>
          <p:cNvSpPr txBox="1"/>
          <p:nvPr/>
        </p:nvSpPr>
        <p:spPr>
          <a:xfrm>
            <a:off x="5429263" y="3714753"/>
            <a:ext cx="2089562" cy="321471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120000"/>
              </a:lnSpc>
              <a:buSzPts val="1800"/>
            </a:pPr>
            <a:r>
              <a:rPr lang="fr-FR" sz="1350" b="1" dirty="0" err="1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Earned</a:t>
            </a:r>
            <a:r>
              <a:rPr lang="fr-FR" sz="1350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 = 1 200 DT</a:t>
            </a:r>
            <a:endParaRPr sz="750" b="1" dirty="0">
              <a:solidFill>
                <a:schemeClr val="accent3"/>
              </a:solidFill>
            </a:endParaRPr>
          </a:p>
        </p:txBody>
      </p:sp>
      <p:sp>
        <p:nvSpPr>
          <p:cNvPr id="899" name="Google Shape;899;p19"/>
          <p:cNvSpPr txBox="1"/>
          <p:nvPr/>
        </p:nvSpPr>
        <p:spPr>
          <a:xfrm>
            <a:off x="5857891" y="3339704"/>
            <a:ext cx="2089562" cy="32147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120000"/>
              </a:lnSpc>
              <a:buSzPts val="1800"/>
            </a:pPr>
            <a:r>
              <a:rPr lang="fr-FR" sz="135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Planned</a:t>
            </a:r>
            <a:r>
              <a:rPr lang="fr-FR" sz="135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 = 1 600 DT</a:t>
            </a:r>
            <a:endParaRPr sz="750" b="1" dirty="0">
              <a:solidFill>
                <a:schemeClr val="accent3"/>
              </a:solidFill>
            </a:endParaRPr>
          </a:p>
        </p:txBody>
      </p:sp>
      <p:cxnSp>
        <p:nvCxnSpPr>
          <p:cNvPr id="908" name="Google Shape;908;p19"/>
          <p:cNvCxnSpPr>
            <a:cxnSpLocks/>
            <a:endCxn id="909" idx="3"/>
          </p:cNvCxnSpPr>
          <p:nvPr/>
        </p:nvCxnSpPr>
        <p:spPr>
          <a:xfrm flipH="1" flipV="1">
            <a:off x="6024204" y="1893085"/>
            <a:ext cx="321524" cy="32152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10" name="Google Shape;910;p19"/>
          <p:cNvCxnSpPr/>
          <p:nvPr/>
        </p:nvCxnSpPr>
        <p:spPr>
          <a:xfrm>
            <a:off x="3071809" y="3875489"/>
            <a:ext cx="1446620" cy="119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1" name="Google Shape;911;p19"/>
          <p:cNvCxnSpPr/>
          <p:nvPr/>
        </p:nvCxnSpPr>
        <p:spPr>
          <a:xfrm>
            <a:off x="3071809" y="3339704"/>
            <a:ext cx="1446620" cy="119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2" name="Google Shape;912;p19"/>
          <p:cNvCxnSpPr/>
          <p:nvPr/>
        </p:nvCxnSpPr>
        <p:spPr>
          <a:xfrm>
            <a:off x="3554015" y="3500439"/>
            <a:ext cx="964413" cy="119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p19"/>
          <p:cNvSpPr txBox="1"/>
          <p:nvPr/>
        </p:nvSpPr>
        <p:spPr>
          <a:xfrm>
            <a:off x="3147413" y="3586165"/>
            <a:ext cx="748313" cy="26789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400"/>
            </a:pPr>
            <a:r>
              <a:rPr lang="fr-FR" sz="1050">
                <a:solidFill>
                  <a:srgbClr val="4609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SV=-400</a:t>
            </a:r>
            <a:endParaRPr sz="1050" u="sng">
              <a:solidFill>
                <a:srgbClr val="4609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SzPts val="1400"/>
            </a:pPr>
            <a:endParaRPr sz="1050">
              <a:solidFill>
                <a:srgbClr val="46099F"/>
              </a:solidFill>
            </a:endParaRPr>
          </a:p>
        </p:txBody>
      </p:sp>
      <p:sp>
        <p:nvSpPr>
          <p:cNvPr id="914" name="Google Shape;914;p19"/>
          <p:cNvSpPr txBox="1"/>
          <p:nvPr/>
        </p:nvSpPr>
        <p:spPr>
          <a:xfrm>
            <a:off x="2519338" y="3414706"/>
            <a:ext cx="713206" cy="28937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400"/>
            </a:pPr>
            <a:r>
              <a:rPr lang="fr-FR" sz="1050">
                <a:solidFill>
                  <a:srgbClr val="4609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CV=- 600</a:t>
            </a:r>
            <a:endParaRPr sz="1050" u="sng">
              <a:solidFill>
                <a:srgbClr val="4609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SzPts val="1400"/>
            </a:pPr>
            <a:endParaRPr sz="1050" u="sng">
              <a:solidFill>
                <a:srgbClr val="46099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SzPts val="1400"/>
            </a:pPr>
            <a:endParaRPr sz="1050">
              <a:solidFill>
                <a:srgbClr val="46099F"/>
              </a:solidFill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-5400000">
            <a:off x="3612954" y="3687964"/>
            <a:ext cx="375050" cy="11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>
            <a:off x="2911073" y="3607596"/>
            <a:ext cx="535785" cy="11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17" name="Google Shape;917;p19"/>
          <p:cNvCxnSpPr>
            <a:cxnSpLocks/>
            <a:endCxn id="904" idx="3"/>
          </p:cNvCxnSpPr>
          <p:nvPr/>
        </p:nvCxnSpPr>
        <p:spPr>
          <a:xfrm flipH="1" flipV="1">
            <a:off x="6447254" y="1303721"/>
            <a:ext cx="267976" cy="3750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18" name="Google Shape;918;p19"/>
          <p:cNvCxnSpPr/>
          <p:nvPr/>
        </p:nvCxnSpPr>
        <p:spPr>
          <a:xfrm>
            <a:off x="6232940" y="2214555"/>
            <a:ext cx="1232306" cy="11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graphicFrame>
        <p:nvGraphicFramePr>
          <p:cNvPr id="919" name="Google Shape;919;p19"/>
          <p:cNvGraphicFramePr/>
          <p:nvPr>
            <p:extLst>
              <p:ext uri="{D42A27DB-BD31-4B8C-83A1-F6EECF244321}">
                <p14:modId xmlns:p14="http://schemas.microsoft.com/office/powerpoint/2010/main" val="885443350"/>
              </p:ext>
            </p:extLst>
          </p:nvPr>
        </p:nvGraphicFramePr>
        <p:xfrm>
          <a:off x="2535429" y="803915"/>
          <a:ext cx="1232940" cy="1127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6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0" name="Google Shape;920;p19"/>
          <p:cNvGraphicFramePr/>
          <p:nvPr/>
        </p:nvGraphicFramePr>
        <p:xfrm>
          <a:off x="1946661" y="673407"/>
          <a:ext cx="535781" cy="1127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5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4500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4200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3900</a:t>
                      </a:r>
                      <a:endParaRPr sz="1400" u="none" strike="noStrike" cap="none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fr-FR" sz="1400" u="none" strike="noStrike" cap="none" dirty="0">
                          <a:solidFill>
                            <a:srgbClr val="46099F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3600</a:t>
                      </a:r>
                      <a:endParaRPr sz="1400" u="none" strike="noStrike" cap="none" dirty="0">
                        <a:solidFill>
                          <a:srgbClr val="46099F"/>
                        </a:solidFill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L="68588" marR="68588" marT="34294" marB="34294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21" name="Google Shape;921;p19"/>
          <p:cNvCxnSpPr/>
          <p:nvPr/>
        </p:nvCxnSpPr>
        <p:spPr>
          <a:xfrm rot="10800000">
            <a:off x="2535428" y="1671213"/>
            <a:ext cx="4179123" cy="119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2" name="Google Shape;922;p19"/>
          <p:cNvCxnSpPr/>
          <p:nvPr/>
        </p:nvCxnSpPr>
        <p:spPr>
          <a:xfrm rot="10800000" flipH="1">
            <a:off x="4518428" y="2214555"/>
            <a:ext cx="1714512" cy="1125149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3" name="Google Shape;923;p19"/>
          <p:cNvCxnSpPr/>
          <p:nvPr/>
        </p:nvCxnSpPr>
        <p:spPr>
          <a:xfrm flipH="1">
            <a:off x="4518429" y="1250142"/>
            <a:ext cx="3000396" cy="225029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24" name="Google Shape;924;p19"/>
          <p:cNvSpPr txBox="1"/>
          <p:nvPr/>
        </p:nvSpPr>
        <p:spPr>
          <a:xfrm>
            <a:off x="2542410" y="1627542"/>
            <a:ext cx="939869" cy="53108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lnSpc>
                <a:spcPct val="120000"/>
              </a:lnSpc>
              <a:buSzPts val="1800"/>
            </a:pPr>
            <a:r>
              <a:rPr lang="fr-FR" sz="13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12,86 m / j</a:t>
            </a:r>
            <a:endParaRPr sz="135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spcBef>
                <a:spcPts val="270"/>
              </a:spcBef>
              <a:buSzPts val="1800"/>
            </a:pPr>
            <a:r>
              <a:rPr lang="fr-FR" sz="13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13,33 TND / m</a:t>
            </a:r>
            <a:endParaRPr sz="1050" dirty="0"/>
          </a:p>
          <a:p>
            <a:pPr algn="ctr">
              <a:lnSpc>
                <a:spcPct val="120000"/>
              </a:lnSpc>
              <a:spcBef>
                <a:spcPts val="150"/>
              </a:spcBef>
              <a:buSzPts val="1000"/>
            </a:pPr>
            <a:endParaRPr sz="750" b="1" dirty="0">
              <a:solidFill>
                <a:schemeClr val="accent3"/>
              </a:solidFill>
            </a:endParaRPr>
          </a:p>
        </p:txBody>
      </p:sp>
      <p:cxnSp>
        <p:nvCxnSpPr>
          <p:cNvPr id="925" name="Google Shape;925;p19"/>
          <p:cNvCxnSpPr/>
          <p:nvPr/>
        </p:nvCxnSpPr>
        <p:spPr>
          <a:xfrm flipH="1">
            <a:off x="4036222" y="2214555"/>
            <a:ext cx="2196719" cy="1660934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906" name="Google Shape;906;p19"/>
          <p:cNvSpPr txBox="1"/>
          <p:nvPr/>
        </p:nvSpPr>
        <p:spPr>
          <a:xfrm>
            <a:off x="2606876" y="446465"/>
            <a:ext cx="2554495" cy="535785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120000"/>
              </a:lnSpc>
              <a:buSzPts val="1800"/>
            </a:pPr>
            <a:r>
              <a:rPr lang="fr-FR" sz="1200" b="1" dirty="0" err="1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Estimate</a:t>
            </a:r>
            <a:r>
              <a:rPr lang="fr-FR" sz="1200" b="1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At </a:t>
            </a:r>
            <a:r>
              <a:rPr lang="fr-FR" sz="1200" b="1" dirty="0" err="1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Completion</a:t>
            </a:r>
            <a:r>
              <a:rPr lang="fr-FR" sz="1200" b="1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4 500 DT</a:t>
            </a:r>
            <a:endParaRPr sz="1200" b="1" u="sng"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ctr">
              <a:lnSpc>
                <a:spcPct val="120000"/>
              </a:lnSpc>
              <a:spcBef>
                <a:spcPts val="150"/>
              </a:spcBef>
              <a:buSzPts val="1000"/>
            </a:pPr>
            <a:r>
              <a:rPr lang="fr-F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Délai : 20 jours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9" name="Google Shape;909;p19"/>
          <p:cNvSpPr txBox="1"/>
          <p:nvPr/>
        </p:nvSpPr>
        <p:spPr>
          <a:xfrm>
            <a:off x="3551857" y="1625192"/>
            <a:ext cx="2472347" cy="535785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120000"/>
              </a:lnSpc>
              <a:buSzPts val="1800"/>
            </a:pPr>
            <a:r>
              <a:rPr lang="fr-FR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Estimate</a:t>
            </a:r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At </a:t>
            </a:r>
            <a:r>
              <a:rPr lang="fr-FR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Completion</a:t>
            </a:r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= 3 000 DT</a:t>
            </a:r>
            <a:endParaRPr sz="1200" b="1" u="sng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ctr">
              <a:lnSpc>
                <a:spcPct val="120000"/>
              </a:lnSpc>
              <a:spcBef>
                <a:spcPts val="150"/>
              </a:spcBef>
              <a:buSzPts val="1000"/>
            </a:pPr>
            <a:r>
              <a:rPr lang="fr-F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Délai : 15 jours</a:t>
            </a:r>
            <a:endParaRPr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6" name="Google Shape;926;p19"/>
          <p:cNvSpPr txBox="1">
            <a:spLocks noGrp="1"/>
          </p:cNvSpPr>
          <p:nvPr>
            <p:ph type="title"/>
          </p:nvPr>
        </p:nvSpPr>
        <p:spPr>
          <a:xfrm>
            <a:off x="237488" y="514988"/>
            <a:ext cx="1548478" cy="28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000" b="1" dirty="0">
                <a:solidFill>
                  <a:srgbClr val="46099F"/>
                </a:solidFill>
              </a:rPr>
              <a:t>Courbes en S</a:t>
            </a:r>
            <a:endParaRPr sz="2000" b="1" dirty="0">
              <a:solidFill>
                <a:srgbClr val="46099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5312 -0.10486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500"/>
                            </p:stCondLst>
                            <p:childTnLst>
                              <p:par>
                                <p:cTn id="1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0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Tableau 221"/>
          <p:cNvGraphicFramePr>
            <a:graphicFrameLocks noGrp="1"/>
          </p:cNvGraphicFramePr>
          <p:nvPr/>
        </p:nvGraphicFramePr>
        <p:xfrm>
          <a:off x="2978765" y="909029"/>
          <a:ext cx="123230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6" name="Tableau 105"/>
          <p:cNvGraphicFramePr>
            <a:graphicFrameLocks noGrp="1"/>
          </p:cNvGraphicFramePr>
          <p:nvPr/>
        </p:nvGraphicFramePr>
        <p:xfrm>
          <a:off x="2978764" y="2021549"/>
          <a:ext cx="2464610" cy="834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8" name="Tableau 107"/>
          <p:cNvGraphicFramePr>
            <a:graphicFrameLocks noGrp="1"/>
          </p:cNvGraphicFramePr>
          <p:nvPr/>
        </p:nvGraphicFramePr>
        <p:xfrm>
          <a:off x="5443375" y="2021549"/>
          <a:ext cx="2464611" cy="834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0" name="Tableau 219"/>
          <p:cNvGraphicFramePr>
            <a:graphicFrameLocks noGrp="1"/>
          </p:cNvGraphicFramePr>
          <p:nvPr/>
        </p:nvGraphicFramePr>
        <p:xfrm>
          <a:off x="5443376" y="909029"/>
          <a:ext cx="123230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1" name="Tableau 220"/>
          <p:cNvGraphicFramePr>
            <a:graphicFrameLocks noGrp="1"/>
          </p:cNvGraphicFramePr>
          <p:nvPr/>
        </p:nvGraphicFramePr>
        <p:xfrm>
          <a:off x="4211070" y="909029"/>
          <a:ext cx="123230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3" name="Tableau 152"/>
          <p:cNvGraphicFramePr>
            <a:graphicFrameLocks noGrp="1"/>
          </p:cNvGraphicFramePr>
          <p:nvPr/>
        </p:nvGraphicFramePr>
        <p:xfrm>
          <a:off x="6675681" y="909029"/>
          <a:ext cx="123230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Tableau 32"/>
          <p:cNvGraphicFramePr>
            <a:graphicFrameLocks noGrp="1"/>
          </p:cNvGraphicFramePr>
          <p:nvPr/>
        </p:nvGraphicFramePr>
        <p:xfrm>
          <a:off x="5443381" y="2850483"/>
          <a:ext cx="246461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9" name="Connecteur droit avec flèche 128"/>
          <p:cNvCxnSpPr/>
          <p:nvPr/>
        </p:nvCxnSpPr>
        <p:spPr bwMode="auto">
          <a:xfrm rot="5400000" flipH="1" flipV="1">
            <a:off x="5951477" y="3120205"/>
            <a:ext cx="3912422" cy="59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2978770" y="2850483"/>
          <a:ext cx="246461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4" name="Connecteur droit avec flèche 13"/>
          <p:cNvCxnSpPr/>
          <p:nvPr/>
        </p:nvCxnSpPr>
        <p:spPr bwMode="auto">
          <a:xfrm rot="5400000" flipH="1" flipV="1">
            <a:off x="835624" y="2932383"/>
            <a:ext cx="4286280" cy="119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>
            <a:off x="2978764" y="5074332"/>
            <a:ext cx="5411429" cy="119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9" name="Tableau 38"/>
          <p:cNvGraphicFramePr>
            <a:graphicFrameLocks noGrp="1"/>
          </p:cNvGraphicFramePr>
          <p:nvPr/>
        </p:nvGraphicFramePr>
        <p:xfrm>
          <a:off x="3085921" y="5099814"/>
          <a:ext cx="246461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accent4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au 39"/>
          <p:cNvGraphicFramePr>
            <a:graphicFrameLocks noGrp="1"/>
          </p:cNvGraphicFramePr>
          <p:nvPr/>
        </p:nvGraphicFramePr>
        <p:xfrm>
          <a:off x="5550530" y="5099814"/>
          <a:ext cx="246461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11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12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13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14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16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17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18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19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accent4"/>
                          </a:solidFill>
                        </a:rPr>
                        <a:t>20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8015143" y="5052441"/>
            <a:ext cx="642942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fr-FR" sz="1500" b="1" dirty="0">
                <a:solidFill>
                  <a:schemeClr val="accent5">
                    <a:lumMod val="75000"/>
                  </a:schemeClr>
                </a:solidFill>
                <a:latin typeface="Garamond" pitchFamily="18" charset="0"/>
              </a:rPr>
              <a:t>Jours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871607" y="444690"/>
            <a:ext cx="750098" cy="3231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fr-FR" sz="1500" b="1" dirty="0">
                <a:solidFill>
                  <a:schemeClr val="accent5">
                    <a:lumMod val="75000"/>
                  </a:schemeClr>
                </a:solidFill>
                <a:latin typeface="Garamond" pitchFamily="18" charset="0"/>
              </a:rPr>
              <a:t>TND</a:t>
            </a:r>
          </a:p>
        </p:txBody>
      </p:sp>
      <p:graphicFrame>
        <p:nvGraphicFramePr>
          <p:cNvPr id="47" name="Tableau 46"/>
          <p:cNvGraphicFramePr>
            <a:graphicFrameLocks noGrp="1"/>
          </p:cNvGraphicFramePr>
          <p:nvPr/>
        </p:nvGraphicFramePr>
        <p:xfrm>
          <a:off x="2335822" y="3286044"/>
          <a:ext cx="517910" cy="1668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1800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accent4"/>
                          </a:solidFill>
                        </a:rPr>
                        <a:t>1500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1200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900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600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300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Tableau 48"/>
          <p:cNvGraphicFramePr>
            <a:graphicFrameLocks noGrp="1"/>
          </p:cNvGraphicFramePr>
          <p:nvPr/>
        </p:nvGraphicFramePr>
        <p:xfrm>
          <a:off x="2335822" y="1839425"/>
          <a:ext cx="535785" cy="1470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3300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2700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2400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2100</a:t>
                      </a:r>
                    </a:p>
                  </a:txBody>
                  <a:tcPr marL="68580" marR="68580" marT="34290" marB="3429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5" name="Connecteur droit avec flèche 54"/>
          <p:cNvCxnSpPr/>
          <p:nvPr/>
        </p:nvCxnSpPr>
        <p:spPr bwMode="auto">
          <a:xfrm>
            <a:off x="2978764" y="2288250"/>
            <a:ext cx="3696917" cy="11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necteur droit avec flèche 56"/>
          <p:cNvCxnSpPr/>
          <p:nvPr/>
        </p:nvCxnSpPr>
        <p:spPr bwMode="auto">
          <a:xfrm rot="5400000" flipH="1" flipV="1">
            <a:off x="5282639" y="3681887"/>
            <a:ext cx="2786082" cy="11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necteur droit avec flèche 61"/>
          <p:cNvCxnSpPr/>
          <p:nvPr/>
        </p:nvCxnSpPr>
        <p:spPr bwMode="auto">
          <a:xfrm rot="5400000" flipH="1" flipV="1">
            <a:off x="3621408" y="3735763"/>
            <a:ext cx="2678925" cy="59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Connecteur droit avec flèche 110"/>
          <p:cNvCxnSpPr/>
          <p:nvPr/>
        </p:nvCxnSpPr>
        <p:spPr bwMode="auto">
          <a:xfrm>
            <a:off x="4961168" y="3093118"/>
            <a:ext cx="1285884" cy="48339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Connecteur droit avec flèche 113"/>
          <p:cNvCxnSpPr>
            <a:endCxn id="113" idx="1"/>
          </p:cNvCxnSpPr>
          <p:nvPr/>
        </p:nvCxnSpPr>
        <p:spPr bwMode="auto">
          <a:xfrm>
            <a:off x="4961168" y="3414590"/>
            <a:ext cx="857256" cy="5357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Connecteur droit avec flèche 120"/>
          <p:cNvCxnSpPr>
            <a:endCxn id="120" idx="1"/>
          </p:cNvCxnSpPr>
          <p:nvPr/>
        </p:nvCxnSpPr>
        <p:spPr bwMode="auto">
          <a:xfrm>
            <a:off x="4961168" y="2718069"/>
            <a:ext cx="1660934" cy="48220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Connecteur droit avec flèche 138"/>
          <p:cNvCxnSpPr>
            <a:endCxn id="204" idx="3"/>
          </p:cNvCxnSpPr>
          <p:nvPr/>
        </p:nvCxnSpPr>
        <p:spPr bwMode="auto">
          <a:xfrm rot="10800000">
            <a:off x="5229061" y="574929"/>
            <a:ext cx="2678925" cy="123230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Rectangle 2"/>
          <p:cNvSpPr txBox="1">
            <a:spLocks noChangeArrowheads="1"/>
          </p:cNvSpPr>
          <p:nvPr/>
        </p:nvSpPr>
        <p:spPr bwMode="auto">
          <a:xfrm>
            <a:off x="6622102" y="3039540"/>
            <a:ext cx="1393041" cy="321471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= 2 550 DT</a:t>
            </a:r>
            <a:endParaRPr lang="fr-FR" sz="135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Rectangle 2"/>
          <p:cNvSpPr txBox="1">
            <a:spLocks noChangeArrowheads="1"/>
          </p:cNvSpPr>
          <p:nvPr/>
        </p:nvSpPr>
        <p:spPr bwMode="auto">
          <a:xfrm>
            <a:off x="5818424" y="3789639"/>
            <a:ext cx="1285884" cy="321471"/>
          </a:xfrm>
          <a:prstGeom prst="rect">
            <a:avLst/>
          </a:prstGeom>
          <a:solidFill>
            <a:srgbClr val="0000FF"/>
          </a:solidFill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EV = 1 800 DT</a:t>
            </a:r>
            <a:endParaRPr lang="fr-FR" sz="1350" b="1" u="sng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endParaRPr lang="fr-FR" sz="750" b="1" dirty="0">
              <a:solidFill>
                <a:schemeClr val="accent3"/>
              </a:solidFill>
              <a:latin typeface="Stylus BT" pitchFamily="34" charset="0"/>
              <a:cs typeface="Times New Roman" pitchFamily="18" charset="0"/>
            </a:endParaRPr>
          </a:p>
        </p:txBody>
      </p:sp>
      <p:sp>
        <p:nvSpPr>
          <p:cNvPr id="109" name="Rectangle 2"/>
          <p:cNvSpPr txBox="1">
            <a:spLocks noChangeArrowheads="1"/>
          </p:cNvSpPr>
          <p:nvPr/>
        </p:nvSpPr>
        <p:spPr bwMode="auto">
          <a:xfrm>
            <a:off x="6247052" y="3414590"/>
            <a:ext cx="1393041" cy="321471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PV = 2 120 DT</a:t>
            </a:r>
            <a:endParaRPr lang="fr-FR" sz="1350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endParaRPr lang="fr-FR" sz="750" b="1" dirty="0">
              <a:solidFill>
                <a:schemeClr val="accent3"/>
              </a:solidFill>
              <a:latin typeface="Stylus BT" pitchFamily="34" charset="0"/>
              <a:cs typeface="Times New Roman" pitchFamily="18" charset="0"/>
            </a:endParaRPr>
          </a:p>
        </p:txBody>
      </p:sp>
      <p:sp>
        <p:nvSpPr>
          <p:cNvPr id="154" name="Rectangle 2"/>
          <p:cNvSpPr txBox="1">
            <a:spLocks noChangeArrowheads="1"/>
          </p:cNvSpPr>
          <p:nvPr/>
        </p:nvSpPr>
        <p:spPr bwMode="auto">
          <a:xfrm>
            <a:off x="3728863" y="896400"/>
            <a:ext cx="1500174" cy="321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 = 3 000 DT</a:t>
            </a:r>
            <a:endParaRPr lang="fr-FR" sz="135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endParaRPr lang="fr-FR" sz="750" b="1" dirty="0">
              <a:solidFill>
                <a:schemeClr val="accent3"/>
              </a:solidFill>
              <a:latin typeface="Stylus BT" pitchFamily="34" charset="0"/>
              <a:cs typeface="Times New Roman" pitchFamily="18" charset="0"/>
            </a:endParaRPr>
          </a:p>
        </p:txBody>
      </p:sp>
      <p:cxnSp>
        <p:nvCxnSpPr>
          <p:cNvPr id="155" name="Connecteur droit avec flèche 154"/>
          <p:cNvCxnSpPr>
            <a:endCxn id="154" idx="3"/>
          </p:cNvCxnSpPr>
          <p:nvPr/>
        </p:nvCxnSpPr>
        <p:spPr bwMode="auto">
          <a:xfrm rot="10800000">
            <a:off x="5229037" y="1057135"/>
            <a:ext cx="1446644" cy="123230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6" name="Connecteur droit avec flèche 185"/>
          <p:cNvCxnSpPr/>
          <p:nvPr/>
        </p:nvCxnSpPr>
        <p:spPr bwMode="auto">
          <a:xfrm>
            <a:off x="3514549" y="3414590"/>
            <a:ext cx="1446620" cy="119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Connecteur droit avec flèche 189"/>
          <p:cNvCxnSpPr/>
          <p:nvPr/>
        </p:nvCxnSpPr>
        <p:spPr bwMode="auto">
          <a:xfrm>
            <a:off x="3514549" y="2718069"/>
            <a:ext cx="1446620" cy="119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Rectangle 2"/>
          <p:cNvSpPr txBox="1">
            <a:spLocks noChangeArrowheads="1"/>
          </p:cNvSpPr>
          <p:nvPr/>
        </p:nvSpPr>
        <p:spPr bwMode="auto">
          <a:xfrm>
            <a:off x="3675284" y="3093118"/>
            <a:ext cx="428628" cy="3750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SV</a:t>
            </a:r>
            <a:endParaRPr lang="fr-FR" sz="1350" b="1" u="sng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endParaRPr lang="fr-FR" sz="750" b="1" dirty="0">
              <a:solidFill>
                <a:schemeClr val="accent5">
                  <a:lumMod val="75000"/>
                </a:schemeClr>
              </a:solidFill>
              <a:latin typeface="Stylus BT" pitchFamily="34" charset="0"/>
              <a:cs typeface="Times New Roman" pitchFamily="18" charset="0"/>
            </a:endParaRPr>
          </a:p>
        </p:txBody>
      </p:sp>
      <p:sp>
        <p:nvSpPr>
          <p:cNvPr id="194" name="Rectangle 2"/>
          <p:cNvSpPr txBox="1">
            <a:spLocks noChangeArrowheads="1"/>
          </p:cNvSpPr>
          <p:nvPr/>
        </p:nvSpPr>
        <p:spPr bwMode="auto">
          <a:xfrm>
            <a:off x="3193078" y="2878804"/>
            <a:ext cx="428628" cy="3750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endParaRPr lang="fr-FR" sz="1350" b="1" u="sng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endParaRPr lang="fr-FR" sz="750" b="1" dirty="0">
              <a:solidFill>
                <a:schemeClr val="accent5">
                  <a:lumMod val="75000"/>
                </a:schemeClr>
              </a:solidFill>
              <a:latin typeface="Stylus BT" pitchFamily="34" charset="0"/>
              <a:cs typeface="Times New Roman" pitchFamily="18" charset="0"/>
            </a:endParaRPr>
          </a:p>
        </p:txBody>
      </p:sp>
      <p:cxnSp>
        <p:nvCxnSpPr>
          <p:cNvPr id="196" name="Connecteur droit avec flèche 195"/>
          <p:cNvCxnSpPr/>
          <p:nvPr/>
        </p:nvCxnSpPr>
        <p:spPr bwMode="auto">
          <a:xfrm rot="5400000" flipH="1" flipV="1">
            <a:off x="3274041" y="3066329"/>
            <a:ext cx="695925" cy="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97" name="Connecteur droit avec flèche 196"/>
          <p:cNvCxnSpPr/>
          <p:nvPr/>
        </p:nvCxnSpPr>
        <p:spPr bwMode="auto">
          <a:xfrm rot="5400000" flipH="1" flipV="1">
            <a:off x="3890194" y="3253854"/>
            <a:ext cx="320876" cy="5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99" name="Rectangle 2"/>
          <p:cNvSpPr txBox="1">
            <a:spLocks noChangeArrowheads="1"/>
          </p:cNvSpPr>
          <p:nvPr/>
        </p:nvSpPr>
        <p:spPr bwMode="auto">
          <a:xfrm>
            <a:off x="3147817" y="3469477"/>
            <a:ext cx="1232306" cy="26789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SV  = - 320</a:t>
            </a:r>
            <a:endParaRPr lang="fr-FR" sz="1350" b="1" u="sng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endParaRPr lang="fr-FR" sz="750" b="1" dirty="0">
              <a:solidFill>
                <a:schemeClr val="accent5">
                  <a:lumMod val="75000"/>
                </a:schemeClr>
              </a:solidFill>
              <a:latin typeface="Stylus BT" pitchFamily="34" charset="0"/>
              <a:cs typeface="Times New Roman" pitchFamily="18" charset="0"/>
            </a:endParaRPr>
          </a:p>
        </p:txBody>
      </p:sp>
      <p:sp>
        <p:nvSpPr>
          <p:cNvPr id="200" name="Rectangle 2"/>
          <p:cNvSpPr txBox="1">
            <a:spLocks noChangeArrowheads="1"/>
          </p:cNvSpPr>
          <p:nvPr/>
        </p:nvSpPr>
        <p:spPr bwMode="auto">
          <a:xfrm>
            <a:off x="3147817" y="3737369"/>
            <a:ext cx="1125149" cy="26789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CV = - 750</a:t>
            </a:r>
            <a:endParaRPr lang="fr-FR" sz="1350" b="1" u="sng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endParaRPr lang="fr-FR" sz="750" b="1" dirty="0">
              <a:solidFill>
                <a:schemeClr val="accent5">
                  <a:lumMod val="75000"/>
                </a:schemeClr>
              </a:solidFill>
              <a:latin typeface="Stylus BT" pitchFamily="34" charset="0"/>
              <a:cs typeface="Times New Roman" pitchFamily="18" charset="0"/>
            </a:endParaRPr>
          </a:p>
        </p:txBody>
      </p:sp>
      <p:sp>
        <p:nvSpPr>
          <p:cNvPr id="204" name="Rectangle 2"/>
          <p:cNvSpPr txBox="1">
            <a:spLocks noChangeArrowheads="1"/>
          </p:cNvSpPr>
          <p:nvPr/>
        </p:nvSpPr>
        <p:spPr bwMode="auto">
          <a:xfrm>
            <a:off x="3782441" y="414194"/>
            <a:ext cx="1446620" cy="321471"/>
          </a:xfrm>
          <a:prstGeom prst="rect">
            <a:avLst/>
          </a:prstGeom>
          <a:solidFill>
            <a:srgbClr val="C00000"/>
          </a:solidFill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EAC = 3 500 DT</a:t>
            </a:r>
            <a:endParaRPr lang="fr-FR" sz="1350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endParaRPr lang="fr-FR" sz="750" b="1" dirty="0">
              <a:solidFill>
                <a:schemeClr val="accent3"/>
              </a:solidFill>
              <a:latin typeface="Stylus BT" pitchFamily="34" charset="0"/>
              <a:cs typeface="Times New Roman" pitchFamily="18" charset="0"/>
            </a:endParaRPr>
          </a:p>
        </p:txBody>
      </p:sp>
      <p:graphicFrame>
        <p:nvGraphicFramePr>
          <p:cNvPr id="225" name="Tableau 224"/>
          <p:cNvGraphicFramePr>
            <a:graphicFrameLocks noGrp="1"/>
          </p:cNvGraphicFramePr>
          <p:nvPr/>
        </p:nvGraphicFramePr>
        <p:xfrm>
          <a:off x="2389400" y="748293"/>
          <a:ext cx="535785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4500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4200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3900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4"/>
                          </a:solidFill>
                        </a:rPr>
                        <a:t>3600</a:t>
                      </a:r>
                    </a:p>
                  </a:txBody>
                  <a:tcPr marL="68580" marR="68580" marT="34290" marB="3429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8015095" y="1646499"/>
            <a:ext cx="857280" cy="26789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fr-FR" sz="135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3 500 DT</a:t>
            </a:r>
            <a:endParaRPr lang="fr-FR" sz="1350" b="1" u="sng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>
              <a:lnSpc>
                <a:spcPct val="120000"/>
              </a:lnSpc>
              <a:spcBef>
                <a:spcPct val="20000"/>
              </a:spcBef>
              <a:defRPr/>
            </a:pPr>
            <a:endParaRPr lang="fr-FR" sz="750" b="1" dirty="0">
              <a:solidFill>
                <a:schemeClr val="accent5">
                  <a:lumMod val="75000"/>
                </a:schemeClr>
              </a:solidFill>
              <a:latin typeface="Stylus BT" pitchFamily="34" charset="0"/>
              <a:cs typeface="Times New Roman" pitchFamily="18" charset="0"/>
            </a:endParaRPr>
          </a:p>
        </p:txBody>
      </p:sp>
      <p:cxnSp>
        <p:nvCxnSpPr>
          <p:cNvPr id="68" name="Connecteur droit avec flèche 67"/>
          <p:cNvCxnSpPr/>
          <p:nvPr/>
        </p:nvCxnSpPr>
        <p:spPr bwMode="auto">
          <a:xfrm>
            <a:off x="6675680" y="2289441"/>
            <a:ext cx="1232306" cy="11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necteur en arc 60"/>
          <p:cNvCxnSpPr/>
          <p:nvPr/>
        </p:nvCxnSpPr>
        <p:spPr bwMode="auto">
          <a:xfrm flipV="1">
            <a:off x="2978764" y="2289441"/>
            <a:ext cx="4929222" cy="2786082"/>
          </a:xfrm>
          <a:prstGeom prst="curvedConnector3">
            <a:avLst>
              <a:gd name="adj1" fmla="val 38719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Connecteur en arc 77"/>
          <p:cNvCxnSpPr/>
          <p:nvPr/>
        </p:nvCxnSpPr>
        <p:spPr bwMode="auto">
          <a:xfrm flipV="1">
            <a:off x="3032342" y="2289441"/>
            <a:ext cx="3643338" cy="2786082"/>
          </a:xfrm>
          <a:prstGeom prst="curvedConnector3">
            <a:avLst>
              <a:gd name="adj1" fmla="val 46694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Connecteur en arc 82"/>
          <p:cNvCxnSpPr/>
          <p:nvPr/>
        </p:nvCxnSpPr>
        <p:spPr bwMode="auto">
          <a:xfrm flipV="1">
            <a:off x="3032342" y="1807234"/>
            <a:ext cx="4875644" cy="3268289"/>
          </a:xfrm>
          <a:prstGeom prst="curvedConnector3">
            <a:avLst>
              <a:gd name="adj1" fmla="val 30992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Connecteur droit avec flèche 122"/>
          <p:cNvCxnSpPr/>
          <p:nvPr/>
        </p:nvCxnSpPr>
        <p:spPr bwMode="auto">
          <a:xfrm>
            <a:off x="3996755" y="3093119"/>
            <a:ext cx="964413" cy="119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Connecteur droit avec flèche 232"/>
          <p:cNvCxnSpPr/>
          <p:nvPr/>
        </p:nvCxnSpPr>
        <p:spPr bwMode="auto">
          <a:xfrm>
            <a:off x="2978764" y="1806044"/>
            <a:ext cx="4929222" cy="1191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1016;p22">
            <a:extLst>
              <a:ext uri="{FF2B5EF4-FFF2-40B4-BE49-F238E27FC236}">
                <a16:creationId xmlns:a16="http://schemas.microsoft.com/office/drawing/2014/main" id="{2A03CA30-5C8C-4757-C418-849849A8E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34" y="909029"/>
            <a:ext cx="2582880" cy="406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800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Courbes en S</a:t>
            </a:r>
            <a:endParaRPr sz="2800" dirty="0">
              <a:solidFill>
                <a:srgbClr val="4609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 descr="C:\Users\user\Downloads\rebranding-esprit-c.png">
            <a:extLst>
              <a:ext uri="{FF2B5EF4-FFF2-40B4-BE49-F238E27FC236}">
                <a16:creationId xmlns:a16="http://schemas.microsoft.com/office/drawing/2014/main" id="{62FA861F-0E51-B2A5-7163-98C5B5BCA54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25" y="243484"/>
            <a:ext cx="1210712" cy="6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0"/>
          <p:cNvSpPr txBox="1"/>
          <p:nvPr/>
        </p:nvSpPr>
        <p:spPr>
          <a:xfrm>
            <a:off x="1341153" y="1907284"/>
            <a:ext cx="7333082" cy="20679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defTabSz="688975">
              <a:buSzPts val="2200"/>
              <a:tabLst>
                <a:tab pos="1976438" algn="l"/>
              </a:tabLst>
            </a:pPr>
            <a:r>
              <a:rPr lang="fr-FR" sz="1650" u="sng" dirty="0">
                <a:solidFill>
                  <a:schemeClr val="dk1"/>
                </a:solidFill>
              </a:rPr>
              <a:t>Activité</a:t>
            </a:r>
            <a:r>
              <a:rPr lang="fr-FR" sz="1650" dirty="0">
                <a:solidFill>
                  <a:schemeClr val="dk1"/>
                </a:solidFill>
              </a:rPr>
              <a:t> 		: construction d’une clôture  de 150 m de longueur</a:t>
            </a:r>
            <a:endParaRPr sz="1050" dirty="0"/>
          </a:p>
          <a:p>
            <a:pPr defTabSz="746125">
              <a:spcBef>
                <a:spcPts val="825"/>
              </a:spcBef>
              <a:buSzPts val="2200"/>
              <a:tabLst>
                <a:tab pos="2063750" algn="l"/>
              </a:tabLst>
            </a:pPr>
            <a:r>
              <a:rPr lang="fr-FR" sz="1650" u="sng" dirty="0">
                <a:solidFill>
                  <a:schemeClr val="dk1"/>
                </a:solidFill>
              </a:rPr>
              <a:t>Coût estimé</a:t>
            </a:r>
            <a:r>
              <a:rPr lang="fr-FR" sz="1650" dirty="0">
                <a:solidFill>
                  <a:schemeClr val="dk1"/>
                </a:solidFill>
              </a:rPr>
              <a:t> 	: 20 TND/ml</a:t>
            </a:r>
            <a:endParaRPr sz="1650" dirty="0">
              <a:solidFill>
                <a:schemeClr val="dk1"/>
              </a:solidFill>
            </a:endParaRPr>
          </a:p>
          <a:p>
            <a:pPr>
              <a:spcBef>
                <a:spcPts val="825"/>
              </a:spcBef>
              <a:buSzPts val="2200"/>
              <a:tabLst>
                <a:tab pos="2063750" algn="l"/>
              </a:tabLst>
            </a:pPr>
            <a:r>
              <a:rPr lang="fr-FR" sz="1650" u="sng" dirty="0">
                <a:solidFill>
                  <a:schemeClr val="dk1"/>
                </a:solidFill>
              </a:rPr>
              <a:t>Avancement planifié</a:t>
            </a:r>
            <a:r>
              <a:rPr lang="fr-FR" sz="1650" dirty="0">
                <a:solidFill>
                  <a:schemeClr val="dk1"/>
                </a:solidFill>
              </a:rPr>
              <a:t> 	: 10 ml/jour</a:t>
            </a:r>
            <a:endParaRPr sz="1050" dirty="0"/>
          </a:p>
          <a:p>
            <a:pPr>
              <a:spcBef>
                <a:spcPts val="825"/>
              </a:spcBef>
              <a:buSzPts val="2200"/>
              <a:tabLst>
                <a:tab pos="2063750" algn="l"/>
              </a:tabLst>
            </a:pPr>
            <a:r>
              <a:rPr lang="fr-FR" sz="1650" u="sng" dirty="0">
                <a:solidFill>
                  <a:schemeClr val="dk1"/>
                </a:solidFill>
              </a:rPr>
              <a:t>Après 8 jours</a:t>
            </a:r>
            <a:r>
              <a:rPr lang="fr-FR" sz="1650" dirty="0">
                <a:solidFill>
                  <a:schemeClr val="dk1"/>
                </a:solidFill>
              </a:rPr>
              <a:t> 	: </a:t>
            </a:r>
            <a:r>
              <a:rPr lang="fr-FR" sz="1650" dirty="0">
                <a:solidFill>
                  <a:srgbClr val="FF0000"/>
                </a:solidFill>
              </a:rPr>
              <a:t>70% </a:t>
            </a:r>
            <a:r>
              <a:rPr lang="fr-FR" sz="1650" dirty="0">
                <a:solidFill>
                  <a:schemeClr val="dk1"/>
                </a:solidFill>
              </a:rPr>
              <a:t>(au lieu de 40%)</a:t>
            </a:r>
            <a:endParaRPr sz="1050" dirty="0"/>
          </a:p>
          <a:p>
            <a:pPr defTabSz="627063">
              <a:spcBef>
                <a:spcPts val="825"/>
              </a:spcBef>
              <a:buSzPts val="2200"/>
              <a:tabLst>
                <a:tab pos="2063750" algn="l"/>
              </a:tabLst>
            </a:pPr>
            <a:r>
              <a:rPr lang="fr-FR" sz="1650" u="sng" dirty="0">
                <a:solidFill>
                  <a:schemeClr val="dk1"/>
                </a:solidFill>
              </a:rPr>
              <a:t>Coût réel</a:t>
            </a:r>
            <a:r>
              <a:rPr lang="fr-FR" sz="1650" dirty="0">
                <a:solidFill>
                  <a:schemeClr val="dk1"/>
                </a:solidFill>
              </a:rPr>
              <a:t> 	: </a:t>
            </a:r>
            <a:r>
              <a:rPr lang="fr-FR" sz="1650" dirty="0">
                <a:solidFill>
                  <a:srgbClr val="FF0000"/>
                </a:solidFill>
              </a:rPr>
              <a:t>1 400 TND </a:t>
            </a:r>
            <a:r>
              <a:rPr lang="fr-FR" sz="1650" dirty="0">
                <a:solidFill>
                  <a:schemeClr val="dk1"/>
                </a:solidFill>
              </a:rPr>
              <a:t>(au lieu de 1800TND)</a:t>
            </a:r>
            <a:endParaRPr sz="1650" dirty="0">
              <a:solidFill>
                <a:srgbClr val="FF0000"/>
              </a:solidFill>
            </a:endParaRPr>
          </a:p>
        </p:txBody>
      </p:sp>
      <p:sp>
        <p:nvSpPr>
          <p:cNvPr id="934" name="Google Shape;934;p20"/>
          <p:cNvSpPr txBox="1"/>
          <p:nvPr/>
        </p:nvSpPr>
        <p:spPr>
          <a:xfrm>
            <a:off x="6732538" y="2397121"/>
            <a:ext cx="750099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400"/>
            </a:pPr>
            <a:r>
              <a:rPr lang="fr-FR" sz="1800" b="1" dirty="0">
                <a:solidFill>
                  <a:srgbClr val="46099F"/>
                </a:solidFill>
              </a:rPr>
              <a:t>PV =</a:t>
            </a:r>
            <a:endParaRPr sz="1050" dirty="0"/>
          </a:p>
        </p:txBody>
      </p:sp>
      <p:sp>
        <p:nvSpPr>
          <p:cNvPr id="935" name="Google Shape;935;p20"/>
          <p:cNvSpPr txBox="1"/>
          <p:nvPr/>
        </p:nvSpPr>
        <p:spPr>
          <a:xfrm>
            <a:off x="7482636" y="2397121"/>
            <a:ext cx="1408821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2400"/>
            </a:pPr>
            <a:r>
              <a:rPr lang="fr-FR" sz="1800" b="1" dirty="0">
                <a:solidFill>
                  <a:srgbClr val="46099F"/>
                </a:solidFill>
              </a:rPr>
              <a:t>1 600 TND</a:t>
            </a:r>
            <a:endParaRPr sz="1050" dirty="0"/>
          </a:p>
        </p:txBody>
      </p:sp>
      <p:sp>
        <p:nvSpPr>
          <p:cNvPr id="936" name="Google Shape;936;p20"/>
          <p:cNvSpPr txBox="1"/>
          <p:nvPr/>
        </p:nvSpPr>
        <p:spPr>
          <a:xfrm>
            <a:off x="6732538" y="2843009"/>
            <a:ext cx="750099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400"/>
            </a:pPr>
            <a:r>
              <a:rPr lang="fr-FR" sz="1800" b="1">
                <a:solidFill>
                  <a:srgbClr val="46099F"/>
                </a:solidFill>
              </a:rPr>
              <a:t>AC =</a:t>
            </a:r>
            <a:endParaRPr sz="1050"/>
          </a:p>
        </p:txBody>
      </p:sp>
      <p:sp>
        <p:nvSpPr>
          <p:cNvPr id="937" name="Google Shape;937;p20"/>
          <p:cNvSpPr txBox="1"/>
          <p:nvPr/>
        </p:nvSpPr>
        <p:spPr>
          <a:xfrm>
            <a:off x="7482636" y="2843009"/>
            <a:ext cx="1408821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2400"/>
            </a:pPr>
            <a:r>
              <a:rPr lang="fr-FR" sz="1800" b="1" dirty="0">
                <a:solidFill>
                  <a:srgbClr val="46099F"/>
                </a:solidFill>
              </a:rPr>
              <a:t>1 400 TND</a:t>
            </a:r>
            <a:endParaRPr sz="1050" dirty="0"/>
          </a:p>
        </p:txBody>
      </p:sp>
      <p:sp>
        <p:nvSpPr>
          <p:cNvPr id="938" name="Google Shape;938;p20"/>
          <p:cNvSpPr txBox="1"/>
          <p:nvPr/>
        </p:nvSpPr>
        <p:spPr>
          <a:xfrm>
            <a:off x="6732538" y="3217641"/>
            <a:ext cx="750099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400"/>
            </a:pPr>
            <a:r>
              <a:rPr lang="fr-FR" sz="1800" b="1">
                <a:solidFill>
                  <a:srgbClr val="FF0000"/>
                </a:solidFill>
              </a:rPr>
              <a:t>EV =</a:t>
            </a:r>
            <a:endParaRPr sz="1050"/>
          </a:p>
        </p:txBody>
      </p:sp>
      <p:sp>
        <p:nvSpPr>
          <p:cNvPr id="939" name="Google Shape;939;p20"/>
          <p:cNvSpPr txBox="1"/>
          <p:nvPr/>
        </p:nvSpPr>
        <p:spPr>
          <a:xfrm>
            <a:off x="7482636" y="3217641"/>
            <a:ext cx="1408821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2400"/>
            </a:pPr>
            <a:r>
              <a:rPr lang="fr-FR" sz="1800" b="1" dirty="0">
                <a:solidFill>
                  <a:srgbClr val="FF0000"/>
                </a:solidFill>
              </a:rPr>
              <a:t>2 100 TND</a:t>
            </a:r>
            <a:endParaRPr sz="1050" dirty="0"/>
          </a:p>
        </p:txBody>
      </p:sp>
      <p:sp>
        <p:nvSpPr>
          <p:cNvPr id="940" name="Google Shape;940;p20"/>
          <p:cNvSpPr txBox="1">
            <a:spLocks noGrp="1"/>
          </p:cNvSpPr>
          <p:nvPr>
            <p:ph type="title"/>
          </p:nvPr>
        </p:nvSpPr>
        <p:spPr>
          <a:xfrm>
            <a:off x="235744" y="1176757"/>
            <a:ext cx="2168591" cy="28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Courbes en S</a:t>
            </a:r>
            <a:endParaRPr sz="2400" dirty="0">
              <a:solidFill>
                <a:srgbClr val="4609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33;p20">
            <a:extLst>
              <a:ext uri="{FF2B5EF4-FFF2-40B4-BE49-F238E27FC236}">
                <a16:creationId xmlns:a16="http://schemas.microsoft.com/office/drawing/2014/main" id="{4A95732A-B58F-C605-EAFB-7E1A7521AAC8}"/>
              </a:ext>
            </a:extLst>
          </p:cNvPr>
          <p:cNvSpPr txBox="1"/>
          <p:nvPr/>
        </p:nvSpPr>
        <p:spPr>
          <a:xfrm>
            <a:off x="1349221" y="4076326"/>
            <a:ext cx="3814450" cy="1117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2200"/>
            </a:pPr>
            <a:r>
              <a:rPr lang="fr-FR" sz="1650" b="1" u="sng" dirty="0">
                <a:solidFill>
                  <a:schemeClr val="dk1"/>
                </a:solidFill>
              </a:rPr>
              <a:t>Réalisé</a:t>
            </a:r>
            <a:r>
              <a:rPr lang="fr-FR" sz="1650" b="1" dirty="0">
                <a:solidFill>
                  <a:schemeClr val="dk1"/>
                </a:solidFill>
              </a:rPr>
              <a:t> 		: 105 ml</a:t>
            </a:r>
            <a:endParaRPr sz="1050" b="1" dirty="0"/>
          </a:p>
          <a:p>
            <a:pPr>
              <a:spcBef>
                <a:spcPts val="825"/>
              </a:spcBef>
              <a:buSzPts val="2200"/>
            </a:pPr>
            <a:r>
              <a:rPr lang="fr-FR" sz="1650" b="1" u="sng" dirty="0">
                <a:solidFill>
                  <a:schemeClr val="dk1"/>
                </a:solidFill>
              </a:rPr>
              <a:t>Coût</a:t>
            </a:r>
            <a:r>
              <a:rPr lang="fr-FR" sz="1650" b="1" dirty="0">
                <a:solidFill>
                  <a:schemeClr val="dk1"/>
                </a:solidFill>
              </a:rPr>
              <a:t> 		: 13,33 TND/ml</a:t>
            </a:r>
            <a:endParaRPr sz="1050" b="1" dirty="0"/>
          </a:p>
          <a:p>
            <a:pPr>
              <a:spcBef>
                <a:spcPts val="825"/>
              </a:spcBef>
              <a:buSzPts val="2200"/>
            </a:pPr>
            <a:r>
              <a:rPr lang="fr-FR" sz="1650" b="1" u="sng" dirty="0">
                <a:solidFill>
                  <a:schemeClr val="dk1"/>
                </a:solidFill>
              </a:rPr>
              <a:t>Avancement</a:t>
            </a:r>
            <a:r>
              <a:rPr lang="fr-FR" sz="1650" b="1" dirty="0">
                <a:solidFill>
                  <a:schemeClr val="dk1"/>
                </a:solidFill>
              </a:rPr>
              <a:t>	: 13,125 ml/jour</a:t>
            </a:r>
            <a:endParaRPr sz="1050" b="1" dirty="0"/>
          </a:p>
        </p:txBody>
      </p:sp>
      <p:sp>
        <p:nvSpPr>
          <p:cNvPr id="3" name="Google Shape;933;p20">
            <a:extLst>
              <a:ext uri="{FF2B5EF4-FFF2-40B4-BE49-F238E27FC236}">
                <a16:creationId xmlns:a16="http://schemas.microsoft.com/office/drawing/2014/main" id="{F2033936-484A-EF8A-2086-63CA802E3AF7}"/>
              </a:ext>
            </a:extLst>
          </p:cNvPr>
          <p:cNvSpPr txBox="1"/>
          <p:nvPr/>
        </p:nvSpPr>
        <p:spPr>
          <a:xfrm>
            <a:off x="5321482" y="4284384"/>
            <a:ext cx="3360821" cy="9093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2200"/>
            </a:pPr>
            <a:r>
              <a:rPr lang="fr-FR" sz="1650" b="1" u="sng" dirty="0">
                <a:solidFill>
                  <a:srgbClr val="FF0000"/>
                </a:solidFill>
              </a:rPr>
              <a:t>Action corrective :</a:t>
            </a:r>
          </a:p>
          <a:p>
            <a:pPr algn="ctr">
              <a:buSzPts val="2200"/>
            </a:pPr>
            <a:endParaRPr lang="fr-FR" sz="1650" b="1" dirty="0">
              <a:solidFill>
                <a:srgbClr val="FF0000"/>
              </a:solidFill>
            </a:endParaRPr>
          </a:p>
          <a:p>
            <a:pPr algn="ctr">
              <a:buSzPts val="2200"/>
            </a:pPr>
            <a:r>
              <a:rPr lang="fr-FR" sz="1650" b="1" dirty="0">
                <a:solidFill>
                  <a:srgbClr val="FF0000"/>
                </a:solidFill>
              </a:rPr>
              <a:t>Permutation des deux équipes</a:t>
            </a:r>
            <a:endParaRPr sz="1050" b="1" dirty="0">
              <a:solidFill>
                <a:srgbClr val="FF0000"/>
              </a:solidFill>
            </a:endParaRPr>
          </a:p>
        </p:txBody>
      </p:sp>
      <p:sp>
        <p:nvSpPr>
          <p:cNvPr id="4" name="Google Shape;940;p20">
            <a:extLst>
              <a:ext uri="{FF2B5EF4-FFF2-40B4-BE49-F238E27FC236}">
                <a16:creationId xmlns:a16="http://schemas.microsoft.com/office/drawing/2014/main" id="{166EF4A6-D4D4-B8F0-4F30-AD5416D53B32}"/>
              </a:ext>
            </a:extLst>
          </p:cNvPr>
          <p:cNvSpPr txBox="1">
            <a:spLocks/>
          </p:cNvSpPr>
          <p:nvPr/>
        </p:nvSpPr>
        <p:spPr>
          <a:xfrm>
            <a:off x="2617939" y="272222"/>
            <a:ext cx="5799551" cy="63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 exemples de Cas à analyser </a:t>
            </a:r>
          </a:p>
        </p:txBody>
      </p:sp>
      <p:pic>
        <p:nvPicPr>
          <p:cNvPr id="5" name="Image 4" descr="C:\Users\user\Downloads\rebranding-esprit-c.png">
            <a:extLst>
              <a:ext uri="{FF2B5EF4-FFF2-40B4-BE49-F238E27FC236}">
                <a16:creationId xmlns:a16="http://schemas.microsoft.com/office/drawing/2014/main" id="{0588FE0D-8A02-0F96-7811-EF25F81B238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25" y="243484"/>
            <a:ext cx="1210712" cy="6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" grpId="0" animBg="1"/>
      <p:bldP spid="935" grpId="0" animBg="1"/>
      <p:bldP spid="936" grpId="0" animBg="1"/>
      <p:bldP spid="937" grpId="0" animBg="1"/>
      <p:bldP spid="938" grpId="0" animBg="1"/>
      <p:bldP spid="939" grpId="0" animBg="1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2"/>
          <p:cNvSpPr txBox="1"/>
          <p:nvPr/>
        </p:nvSpPr>
        <p:spPr>
          <a:xfrm>
            <a:off x="1341153" y="1967126"/>
            <a:ext cx="7022329" cy="2168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2200"/>
            </a:pPr>
            <a:r>
              <a:rPr lang="fr-FR" sz="1650" u="sng" dirty="0">
                <a:solidFill>
                  <a:schemeClr val="dk1"/>
                </a:solidFill>
              </a:rPr>
              <a:t>Activité</a:t>
            </a:r>
            <a:r>
              <a:rPr lang="fr-FR" sz="1650" dirty="0">
                <a:solidFill>
                  <a:schemeClr val="dk1"/>
                </a:solidFill>
              </a:rPr>
              <a:t> 		: construction d’une clôture  de 150 m de longueur</a:t>
            </a:r>
            <a:endParaRPr sz="1050" dirty="0"/>
          </a:p>
          <a:p>
            <a:pPr>
              <a:spcBef>
                <a:spcPts val="825"/>
              </a:spcBef>
              <a:buSzPts val="2200"/>
            </a:pPr>
            <a:r>
              <a:rPr lang="fr-FR" sz="1650" u="sng" dirty="0">
                <a:solidFill>
                  <a:schemeClr val="dk1"/>
                </a:solidFill>
              </a:rPr>
              <a:t>Coût estimé</a:t>
            </a:r>
            <a:r>
              <a:rPr lang="fr-FR" sz="1650" dirty="0">
                <a:solidFill>
                  <a:schemeClr val="dk1"/>
                </a:solidFill>
              </a:rPr>
              <a:t> 		: 20 TND/ml</a:t>
            </a:r>
            <a:endParaRPr sz="1050" dirty="0"/>
          </a:p>
          <a:p>
            <a:pPr>
              <a:spcBef>
                <a:spcPts val="825"/>
              </a:spcBef>
              <a:buSzPts val="2200"/>
            </a:pPr>
            <a:r>
              <a:rPr lang="fr-FR" sz="1650" u="sng" dirty="0">
                <a:solidFill>
                  <a:schemeClr val="dk1"/>
                </a:solidFill>
              </a:rPr>
              <a:t>Avancement planifié</a:t>
            </a:r>
            <a:r>
              <a:rPr lang="fr-FR" sz="1650" dirty="0">
                <a:solidFill>
                  <a:schemeClr val="dk1"/>
                </a:solidFill>
              </a:rPr>
              <a:t> 	: 10 ml/jour</a:t>
            </a:r>
            <a:endParaRPr sz="1050" dirty="0"/>
          </a:p>
          <a:p>
            <a:pPr>
              <a:spcBef>
                <a:spcPts val="825"/>
              </a:spcBef>
              <a:buSzPts val="2200"/>
            </a:pPr>
            <a:r>
              <a:rPr lang="fr-FR" sz="1650" u="sng" dirty="0">
                <a:solidFill>
                  <a:schemeClr val="dk1"/>
                </a:solidFill>
              </a:rPr>
              <a:t>Après 8 jours</a:t>
            </a:r>
            <a:r>
              <a:rPr lang="fr-FR" sz="1650" dirty="0">
                <a:solidFill>
                  <a:schemeClr val="dk1"/>
                </a:solidFill>
              </a:rPr>
              <a:t> 		: 40%</a:t>
            </a:r>
            <a:endParaRPr sz="1050" dirty="0"/>
          </a:p>
          <a:p>
            <a:pPr>
              <a:spcBef>
                <a:spcPts val="825"/>
              </a:spcBef>
              <a:buSzPts val="2200"/>
            </a:pPr>
            <a:r>
              <a:rPr lang="fr-FR" sz="1650" u="sng" dirty="0">
                <a:solidFill>
                  <a:schemeClr val="dk1"/>
                </a:solidFill>
              </a:rPr>
              <a:t>Coût réel</a:t>
            </a:r>
            <a:r>
              <a:rPr lang="fr-FR" sz="1650" dirty="0">
                <a:solidFill>
                  <a:schemeClr val="dk1"/>
                </a:solidFill>
              </a:rPr>
              <a:t> 		: </a:t>
            </a:r>
            <a:r>
              <a:rPr lang="fr-FR" sz="1650" dirty="0">
                <a:solidFill>
                  <a:srgbClr val="FF0000"/>
                </a:solidFill>
              </a:rPr>
              <a:t>1 600 TND  </a:t>
            </a:r>
            <a:r>
              <a:rPr lang="fr-FR" sz="1650" dirty="0">
                <a:solidFill>
                  <a:schemeClr val="dk1"/>
                </a:solidFill>
              </a:rPr>
              <a:t>(1 800 TND)</a:t>
            </a:r>
            <a:endParaRPr sz="1050" dirty="0"/>
          </a:p>
        </p:txBody>
      </p:sp>
      <p:sp>
        <p:nvSpPr>
          <p:cNvPr id="1010" name="Google Shape;1010;p22"/>
          <p:cNvSpPr txBox="1"/>
          <p:nvPr/>
        </p:nvSpPr>
        <p:spPr>
          <a:xfrm>
            <a:off x="6104354" y="2333973"/>
            <a:ext cx="750099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400"/>
            </a:pPr>
            <a:r>
              <a:rPr lang="fr-FR" sz="1800" b="1">
                <a:solidFill>
                  <a:srgbClr val="46099F"/>
                </a:solidFill>
              </a:rPr>
              <a:t>PV =</a:t>
            </a:r>
            <a:endParaRPr sz="1050"/>
          </a:p>
        </p:txBody>
      </p:sp>
      <p:sp>
        <p:nvSpPr>
          <p:cNvPr id="1011" name="Google Shape;1011;p22"/>
          <p:cNvSpPr txBox="1"/>
          <p:nvPr/>
        </p:nvSpPr>
        <p:spPr>
          <a:xfrm>
            <a:off x="6854451" y="2333973"/>
            <a:ext cx="1418691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2400"/>
            </a:pPr>
            <a:r>
              <a:rPr lang="fr-FR" sz="1800" b="1" dirty="0">
                <a:solidFill>
                  <a:srgbClr val="46099F"/>
                </a:solidFill>
              </a:rPr>
              <a:t>1 600 TND</a:t>
            </a:r>
            <a:endParaRPr sz="1050" dirty="0"/>
          </a:p>
        </p:txBody>
      </p:sp>
      <p:sp>
        <p:nvSpPr>
          <p:cNvPr id="1012" name="Google Shape;1012;p22"/>
          <p:cNvSpPr txBox="1"/>
          <p:nvPr/>
        </p:nvSpPr>
        <p:spPr>
          <a:xfrm>
            <a:off x="6104354" y="3298386"/>
            <a:ext cx="750099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400"/>
            </a:pPr>
            <a:r>
              <a:rPr lang="fr-FR" sz="1800" b="1">
                <a:solidFill>
                  <a:srgbClr val="FF0000"/>
                </a:solidFill>
              </a:rPr>
              <a:t>AC =</a:t>
            </a:r>
            <a:endParaRPr sz="1050"/>
          </a:p>
        </p:txBody>
      </p:sp>
      <p:sp>
        <p:nvSpPr>
          <p:cNvPr id="1013" name="Google Shape;1013;p22"/>
          <p:cNvSpPr txBox="1"/>
          <p:nvPr/>
        </p:nvSpPr>
        <p:spPr>
          <a:xfrm>
            <a:off x="6854451" y="3298386"/>
            <a:ext cx="1418691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2400"/>
            </a:pPr>
            <a:r>
              <a:rPr lang="fr-FR" sz="1800" b="1" dirty="0">
                <a:solidFill>
                  <a:srgbClr val="FF0000"/>
                </a:solidFill>
              </a:rPr>
              <a:t>1 600 TND</a:t>
            </a:r>
            <a:endParaRPr sz="1050" dirty="0"/>
          </a:p>
        </p:txBody>
      </p:sp>
      <p:sp>
        <p:nvSpPr>
          <p:cNvPr id="1014" name="Google Shape;1014;p22"/>
          <p:cNvSpPr txBox="1"/>
          <p:nvPr/>
        </p:nvSpPr>
        <p:spPr>
          <a:xfrm>
            <a:off x="6104354" y="2816180"/>
            <a:ext cx="750099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400"/>
            </a:pPr>
            <a:r>
              <a:rPr lang="fr-FR" sz="1800" b="1">
                <a:solidFill>
                  <a:srgbClr val="46099F"/>
                </a:solidFill>
              </a:rPr>
              <a:t>EV =</a:t>
            </a:r>
            <a:endParaRPr sz="1050"/>
          </a:p>
        </p:txBody>
      </p:sp>
      <p:sp>
        <p:nvSpPr>
          <p:cNvPr id="1015" name="Google Shape;1015;p22"/>
          <p:cNvSpPr txBox="1"/>
          <p:nvPr/>
        </p:nvSpPr>
        <p:spPr>
          <a:xfrm>
            <a:off x="6854451" y="2816180"/>
            <a:ext cx="1418691" cy="346218"/>
          </a:xfrm>
          <a:prstGeom prst="rect">
            <a:avLst/>
          </a:prstGeom>
          <a:solidFill>
            <a:srgbClr val="1AB9D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2400"/>
            </a:pPr>
            <a:r>
              <a:rPr lang="fr-FR" sz="1800" b="1" dirty="0">
                <a:solidFill>
                  <a:srgbClr val="46099F"/>
                </a:solidFill>
              </a:rPr>
              <a:t>1 200 TND</a:t>
            </a:r>
            <a:endParaRPr sz="1050" dirty="0"/>
          </a:p>
        </p:txBody>
      </p:sp>
      <p:sp>
        <p:nvSpPr>
          <p:cNvPr id="3" name="Google Shape;933;p20">
            <a:extLst>
              <a:ext uri="{FF2B5EF4-FFF2-40B4-BE49-F238E27FC236}">
                <a16:creationId xmlns:a16="http://schemas.microsoft.com/office/drawing/2014/main" id="{68E9A723-6FC4-0908-5690-947A3BD0813C}"/>
              </a:ext>
            </a:extLst>
          </p:cNvPr>
          <p:cNvSpPr txBox="1"/>
          <p:nvPr/>
        </p:nvSpPr>
        <p:spPr>
          <a:xfrm>
            <a:off x="5321482" y="4347013"/>
            <a:ext cx="3360821" cy="1117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2200"/>
            </a:pPr>
            <a:r>
              <a:rPr lang="fr-FR" sz="1650" b="1" u="sng" dirty="0">
                <a:solidFill>
                  <a:srgbClr val="FF0000"/>
                </a:solidFill>
              </a:rPr>
              <a:t>Attention:</a:t>
            </a:r>
          </a:p>
          <a:p>
            <a:pPr algn="ctr">
              <a:buSzPts val="2200"/>
            </a:pPr>
            <a:endParaRPr lang="fr-FR" sz="1650" b="1" dirty="0">
              <a:solidFill>
                <a:srgbClr val="FF0000"/>
              </a:solidFill>
            </a:endParaRPr>
          </a:p>
          <a:p>
            <a:pPr algn="ctr">
              <a:buSzPts val="2200"/>
            </a:pPr>
            <a:r>
              <a:rPr lang="fr-FR" sz="1650" b="1" dirty="0">
                <a:solidFill>
                  <a:srgbClr val="FF0000"/>
                </a:solidFill>
              </a:rPr>
              <a:t>Il ne faut jamais comparer</a:t>
            </a:r>
          </a:p>
          <a:p>
            <a:pPr algn="ctr">
              <a:buSzPts val="2200"/>
            </a:pPr>
            <a:r>
              <a:rPr lang="fr-FR" sz="1650" b="1" dirty="0">
                <a:solidFill>
                  <a:srgbClr val="FF0000"/>
                </a:solidFill>
              </a:rPr>
              <a:t>PV avec AC</a:t>
            </a:r>
            <a:endParaRPr sz="1050" b="1" dirty="0">
              <a:solidFill>
                <a:srgbClr val="FF0000"/>
              </a:solidFill>
            </a:endParaRPr>
          </a:p>
        </p:txBody>
      </p:sp>
      <p:sp>
        <p:nvSpPr>
          <p:cNvPr id="4" name="Google Shape;933;p20">
            <a:extLst>
              <a:ext uri="{FF2B5EF4-FFF2-40B4-BE49-F238E27FC236}">
                <a16:creationId xmlns:a16="http://schemas.microsoft.com/office/drawing/2014/main" id="{1D9B4138-FBA5-4F46-C77F-275A47E1BE5E}"/>
              </a:ext>
            </a:extLst>
          </p:cNvPr>
          <p:cNvSpPr txBox="1"/>
          <p:nvPr/>
        </p:nvSpPr>
        <p:spPr>
          <a:xfrm>
            <a:off x="1349220" y="4138956"/>
            <a:ext cx="4154597" cy="13915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2200"/>
            </a:pPr>
            <a:r>
              <a:rPr lang="fr-FR" sz="1650" b="1" u="sng" dirty="0">
                <a:solidFill>
                  <a:schemeClr val="dk1"/>
                </a:solidFill>
              </a:rPr>
              <a:t>SV</a:t>
            </a:r>
            <a:r>
              <a:rPr lang="fr-FR" sz="1650" b="1" dirty="0">
                <a:solidFill>
                  <a:schemeClr val="dk1"/>
                </a:solidFill>
              </a:rPr>
              <a:t> = EV - PV		: - 400 TND</a:t>
            </a:r>
            <a:endParaRPr sz="1050" b="1" dirty="0"/>
          </a:p>
          <a:p>
            <a:pPr>
              <a:spcBef>
                <a:spcPts val="825"/>
              </a:spcBef>
              <a:buSzPts val="2200"/>
            </a:pPr>
            <a:r>
              <a:rPr lang="fr-FR" sz="1650" b="1" u="sng" dirty="0">
                <a:solidFill>
                  <a:schemeClr val="dk1"/>
                </a:solidFill>
              </a:rPr>
              <a:t>CV</a:t>
            </a:r>
            <a:r>
              <a:rPr lang="fr-FR" sz="1650" b="1" dirty="0">
                <a:solidFill>
                  <a:schemeClr val="dk1"/>
                </a:solidFill>
              </a:rPr>
              <a:t> = EV - AC		: - 400 TND</a:t>
            </a:r>
            <a:endParaRPr sz="1050" b="1" dirty="0"/>
          </a:p>
          <a:p>
            <a:pPr>
              <a:spcBef>
                <a:spcPts val="825"/>
              </a:spcBef>
              <a:buSzPts val="2200"/>
            </a:pPr>
            <a:r>
              <a:rPr lang="fr-FR" sz="1650" b="1" u="sng" dirty="0">
                <a:solidFill>
                  <a:schemeClr val="accent5">
                    <a:lumMod val="75000"/>
                  </a:schemeClr>
                </a:solidFill>
              </a:rPr>
              <a:t>Retard de 2 jours sur le délai</a:t>
            </a:r>
          </a:p>
          <a:p>
            <a:pPr>
              <a:spcBef>
                <a:spcPts val="825"/>
              </a:spcBef>
              <a:buSzPts val="2200"/>
            </a:pPr>
            <a:r>
              <a:rPr lang="fr-FR" sz="1650" b="1" u="sng" dirty="0">
                <a:solidFill>
                  <a:schemeClr val="accent5">
                    <a:lumMod val="75000"/>
                  </a:schemeClr>
                </a:solidFill>
              </a:rPr>
              <a:t>Dépassement de budget de 400 TND</a:t>
            </a:r>
            <a:endParaRPr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Google Shape;940;p20">
            <a:extLst>
              <a:ext uri="{FF2B5EF4-FFF2-40B4-BE49-F238E27FC236}">
                <a16:creationId xmlns:a16="http://schemas.microsoft.com/office/drawing/2014/main" id="{102A3EEB-F603-366A-11D2-8C8E8B230B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744" y="1239387"/>
            <a:ext cx="2168591" cy="28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Courbes en S</a:t>
            </a:r>
            <a:endParaRPr sz="2400" dirty="0">
              <a:solidFill>
                <a:srgbClr val="4609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40;p20">
            <a:extLst>
              <a:ext uri="{FF2B5EF4-FFF2-40B4-BE49-F238E27FC236}">
                <a16:creationId xmlns:a16="http://schemas.microsoft.com/office/drawing/2014/main" id="{8E08AA75-990A-225B-44F7-F9A4A3640894}"/>
              </a:ext>
            </a:extLst>
          </p:cNvPr>
          <p:cNvSpPr txBox="1">
            <a:spLocks/>
          </p:cNvSpPr>
          <p:nvPr/>
        </p:nvSpPr>
        <p:spPr>
          <a:xfrm>
            <a:off x="2563931" y="341889"/>
            <a:ext cx="5799551" cy="635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 exemples de Cas à analyser </a:t>
            </a:r>
          </a:p>
        </p:txBody>
      </p:sp>
      <p:pic>
        <p:nvPicPr>
          <p:cNvPr id="8" name="Image 7" descr="C:\Users\user\Downloads\rebranding-esprit-c.png">
            <a:extLst>
              <a:ext uri="{FF2B5EF4-FFF2-40B4-BE49-F238E27FC236}">
                <a16:creationId xmlns:a16="http://schemas.microsoft.com/office/drawing/2014/main" id="{E38C6595-30BA-711D-2EE7-B2F75033A6FF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25" y="243484"/>
            <a:ext cx="1386076" cy="63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" grpId="0" animBg="1"/>
      <p:bldP spid="1011" grpId="0" animBg="1"/>
      <p:bldP spid="1012" grpId="0" animBg="1"/>
      <p:bldP spid="1013" grpId="0" animBg="1"/>
      <p:bldP spid="1014" grpId="0" animBg="1"/>
      <p:bldP spid="1015" grpId="0" animBg="1"/>
      <p:bldP spid="3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B6D60A9F-9F88-23F1-2D12-A0B477F3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37" y="334228"/>
            <a:ext cx="5455721" cy="50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056F5D-CC6C-F6E2-CA0A-EAD195C11D80}"/>
              </a:ext>
            </a:extLst>
          </p:cNvPr>
          <p:cNvSpPr/>
          <p:nvPr/>
        </p:nvSpPr>
        <p:spPr>
          <a:xfrm>
            <a:off x="314058" y="2869854"/>
            <a:ext cx="201880" cy="2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endParaRPr lang="fr-FR" sz="2400" b="1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E619FB-94A1-D699-7908-27E85FB6F408}"/>
              </a:ext>
            </a:extLst>
          </p:cNvPr>
          <p:cNvSpPr/>
          <p:nvPr/>
        </p:nvSpPr>
        <p:spPr>
          <a:xfrm>
            <a:off x="88590" y="3754087"/>
            <a:ext cx="201880" cy="264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7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02CFDC-A7D7-78EB-E1CF-6B69E5EA2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BA61E6B9-ABCF-5C64-EBC4-777977ECA2CC}"/>
              </a:ext>
            </a:extLst>
          </p:cNvPr>
          <p:cNvSpPr txBox="1">
            <a:spLocks/>
          </p:cNvSpPr>
          <p:nvPr/>
        </p:nvSpPr>
        <p:spPr>
          <a:xfrm>
            <a:off x="2694265" y="177579"/>
            <a:ext cx="2242062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0DF6096-CF9B-A17D-FA6D-9C162ECBBE94}"/>
              </a:ext>
            </a:extLst>
          </p:cNvPr>
          <p:cNvGrpSpPr/>
          <p:nvPr/>
        </p:nvGrpSpPr>
        <p:grpSpPr>
          <a:xfrm>
            <a:off x="2743384" y="1314853"/>
            <a:ext cx="6515868" cy="4380641"/>
            <a:chOff x="2771800" y="678718"/>
            <a:chExt cx="6515868" cy="4380641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7B1EE57E-50FC-1652-5B8F-17BBFA42B97F}"/>
                </a:ext>
              </a:extLst>
            </p:cNvPr>
            <p:cNvGrpSpPr/>
            <p:nvPr/>
          </p:nvGrpSpPr>
          <p:grpSpPr>
            <a:xfrm>
              <a:off x="3347865" y="997294"/>
              <a:ext cx="4908390" cy="4062065"/>
              <a:chOff x="3347864" y="1196752"/>
              <a:chExt cx="4908390" cy="4874478"/>
            </a:xfrm>
          </p:grpSpPr>
          <p:sp>
            <p:nvSpPr>
              <p:cNvPr id="39" name="Triangle isocèle 38">
                <a:extLst>
                  <a:ext uri="{FF2B5EF4-FFF2-40B4-BE49-F238E27FC236}">
                    <a16:creationId xmlns:a16="http://schemas.microsoft.com/office/drawing/2014/main" id="{9AB8282B-3BAA-97E4-E1F3-06858B411618}"/>
                  </a:ext>
                </a:extLst>
              </p:cNvPr>
              <p:cNvSpPr/>
              <p:nvPr/>
            </p:nvSpPr>
            <p:spPr>
              <a:xfrm>
                <a:off x="3347864" y="1196752"/>
                <a:ext cx="4761169" cy="4104456"/>
              </a:xfrm>
              <a:prstGeom prst="triangl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D3ED0B8-C9D4-44C3-BB1B-0DA7A6AC0B57}"/>
                  </a:ext>
                </a:extLst>
              </p:cNvPr>
              <p:cNvSpPr txBox="1"/>
              <p:nvPr/>
            </p:nvSpPr>
            <p:spPr>
              <a:xfrm>
                <a:off x="3419872" y="2852936"/>
                <a:ext cx="10567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/>
                  <a:t>Coûts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277DDEF0-E20D-ECD2-3CDE-B3E2009CFE14}"/>
                  </a:ext>
                </a:extLst>
              </p:cNvPr>
              <p:cNvSpPr txBox="1"/>
              <p:nvPr/>
            </p:nvSpPr>
            <p:spPr>
              <a:xfrm>
                <a:off x="7164288" y="2780928"/>
                <a:ext cx="10919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/>
                  <a:t>Délais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AC8EA512-5326-D8F8-E302-ED78688B871F}"/>
                  </a:ext>
                </a:extLst>
              </p:cNvPr>
              <p:cNvSpPr txBox="1"/>
              <p:nvPr/>
            </p:nvSpPr>
            <p:spPr>
              <a:xfrm>
                <a:off x="5220072" y="5517232"/>
                <a:ext cx="14318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/>
                  <a:t>Contenu</a:t>
                </a:r>
              </a:p>
            </p:txBody>
          </p:sp>
        </p:grp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7890FE3F-1C9A-3525-20B6-448B8EFEA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173" y="4477174"/>
              <a:ext cx="503238" cy="25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9pPr>
            </a:lstStyle>
            <a:p>
              <a:pPr algn="r" defTabSz="449263" eaLnBrk="0" hangingPunct="0">
                <a:lnSpc>
                  <a:spcPct val="86000"/>
                </a:lnSpc>
                <a:spcBef>
                  <a:spcPct val="50000"/>
                </a:spcBef>
                <a:buClr>
                  <a:srgbClr val="000099"/>
                </a:buClr>
                <a:buSzPct val="100000"/>
                <a:buFont typeface="Times New Roman" pitchFamily="18" charset="0"/>
                <a:buNone/>
              </a:pPr>
              <a:r>
                <a:rPr lang="fr-FR" sz="1200" b="1" dirty="0">
                  <a:solidFill>
                    <a:schemeClr val="tx2">
                      <a:lumMod val="75000"/>
                    </a:schemeClr>
                  </a:solidFill>
                </a:rPr>
                <a:t>0%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F72142D6-079E-03B8-7CE2-F4C5D6114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348" y="4477174"/>
              <a:ext cx="647700" cy="25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9pPr>
            </a:lstStyle>
            <a:p>
              <a:pPr algn="r" defTabSz="449263" eaLnBrk="0" hangingPunct="0">
                <a:lnSpc>
                  <a:spcPct val="86000"/>
                </a:lnSpc>
                <a:spcBef>
                  <a:spcPct val="50000"/>
                </a:spcBef>
                <a:buClr>
                  <a:srgbClr val="000099"/>
                </a:buClr>
                <a:buSzPct val="100000"/>
                <a:buFont typeface="Times New Roman" pitchFamily="18" charset="0"/>
                <a:buNone/>
              </a:pPr>
              <a:r>
                <a:rPr lang="fr-FR" sz="1200" b="1" dirty="0">
                  <a:solidFill>
                    <a:schemeClr val="tx2">
                      <a:lumMod val="75000"/>
                    </a:schemeClr>
                  </a:solidFill>
                </a:rPr>
                <a:t>100%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1C752A5-25AF-A4FD-51E6-AA3A6534DAAF}"/>
                </a:ext>
              </a:extLst>
            </p:cNvPr>
            <p:cNvGrpSpPr/>
            <p:nvPr/>
          </p:nvGrpSpPr>
          <p:grpSpPr>
            <a:xfrm>
              <a:off x="3982637" y="4319747"/>
              <a:ext cx="2879725" cy="179917"/>
              <a:chOff x="3982636" y="5183696"/>
              <a:chExt cx="2879725" cy="215900"/>
            </a:xfrm>
          </p:grpSpPr>
          <p:sp>
            <p:nvSpPr>
              <p:cNvPr id="36" name="AutoShape 14">
                <a:extLst>
                  <a:ext uri="{FF2B5EF4-FFF2-40B4-BE49-F238E27FC236}">
                    <a16:creationId xmlns:a16="http://schemas.microsoft.com/office/drawing/2014/main" id="{A00B9DD4-D6ED-9DF3-9A01-BC4D49822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356844">
                <a:off x="3982636" y="5183696"/>
                <a:ext cx="215900" cy="215900"/>
              </a:xfrm>
              <a:prstGeom prst="rtTriangle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49263" eaLnBrk="0" hangingPunct="0">
                  <a:lnSpc>
                    <a:spcPct val="86000"/>
                  </a:lnSpc>
                  <a:buClr>
                    <a:srgbClr val="000099"/>
                  </a:buClr>
                  <a:buSzPct val="100000"/>
                  <a:buFont typeface="Times New Roman" pitchFamily="18" charset="0"/>
                  <a:buNone/>
                </a:pPr>
                <a:endParaRPr lang="fr-FR" sz="240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AutoShape 15">
                <a:extLst>
                  <a:ext uri="{FF2B5EF4-FFF2-40B4-BE49-F238E27FC236}">
                    <a16:creationId xmlns:a16="http://schemas.microsoft.com/office/drawing/2014/main" id="{6BB06CBB-2D5F-A255-9BB4-7430E22FB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356844">
                <a:off x="5278036" y="5183696"/>
                <a:ext cx="215900" cy="215900"/>
              </a:xfrm>
              <a:prstGeom prst="rtTriangle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49263" eaLnBrk="0" hangingPunct="0">
                  <a:lnSpc>
                    <a:spcPct val="86000"/>
                  </a:lnSpc>
                  <a:buClr>
                    <a:srgbClr val="000099"/>
                  </a:buClr>
                  <a:buSzPct val="100000"/>
                  <a:buFont typeface="Times New Roman" pitchFamily="18" charset="0"/>
                  <a:buNone/>
                </a:pPr>
                <a:endParaRPr lang="fr-FR" sz="240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AutoShape 16">
                <a:extLst>
                  <a:ext uri="{FF2B5EF4-FFF2-40B4-BE49-F238E27FC236}">
                    <a16:creationId xmlns:a16="http://schemas.microsoft.com/office/drawing/2014/main" id="{A6ED0386-1F3C-8D11-B0E9-C0EC890DE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356844">
                <a:off x="6646461" y="5183696"/>
                <a:ext cx="215900" cy="215900"/>
              </a:xfrm>
              <a:prstGeom prst="rtTriangle">
                <a:avLst/>
              </a:prstGeom>
              <a:solidFill>
                <a:schemeClr val="tx2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49263" eaLnBrk="0" hangingPunct="0">
                  <a:lnSpc>
                    <a:spcPct val="86000"/>
                  </a:lnSpc>
                  <a:buClr>
                    <a:srgbClr val="000099"/>
                  </a:buClr>
                  <a:buSzPct val="100000"/>
                  <a:buFont typeface="Times New Roman" pitchFamily="18" charset="0"/>
                  <a:buNone/>
                </a:pPr>
                <a:endParaRPr lang="fr-FR" sz="240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25">
              <a:extLst>
                <a:ext uri="{FF2B5EF4-FFF2-40B4-BE49-F238E27FC236}">
                  <a16:creationId xmlns:a16="http://schemas.microsoft.com/office/drawing/2014/main" id="{399AACAF-6DFD-C5CD-FB44-D7EB6A811ED7}"/>
                </a:ext>
              </a:extLst>
            </p:cNvPr>
            <p:cNvGrpSpPr>
              <a:grpSpLocks/>
            </p:cNvGrpSpPr>
            <p:nvPr/>
          </p:nvGrpSpPr>
          <p:grpSpPr bwMode="auto">
            <a:xfrm rot="21410089">
              <a:off x="6128292" y="1436169"/>
              <a:ext cx="1703828" cy="2659051"/>
              <a:chOff x="3125" y="1390"/>
              <a:chExt cx="1047" cy="1903"/>
            </a:xfrm>
          </p:grpSpPr>
          <p:sp>
            <p:nvSpPr>
              <p:cNvPr id="33" name="AutoShape 17">
                <a:extLst>
                  <a:ext uri="{FF2B5EF4-FFF2-40B4-BE49-F238E27FC236}">
                    <a16:creationId xmlns:a16="http://schemas.microsoft.com/office/drawing/2014/main" id="{FC9C6873-07A1-B98A-3C16-9EB592BDB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6149239">
                <a:off x="3578" y="2297"/>
                <a:ext cx="136" cy="136"/>
              </a:xfrm>
              <a:prstGeom prst="rtTriangle">
                <a:avLst/>
              </a:prstGeom>
              <a:solidFill>
                <a:srgbClr val="008080"/>
              </a:solid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49263" eaLnBrk="0" hangingPunct="0">
                  <a:lnSpc>
                    <a:spcPct val="86000"/>
                  </a:lnSpc>
                  <a:buClr>
                    <a:srgbClr val="000099"/>
                  </a:buClr>
                  <a:buSzPct val="100000"/>
                  <a:buFont typeface="Times New Roman" pitchFamily="18" charset="0"/>
                  <a:buNone/>
                </a:pPr>
                <a:endParaRPr lang="fr-FR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AutoShape 18">
                <a:extLst>
                  <a:ext uri="{FF2B5EF4-FFF2-40B4-BE49-F238E27FC236}">
                    <a16:creationId xmlns:a16="http://schemas.microsoft.com/office/drawing/2014/main" id="{3325FC79-99A8-FF36-A551-7553C2248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6149239">
                <a:off x="4036" y="3157"/>
                <a:ext cx="136" cy="136"/>
              </a:xfrm>
              <a:prstGeom prst="rtTriangle">
                <a:avLst/>
              </a:prstGeom>
              <a:solidFill>
                <a:srgbClr val="008080"/>
              </a:solid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49263" eaLnBrk="0" hangingPunct="0">
                  <a:lnSpc>
                    <a:spcPct val="86000"/>
                  </a:lnSpc>
                  <a:buClr>
                    <a:srgbClr val="000099"/>
                  </a:buClr>
                  <a:buSzPct val="100000"/>
                  <a:buFont typeface="Times New Roman" pitchFamily="18" charset="0"/>
                  <a:buNone/>
                </a:pPr>
                <a:endParaRPr lang="fr-FR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AutoShape 19">
                <a:extLst>
                  <a:ext uri="{FF2B5EF4-FFF2-40B4-BE49-F238E27FC236}">
                    <a16:creationId xmlns:a16="http://schemas.microsoft.com/office/drawing/2014/main" id="{DCC20018-24D9-322F-19D2-C38BAE875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6149239">
                <a:off x="3125" y="1390"/>
                <a:ext cx="136" cy="136"/>
              </a:xfrm>
              <a:prstGeom prst="rtTriangle">
                <a:avLst/>
              </a:prstGeom>
              <a:solidFill>
                <a:srgbClr val="008080"/>
              </a:solidFill>
              <a:ln w="9525">
                <a:solidFill>
                  <a:srgbClr val="008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49263" eaLnBrk="0" hangingPunct="0">
                  <a:lnSpc>
                    <a:spcPct val="86000"/>
                  </a:lnSpc>
                  <a:buClr>
                    <a:srgbClr val="000099"/>
                  </a:buClr>
                  <a:buSzPct val="100000"/>
                  <a:buFont typeface="Times New Roman" pitchFamily="18" charset="0"/>
                  <a:buNone/>
                </a:pPr>
                <a:endParaRPr lang="fr-FR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EE7DE427-9F6D-97E1-6F71-4AEC425FB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905" y="1238292"/>
              <a:ext cx="1900928" cy="2639322"/>
              <a:chOff x="1610" y="1253"/>
              <a:chExt cx="1059" cy="1859"/>
            </a:xfrm>
            <a:solidFill>
              <a:schemeClr val="tx1"/>
            </a:solidFill>
          </p:grpSpPr>
          <p:sp>
            <p:nvSpPr>
              <p:cNvPr id="30" name="AutoShape 21">
                <a:extLst>
                  <a:ext uri="{FF2B5EF4-FFF2-40B4-BE49-F238E27FC236}">
                    <a16:creationId xmlns:a16="http://schemas.microsoft.com/office/drawing/2014/main" id="{B556B622-E0D8-5125-A613-D0C64E2DA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82786">
                <a:off x="1610" y="2976"/>
                <a:ext cx="136" cy="136"/>
              </a:xfrm>
              <a:prstGeom prst="rtTriangl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49263" eaLnBrk="0" hangingPunct="0">
                  <a:lnSpc>
                    <a:spcPct val="86000"/>
                  </a:lnSpc>
                  <a:buClr>
                    <a:srgbClr val="000099"/>
                  </a:buClr>
                  <a:buSzPct val="100000"/>
                  <a:buFont typeface="Times New Roman" pitchFamily="18" charset="0"/>
                  <a:buNone/>
                </a:pPr>
                <a:endParaRPr lang="fr-FR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AutoShape 22">
                <a:extLst>
                  <a:ext uri="{FF2B5EF4-FFF2-40B4-BE49-F238E27FC236}">
                    <a16:creationId xmlns:a16="http://schemas.microsoft.com/office/drawing/2014/main" id="{2A63CF93-356B-D283-B699-1117D6EF2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717214">
                <a:off x="2533" y="1253"/>
                <a:ext cx="136" cy="136"/>
              </a:xfrm>
              <a:prstGeom prst="rtTriangl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49263" eaLnBrk="0" hangingPunct="0">
                  <a:lnSpc>
                    <a:spcPct val="86000"/>
                  </a:lnSpc>
                  <a:buClr>
                    <a:srgbClr val="000099"/>
                  </a:buClr>
                  <a:buSzPct val="100000"/>
                  <a:buFont typeface="Times New Roman" pitchFamily="18" charset="0"/>
                  <a:buNone/>
                </a:pPr>
                <a:endParaRPr lang="fr-FR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AutoShape 23">
                <a:extLst>
                  <a:ext uri="{FF2B5EF4-FFF2-40B4-BE49-F238E27FC236}">
                    <a16:creationId xmlns:a16="http://schemas.microsoft.com/office/drawing/2014/main" id="{B4CABAE6-AC46-A8CF-43CC-0D8AC37E7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82786">
                <a:off x="2064" y="2115"/>
                <a:ext cx="136" cy="136"/>
              </a:xfrm>
              <a:prstGeom prst="rtTriangle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449263" eaLnBrk="0" hangingPunct="0">
                  <a:lnSpc>
                    <a:spcPct val="86000"/>
                  </a:lnSpc>
                  <a:buClr>
                    <a:srgbClr val="000099"/>
                  </a:buClr>
                  <a:buSzPct val="100000"/>
                  <a:buFont typeface="Times New Roman" pitchFamily="18" charset="0"/>
                  <a:buNone/>
                </a:pPr>
                <a:endParaRPr lang="fr-FR"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0BEA0A80-F7D9-D871-55D2-3BF27A10B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256" y="678718"/>
              <a:ext cx="2411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9pPr>
            </a:lstStyle>
            <a:p>
              <a:pPr defTabSz="449263" eaLnBrk="0" hangingPunct="0">
                <a:spcBef>
                  <a:spcPct val="30000"/>
                </a:spcBef>
                <a:buClr>
                  <a:srgbClr val="000000"/>
                </a:buClr>
                <a:buSzPct val="100000"/>
              </a:pPr>
              <a:endParaRPr lang="fr-FR" sz="1800" i="1" dirty="0">
                <a:solidFill>
                  <a:srgbClr val="663300"/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D265EA07-AEB4-0259-8112-0C8074263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4368" y="3997627"/>
              <a:ext cx="1368152" cy="25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9pPr>
            </a:lstStyle>
            <a:p>
              <a:pPr defTabSz="449263" eaLnBrk="0" hangingPunct="0">
                <a:lnSpc>
                  <a:spcPct val="86000"/>
                </a:lnSpc>
                <a:spcBef>
                  <a:spcPct val="50000"/>
                </a:spcBef>
                <a:buClr>
                  <a:srgbClr val="000099"/>
                </a:buClr>
                <a:buSzPct val="100000"/>
                <a:buFont typeface="Times New Roman" pitchFamily="18" charset="0"/>
                <a:buNone/>
              </a:pPr>
              <a:r>
                <a:rPr lang="fr-FR" sz="1200" b="1" dirty="0">
                  <a:solidFill>
                    <a:schemeClr val="tx2">
                      <a:lumMod val="75000"/>
                    </a:schemeClr>
                  </a:solidFill>
                </a:rPr>
                <a:t>Délais plus longs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1936369E-2A09-A21A-1C40-6CE9B32DD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136" y="969616"/>
              <a:ext cx="1440160" cy="25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9pPr>
            </a:lstStyle>
            <a:p>
              <a:pPr defTabSz="449263" eaLnBrk="0" hangingPunct="0">
                <a:lnSpc>
                  <a:spcPct val="86000"/>
                </a:lnSpc>
                <a:spcBef>
                  <a:spcPct val="50000"/>
                </a:spcBef>
                <a:buClr>
                  <a:srgbClr val="000099"/>
                </a:buClr>
                <a:buSzPct val="100000"/>
                <a:buFont typeface="Times New Roman" pitchFamily="18" charset="0"/>
                <a:buNone/>
              </a:pPr>
              <a:r>
                <a:rPr lang="fr-FR" sz="1200" b="1" dirty="0">
                  <a:solidFill>
                    <a:schemeClr val="tx2">
                      <a:lumMod val="75000"/>
                    </a:schemeClr>
                  </a:solidFill>
                </a:rPr>
                <a:t>Délais plus courts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7EBA2A5B-1A9E-17C4-7EC8-4926EA850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876" y="937287"/>
              <a:ext cx="503237" cy="25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9pPr>
            </a:lstStyle>
            <a:p>
              <a:pPr algn="r" defTabSz="449263" eaLnBrk="0" hangingPunct="0">
                <a:lnSpc>
                  <a:spcPct val="86000"/>
                </a:lnSpc>
                <a:spcBef>
                  <a:spcPct val="50000"/>
                </a:spcBef>
                <a:buClr>
                  <a:srgbClr val="000099"/>
                </a:buClr>
                <a:buSzPct val="100000"/>
                <a:buFont typeface="Times New Roman" pitchFamily="18" charset="0"/>
                <a:buNone/>
              </a:pPr>
              <a:r>
                <a:rPr lang="fr-FR" sz="1200" b="1" dirty="0">
                  <a:solidFill>
                    <a:schemeClr val="tx2">
                      <a:lumMod val="75000"/>
                    </a:schemeClr>
                  </a:solidFill>
                </a:rPr>
                <a:t>0%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B621836E-6D9E-4170-BBCA-3A61F09DA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800" y="4089962"/>
              <a:ext cx="647700" cy="251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cs typeface="Lucida Sans Unicode" pitchFamily="34" charset="0"/>
                </a:defRPr>
              </a:lvl9pPr>
            </a:lstStyle>
            <a:p>
              <a:pPr algn="r" defTabSz="449263" eaLnBrk="0" hangingPunct="0">
                <a:lnSpc>
                  <a:spcPct val="86000"/>
                </a:lnSpc>
                <a:spcBef>
                  <a:spcPct val="50000"/>
                </a:spcBef>
                <a:buClr>
                  <a:srgbClr val="000099"/>
                </a:buClr>
                <a:buSzPct val="100000"/>
                <a:buFont typeface="Times New Roman" pitchFamily="18" charset="0"/>
                <a:buNone/>
              </a:pPr>
              <a:r>
                <a:rPr lang="fr-FR" sz="1200" b="1" dirty="0">
                  <a:solidFill>
                    <a:schemeClr val="tx2">
                      <a:lumMod val="75000"/>
                    </a:schemeClr>
                  </a:solidFill>
                </a:rPr>
                <a:t>100%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8F3976B-58CA-3D60-9BF0-45AF121BCFCC}"/>
                </a:ext>
              </a:extLst>
            </p:cNvPr>
            <p:cNvSpPr/>
            <p:nvPr/>
          </p:nvSpPr>
          <p:spPr>
            <a:xfrm>
              <a:off x="5508104" y="2677480"/>
              <a:ext cx="144016" cy="12001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1CC2F1F-F1E4-9464-2C9D-C940F55A2BF8}"/>
                </a:ext>
              </a:extLst>
            </p:cNvPr>
            <p:cNvGrpSpPr/>
            <p:nvPr/>
          </p:nvGrpSpPr>
          <p:grpSpPr>
            <a:xfrm>
              <a:off x="4860032" y="2257433"/>
              <a:ext cx="1728192" cy="2160240"/>
              <a:chOff x="4860032" y="2708920"/>
              <a:chExt cx="1728192" cy="2592288"/>
            </a:xfrm>
          </p:grpSpPr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506641B9-E5C2-91B2-B4A0-91A2B7698C25}"/>
                  </a:ext>
                </a:extLst>
              </p:cNvPr>
              <p:cNvCxnSpPr>
                <a:stCxn id="16" idx="4"/>
              </p:cNvCxnSpPr>
              <p:nvPr/>
            </p:nvCxnSpPr>
            <p:spPr>
              <a:xfrm>
                <a:off x="5580112" y="3356992"/>
                <a:ext cx="0" cy="194421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5D762F5-EAFC-90CA-E658-F30324D1F94D}"/>
                  </a:ext>
                </a:extLst>
              </p:cNvPr>
              <p:cNvCxnSpPr>
                <a:stCxn id="16" idx="7"/>
              </p:cNvCxnSpPr>
              <p:nvPr/>
            </p:nvCxnSpPr>
            <p:spPr>
              <a:xfrm flipV="1">
                <a:off x="5631029" y="2708920"/>
                <a:ext cx="957195" cy="52514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31073068-69AF-4545-103A-5103100BF922}"/>
                  </a:ext>
                </a:extLst>
              </p:cNvPr>
              <p:cNvCxnSpPr>
                <a:stCxn id="16" idx="1"/>
              </p:cNvCxnSpPr>
              <p:nvPr/>
            </p:nvCxnSpPr>
            <p:spPr>
              <a:xfrm flipH="1" flipV="1">
                <a:off x="4860032" y="2852936"/>
                <a:ext cx="669163" cy="3811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9AFD2E37-BC64-6251-5E20-F317AC21AAF6}"/>
                </a:ext>
              </a:extLst>
            </p:cNvPr>
            <p:cNvSpPr/>
            <p:nvPr/>
          </p:nvSpPr>
          <p:spPr>
            <a:xfrm>
              <a:off x="5228456" y="2324427"/>
              <a:ext cx="144016" cy="12001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47B73CA-F6FE-5792-8D87-483493D1D8EA}"/>
                </a:ext>
              </a:extLst>
            </p:cNvPr>
            <p:cNvGrpSpPr/>
            <p:nvPr/>
          </p:nvGrpSpPr>
          <p:grpSpPr>
            <a:xfrm>
              <a:off x="4932040" y="1897393"/>
              <a:ext cx="1368152" cy="2520280"/>
              <a:chOff x="4788024" y="2132856"/>
              <a:chExt cx="1368152" cy="3024336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3BA26D9-40E7-144B-ACF8-722E0F520DEB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 flipH="1">
                <a:off x="5148064" y="2789312"/>
                <a:ext cx="8384" cy="236788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5941F053-F54A-8559-E5D7-E766640D982B}"/>
                  </a:ext>
                </a:extLst>
              </p:cNvPr>
              <p:cNvCxnSpPr>
                <a:stCxn id="18" idx="7"/>
              </p:cNvCxnSpPr>
              <p:nvPr/>
            </p:nvCxnSpPr>
            <p:spPr>
              <a:xfrm flipV="1">
                <a:off x="5198981" y="2132856"/>
                <a:ext cx="957195" cy="52514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1B2A71F7-9BE1-CA22-6335-6D83027AE4E6}"/>
                  </a:ext>
                </a:extLst>
              </p:cNvPr>
              <p:cNvCxnSpPr>
                <a:stCxn id="18" idx="1"/>
              </p:cNvCxnSpPr>
              <p:nvPr/>
            </p:nvCxnSpPr>
            <p:spPr>
              <a:xfrm flipH="1" flipV="1">
                <a:off x="4788024" y="2492896"/>
                <a:ext cx="317507" cy="17349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BF9CB51-2313-299F-A2F4-B5D29D798614}"/>
                </a:ext>
              </a:extLst>
            </p:cNvPr>
            <p:cNvCxnSpPr/>
            <p:nvPr/>
          </p:nvCxnSpPr>
          <p:spPr>
            <a:xfrm flipH="1" flipV="1">
              <a:off x="5724128" y="2170962"/>
              <a:ext cx="228732" cy="37063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9C8EF62C-0274-0472-3553-D4B26D0003B5}"/>
                </a:ext>
              </a:extLst>
            </p:cNvPr>
            <p:cNvCxnSpPr/>
            <p:nvPr/>
          </p:nvCxnSpPr>
          <p:spPr>
            <a:xfrm flipV="1">
              <a:off x="5004048" y="2257433"/>
              <a:ext cx="144016" cy="1820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B4781770-B95A-8CF0-F308-9EF1054694FC}"/>
                </a:ext>
              </a:extLst>
            </p:cNvPr>
            <p:cNvCxnSpPr/>
            <p:nvPr/>
          </p:nvCxnSpPr>
          <p:spPr>
            <a:xfrm flipH="1">
              <a:off x="5300464" y="3217540"/>
              <a:ext cx="29235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027A1EF-54A7-E98D-92A7-DD268499746C}"/>
                </a:ext>
              </a:extLst>
            </p:cNvPr>
            <p:cNvCxnSpPr/>
            <p:nvPr/>
          </p:nvCxnSpPr>
          <p:spPr>
            <a:xfrm flipH="1" flipV="1">
              <a:off x="5380988" y="2439450"/>
              <a:ext cx="135500" cy="21114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Google Shape;672;p5">
            <a:extLst>
              <a:ext uri="{FF2B5EF4-FFF2-40B4-BE49-F238E27FC236}">
                <a16:creationId xmlns:a16="http://schemas.microsoft.com/office/drawing/2014/main" id="{6D3D71E1-DD68-30FB-A25E-D06435093391}"/>
              </a:ext>
            </a:extLst>
          </p:cNvPr>
          <p:cNvSpPr txBox="1"/>
          <p:nvPr/>
        </p:nvSpPr>
        <p:spPr>
          <a:xfrm>
            <a:off x="2694264" y="633518"/>
            <a:ext cx="6261845" cy="14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Alors que la gestion de projet doit tenir compte de l’équilibre entre les trois contraintes: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EFF9829-FC27-B9A9-7E6D-C12211071A6F}"/>
              </a:ext>
            </a:extLst>
          </p:cNvPr>
          <p:cNvSpPr txBox="1"/>
          <p:nvPr/>
        </p:nvSpPr>
        <p:spPr>
          <a:xfrm>
            <a:off x="100208" y="2893568"/>
            <a:ext cx="225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6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46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5B40951-0E99-2726-15CA-281A68457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3" name="Google Shape;738;p7">
            <a:extLst>
              <a:ext uri="{FF2B5EF4-FFF2-40B4-BE49-F238E27FC236}">
                <a16:creationId xmlns:a16="http://schemas.microsoft.com/office/drawing/2014/main" id="{C664A90A-F7E2-BA92-0D01-850C486290BA}"/>
              </a:ext>
            </a:extLst>
          </p:cNvPr>
          <p:cNvSpPr txBox="1">
            <a:spLocks/>
          </p:cNvSpPr>
          <p:nvPr/>
        </p:nvSpPr>
        <p:spPr>
          <a:xfrm>
            <a:off x="2502730" y="2404947"/>
            <a:ext cx="6641270" cy="188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dk1"/>
              </a:buClr>
              <a:buSzPts val="2800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EARNED VALUE MANAGEMENT</a:t>
            </a:r>
            <a:endParaRPr lang="fr-F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buClr>
                <a:srgbClr val="46099F"/>
              </a:buClr>
              <a:buSzPts val="4800"/>
            </a:pPr>
            <a:r>
              <a:rPr lang="fr-FR" sz="36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EVM</a:t>
            </a:r>
            <a:endParaRPr lang="fr-F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buClr>
                <a:schemeClr val="dk1"/>
              </a:buClr>
              <a:buSzPts val="2800"/>
            </a:pPr>
            <a:r>
              <a:rPr lang="fr-FR" sz="1800" b="1" dirty="0">
                <a:latin typeface="Calibri" panose="020F0502020204030204" pitchFamily="34" charset="0"/>
                <a:cs typeface="Calibri" panose="020F0502020204030204" pitchFamily="34" charset="0"/>
              </a:rPr>
              <a:t>GESTION PAR LA VALEUR ACQUISE</a:t>
            </a:r>
          </a:p>
        </p:txBody>
      </p:sp>
      <p:sp>
        <p:nvSpPr>
          <p:cNvPr id="4" name="Google Shape;672;p5">
            <a:extLst>
              <a:ext uri="{FF2B5EF4-FFF2-40B4-BE49-F238E27FC236}">
                <a16:creationId xmlns:a16="http://schemas.microsoft.com/office/drawing/2014/main" id="{6B58224F-0085-3D24-5D22-A34709B2A344}"/>
              </a:ext>
            </a:extLst>
          </p:cNvPr>
          <p:cNvSpPr txBox="1"/>
          <p:nvPr/>
        </p:nvSpPr>
        <p:spPr>
          <a:xfrm>
            <a:off x="91059" y="1341584"/>
            <a:ext cx="11524388" cy="45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400" b="1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Pour ce faire, la technique la plus efficace est la :</a:t>
            </a:r>
            <a:endParaRPr sz="2400" b="1" dirty="0">
              <a:solidFill>
                <a:srgbClr val="7AAB25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Google Shape;731;p6">
            <a:extLst>
              <a:ext uri="{FF2B5EF4-FFF2-40B4-BE49-F238E27FC236}">
                <a16:creationId xmlns:a16="http://schemas.microsoft.com/office/drawing/2014/main" id="{62417F6B-DDA0-6844-19F8-4A12C27C4AF3}"/>
              </a:ext>
            </a:extLst>
          </p:cNvPr>
          <p:cNvSpPr txBox="1">
            <a:spLocks/>
          </p:cNvSpPr>
          <p:nvPr/>
        </p:nvSpPr>
        <p:spPr>
          <a:xfrm>
            <a:off x="2694265" y="177579"/>
            <a:ext cx="2242062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18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9C0F31-1CB9-D889-D906-58DA73F52A03}"/>
              </a:ext>
            </a:extLst>
          </p:cNvPr>
          <p:cNvSpPr txBox="1"/>
          <p:nvPr/>
        </p:nvSpPr>
        <p:spPr>
          <a:xfrm>
            <a:off x="66007" y="2844974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2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2242062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0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4" name="Google Shape;747;p8">
            <a:extLst>
              <a:ext uri="{FF2B5EF4-FFF2-40B4-BE49-F238E27FC236}">
                <a16:creationId xmlns:a16="http://schemas.microsoft.com/office/drawing/2014/main" id="{5DF37A7B-452B-0B31-FA02-B4A61DEF807B}"/>
              </a:ext>
            </a:extLst>
          </p:cNvPr>
          <p:cNvSpPr txBox="1"/>
          <p:nvPr/>
        </p:nvSpPr>
        <p:spPr>
          <a:xfrm>
            <a:off x="3216764" y="1707506"/>
            <a:ext cx="62847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EV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Google Shape;748;p8">
            <a:extLst>
              <a:ext uri="{FF2B5EF4-FFF2-40B4-BE49-F238E27FC236}">
                <a16:creationId xmlns:a16="http://schemas.microsoft.com/office/drawing/2014/main" id="{87A71F54-7A0E-234A-A788-250491205BFA}"/>
              </a:ext>
            </a:extLst>
          </p:cNvPr>
          <p:cNvSpPr txBox="1"/>
          <p:nvPr/>
        </p:nvSpPr>
        <p:spPr>
          <a:xfrm>
            <a:off x="3216764" y="2350448"/>
            <a:ext cx="62847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PV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749;p8">
            <a:extLst>
              <a:ext uri="{FF2B5EF4-FFF2-40B4-BE49-F238E27FC236}">
                <a16:creationId xmlns:a16="http://schemas.microsoft.com/office/drawing/2014/main" id="{585BE31B-2275-1B93-3EB9-DB65E77F4BC6}"/>
              </a:ext>
            </a:extLst>
          </p:cNvPr>
          <p:cNvSpPr txBox="1"/>
          <p:nvPr/>
        </p:nvSpPr>
        <p:spPr>
          <a:xfrm>
            <a:off x="3216764" y="3037836"/>
            <a:ext cx="62847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Google Shape;758;p8">
            <a:extLst>
              <a:ext uri="{FF2B5EF4-FFF2-40B4-BE49-F238E27FC236}">
                <a16:creationId xmlns:a16="http://schemas.microsoft.com/office/drawing/2014/main" id="{2E1976AA-BFC4-8B39-7C84-6B3093087C11}"/>
              </a:ext>
            </a:extLst>
          </p:cNvPr>
          <p:cNvSpPr txBox="1"/>
          <p:nvPr/>
        </p:nvSpPr>
        <p:spPr>
          <a:xfrm>
            <a:off x="3845236" y="1673974"/>
            <a:ext cx="447204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fr-FR" sz="24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Earned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Value / Valeur Acquise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" name="Google Shape;759;p8">
            <a:extLst>
              <a:ext uri="{FF2B5EF4-FFF2-40B4-BE49-F238E27FC236}">
                <a16:creationId xmlns:a16="http://schemas.microsoft.com/office/drawing/2014/main" id="{43251BEE-568E-B5D0-D13A-A1B81759B24D}"/>
              </a:ext>
            </a:extLst>
          </p:cNvPr>
          <p:cNvSpPr txBox="1"/>
          <p:nvPr/>
        </p:nvSpPr>
        <p:spPr>
          <a:xfrm>
            <a:off x="3845235" y="2321674"/>
            <a:ext cx="447204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fr-FR" sz="24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Planned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Value </a:t>
            </a:r>
            <a:r>
              <a:rPr lang="fr-FR" sz="24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Valeur Planifiée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Google Shape;760;p8">
            <a:extLst>
              <a:ext uri="{FF2B5EF4-FFF2-40B4-BE49-F238E27FC236}">
                <a16:creationId xmlns:a16="http://schemas.microsoft.com/office/drawing/2014/main" id="{B1F3CC90-7B6E-BB49-F7D4-ADFCFD06CD63}"/>
              </a:ext>
            </a:extLst>
          </p:cNvPr>
          <p:cNvSpPr txBox="1"/>
          <p:nvPr/>
        </p:nvSpPr>
        <p:spPr>
          <a:xfrm>
            <a:off x="3845235" y="3019695"/>
            <a:ext cx="447204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fr-FR" sz="24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Actual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fr-FR" sz="2400" b="1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Cost</a:t>
            </a:r>
            <a:r>
              <a:rPr lang="fr-FR" sz="2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/ Coût Réel</a:t>
            </a:r>
            <a:endParaRPr sz="24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C445B1-3BCD-C5E0-E2DA-6470E4AF1798}"/>
              </a:ext>
            </a:extLst>
          </p:cNvPr>
          <p:cNvSpPr txBox="1"/>
          <p:nvPr/>
        </p:nvSpPr>
        <p:spPr>
          <a:xfrm>
            <a:off x="66007" y="3158124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8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2242062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0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0" name="Google Shape;774;p9">
            <a:extLst>
              <a:ext uri="{FF2B5EF4-FFF2-40B4-BE49-F238E27FC236}">
                <a16:creationId xmlns:a16="http://schemas.microsoft.com/office/drawing/2014/main" id="{71273F4F-3E33-44DC-8588-E374F0F3A247}"/>
              </a:ext>
            </a:extLst>
          </p:cNvPr>
          <p:cNvSpPr txBox="1">
            <a:spLocks/>
          </p:cNvSpPr>
          <p:nvPr/>
        </p:nvSpPr>
        <p:spPr>
          <a:xfrm>
            <a:off x="2694266" y="643945"/>
            <a:ext cx="4063586" cy="4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Enoncé d’un exemple de cours:</a:t>
            </a:r>
          </a:p>
        </p:txBody>
      </p:sp>
      <p:sp>
        <p:nvSpPr>
          <p:cNvPr id="11" name="Google Shape;775;p9">
            <a:extLst>
              <a:ext uri="{FF2B5EF4-FFF2-40B4-BE49-F238E27FC236}">
                <a16:creationId xmlns:a16="http://schemas.microsoft.com/office/drawing/2014/main" id="{7408593D-8189-CE8C-0F38-19ED68FF4FDF}"/>
              </a:ext>
            </a:extLst>
          </p:cNvPr>
          <p:cNvSpPr txBox="1"/>
          <p:nvPr/>
        </p:nvSpPr>
        <p:spPr>
          <a:xfrm>
            <a:off x="2601533" y="1129631"/>
            <a:ext cx="5262307" cy="19532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Activité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Construction d’une clôture de 150 m de longueur.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estimé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20 TND /ml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Avancement planifié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10 ml/jour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Après 8 jours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 avancement réel 40%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réel dépensé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1 800 TND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32A726-9E86-A56D-9C71-1BF1E1C6339C}"/>
              </a:ext>
            </a:extLst>
          </p:cNvPr>
          <p:cNvSpPr txBox="1"/>
          <p:nvPr/>
        </p:nvSpPr>
        <p:spPr>
          <a:xfrm>
            <a:off x="66007" y="3158124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541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2242062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0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0" name="Google Shape;774;p9">
            <a:extLst>
              <a:ext uri="{FF2B5EF4-FFF2-40B4-BE49-F238E27FC236}">
                <a16:creationId xmlns:a16="http://schemas.microsoft.com/office/drawing/2014/main" id="{71273F4F-3E33-44DC-8588-E374F0F3A247}"/>
              </a:ext>
            </a:extLst>
          </p:cNvPr>
          <p:cNvSpPr txBox="1">
            <a:spLocks/>
          </p:cNvSpPr>
          <p:nvPr/>
        </p:nvSpPr>
        <p:spPr>
          <a:xfrm>
            <a:off x="2601533" y="694048"/>
            <a:ext cx="6068735" cy="4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 :  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Earned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Value (Valeur Acquise)</a:t>
            </a:r>
          </a:p>
        </p:txBody>
      </p:sp>
      <p:sp>
        <p:nvSpPr>
          <p:cNvPr id="11" name="Google Shape;775;p9">
            <a:extLst>
              <a:ext uri="{FF2B5EF4-FFF2-40B4-BE49-F238E27FC236}">
                <a16:creationId xmlns:a16="http://schemas.microsoft.com/office/drawing/2014/main" id="{7408593D-8189-CE8C-0F38-19ED68FF4FDF}"/>
              </a:ext>
            </a:extLst>
          </p:cNvPr>
          <p:cNvSpPr txBox="1"/>
          <p:nvPr/>
        </p:nvSpPr>
        <p:spPr>
          <a:xfrm>
            <a:off x="2601533" y="1147640"/>
            <a:ext cx="5323267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i="0" u="none" strike="noStrike" cap="none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Valeur  </a:t>
            </a:r>
            <a:r>
              <a:rPr lang="fr-FR" sz="2000" b="1" i="0" u="sng" strike="noStrike" cap="none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Estimée</a:t>
            </a:r>
            <a:r>
              <a:rPr lang="fr-FR" sz="2000" b="1" i="0" u="none" strike="noStrike" cap="none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(Coût Planifié) du travail </a:t>
            </a:r>
            <a:r>
              <a:rPr lang="fr-FR" sz="2000" b="1" i="0" u="sng" strike="noStrike" cap="none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Réalisé</a:t>
            </a:r>
            <a:endParaRPr sz="2000" b="1" i="0" u="none" strike="noStrike" cap="none" dirty="0">
              <a:solidFill>
                <a:srgbClr val="7AAB25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fr-FR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Google Shape;786;p10">
            <a:extLst>
              <a:ext uri="{FF2B5EF4-FFF2-40B4-BE49-F238E27FC236}">
                <a16:creationId xmlns:a16="http://schemas.microsoft.com/office/drawing/2014/main" id="{263871C0-D82C-7A3C-7122-7A03243103B2}"/>
              </a:ext>
            </a:extLst>
          </p:cNvPr>
          <p:cNvSpPr txBox="1"/>
          <p:nvPr/>
        </p:nvSpPr>
        <p:spPr>
          <a:xfrm>
            <a:off x="3995357" y="3639100"/>
            <a:ext cx="9763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E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V 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87;p10">
            <a:extLst>
              <a:ext uri="{FF2B5EF4-FFF2-40B4-BE49-F238E27FC236}">
                <a16:creationId xmlns:a16="http://schemas.microsoft.com/office/drawing/2014/main" id="{9FB77086-75C6-9769-4AEB-8BA8860F87F4}"/>
              </a:ext>
            </a:extLst>
          </p:cNvPr>
          <p:cNvSpPr txBox="1"/>
          <p:nvPr/>
        </p:nvSpPr>
        <p:spPr>
          <a:xfrm>
            <a:off x="4995488" y="3639100"/>
            <a:ext cx="2307185" cy="46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1 200 TND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205F30-5128-9B1F-EC74-4317EEA05A28}"/>
              </a:ext>
            </a:extLst>
          </p:cNvPr>
          <p:cNvSpPr txBox="1"/>
          <p:nvPr/>
        </p:nvSpPr>
        <p:spPr>
          <a:xfrm>
            <a:off x="66007" y="3158124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7" name="Google Shape;775;p9">
            <a:extLst>
              <a:ext uri="{FF2B5EF4-FFF2-40B4-BE49-F238E27FC236}">
                <a16:creationId xmlns:a16="http://schemas.microsoft.com/office/drawing/2014/main" id="{993C2DDA-EB64-10F0-A968-98EFBB0D4EDE}"/>
              </a:ext>
            </a:extLst>
          </p:cNvPr>
          <p:cNvSpPr txBox="1"/>
          <p:nvPr/>
        </p:nvSpPr>
        <p:spPr>
          <a:xfrm>
            <a:off x="2694265" y="4324217"/>
            <a:ext cx="3837164" cy="11655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440"/>
              </a:spcBef>
              <a:buSzPts val="2200"/>
            </a:pPr>
            <a:r>
              <a:rPr lang="fr-FR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Travail réalisé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fr-FR" b="0" i="0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40%*150 m = 60m.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Coût estimé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b="0" i="0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20 TND /ml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EV = 60 * 20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 	=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1 200,00 TND</a:t>
            </a:r>
            <a:endParaRPr lang="fr-FR" sz="1600" b="1" i="0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fr-FR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" name="Google Shape;775;p9">
            <a:extLst>
              <a:ext uri="{FF2B5EF4-FFF2-40B4-BE49-F238E27FC236}">
                <a16:creationId xmlns:a16="http://schemas.microsoft.com/office/drawing/2014/main" id="{DB53A9EB-5657-39E7-73D3-FC4B0FC28510}"/>
              </a:ext>
            </a:extLst>
          </p:cNvPr>
          <p:cNvSpPr txBox="1"/>
          <p:nvPr/>
        </p:nvSpPr>
        <p:spPr>
          <a:xfrm>
            <a:off x="2601533" y="1573769"/>
            <a:ext cx="5262307" cy="1918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Activité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Construction d’une clôture de 150 m de longueur.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estimé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20 TND /ml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Avancement planifié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10 ml/jour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Après 8 jours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 avancement réel 40%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réel dépensé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1 800 TND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2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2242062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0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0" name="Google Shape;774;p9">
            <a:extLst>
              <a:ext uri="{FF2B5EF4-FFF2-40B4-BE49-F238E27FC236}">
                <a16:creationId xmlns:a16="http://schemas.microsoft.com/office/drawing/2014/main" id="{71273F4F-3E33-44DC-8588-E374F0F3A247}"/>
              </a:ext>
            </a:extLst>
          </p:cNvPr>
          <p:cNvSpPr txBox="1">
            <a:spLocks/>
          </p:cNvSpPr>
          <p:nvPr/>
        </p:nvSpPr>
        <p:spPr>
          <a:xfrm>
            <a:off x="2601533" y="694048"/>
            <a:ext cx="6068735" cy="4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 :  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Planned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Value (Valeur Planifiée)</a:t>
            </a:r>
          </a:p>
        </p:txBody>
      </p:sp>
      <p:sp>
        <p:nvSpPr>
          <p:cNvPr id="11" name="Google Shape;775;p9">
            <a:extLst>
              <a:ext uri="{FF2B5EF4-FFF2-40B4-BE49-F238E27FC236}">
                <a16:creationId xmlns:a16="http://schemas.microsoft.com/office/drawing/2014/main" id="{7408593D-8189-CE8C-0F38-19ED68FF4FDF}"/>
              </a:ext>
            </a:extLst>
          </p:cNvPr>
          <p:cNvSpPr txBox="1"/>
          <p:nvPr/>
        </p:nvSpPr>
        <p:spPr>
          <a:xfrm>
            <a:off x="2601533" y="1147640"/>
            <a:ext cx="5323267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2000" b="1" i="0" u="none" strike="noStrike" cap="none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Valeur  </a:t>
            </a:r>
            <a:r>
              <a:rPr lang="fr-FR" sz="2000" b="1" i="0" u="sng" strike="noStrike" cap="none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Estimée</a:t>
            </a:r>
            <a:r>
              <a:rPr lang="fr-FR" sz="2000" b="1" i="0" u="none" strike="noStrike" cap="none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(Coût Planifié) du travail </a:t>
            </a:r>
            <a:r>
              <a:rPr lang="fr-FR" sz="2000" b="1" i="0" u="sng" strike="noStrike" cap="none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Planifié</a:t>
            </a:r>
            <a:endParaRPr sz="2000" b="1" i="0" u="none" strike="noStrike" cap="none" dirty="0">
              <a:solidFill>
                <a:srgbClr val="7AAB25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fr-FR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Google Shape;786;p10">
            <a:extLst>
              <a:ext uri="{FF2B5EF4-FFF2-40B4-BE49-F238E27FC236}">
                <a16:creationId xmlns:a16="http://schemas.microsoft.com/office/drawing/2014/main" id="{263871C0-D82C-7A3C-7122-7A03243103B2}"/>
              </a:ext>
            </a:extLst>
          </p:cNvPr>
          <p:cNvSpPr txBox="1"/>
          <p:nvPr/>
        </p:nvSpPr>
        <p:spPr>
          <a:xfrm>
            <a:off x="3995357" y="3639100"/>
            <a:ext cx="9763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P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V 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87;p10">
            <a:extLst>
              <a:ext uri="{FF2B5EF4-FFF2-40B4-BE49-F238E27FC236}">
                <a16:creationId xmlns:a16="http://schemas.microsoft.com/office/drawing/2014/main" id="{9FB77086-75C6-9769-4AEB-8BA8860F87F4}"/>
              </a:ext>
            </a:extLst>
          </p:cNvPr>
          <p:cNvSpPr txBox="1"/>
          <p:nvPr/>
        </p:nvSpPr>
        <p:spPr>
          <a:xfrm>
            <a:off x="4995488" y="3639100"/>
            <a:ext cx="2307185" cy="46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1 600 TND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205F30-5128-9B1F-EC74-4317EEA05A28}"/>
              </a:ext>
            </a:extLst>
          </p:cNvPr>
          <p:cNvSpPr txBox="1"/>
          <p:nvPr/>
        </p:nvSpPr>
        <p:spPr>
          <a:xfrm>
            <a:off x="66007" y="3158124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7" name="Google Shape;775;p9">
            <a:extLst>
              <a:ext uri="{FF2B5EF4-FFF2-40B4-BE49-F238E27FC236}">
                <a16:creationId xmlns:a16="http://schemas.microsoft.com/office/drawing/2014/main" id="{993C2DDA-EB64-10F0-A968-98EFBB0D4EDE}"/>
              </a:ext>
            </a:extLst>
          </p:cNvPr>
          <p:cNvSpPr txBox="1"/>
          <p:nvPr/>
        </p:nvSpPr>
        <p:spPr>
          <a:xfrm>
            <a:off x="2694265" y="4324217"/>
            <a:ext cx="3837164" cy="11655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440"/>
              </a:spcBef>
              <a:buSzPts val="2200"/>
            </a:pPr>
            <a:r>
              <a:rPr lang="fr-FR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Travail planifié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	: 8 * 10 = 80 ml</a:t>
            </a:r>
          </a:p>
          <a:p>
            <a:pPr>
              <a:lnSpc>
                <a:spcPct val="120000"/>
              </a:lnSpc>
              <a:spcBef>
                <a:spcPts val="440"/>
              </a:spcBef>
              <a:buSzPts val="2200"/>
            </a:pPr>
            <a:r>
              <a:rPr lang="fr-FR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Coût estimé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 	: 20 TND /ml</a:t>
            </a:r>
            <a:endParaRPr lang="fr-FR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20000"/>
              </a:lnSpc>
              <a:spcBef>
                <a:spcPts val="440"/>
              </a:spcBef>
              <a:buSzPts val="2200"/>
            </a:pP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PV = 80 * 20 	=</a:t>
            </a:r>
            <a:r>
              <a:rPr lang="fr-FR" sz="1600" b="1" dirty="0"/>
              <a:t> 1 600,00 TND</a:t>
            </a:r>
            <a:endParaRPr lang="fr-FR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" name="Google Shape;775;p9">
            <a:extLst>
              <a:ext uri="{FF2B5EF4-FFF2-40B4-BE49-F238E27FC236}">
                <a16:creationId xmlns:a16="http://schemas.microsoft.com/office/drawing/2014/main" id="{DB53A9EB-5657-39E7-73D3-FC4B0FC28510}"/>
              </a:ext>
            </a:extLst>
          </p:cNvPr>
          <p:cNvSpPr txBox="1"/>
          <p:nvPr/>
        </p:nvSpPr>
        <p:spPr>
          <a:xfrm>
            <a:off x="2601533" y="1573769"/>
            <a:ext cx="5262307" cy="1918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Activité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Construction d’une clôture de 150 m de longueur.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estimé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20 TND /ml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Avancement planifié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10 ml/jour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Après 8 jours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 avancement réel 40%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réel dépensé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1 800 TND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9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9F32342-5418-79AF-03CF-B6264A3A9C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07B8DE-9430-46E8-A38B-5DA0DE501445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3" name="Google Shape;731;p6">
            <a:extLst>
              <a:ext uri="{FF2B5EF4-FFF2-40B4-BE49-F238E27FC236}">
                <a16:creationId xmlns:a16="http://schemas.microsoft.com/office/drawing/2014/main" id="{960A33C8-722C-0EF9-9710-F8FEB2717B05}"/>
              </a:ext>
            </a:extLst>
          </p:cNvPr>
          <p:cNvSpPr txBox="1">
            <a:spLocks/>
          </p:cNvSpPr>
          <p:nvPr/>
        </p:nvSpPr>
        <p:spPr>
          <a:xfrm>
            <a:off x="2694265" y="133132"/>
            <a:ext cx="2242062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0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Notions &amp; Formules</a:t>
            </a:r>
          </a:p>
        </p:txBody>
      </p:sp>
      <p:sp>
        <p:nvSpPr>
          <p:cNvPr id="10" name="Google Shape;774;p9">
            <a:extLst>
              <a:ext uri="{FF2B5EF4-FFF2-40B4-BE49-F238E27FC236}">
                <a16:creationId xmlns:a16="http://schemas.microsoft.com/office/drawing/2014/main" id="{71273F4F-3E33-44DC-8588-E374F0F3A247}"/>
              </a:ext>
            </a:extLst>
          </p:cNvPr>
          <p:cNvSpPr txBox="1">
            <a:spLocks/>
          </p:cNvSpPr>
          <p:nvPr/>
        </p:nvSpPr>
        <p:spPr>
          <a:xfrm>
            <a:off x="2601534" y="694048"/>
            <a:ext cx="4461118" cy="4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46099F"/>
              </a:buClr>
              <a:buSzPts val="2800"/>
            </a:pPr>
            <a:r>
              <a:rPr lang="fr-FR" sz="2400" b="1" dirty="0">
                <a:solidFill>
                  <a:srgbClr val="4609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 :  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Actual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(Coût Actuel)</a:t>
            </a:r>
          </a:p>
        </p:txBody>
      </p:sp>
      <p:sp>
        <p:nvSpPr>
          <p:cNvPr id="11" name="Google Shape;775;p9">
            <a:extLst>
              <a:ext uri="{FF2B5EF4-FFF2-40B4-BE49-F238E27FC236}">
                <a16:creationId xmlns:a16="http://schemas.microsoft.com/office/drawing/2014/main" id="{7408593D-8189-CE8C-0F38-19ED68FF4FDF}"/>
              </a:ext>
            </a:extLst>
          </p:cNvPr>
          <p:cNvSpPr txBox="1"/>
          <p:nvPr/>
        </p:nvSpPr>
        <p:spPr>
          <a:xfrm>
            <a:off x="2601533" y="1147640"/>
            <a:ext cx="5323267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200"/>
            </a:pPr>
            <a:r>
              <a:rPr lang="fr-FR" sz="2000" b="1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Valeur  </a:t>
            </a:r>
            <a:r>
              <a:rPr lang="fr-FR" sz="2000" b="1" u="sng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Actuelle</a:t>
            </a:r>
            <a:r>
              <a:rPr lang="fr-FR" sz="2000" b="1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(Coût Réel) du travail </a:t>
            </a:r>
            <a:r>
              <a:rPr lang="fr-FR" sz="2000" b="1" u="sng" dirty="0">
                <a:solidFill>
                  <a:srgbClr val="7AAB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Réalisé</a:t>
            </a:r>
            <a:endParaRPr lang="fr-FR" sz="2000" b="1" dirty="0">
              <a:solidFill>
                <a:srgbClr val="7AAB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fr-FR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Google Shape;786;p10">
            <a:extLst>
              <a:ext uri="{FF2B5EF4-FFF2-40B4-BE49-F238E27FC236}">
                <a16:creationId xmlns:a16="http://schemas.microsoft.com/office/drawing/2014/main" id="{263871C0-D82C-7A3C-7122-7A03243103B2}"/>
              </a:ext>
            </a:extLst>
          </p:cNvPr>
          <p:cNvSpPr txBox="1"/>
          <p:nvPr/>
        </p:nvSpPr>
        <p:spPr>
          <a:xfrm>
            <a:off x="3995357" y="3639100"/>
            <a:ext cx="9763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dirty="0">
                <a:solidFill>
                  <a:srgbClr val="46099F"/>
                </a:solidFill>
              </a:rPr>
              <a:t>AC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787;p10">
            <a:extLst>
              <a:ext uri="{FF2B5EF4-FFF2-40B4-BE49-F238E27FC236}">
                <a16:creationId xmlns:a16="http://schemas.microsoft.com/office/drawing/2014/main" id="{9FB77086-75C6-9769-4AEB-8BA8860F87F4}"/>
              </a:ext>
            </a:extLst>
          </p:cNvPr>
          <p:cNvSpPr txBox="1"/>
          <p:nvPr/>
        </p:nvSpPr>
        <p:spPr>
          <a:xfrm>
            <a:off x="4995488" y="3639100"/>
            <a:ext cx="2307185" cy="46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fr-FR" sz="2400" b="1" dirty="0">
                <a:solidFill>
                  <a:srgbClr val="46099F"/>
                </a:solidFill>
              </a:rPr>
              <a:t>8</a:t>
            </a:r>
            <a:r>
              <a:rPr lang="fr-FR" sz="2400" b="1" i="0" u="none" strike="noStrike" cap="none" dirty="0">
                <a:solidFill>
                  <a:srgbClr val="46099F"/>
                </a:solidFill>
                <a:latin typeface="Arial"/>
                <a:ea typeface="Arial"/>
                <a:cs typeface="Arial"/>
                <a:sym typeface="Arial"/>
              </a:rPr>
              <a:t>00 TND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205F30-5128-9B1F-EC74-4317EEA05A28}"/>
              </a:ext>
            </a:extLst>
          </p:cNvPr>
          <p:cNvSpPr txBox="1"/>
          <p:nvPr/>
        </p:nvSpPr>
        <p:spPr>
          <a:xfrm>
            <a:off x="66007" y="3158124"/>
            <a:ext cx="350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Clr>
                <a:srgbClr val="FFFF00"/>
              </a:buClr>
              <a:buFont typeface="Wingdings" panose="05000000000000000000" pitchFamily="2" charset="2"/>
              <a:buChar char="ü"/>
            </a:pPr>
            <a:r>
              <a:rPr lang="fr-FR" sz="1400" b="1" dirty="0">
                <a:solidFill>
                  <a:schemeClr val="accent1"/>
                </a:solidFill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7" name="Google Shape;775;p9">
            <a:extLst>
              <a:ext uri="{FF2B5EF4-FFF2-40B4-BE49-F238E27FC236}">
                <a16:creationId xmlns:a16="http://schemas.microsoft.com/office/drawing/2014/main" id="{993C2DDA-EB64-10F0-A968-98EFBB0D4EDE}"/>
              </a:ext>
            </a:extLst>
          </p:cNvPr>
          <p:cNvSpPr txBox="1"/>
          <p:nvPr/>
        </p:nvSpPr>
        <p:spPr>
          <a:xfrm>
            <a:off x="2694265" y="4324217"/>
            <a:ext cx="2887929" cy="4616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440"/>
              </a:spcBef>
              <a:buSzPts val="2200"/>
            </a:pPr>
            <a:r>
              <a:rPr lang="fr-FR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Coût réel dépensé</a:t>
            </a:r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: 1 800 TND</a:t>
            </a:r>
          </a:p>
        </p:txBody>
      </p:sp>
      <p:sp>
        <p:nvSpPr>
          <p:cNvPr id="8" name="Google Shape;775;p9">
            <a:extLst>
              <a:ext uri="{FF2B5EF4-FFF2-40B4-BE49-F238E27FC236}">
                <a16:creationId xmlns:a16="http://schemas.microsoft.com/office/drawing/2014/main" id="{DB53A9EB-5657-39E7-73D3-FC4B0FC28510}"/>
              </a:ext>
            </a:extLst>
          </p:cNvPr>
          <p:cNvSpPr txBox="1"/>
          <p:nvPr/>
        </p:nvSpPr>
        <p:spPr>
          <a:xfrm>
            <a:off x="2601533" y="1573769"/>
            <a:ext cx="5262307" cy="1918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Activité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Construction d’une clôture de 150 m de longueur.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estimé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20 TND /ml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Avancement planifié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10 ml/jour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Après 8 jours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 avancement réel 40%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fr-FR" sz="1600" b="1" i="0" u="sng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Coût réel dépensé</a:t>
            </a:r>
            <a:r>
              <a:rPr lang="fr-FR" sz="16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</a:t>
            </a:r>
            <a:r>
              <a:rPr lang="fr-FR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1 800 TND</a:t>
            </a:r>
            <a:endParaRPr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4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53826</TotalTime>
  <Words>2366</Words>
  <Application>Microsoft Office PowerPoint</Application>
  <PresentationFormat>Affichage à l'écran (16:10)</PresentationFormat>
  <Paragraphs>512</Paragraphs>
  <Slides>29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0" baseType="lpstr">
      <vt:lpstr>Thème Office</vt:lpstr>
      <vt:lpstr>Management des projets Année universitaire 2024-2025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Courbes en S</vt:lpstr>
      <vt:lpstr>Courbes en S</vt:lpstr>
      <vt:lpstr>Courbes en S</vt:lpstr>
      <vt:lpstr>Courbes en 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certifications professionnelles PMI® pour les chefs de projet séniors et juniors</dc:title>
  <dc:creator>Amira</dc:creator>
  <cp:lastModifiedBy>amira KAMELINOUBLI</cp:lastModifiedBy>
  <cp:revision>837</cp:revision>
  <dcterms:modified xsi:type="dcterms:W3CDTF">2024-10-08T08:58:44Z</dcterms:modified>
</cp:coreProperties>
</file>