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329" r:id="rId2"/>
    <p:sldId id="330" r:id="rId3"/>
    <p:sldId id="331" r:id="rId4"/>
    <p:sldId id="297" r:id="rId5"/>
    <p:sldId id="258" r:id="rId6"/>
    <p:sldId id="332" r:id="rId7"/>
    <p:sldId id="333" r:id="rId8"/>
    <p:sldId id="336" r:id="rId9"/>
    <p:sldId id="298" r:id="rId10"/>
    <p:sldId id="327" r:id="rId11"/>
    <p:sldId id="299" r:id="rId12"/>
    <p:sldId id="337" r:id="rId13"/>
    <p:sldId id="259" r:id="rId14"/>
    <p:sldId id="296" r:id="rId15"/>
    <p:sldId id="326" r:id="rId16"/>
    <p:sldId id="261" r:id="rId17"/>
    <p:sldId id="270" r:id="rId18"/>
    <p:sldId id="272" r:id="rId19"/>
    <p:sldId id="338" r:id="rId20"/>
    <p:sldId id="334" r:id="rId21"/>
    <p:sldId id="335" r:id="rId22"/>
  </p:sldIdLst>
  <p:sldSz cx="12241213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" y="-102"/>
      </p:cViewPr>
      <p:guideLst>
        <p:guide orient="horz" pos="2160"/>
        <p:guide pos="3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4BDFE-0F10-4193-84DF-ED8D6460FC89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2B5091E5-A4A3-440F-95DC-D78B235D5DB4}">
      <dgm:prSet phldrT="[Texte]"/>
      <dgm:spPr/>
      <dgm:t>
        <a:bodyPr/>
        <a:lstStyle/>
        <a:p>
          <a:r>
            <a:rPr lang="fr-FR" b="1" dirty="0" smtClean="0"/>
            <a:t>Installer et configurer: </a:t>
          </a:r>
          <a:r>
            <a:rPr lang="fr-FR" b="1" dirty="0" err="1" smtClean="0"/>
            <a:t>Bind</a:t>
          </a:r>
          <a:endParaRPr lang="fr-FR" dirty="0"/>
        </a:p>
      </dgm:t>
    </dgm:pt>
    <dgm:pt modelId="{2F43EDC5-DF0C-442C-BB0D-284C3C2BA80E}" type="parTrans" cxnId="{CC52A6F0-DB22-40C7-B4D1-C1A46B606868}">
      <dgm:prSet/>
      <dgm:spPr/>
      <dgm:t>
        <a:bodyPr/>
        <a:lstStyle/>
        <a:p>
          <a:endParaRPr lang="fr-FR"/>
        </a:p>
      </dgm:t>
    </dgm:pt>
    <dgm:pt modelId="{E61C8004-7CDC-49C2-8980-91672D8A5EE8}" type="sibTrans" cxnId="{CC52A6F0-DB22-40C7-B4D1-C1A46B606868}">
      <dgm:prSet/>
      <dgm:spPr/>
      <dgm:t>
        <a:bodyPr/>
        <a:lstStyle/>
        <a:p>
          <a:endParaRPr lang="fr-FR"/>
        </a:p>
      </dgm:t>
    </dgm:pt>
    <dgm:pt modelId="{BBB99CED-4A6F-47F4-B8E7-514649C12086}">
      <dgm:prSet phldrT="[Texte]"/>
      <dgm:spPr/>
      <dgm:t>
        <a:bodyPr/>
        <a:lstStyle/>
        <a:p>
          <a:r>
            <a:rPr lang="fr-FR" b="1" dirty="0" smtClean="0"/>
            <a:t>Configuration et tests du serveur de nom </a:t>
          </a:r>
          <a:r>
            <a:rPr lang="fr-FR" b="1" dirty="0" err="1" smtClean="0"/>
            <a:t>Bind</a:t>
          </a:r>
          <a:endParaRPr lang="fr-FR" dirty="0"/>
        </a:p>
      </dgm:t>
    </dgm:pt>
    <dgm:pt modelId="{8FBDB4F4-13EB-437B-9E2F-66D427239B72}" type="parTrans" cxnId="{E828B365-AEFF-40B7-B32D-304F498A1412}">
      <dgm:prSet/>
      <dgm:spPr/>
      <dgm:t>
        <a:bodyPr/>
        <a:lstStyle/>
        <a:p>
          <a:endParaRPr lang="fr-FR"/>
        </a:p>
      </dgm:t>
    </dgm:pt>
    <dgm:pt modelId="{83A24266-8614-4978-AB23-38A0F7FE8E2E}" type="sibTrans" cxnId="{E828B365-AEFF-40B7-B32D-304F498A1412}">
      <dgm:prSet/>
      <dgm:spPr/>
      <dgm:t>
        <a:bodyPr/>
        <a:lstStyle/>
        <a:p>
          <a:endParaRPr lang="fr-FR"/>
        </a:p>
      </dgm:t>
    </dgm:pt>
    <dgm:pt modelId="{EA6AAEDF-D6EF-4C7C-B1E3-F385A1A8DA8E}">
      <dgm:prSet/>
      <dgm:spPr/>
      <dgm:t>
        <a:bodyPr/>
        <a:lstStyle/>
        <a:p>
          <a:r>
            <a:rPr lang="fr-FR" b="1" smtClean="0"/>
            <a:t>Intégration avec le service web</a:t>
          </a:r>
          <a:endParaRPr lang="fr-FR" dirty="0" smtClean="0"/>
        </a:p>
      </dgm:t>
    </dgm:pt>
    <dgm:pt modelId="{7E3407C0-4178-446B-B125-E0CF33D3230A}" type="parTrans" cxnId="{3AFC9589-A120-4CC8-977F-A732D1CAF4B5}">
      <dgm:prSet/>
      <dgm:spPr/>
      <dgm:t>
        <a:bodyPr/>
        <a:lstStyle/>
        <a:p>
          <a:endParaRPr lang="fr-FR"/>
        </a:p>
      </dgm:t>
    </dgm:pt>
    <dgm:pt modelId="{F4EA5A6F-C57A-4FA3-8E33-24AA9F69A574}" type="sibTrans" cxnId="{3AFC9589-A120-4CC8-977F-A732D1CAF4B5}">
      <dgm:prSet/>
      <dgm:spPr/>
      <dgm:t>
        <a:bodyPr/>
        <a:lstStyle/>
        <a:p>
          <a:endParaRPr lang="fr-FR"/>
        </a:p>
      </dgm:t>
    </dgm:pt>
    <dgm:pt modelId="{C36C6CE1-5E78-44DA-94EB-691487F2DD1C}" type="pres">
      <dgm:prSet presAssocID="{4EE4BDFE-0F10-4193-84DF-ED8D6460FC89}" presName="linear" presStyleCnt="0">
        <dgm:presLayoutVars>
          <dgm:dir/>
          <dgm:animLvl val="lvl"/>
          <dgm:resizeHandles val="exact"/>
        </dgm:presLayoutVars>
      </dgm:prSet>
      <dgm:spPr/>
    </dgm:pt>
    <dgm:pt modelId="{D1D9F1DC-4EF5-45AB-AF7F-269F69ED3BE6}" type="pres">
      <dgm:prSet presAssocID="{2B5091E5-A4A3-440F-95DC-D78B235D5DB4}" presName="parentLin" presStyleCnt="0"/>
      <dgm:spPr/>
    </dgm:pt>
    <dgm:pt modelId="{63BA89CC-3106-4B15-96D2-B0689DE4906C}" type="pres">
      <dgm:prSet presAssocID="{2B5091E5-A4A3-440F-95DC-D78B235D5DB4}" presName="parentLeftMargin" presStyleLbl="node1" presStyleIdx="0" presStyleCnt="3"/>
      <dgm:spPr/>
    </dgm:pt>
    <dgm:pt modelId="{D5D55E34-CDBB-4AF7-959B-A466B4569992}" type="pres">
      <dgm:prSet presAssocID="{2B5091E5-A4A3-440F-95DC-D78B235D5D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655450-1ED8-4BFF-9DAA-A928DEE6CFF0}" type="pres">
      <dgm:prSet presAssocID="{2B5091E5-A4A3-440F-95DC-D78B235D5DB4}" presName="negativeSpace" presStyleCnt="0"/>
      <dgm:spPr/>
    </dgm:pt>
    <dgm:pt modelId="{0F3D5CA7-3AB0-4E02-8875-E974DAB8DD2D}" type="pres">
      <dgm:prSet presAssocID="{2B5091E5-A4A3-440F-95DC-D78B235D5DB4}" presName="childText" presStyleLbl="conFgAcc1" presStyleIdx="0" presStyleCnt="3">
        <dgm:presLayoutVars>
          <dgm:bulletEnabled val="1"/>
        </dgm:presLayoutVars>
      </dgm:prSet>
      <dgm:spPr/>
    </dgm:pt>
    <dgm:pt modelId="{84AAEA25-0F5A-4402-B0FE-234BBC0C3D87}" type="pres">
      <dgm:prSet presAssocID="{E61C8004-7CDC-49C2-8980-91672D8A5EE8}" presName="spaceBetweenRectangles" presStyleCnt="0"/>
      <dgm:spPr/>
    </dgm:pt>
    <dgm:pt modelId="{E5C6B83A-BE40-41CA-B086-2E57B23057F7}" type="pres">
      <dgm:prSet presAssocID="{BBB99CED-4A6F-47F4-B8E7-514649C12086}" presName="parentLin" presStyleCnt="0"/>
      <dgm:spPr/>
    </dgm:pt>
    <dgm:pt modelId="{2A3E7440-5A03-4C2F-90C1-D9D6F512A526}" type="pres">
      <dgm:prSet presAssocID="{BBB99CED-4A6F-47F4-B8E7-514649C12086}" presName="parentLeftMargin" presStyleLbl="node1" presStyleIdx="0" presStyleCnt="3"/>
      <dgm:spPr/>
    </dgm:pt>
    <dgm:pt modelId="{A4405938-B1AE-449C-9FDD-12FB68E96DE1}" type="pres">
      <dgm:prSet presAssocID="{BBB99CED-4A6F-47F4-B8E7-514649C1208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4836EB-5CCC-40EF-988C-ADD0E5B1379D}" type="pres">
      <dgm:prSet presAssocID="{BBB99CED-4A6F-47F4-B8E7-514649C12086}" presName="negativeSpace" presStyleCnt="0"/>
      <dgm:spPr/>
    </dgm:pt>
    <dgm:pt modelId="{2C8A888C-EC90-4A28-B2F2-A91F90B8BB12}" type="pres">
      <dgm:prSet presAssocID="{BBB99CED-4A6F-47F4-B8E7-514649C12086}" presName="childText" presStyleLbl="conFgAcc1" presStyleIdx="1" presStyleCnt="3">
        <dgm:presLayoutVars>
          <dgm:bulletEnabled val="1"/>
        </dgm:presLayoutVars>
      </dgm:prSet>
      <dgm:spPr/>
    </dgm:pt>
    <dgm:pt modelId="{34B6135F-A9C1-4693-8EE6-AFB945F11AA6}" type="pres">
      <dgm:prSet presAssocID="{83A24266-8614-4978-AB23-38A0F7FE8E2E}" presName="spaceBetweenRectangles" presStyleCnt="0"/>
      <dgm:spPr/>
    </dgm:pt>
    <dgm:pt modelId="{BF812BF9-4334-423B-8469-ED26293F7509}" type="pres">
      <dgm:prSet presAssocID="{EA6AAEDF-D6EF-4C7C-B1E3-F385A1A8DA8E}" presName="parentLin" presStyleCnt="0"/>
      <dgm:spPr/>
    </dgm:pt>
    <dgm:pt modelId="{043C1AA7-6707-4883-8BC5-FA77A58B851C}" type="pres">
      <dgm:prSet presAssocID="{EA6AAEDF-D6EF-4C7C-B1E3-F385A1A8DA8E}" presName="parentLeftMargin" presStyleLbl="node1" presStyleIdx="1" presStyleCnt="3"/>
      <dgm:spPr/>
    </dgm:pt>
    <dgm:pt modelId="{3FC0ACFD-5454-444E-BE47-94DAE29D3529}" type="pres">
      <dgm:prSet presAssocID="{EA6AAEDF-D6EF-4C7C-B1E3-F385A1A8DA8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A34977-4147-4630-9EC3-B3BC015316E9}" type="pres">
      <dgm:prSet presAssocID="{EA6AAEDF-D6EF-4C7C-B1E3-F385A1A8DA8E}" presName="negativeSpace" presStyleCnt="0"/>
      <dgm:spPr/>
    </dgm:pt>
    <dgm:pt modelId="{C8ABEA9F-45B1-466C-B261-CC817B6EA1BA}" type="pres">
      <dgm:prSet presAssocID="{EA6AAEDF-D6EF-4C7C-B1E3-F385A1A8DA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6999A9-CD4D-4544-B850-9246162DFEDF}" type="presOf" srcId="{4EE4BDFE-0F10-4193-84DF-ED8D6460FC89}" destId="{C36C6CE1-5E78-44DA-94EB-691487F2DD1C}" srcOrd="0" destOrd="0" presId="urn:microsoft.com/office/officeart/2005/8/layout/list1"/>
    <dgm:cxn modelId="{3AFC9589-A120-4CC8-977F-A732D1CAF4B5}" srcId="{4EE4BDFE-0F10-4193-84DF-ED8D6460FC89}" destId="{EA6AAEDF-D6EF-4C7C-B1E3-F385A1A8DA8E}" srcOrd="2" destOrd="0" parTransId="{7E3407C0-4178-446B-B125-E0CF33D3230A}" sibTransId="{F4EA5A6F-C57A-4FA3-8E33-24AA9F69A574}"/>
    <dgm:cxn modelId="{CC52A6F0-DB22-40C7-B4D1-C1A46B606868}" srcId="{4EE4BDFE-0F10-4193-84DF-ED8D6460FC89}" destId="{2B5091E5-A4A3-440F-95DC-D78B235D5DB4}" srcOrd="0" destOrd="0" parTransId="{2F43EDC5-DF0C-442C-BB0D-284C3C2BA80E}" sibTransId="{E61C8004-7CDC-49C2-8980-91672D8A5EE8}"/>
    <dgm:cxn modelId="{D38B26EA-C714-4FC0-80CD-9902CF01E9C6}" type="presOf" srcId="{EA6AAEDF-D6EF-4C7C-B1E3-F385A1A8DA8E}" destId="{043C1AA7-6707-4883-8BC5-FA77A58B851C}" srcOrd="0" destOrd="0" presId="urn:microsoft.com/office/officeart/2005/8/layout/list1"/>
    <dgm:cxn modelId="{B332F472-72DE-4C5B-AF5B-CABB0AEE117A}" type="presOf" srcId="{2B5091E5-A4A3-440F-95DC-D78B235D5DB4}" destId="{63BA89CC-3106-4B15-96D2-B0689DE4906C}" srcOrd="0" destOrd="0" presId="urn:microsoft.com/office/officeart/2005/8/layout/list1"/>
    <dgm:cxn modelId="{5F5CCFBC-5CF3-4C27-B5BD-C948ECD748D1}" type="presOf" srcId="{BBB99CED-4A6F-47F4-B8E7-514649C12086}" destId="{2A3E7440-5A03-4C2F-90C1-D9D6F512A526}" srcOrd="0" destOrd="0" presId="urn:microsoft.com/office/officeart/2005/8/layout/list1"/>
    <dgm:cxn modelId="{D9B7CB67-F30C-4704-AF82-20F144801F21}" type="presOf" srcId="{BBB99CED-4A6F-47F4-B8E7-514649C12086}" destId="{A4405938-B1AE-449C-9FDD-12FB68E96DE1}" srcOrd="1" destOrd="0" presId="urn:microsoft.com/office/officeart/2005/8/layout/list1"/>
    <dgm:cxn modelId="{E828B365-AEFF-40B7-B32D-304F498A1412}" srcId="{4EE4BDFE-0F10-4193-84DF-ED8D6460FC89}" destId="{BBB99CED-4A6F-47F4-B8E7-514649C12086}" srcOrd="1" destOrd="0" parTransId="{8FBDB4F4-13EB-437B-9E2F-66D427239B72}" sibTransId="{83A24266-8614-4978-AB23-38A0F7FE8E2E}"/>
    <dgm:cxn modelId="{B3B327D3-BB83-403E-BE8D-78E07F87C441}" type="presOf" srcId="{EA6AAEDF-D6EF-4C7C-B1E3-F385A1A8DA8E}" destId="{3FC0ACFD-5454-444E-BE47-94DAE29D3529}" srcOrd="1" destOrd="0" presId="urn:microsoft.com/office/officeart/2005/8/layout/list1"/>
    <dgm:cxn modelId="{838F0F62-AEE2-469E-8286-B68452A575F0}" type="presOf" srcId="{2B5091E5-A4A3-440F-95DC-D78B235D5DB4}" destId="{D5D55E34-CDBB-4AF7-959B-A466B4569992}" srcOrd="1" destOrd="0" presId="urn:microsoft.com/office/officeart/2005/8/layout/list1"/>
    <dgm:cxn modelId="{39CF7C78-F085-42EA-BA60-4859ACCD2684}" type="presParOf" srcId="{C36C6CE1-5E78-44DA-94EB-691487F2DD1C}" destId="{D1D9F1DC-4EF5-45AB-AF7F-269F69ED3BE6}" srcOrd="0" destOrd="0" presId="urn:microsoft.com/office/officeart/2005/8/layout/list1"/>
    <dgm:cxn modelId="{7CEEDE3D-A0D5-4BCE-8FFE-CB6D09A1CD7B}" type="presParOf" srcId="{D1D9F1DC-4EF5-45AB-AF7F-269F69ED3BE6}" destId="{63BA89CC-3106-4B15-96D2-B0689DE4906C}" srcOrd="0" destOrd="0" presId="urn:microsoft.com/office/officeart/2005/8/layout/list1"/>
    <dgm:cxn modelId="{4FBA417F-A7D4-4D7A-9B20-311F908F857F}" type="presParOf" srcId="{D1D9F1DC-4EF5-45AB-AF7F-269F69ED3BE6}" destId="{D5D55E34-CDBB-4AF7-959B-A466B4569992}" srcOrd="1" destOrd="0" presId="urn:microsoft.com/office/officeart/2005/8/layout/list1"/>
    <dgm:cxn modelId="{79626B2A-E524-49DA-AD6F-52D10F76BC1D}" type="presParOf" srcId="{C36C6CE1-5E78-44DA-94EB-691487F2DD1C}" destId="{21655450-1ED8-4BFF-9DAA-A928DEE6CFF0}" srcOrd="1" destOrd="0" presId="urn:microsoft.com/office/officeart/2005/8/layout/list1"/>
    <dgm:cxn modelId="{AA9F2D4F-93AA-4FE5-844E-DE687874E7A7}" type="presParOf" srcId="{C36C6CE1-5E78-44DA-94EB-691487F2DD1C}" destId="{0F3D5CA7-3AB0-4E02-8875-E974DAB8DD2D}" srcOrd="2" destOrd="0" presId="urn:microsoft.com/office/officeart/2005/8/layout/list1"/>
    <dgm:cxn modelId="{F4A2069E-68F1-4FF9-8538-77BD02B0575F}" type="presParOf" srcId="{C36C6CE1-5E78-44DA-94EB-691487F2DD1C}" destId="{84AAEA25-0F5A-4402-B0FE-234BBC0C3D87}" srcOrd="3" destOrd="0" presId="urn:microsoft.com/office/officeart/2005/8/layout/list1"/>
    <dgm:cxn modelId="{268D0280-7DAF-4FFD-AFB1-CB907237E4FB}" type="presParOf" srcId="{C36C6CE1-5E78-44DA-94EB-691487F2DD1C}" destId="{E5C6B83A-BE40-41CA-B086-2E57B23057F7}" srcOrd="4" destOrd="0" presId="urn:microsoft.com/office/officeart/2005/8/layout/list1"/>
    <dgm:cxn modelId="{4B3367CE-B391-4742-A761-DD3C10E86E98}" type="presParOf" srcId="{E5C6B83A-BE40-41CA-B086-2E57B23057F7}" destId="{2A3E7440-5A03-4C2F-90C1-D9D6F512A526}" srcOrd="0" destOrd="0" presId="urn:microsoft.com/office/officeart/2005/8/layout/list1"/>
    <dgm:cxn modelId="{29B4D8F9-1C10-43B7-BF9D-657883CC53B2}" type="presParOf" srcId="{E5C6B83A-BE40-41CA-B086-2E57B23057F7}" destId="{A4405938-B1AE-449C-9FDD-12FB68E96DE1}" srcOrd="1" destOrd="0" presId="urn:microsoft.com/office/officeart/2005/8/layout/list1"/>
    <dgm:cxn modelId="{3AACFCA6-5F53-4966-9187-765283A9CC28}" type="presParOf" srcId="{C36C6CE1-5E78-44DA-94EB-691487F2DD1C}" destId="{884836EB-5CCC-40EF-988C-ADD0E5B1379D}" srcOrd="5" destOrd="0" presId="urn:microsoft.com/office/officeart/2005/8/layout/list1"/>
    <dgm:cxn modelId="{46A78066-5499-43E1-823D-7A3FFE51BB21}" type="presParOf" srcId="{C36C6CE1-5E78-44DA-94EB-691487F2DD1C}" destId="{2C8A888C-EC90-4A28-B2F2-A91F90B8BB12}" srcOrd="6" destOrd="0" presId="urn:microsoft.com/office/officeart/2005/8/layout/list1"/>
    <dgm:cxn modelId="{BD187560-AB4A-4CBA-B177-E7D316E1A74B}" type="presParOf" srcId="{C36C6CE1-5E78-44DA-94EB-691487F2DD1C}" destId="{34B6135F-A9C1-4693-8EE6-AFB945F11AA6}" srcOrd="7" destOrd="0" presId="urn:microsoft.com/office/officeart/2005/8/layout/list1"/>
    <dgm:cxn modelId="{A21C1AF5-A371-4BC6-9D29-3F862CB61F26}" type="presParOf" srcId="{C36C6CE1-5E78-44DA-94EB-691487F2DD1C}" destId="{BF812BF9-4334-423B-8469-ED26293F7509}" srcOrd="8" destOrd="0" presId="urn:microsoft.com/office/officeart/2005/8/layout/list1"/>
    <dgm:cxn modelId="{AF767DE1-2038-407F-8C6A-82DC2D03ADB4}" type="presParOf" srcId="{BF812BF9-4334-423B-8469-ED26293F7509}" destId="{043C1AA7-6707-4883-8BC5-FA77A58B851C}" srcOrd="0" destOrd="0" presId="urn:microsoft.com/office/officeart/2005/8/layout/list1"/>
    <dgm:cxn modelId="{F8BD1B31-C2D7-403C-A8CB-BB39BE7E86AA}" type="presParOf" srcId="{BF812BF9-4334-423B-8469-ED26293F7509}" destId="{3FC0ACFD-5454-444E-BE47-94DAE29D3529}" srcOrd="1" destOrd="0" presId="urn:microsoft.com/office/officeart/2005/8/layout/list1"/>
    <dgm:cxn modelId="{622D2D57-6BBC-4BF6-AFBA-A76FC02BF9D1}" type="presParOf" srcId="{C36C6CE1-5E78-44DA-94EB-691487F2DD1C}" destId="{C9A34977-4147-4630-9EC3-B3BC015316E9}" srcOrd="9" destOrd="0" presId="urn:microsoft.com/office/officeart/2005/8/layout/list1"/>
    <dgm:cxn modelId="{676F5CDF-4920-4D8D-822C-FBA8BCA2878B}" type="presParOf" srcId="{C36C6CE1-5E78-44DA-94EB-691487F2DD1C}" destId="{C8ABEA9F-45B1-466C-B261-CC817B6EA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3D5CA7-3AB0-4E02-8875-E974DAB8DD2D}">
      <dsp:nvSpPr>
        <dsp:cNvPr id="0" name=""/>
        <dsp:cNvSpPr/>
      </dsp:nvSpPr>
      <dsp:spPr>
        <a:xfrm>
          <a:off x="0" y="540514"/>
          <a:ext cx="825686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55E34-CDBB-4AF7-959B-A466B4569992}">
      <dsp:nvSpPr>
        <dsp:cNvPr id="0" name=""/>
        <dsp:cNvSpPr/>
      </dsp:nvSpPr>
      <dsp:spPr>
        <a:xfrm>
          <a:off x="412843" y="38674"/>
          <a:ext cx="5779808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63" tIns="0" rIns="21846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b="1" kern="1200" dirty="0" smtClean="0"/>
            <a:t>Installer et configurer: </a:t>
          </a:r>
          <a:r>
            <a:rPr lang="fr-FR" sz="3400" b="1" kern="1200" dirty="0" err="1" smtClean="0"/>
            <a:t>Bind</a:t>
          </a:r>
          <a:endParaRPr lang="fr-FR" sz="3400" kern="1200" dirty="0"/>
        </a:p>
      </dsp:txBody>
      <dsp:txXfrm>
        <a:off x="412843" y="38674"/>
        <a:ext cx="5779808" cy="1003680"/>
      </dsp:txXfrm>
    </dsp:sp>
    <dsp:sp modelId="{2C8A888C-EC90-4A28-B2F2-A91F90B8BB12}">
      <dsp:nvSpPr>
        <dsp:cNvPr id="0" name=""/>
        <dsp:cNvSpPr/>
      </dsp:nvSpPr>
      <dsp:spPr>
        <a:xfrm>
          <a:off x="0" y="2082754"/>
          <a:ext cx="825686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05938-B1AE-449C-9FDD-12FB68E96DE1}">
      <dsp:nvSpPr>
        <dsp:cNvPr id="0" name=""/>
        <dsp:cNvSpPr/>
      </dsp:nvSpPr>
      <dsp:spPr>
        <a:xfrm>
          <a:off x="412843" y="1580914"/>
          <a:ext cx="5779808" cy="10036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63" tIns="0" rIns="21846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b="1" kern="1200" dirty="0" smtClean="0"/>
            <a:t>Configuration et tests du serveur de nom </a:t>
          </a:r>
          <a:r>
            <a:rPr lang="fr-FR" sz="3400" b="1" kern="1200" dirty="0" err="1" smtClean="0"/>
            <a:t>Bind</a:t>
          </a:r>
          <a:endParaRPr lang="fr-FR" sz="3400" kern="1200" dirty="0"/>
        </a:p>
      </dsp:txBody>
      <dsp:txXfrm>
        <a:off x="412843" y="1580914"/>
        <a:ext cx="5779808" cy="1003680"/>
      </dsp:txXfrm>
    </dsp:sp>
    <dsp:sp modelId="{C8ABEA9F-45B1-466C-B261-CC817B6EA1BA}">
      <dsp:nvSpPr>
        <dsp:cNvPr id="0" name=""/>
        <dsp:cNvSpPr/>
      </dsp:nvSpPr>
      <dsp:spPr>
        <a:xfrm>
          <a:off x="0" y="3624994"/>
          <a:ext cx="8256869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0ACFD-5454-444E-BE47-94DAE29D3529}">
      <dsp:nvSpPr>
        <dsp:cNvPr id="0" name=""/>
        <dsp:cNvSpPr/>
      </dsp:nvSpPr>
      <dsp:spPr>
        <a:xfrm>
          <a:off x="412843" y="3123154"/>
          <a:ext cx="5779808" cy="10036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63" tIns="0" rIns="218463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b="1" kern="1200" smtClean="0"/>
            <a:t>Intégration avec le service web</a:t>
          </a:r>
          <a:endParaRPr lang="fr-FR" sz="3400" kern="1200" dirty="0" smtClean="0"/>
        </a:p>
      </dsp:txBody>
      <dsp:txXfrm>
        <a:off x="412843" y="3123154"/>
        <a:ext cx="5779808" cy="100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874D9-5D1E-426D-ACC6-71BA60A07453}" type="datetimeFigureOut">
              <a:rPr lang="fr-FR" smtClean="0"/>
              <a:pPr/>
              <a:t>26/10/2024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6473-A57A-47E8-843F-72603FC5CF8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omaine_de_premier_niveau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BEA7A-7B88-4958-8F67-D17C2BDB381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système des noms de domaine consiste en une hiérarchie dont le sommet est appelé la </a:t>
            </a:r>
            <a:r>
              <a:rPr lang="fr-F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racine. 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On représente cette dernière par un point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domaines se trouvant immédiatement sous la racine sont appelés 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Domaine de premier niveau"/>
              </a:rPr>
              <a:t>domaine de premier niveau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(TLD : Top </a:t>
            </a:r>
            <a:r>
              <a:rPr lang="fr-F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Domain).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nom de domaine en indiquant les domaines successifs séparés par un point, les noms de domaines supérieurs se trouvant à droite. Par exemple, le domaine </a:t>
            </a:r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</a:t>
            </a:r>
            <a:r>
              <a:rPr lang="fr-F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un TLD, sous-domaine de la racine. Le domaine </a:t>
            </a:r>
            <a:r>
              <a:rPr lang="fr-F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wikipedia.org.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est un sous-domaine de </a:t>
            </a:r>
            <a:r>
              <a:rPr lang="fr-F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</a:t>
            </a:r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fr-F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noms de domaines sont donc résolus en parcourant la hiérarchie depuis le sommet et en suivant les délégations successives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E6473-A57A-47E8-843F-72603FC5CF88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9;p1"/>
          <p:cNvGrpSpPr/>
          <p:nvPr/>
        </p:nvGrpSpPr>
        <p:grpSpPr>
          <a:xfrm>
            <a:off x="1" y="0"/>
            <a:ext cx="12241213" cy="6858000"/>
            <a:chOff x="0" y="0"/>
            <a:chExt cx="12192000" cy="6858000"/>
          </a:xfrm>
        </p:grpSpPr>
        <p:sp>
          <p:nvSpPr>
            <p:cNvPr id="15" name="Google Shape;15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 cstate="print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51;p1" descr="image2.png"/>
            <p:cNvPicPr preferRelativeResize="0"/>
            <p:nvPr/>
          </p:nvPicPr>
          <p:blipFill rotWithShape="1">
            <a:blip r:embed="rId3" cstate="print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30153" y="1122362"/>
            <a:ext cx="918091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30153" y="3602037"/>
            <a:ext cx="918091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Google Shape;152;p1" descr="Picture 3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9054024" y="5816964"/>
            <a:ext cx="1166768" cy="8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3;p1" descr="Picture 3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 flipH="1">
            <a:off x="8223346" y="0"/>
            <a:ext cx="3994902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4;p1" descr="Image 11"/>
          <p:cNvPicPr preferRelativeResize="0"/>
          <p:nvPr/>
        </p:nvPicPr>
        <p:blipFill rotWithShape="1">
          <a:blip r:embed="rId6" cstate="print">
            <a:alphaModFix/>
          </a:blip>
          <a:srcRect/>
          <a:stretch/>
        </p:blipFill>
        <p:spPr>
          <a:xfrm>
            <a:off x="2378538" y="5820381"/>
            <a:ext cx="1713797" cy="76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6;p1" descr="C:\Users\faten\Desktop\CA-19\EURACE.png"/>
          <p:cNvPicPr preferRelativeResize="0"/>
          <p:nvPr/>
        </p:nvPicPr>
        <p:blipFill rotWithShape="1">
          <a:blip r:embed="rId7" cstate="print">
            <a:alphaModFix/>
          </a:blip>
          <a:srcRect/>
          <a:stretch/>
        </p:blipFill>
        <p:spPr>
          <a:xfrm>
            <a:off x="4499843" y="6055277"/>
            <a:ext cx="2408883" cy="47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1" descr="C:\Users\faten\Desktop\CA-19\CGE.png"/>
          <p:cNvPicPr preferRelativeResize="0"/>
          <p:nvPr/>
        </p:nvPicPr>
        <p:blipFill rotWithShape="1">
          <a:blip r:embed="rId8" cstate="print">
            <a:alphaModFix/>
          </a:blip>
          <a:srcRect/>
          <a:stretch/>
        </p:blipFill>
        <p:spPr>
          <a:xfrm>
            <a:off x="7167272" y="5952471"/>
            <a:ext cx="1524247" cy="512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9;p1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72322" y="220762"/>
            <a:ext cx="4221695" cy="19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7870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843178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843181" y="1681163"/>
            <a:ext cx="517872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2"/>
          </p:nvPr>
        </p:nvSpPr>
        <p:spPr>
          <a:xfrm>
            <a:off x="6197117" y="1681163"/>
            <a:ext cx="5204022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047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841585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1134587" y="6116953"/>
            <a:ext cx="265066" cy="84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827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fr-FR" smtClean="0"/>
              <a:pPr marL="168275">
                <a:lnSpc>
                  <a:spcPct val="100000"/>
                </a:lnSpc>
                <a:spcBef>
                  <a:spcPts val="100"/>
                </a:spcBef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75865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6583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preserve="1">
  <p:cSld name="Content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43178" y="457200"/>
            <a:ext cx="394797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5204111" y="987425"/>
            <a:ext cx="6197114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843178" y="2057400"/>
            <a:ext cx="3947972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6574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preserve="1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43178" y="457200"/>
            <a:ext cx="394797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pic" idx="2"/>
          </p:nvPr>
        </p:nvSpPr>
        <p:spPr>
          <a:xfrm>
            <a:off x="5204111" y="987425"/>
            <a:ext cx="6197114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843178" y="2057400"/>
            <a:ext cx="3947972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4495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preserve="1">
  <p:cSld name="Title and Vertical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41585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841585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9879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preserve="1">
  <p:cSld name="Vertical Title and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8760121" y="365125"/>
            <a:ext cx="2639512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841590" y="365125"/>
            <a:ext cx="7765519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823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preserve="1">
  <p:cSld name="Title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5c07f9d5_0_198"/>
          <p:cNvSpPr/>
          <p:nvPr/>
        </p:nvSpPr>
        <p:spPr>
          <a:xfrm>
            <a:off x="1" y="2400300"/>
            <a:ext cx="12241213" cy="2057400"/>
          </a:xfrm>
          <a:prstGeom prst="rect">
            <a:avLst/>
          </a:prstGeom>
          <a:gradFill>
            <a:gsLst>
              <a:gs pos="0">
                <a:srgbClr val="FFFFFF">
                  <a:alpha val="89411"/>
                </a:srgbClr>
              </a:gs>
              <a:gs pos="25000">
                <a:srgbClr val="FFFFFF">
                  <a:alpha val="40392"/>
                </a:srgbClr>
              </a:gs>
              <a:gs pos="51000">
                <a:srgbClr val="FFFFFF">
                  <a:alpha val="0"/>
                </a:srgbClr>
              </a:gs>
              <a:gs pos="80000">
                <a:srgbClr val="FFFFFF">
                  <a:alpha val="392"/>
                </a:srgbClr>
              </a:gs>
              <a:gs pos="100000">
                <a:srgbClr val="FFFFFF">
                  <a:alpha val="4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35c07f9d5_0_198"/>
          <p:cNvSpPr txBox="1">
            <a:spLocks noGrp="1"/>
          </p:cNvSpPr>
          <p:nvPr>
            <p:ph type="title"/>
          </p:nvPr>
        </p:nvSpPr>
        <p:spPr>
          <a:xfrm>
            <a:off x="612062" y="2648638"/>
            <a:ext cx="11017092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1" name="Google Shape;111;ge35c07f9d5_0_198"/>
          <p:cNvSpPr txBox="1">
            <a:spLocks noGrp="1"/>
          </p:cNvSpPr>
          <p:nvPr>
            <p:ph type="body" idx="1"/>
          </p:nvPr>
        </p:nvSpPr>
        <p:spPr>
          <a:xfrm>
            <a:off x="608229" y="3639702"/>
            <a:ext cx="11024623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2" name="Google Shape;112;ge35c07f9d5_0_198"/>
          <p:cNvSpPr txBox="1">
            <a:spLocks noGrp="1"/>
          </p:cNvSpPr>
          <p:nvPr>
            <p:ph type="body" idx="2"/>
          </p:nvPr>
        </p:nvSpPr>
        <p:spPr>
          <a:xfrm>
            <a:off x="608229" y="4526407"/>
            <a:ext cx="11024623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7811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words" preserve="1">
  <p:cSld name="Keyword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5c07f9d5_0_942"/>
          <p:cNvSpPr txBox="1">
            <a:spLocks noGrp="1"/>
          </p:cNvSpPr>
          <p:nvPr>
            <p:ph type="title"/>
          </p:nvPr>
        </p:nvSpPr>
        <p:spPr>
          <a:xfrm>
            <a:off x="810765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15" name="Google Shape;115;ge35c07f9d5_0_942"/>
          <p:cNvSpPr txBox="1">
            <a:spLocks noGrp="1"/>
          </p:cNvSpPr>
          <p:nvPr>
            <p:ph type="ftr" idx="11"/>
          </p:nvPr>
        </p:nvSpPr>
        <p:spPr>
          <a:xfrm>
            <a:off x="3348921" y="6495947"/>
            <a:ext cx="554348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116" name="Google Shape;116;ge35c07f9d5_0_942"/>
          <p:cNvSpPr txBox="1">
            <a:spLocks noGrp="1"/>
          </p:cNvSpPr>
          <p:nvPr>
            <p:ph type="sldNum" idx="12"/>
          </p:nvPr>
        </p:nvSpPr>
        <p:spPr>
          <a:xfrm>
            <a:off x="9309008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7" name="Google Shape;117;ge35c07f9d5_0_942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8" name="Google Shape;118;ge35c07f9d5_0_942"/>
          <p:cNvSpPr/>
          <p:nvPr/>
        </p:nvSpPr>
        <p:spPr>
          <a:xfrm>
            <a:off x="1" y="2526979"/>
            <a:ext cx="12241213" cy="1298700"/>
          </a:xfrm>
          <a:prstGeom prst="rect">
            <a:avLst/>
          </a:prstGeom>
          <a:gradFill>
            <a:gsLst>
              <a:gs pos="0">
                <a:srgbClr val="FFFFFF">
                  <a:alpha val="83137"/>
                </a:srgbClr>
              </a:gs>
              <a:gs pos="24000">
                <a:srgbClr val="FFFFFF">
                  <a:alpha val="30196"/>
                </a:srgbClr>
              </a:gs>
              <a:gs pos="67000">
                <a:srgbClr val="FFFFFF">
                  <a:alpha val="4313"/>
                </a:srgbClr>
              </a:gs>
              <a:gs pos="100000">
                <a:srgbClr val="FFFFFF">
                  <a:alpha val="64313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35c07f9d5_0_942"/>
          <p:cNvSpPr/>
          <p:nvPr/>
        </p:nvSpPr>
        <p:spPr>
          <a:xfrm rot="-2699792">
            <a:off x="2383198" y="2786242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e35c07f9d5_0_942"/>
          <p:cNvSpPr/>
          <p:nvPr/>
        </p:nvSpPr>
        <p:spPr>
          <a:xfrm>
            <a:off x="5345683" y="2215597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e35c07f9d5_0_942"/>
          <p:cNvSpPr/>
          <p:nvPr/>
        </p:nvSpPr>
        <p:spPr>
          <a:xfrm rot="10800000">
            <a:off x="2296888" y="3825555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5c07f9d5_0_942"/>
          <p:cNvSpPr/>
          <p:nvPr/>
        </p:nvSpPr>
        <p:spPr>
          <a:xfrm rot="-2699792">
            <a:off x="4264200" y="2785931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5c07f9d5_0_942"/>
          <p:cNvSpPr/>
          <p:nvPr/>
        </p:nvSpPr>
        <p:spPr>
          <a:xfrm>
            <a:off x="7226684" y="2215287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5c07f9d5_0_942"/>
          <p:cNvSpPr/>
          <p:nvPr/>
        </p:nvSpPr>
        <p:spPr>
          <a:xfrm rot="10800000">
            <a:off x="4177890" y="3825244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5c07f9d5_0_942"/>
          <p:cNvSpPr/>
          <p:nvPr/>
        </p:nvSpPr>
        <p:spPr>
          <a:xfrm rot="-2699792">
            <a:off x="6145201" y="2799769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35c07f9d5_0_942"/>
          <p:cNvSpPr/>
          <p:nvPr/>
        </p:nvSpPr>
        <p:spPr>
          <a:xfrm>
            <a:off x="9107682" y="2229125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35c07f9d5_0_942"/>
          <p:cNvSpPr/>
          <p:nvPr/>
        </p:nvSpPr>
        <p:spPr>
          <a:xfrm rot="10800000">
            <a:off x="6058890" y="383908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35c07f9d5_0_942"/>
          <p:cNvSpPr/>
          <p:nvPr/>
        </p:nvSpPr>
        <p:spPr>
          <a:xfrm rot="-2699792">
            <a:off x="8026201" y="2799770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e35c07f9d5_0_942"/>
          <p:cNvSpPr/>
          <p:nvPr/>
        </p:nvSpPr>
        <p:spPr>
          <a:xfrm>
            <a:off x="10988684" y="2229126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e35c07f9d5_0_942"/>
          <p:cNvSpPr/>
          <p:nvPr/>
        </p:nvSpPr>
        <p:spPr>
          <a:xfrm rot="10800000">
            <a:off x="7939891" y="383908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e35c07f9d5_0_942"/>
          <p:cNvSpPr/>
          <p:nvPr/>
        </p:nvSpPr>
        <p:spPr>
          <a:xfrm rot="-2699792">
            <a:off x="502197" y="2785620"/>
            <a:ext cx="3513243" cy="78022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3245" y="0"/>
                </a:moveTo>
                <a:lnTo>
                  <a:pt x="120000" y="120000"/>
                </a:lnTo>
                <a:lnTo>
                  <a:pt x="2675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68627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35c07f9d5_0_942"/>
          <p:cNvSpPr/>
          <p:nvPr/>
        </p:nvSpPr>
        <p:spPr>
          <a:xfrm>
            <a:off x="3464678" y="2214976"/>
            <a:ext cx="632543" cy="31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304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35c07f9d5_0_942"/>
          <p:cNvSpPr/>
          <p:nvPr/>
        </p:nvSpPr>
        <p:spPr>
          <a:xfrm rot="10800000">
            <a:off x="415887" y="3824932"/>
            <a:ext cx="637061" cy="31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999"/>
                </a:moveTo>
                <a:lnTo>
                  <a:pt x="0" y="119999"/>
                </a:lnTo>
                <a:lnTo>
                  <a:pt x="33993" y="50878"/>
                </a:lnTo>
                <a:lnTo>
                  <a:pt x="59601" y="0"/>
                </a:lnTo>
                <a:close/>
              </a:path>
            </a:pathLst>
          </a:custGeom>
          <a:solidFill>
            <a:schemeClr val="accent4">
              <a:alpha val="40784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5c07f9d5_0_942"/>
          <p:cNvSpPr txBox="1">
            <a:spLocks noGrp="1"/>
          </p:cNvSpPr>
          <p:nvPr>
            <p:ph type="body" idx="2"/>
          </p:nvPr>
        </p:nvSpPr>
        <p:spPr>
          <a:xfrm rot="-2700000">
            <a:off x="1081984" y="2861816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5" name="Google Shape;135;ge35c07f9d5_0_942"/>
          <p:cNvSpPr txBox="1">
            <a:spLocks noGrp="1"/>
          </p:cNvSpPr>
          <p:nvPr>
            <p:ph type="body" idx="3"/>
          </p:nvPr>
        </p:nvSpPr>
        <p:spPr>
          <a:xfrm rot="-2700000">
            <a:off x="2966906" y="2861816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6" name="Google Shape;136;ge35c07f9d5_0_942"/>
          <p:cNvSpPr txBox="1">
            <a:spLocks noGrp="1"/>
          </p:cNvSpPr>
          <p:nvPr>
            <p:ph type="body" idx="4"/>
          </p:nvPr>
        </p:nvSpPr>
        <p:spPr>
          <a:xfrm rot="-2700000">
            <a:off x="4851832" y="2861816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7" name="Google Shape;137;ge35c07f9d5_0_942"/>
          <p:cNvSpPr txBox="1">
            <a:spLocks noGrp="1"/>
          </p:cNvSpPr>
          <p:nvPr>
            <p:ph type="body" idx="5"/>
          </p:nvPr>
        </p:nvSpPr>
        <p:spPr>
          <a:xfrm rot="-2700000">
            <a:off x="6736754" y="2861816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8" name="Google Shape;138;ge35c07f9d5_0_942"/>
          <p:cNvSpPr txBox="1">
            <a:spLocks noGrp="1"/>
          </p:cNvSpPr>
          <p:nvPr>
            <p:ph type="body" idx="6"/>
          </p:nvPr>
        </p:nvSpPr>
        <p:spPr>
          <a:xfrm rot="-2700000">
            <a:off x="8621677" y="2861816"/>
            <a:ext cx="2391859" cy="58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9" name="Google Shape;139;ge35c07f9d5_0_942"/>
          <p:cNvSpPr txBox="1">
            <a:spLocks noGrp="1"/>
          </p:cNvSpPr>
          <p:nvPr>
            <p:ph type="body" idx="7"/>
          </p:nvPr>
        </p:nvSpPr>
        <p:spPr>
          <a:xfrm>
            <a:off x="798758" y="4621157"/>
            <a:ext cx="502480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0" name="Google Shape;140;ge35c07f9d5_0_942"/>
          <p:cNvSpPr txBox="1">
            <a:spLocks noGrp="1"/>
          </p:cNvSpPr>
          <p:nvPr>
            <p:ph type="body" idx="8"/>
          </p:nvPr>
        </p:nvSpPr>
        <p:spPr>
          <a:xfrm>
            <a:off x="795036" y="5094200"/>
            <a:ext cx="5024801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141" name="Google Shape;141;ge35c07f9d5_0_94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915328" y="4940635"/>
            <a:ext cx="5439267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e35c07f9d5_0_942"/>
          <p:cNvSpPr txBox="1">
            <a:spLocks noGrp="1"/>
          </p:cNvSpPr>
          <p:nvPr>
            <p:ph type="body" idx="9"/>
          </p:nvPr>
        </p:nvSpPr>
        <p:spPr>
          <a:xfrm>
            <a:off x="6318972" y="4621157"/>
            <a:ext cx="5024801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3" name="Google Shape;143;ge35c07f9d5_0_942"/>
          <p:cNvSpPr txBox="1">
            <a:spLocks noGrp="1"/>
          </p:cNvSpPr>
          <p:nvPr>
            <p:ph type="body" idx="13"/>
          </p:nvPr>
        </p:nvSpPr>
        <p:spPr>
          <a:xfrm>
            <a:off x="6315250" y="5094200"/>
            <a:ext cx="5024801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34537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75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75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5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6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5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70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0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85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75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22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25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675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750"/>
                                        <p:tgtEl>
                                          <p:spTgt spid="1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82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75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925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9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25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75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125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17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225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275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75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3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42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575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7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2800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2875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750"/>
                                        <p:tgtEl>
                                          <p:spTgt spid="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 preserve="1">
  <p:cSld name="Agenda Layout">
    <p:bg>
      <p:bgPr>
        <a:blipFill>
          <a:blip r:embed="rId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3381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1294171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 dirty="0"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841585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612068" y="6356351"/>
            <a:ext cx="285638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BDF58B9-BEEF-4F38-A3AF-62F23B9DB799}" type="datetime1">
              <a:rPr lang="fr-FR" smtClean="0"/>
              <a:t>27/10/2024</a:t>
            </a:fld>
            <a:endParaRPr lang="fr-FR"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182420" y="6356351"/>
            <a:ext cx="3876284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11047805" y="6246507"/>
            <a:ext cx="3518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0764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12063" y="6356363"/>
            <a:ext cx="2856283" cy="365125"/>
          </a:xfrm>
          <a:prstGeom prst="rect">
            <a:avLst/>
          </a:prstGeom>
        </p:spPr>
        <p:txBody>
          <a:bodyPr/>
          <a:lstStyle/>
          <a:p>
            <a:fld id="{5C30D41E-B231-422B-9C81-CCB889BDD61A}" type="datetime1">
              <a:rPr lang="fr-FR" smtClean="0"/>
              <a:t>27/10/2024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182416" y="6356363"/>
            <a:ext cx="3876384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 preserve="1">
  <p:cSld name="1_Contents slide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b815910f77_0_3307"/>
          <p:cNvSpPr txBox="1">
            <a:spLocks noGrp="1"/>
          </p:cNvSpPr>
          <p:nvPr>
            <p:ph type="body" idx="1"/>
          </p:nvPr>
        </p:nvSpPr>
        <p:spPr>
          <a:xfrm>
            <a:off x="324841" y="339511"/>
            <a:ext cx="11619815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  <a:defRPr sz="54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93728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ogan" preserve="1">
  <p:cSld name="Sloga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35c07f9d5_0_5190"/>
          <p:cNvSpPr/>
          <p:nvPr/>
        </p:nvSpPr>
        <p:spPr>
          <a:xfrm>
            <a:off x="1" y="2878390"/>
            <a:ext cx="12241213" cy="1686600"/>
          </a:xfrm>
          <a:prstGeom prst="rect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52156"/>
                </a:srgbClr>
              </a:gs>
              <a:gs pos="67000">
                <a:srgbClr val="FFFFFF">
                  <a:alpha val="392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e35c07f9d5_0_5190"/>
          <p:cNvSpPr txBox="1">
            <a:spLocks noGrp="1"/>
          </p:cNvSpPr>
          <p:nvPr>
            <p:ph type="title"/>
          </p:nvPr>
        </p:nvSpPr>
        <p:spPr>
          <a:xfrm>
            <a:off x="810765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24" name="Google Shape;24;ge35c07f9d5_0_5190"/>
          <p:cNvSpPr txBox="1">
            <a:spLocks noGrp="1"/>
          </p:cNvSpPr>
          <p:nvPr>
            <p:ph type="ftr" idx="11"/>
          </p:nvPr>
        </p:nvSpPr>
        <p:spPr>
          <a:xfrm>
            <a:off x="3348921" y="6495947"/>
            <a:ext cx="554348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25" name="Google Shape;25;ge35c07f9d5_0_5190"/>
          <p:cNvSpPr txBox="1">
            <a:spLocks noGrp="1"/>
          </p:cNvSpPr>
          <p:nvPr>
            <p:ph type="sldNum" idx="12"/>
          </p:nvPr>
        </p:nvSpPr>
        <p:spPr>
          <a:xfrm>
            <a:off x="9309008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6" name="Google Shape;26;ge35c07f9d5_0_5190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7" name="Google Shape;27;ge35c07f9d5_0_5190"/>
          <p:cNvSpPr txBox="1">
            <a:spLocks noGrp="1"/>
          </p:cNvSpPr>
          <p:nvPr>
            <p:ph type="body" idx="2"/>
          </p:nvPr>
        </p:nvSpPr>
        <p:spPr>
          <a:xfrm>
            <a:off x="1134847" y="3034611"/>
            <a:ext cx="9971588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606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41287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7" preserve="1">
  <p:cSld name="Section Break 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35c07f9d5_0_100"/>
          <p:cNvSpPr>
            <a:spLocks noGrp="1"/>
          </p:cNvSpPr>
          <p:nvPr>
            <p:ph type="pic" idx="2"/>
          </p:nvPr>
        </p:nvSpPr>
        <p:spPr>
          <a:xfrm>
            <a:off x="1" y="0"/>
            <a:ext cx="12241213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30" name="Google Shape;30;ge35c07f9d5_0_100"/>
          <p:cNvSpPr>
            <a:spLocks noGrp="1"/>
          </p:cNvSpPr>
          <p:nvPr>
            <p:ph type="body" idx="1"/>
          </p:nvPr>
        </p:nvSpPr>
        <p:spPr>
          <a:xfrm>
            <a:off x="602850" y="1184939"/>
            <a:ext cx="5054621" cy="5033400"/>
          </a:xfrm>
          <a:prstGeom prst="ellipse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68235"/>
                </a:srgbClr>
              </a:gs>
              <a:gs pos="67000">
                <a:srgbClr val="FFFFFF">
                  <a:alpha val="392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1" name="Google Shape;31;ge35c07f9d5_0_100"/>
          <p:cNvSpPr>
            <a:spLocks noGrp="1"/>
          </p:cNvSpPr>
          <p:nvPr>
            <p:ph type="body" idx="3"/>
          </p:nvPr>
        </p:nvSpPr>
        <p:spPr>
          <a:xfrm>
            <a:off x="1214515" y="1794050"/>
            <a:ext cx="3831102" cy="3815100"/>
          </a:xfrm>
          <a:prstGeom prst="ellipse">
            <a:avLst/>
          </a:prstGeom>
          <a:gradFill>
            <a:gsLst>
              <a:gs pos="0">
                <a:schemeClr val="dk2"/>
              </a:gs>
              <a:gs pos="31000">
                <a:srgbClr val="FFFFFF">
                  <a:alpha val="76078"/>
                </a:srgbClr>
              </a:gs>
              <a:gs pos="67000">
                <a:srgbClr val="FFFFFF">
                  <a:alpha val="15294"/>
                </a:srgbClr>
              </a:gs>
              <a:gs pos="88000">
                <a:srgbClr val="FFFFFF">
                  <a:alpha val="46274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2" name="Google Shape;32;ge35c07f9d5_0_100"/>
          <p:cNvSpPr txBox="1">
            <a:spLocks noGrp="1"/>
          </p:cNvSpPr>
          <p:nvPr>
            <p:ph type="title"/>
          </p:nvPr>
        </p:nvSpPr>
        <p:spPr>
          <a:xfrm>
            <a:off x="1238142" y="2768926"/>
            <a:ext cx="3783812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3" name="Google Shape;33;ge35c07f9d5_0_100"/>
          <p:cNvSpPr txBox="1">
            <a:spLocks noGrp="1"/>
          </p:cNvSpPr>
          <p:nvPr>
            <p:ph type="body" idx="4"/>
          </p:nvPr>
        </p:nvSpPr>
        <p:spPr>
          <a:xfrm>
            <a:off x="1242781" y="3759990"/>
            <a:ext cx="3774776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16799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 preserve="1">
  <p:cSld name="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35c07f9d5_0_3468"/>
          <p:cNvSpPr txBox="1">
            <a:spLocks noGrp="1"/>
          </p:cNvSpPr>
          <p:nvPr>
            <p:ph type="title"/>
          </p:nvPr>
        </p:nvSpPr>
        <p:spPr>
          <a:xfrm>
            <a:off x="810765" y="278650"/>
            <a:ext cx="10619493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36" name="Google Shape;36;ge35c07f9d5_0_3468"/>
          <p:cNvSpPr txBox="1">
            <a:spLocks noGrp="1"/>
          </p:cNvSpPr>
          <p:nvPr>
            <p:ph type="ftr" idx="11"/>
          </p:nvPr>
        </p:nvSpPr>
        <p:spPr>
          <a:xfrm>
            <a:off x="3348921" y="6495947"/>
            <a:ext cx="554348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37" name="Google Shape;37;ge35c07f9d5_0_3468"/>
          <p:cNvSpPr txBox="1">
            <a:spLocks noGrp="1"/>
          </p:cNvSpPr>
          <p:nvPr>
            <p:ph type="sldNum" idx="12"/>
          </p:nvPr>
        </p:nvSpPr>
        <p:spPr>
          <a:xfrm>
            <a:off x="9309008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8" name="Google Shape;38;ge35c07f9d5_0_3468"/>
          <p:cNvSpPr txBox="1">
            <a:spLocks noGrp="1"/>
          </p:cNvSpPr>
          <p:nvPr>
            <p:ph type="body" idx="1"/>
          </p:nvPr>
        </p:nvSpPr>
        <p:spPr>
          <a:xfrm>
            <a:off x="828373" y="1202267"/>
            <a:ext cx="10584553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9" name="Google Shape;39;ge35c07f9d5_0_3468"/>
          <p:cNvSpPr txBox="1">
            <a:spLocks noGrp="1"/>
          </p:cNvSpPr>
          <p:nvPr>
            <p:ph type="body" idx="2"/>
          </p:nvPr>
        </p:nvSpPr>
        <p:spPr>
          <a:xfrm>
            <a:off x="828373" y="2802467"/>
            <a:ext cx="10584553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0" name="Google Shape;40;ge35c07f9d5_0_3468"/>
          <p:cNvSpPr txBox="1">
            <a:spLocks noGrp="1"/>
          </p:cNvSpPr>
          <p:nvPr>
            <p:ph type="body" idx="3"/>
          </p:nvPr>
        </p:nvSpPr>
        <p:spPr>
          <a:xfrm>
            <a:off x="824658" y="3344333"/>
            <a:ext cx="10584553" cy="18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41" name="Google Shape;41;ge35c07f9d5_0_346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359878" y="2539696"/>
            <a:ext cx="5439267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e35c07f9d5_0_346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707834" y="3171751"/>
            <a:ext cx="5439267" cy="39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31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 preserve="1">
  <p:cSld name="Conten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35c07f9d5_0_4432"/>
          <p:cNvSpPr/>
          <p:nvPr/>
        </p:nvSpPr>
        <p:spPr>
          <a:xfrm>
            <a:off x="6" y="1236133"/>
            <a:ext cx="6572724" cy="321900"/>
          </a:xfrm>
          <a:prstGeom prst="rect">
            <a:avLst/>
          </a:prstGeom>
          <a:gradFill>
            <a:gsLst>
              <a:gs pos="0">
                <a:srgbClr val="FFFFFF">
                  <a:alpha val="68235"/>
                </a:srgbClr>
              </a:gs>
              <a:gs pos="29000">
                <a:srgbClr val="FFFFFF">
                  <a:alpha val="40392"/>
                </a:srgbClr>
              </a:gs>
              <a:gs pos="62000">
                <a:srgbClr val="FFFFFF">
                  <a:alpha val="392"/>
                </a:srgbClr>
              </a:gs>
              <a:gs pos="100000">
                <a:srgbClr val="FFFFFF">
                  <a:alpha val="2431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e35c07f9d5_0_4432"/>
          <p:cNvSpPr/>
          <p:nvPr/>
        </p:nvSpPr>
        <p:spPr>
          <a:xfrm>
            <a:off x="7521257" y="0"/>
            <a:ext cx="4719976" cy="6858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e35c07f9d5_0_4432"/>
          <p:cNvSpPr txBox="1">
            <a:spLocks noGrp="1"/>
          </p:cNvSpPr>
          <p:nvPr>
            <p:ph type="ftr" idx="11"/>
          </p:nvPr>
        </p:nvSpPr>
        <p:spPr>
          <a:xfrm>
            <a:off x="3348921" y="6495947"/>
            <a:ext cx="554348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/>
          </a:p>
        </p:txBody>
      </p:sp>
      <p:sp>
        <p:nvSpPr>
          <p:cNvPr id="47" name="Google Shape;47;ge35c07f9d5_0_4432"/>
          <p:cNvSpPr txBox="1">
            <a:spLocks noGrp="1"/>
          </p:cNvSpPr>
          <p:nvPr>
            <p:ph type="sldNum" idx="12"/>
          </p:nvPr>
        </p:nvSpPr>
        <p:spPr>
          <a:xfrm>
            <a:off x="9309008" y="6446521"/>
            <a:ext cx="2856383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8" name="Google Shape;48;ge35c07f9d5_0_4432"/>
          <p:cNvSpPr/>
          <p:nvPr/>
        </p:nvSpPr>
        <p:spPr>
          <a:xfrm>
            <a:off x="523108" y="1681150"/>
            <a:ext cx="6049521" cy="4472700"/>
          </a:xfrm>
          <a:prstGeom prst="round2DiagRect">
            <a:avLst>
              <a:gd name="adj1" fmla="val 2886"/>
              <a:gd name="adj2" fmla="val 0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e35c07f9d5_0_4432"/>
          <p:cNvSpPr>
            <a:spLocks noGrp="1"/>
          </p:cNvSpPr>
          <p:nvPr>
            <p:ph type="pic" idx="2"/>
          </p:nvPr>
        </p:nvSpPr>
        <p:spPr>
          <a:xfrm>
            <a:off x="644040" y="1805473"/>
            <a:ext cx="5807347" cy="4224000"/>
          </a:xfrm>
          <a:prstGeom prst="round2DiagRect">
            <a:avLst>
              <a:gd name="adj1" fmla="val 1663"/>
              <a:gd name="adj2" fmla="val 0"/>
            </a:avLst>
          </a:prstGeom>
          <a:solidFill>
            <a:schemeClr val="dk1">
              <a:alpha val="28627"/>
            </a:schemeClr>
          </a:solidFill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0" name="Google Shape;50;ge35c07f9d5_0_4432"/>
          <p:cNvSpPr/>
          <p:nvPr/>
        </p:nvSpPr>
        <p:spPr>
          <a:xfrm>
            <a:off x="7099273" y="6256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e35c07f9d5_0_4432"/>
          <p:cNvSpPr>
            <a:spLocks noGrp="1"/>
          </p:cNvSpPr>
          <p:nvPr>
            <p:ph type="pic" idx="3"/>
          </p:nvPr>
        </p:nvSpPr>
        <p:spPr>
          <a:xfrm>
            <a:off x="7335674" y="8607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2" name="Google Shape;52;ge35c07f9d5_0_4432"/>
          <p:cNvSpPr txBox="1">
            <a:spLocks noGrp="1"/>
          </p:cNvSpPr>
          <p:nvPr>
            <p:ph type="body" idx="1"/>
          </p:nvPr>
        </p:nvSpPr>
        <p:spPr>
          <a:xfrm>
            <a:off x="8020081" y="608686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3" name="Google Shape;53;ge35c07f9d5_0_4432"/>
          <p:cNvSpPr txBox="1">
            <a:spLocks noGrp="1"/>
          </p:cNvSpPr>
          <p:nvPr>
            <p:ph type="body" idx="4"/>
          </p:nvPr>
        </p:nvSpPr>
        <p:spPr>
          <a:xfrm>
            <a:off x="8012911" y="10717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4" name="Google Shape;54;ge35c07f9d5_0_4432"/>
          <p:cNvSpPr/>
          <p:nvPr/>
        </p:nvSpPr>
        <p:spPr>
          <a:xfrm>
            <a:off x="7099273" y="1797590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e35c07f9d5_0_4432"/>
          <p:cNvSpPr>
            <a:spLocks noGrp="1"/>
          </p:cNvSpPr>
          <p:nvPr>
            <p:ph type="pic" idx="5"/>
          </p:nvPr>
        </p:nvSpPr>
        <p:spPr>
          <a:xfrm>
            <a:off x="7335674" y="2032606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56" name="Google Shape;56;ge35c07f9d5_0_4432"/>
          <p:cNvSpPr txBox="1">
            <a:spLocks noGrp="1"/>
          </p:cNvSpPr>
          <p:nvPr>
            <p:ph type="body" idx="6"/>
          </p:nvPr>
        </p:nvSpPr>
        <p:spPr>
          <a:xfrm>
            <a:off x="8020081" y="17805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7" name="Google Shape;57;ge35c07f9d5_0_4432"/>
          <p:cNvSpPr txBox="1">
            <a:spLocks noGrp="1"/>
          </p:cNvSpPr>
          <p:nvPr>
            <p:ph type="body" idx="7"/>
          </p:nvPr>
        </p:nvSpPr>
        <p:spPr>
          <a:xfrm>
            <a:off x="8012911" y="22436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8" name="Google Shape;58;ge35c07f9d5_0_4432"/>
          <p:cNvSpPr/>
          <p:nvPr/>
        </p:nvSpPr>
        <p:spPr>
          <a:xfrm>
            <a:off x="7099273" y="29694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e35c07f9d5_0_4432"/>
          <p:cNvSpPr>
            <a:spLocks noGrp="1"/>
          </p:cNvSpPr>
          <p:nvPr>
            <p:ph type="pic" idx="8"/>
          </p:nvPr>
        </p:nvSpPr>
        <p:spPr>
          <a:xfrm>
            <a:off x="7335674" y="32045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0" name="Google Shape;60;ge35c07f9d5_0_4432"/>
          <p:cNvSpPr txBox="1">
            <a:spLocks noGrp="1"/>
          </p:cNvSpPr>
          <p:nvPr>
            <p:ph type="body" idx="9"/>
          </p:nvPr>
        </p:nvSpPr>
        <p:spPr>
          <a:xfrm>
            <a:off x="8020081" y="29524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1" name="Google Shape;61;ge35c07f9d5_0_4432"/>
          <p:cNvSpPr txBox="1">
            <a:spLocks noGrp="1"/>
          </p:cNvSpPr>
          <p:nvPr>
            <p:ph type="body" idx="13"/>
          </p:nvPr>
        </p:nvSpPr>
        <p:spPr>
          <a:xfrm>
            <a:off x="8012911" y="34155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2" name="Google Shape;62;ge35c07f9d5_0_4432"/>
          <p:cNvSpPr/>
          <p:nvPr/>
        </p:nvSpPr>
        <p:spPr>
          <a:xfrm>
            <a:off x="7099273" y="4141391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5c07f9d5_0_4432"/>
          <p:cNvSpPr>
            <a:spLocks noGrp="1"/>
          </p:cNvSpPr>
          <p:nvPr>
            <p:ph type="pic" idx="14"/>
          </p:nvPr>
        </p:nvSpPr>
        <p:spPr>
          <a:xfrm>
            <a:off x="7335674" y="4376407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4" name="Google Shape;64;ge35c07f9d5_0_4432"/>
          <p:cNvSpPr txBox="1">
            <a:spLocks noGrp="1"/>
          </p:cNvSpPr>
          <p:nvPr>
            <p:ph type="body" idx="15"/>
          </p:nvPr>
        </p:nvSpPr>
        <p:spPr>
          <a:xfrm>
            <a:off x="8020081" y="4124387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5" name="Google Shape;65;ge35c07f9d5_0_4432"/>
          <p:cNvSpPr txBox="1">
            <a:spLocks noGrp="1"/>
          </p:cNvSpPr>
          <p:nvPr>
            <p:ph type="body" idx="16"/>
          </p:nvPr>
        </p:nvSpPr>
        <p:spPr>
          <a:xfrm>
            <a:off x="8012911" y="4587435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6" name="Google Shape;66;ge35c07f9d5_0_4432"/>
          <p:cNvSpPr/>
          <p:nvPr/>
        </p:nvSpPr>
        <p:spPr>
          <a:xfrm>
            <a:off x="7099273" y="5313290"/>
            <a:ext cx="843391" cy="840600"/>
          </a:xfrm>
          <a:prstGeom prst="ellipse">
            <a:avLst/>
          </a:prstGeom>
          <a:gradFill>
            <a:gsLst>
              <a:gs pos="0">
                <a:schemeClr val="dk2"/>
              </a:gs>
              <a:gs pos="21000">
                <a:srgbClr val="FFFFFF"/>
              </a:gs>
              <a:gs pos="67000">
                <a:srgbClr val="FFFFFF">
                  <a:alpha val="16078"/>
                </a:srgbClr>
              </a:gs>
              <a:gs pos="88000">
                <a:srgbClr val="FFFFFF">
                  <a:alpha val="40000"/>
                </a:srgbClr>
              </a:gs>
              <a:gs pos="100000">
                <a:schemeClr val="dk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e35c07f9d5_0_4432"/>
          <p:cNvSpPr>
            <a:spLocks noGrp="1"/>
          </p:cNvSpPr>
          <p:nvPr>
            <p:ph type="pic" idx="17"/>
          </p:nvPr>
        </p:nvSpPr>
        <p:spPr>
          <a:xfrm>
            <a:off x="7335674" y="5548306"/>
            <a:ext cx="371092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68" name="Google Shape;68;ge35c07f9d5_0_4432"/>
          <p:cNvSpPr txBox="1">
            <a:spLocks noGrp="1"/>
          </p:cNvSpPr>
          <p:nvPr>
            <p:ph type="body" idx="18"/>
          </p:nvPr>
        </p:nvSpPr>
        <p:spPr>
          <a:xfrm>
            <a:off x="8020081" y="5296285"/>
            <a:ext cx="375459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9" name="Google Shape;69;ge35c07f9d5_0_4432"/>
          <p:cNvSpPr txBox="1">
            <a:spLocks noGrp="1"/>
          </p:cNvSpPr>
          <p:nvPr>
            <p:ph type="body" idx="19"/>
          </p:nvPr>
        </p:nvSpPr>
        <p:spPr>
          <a:xfrm>
            <a:off x="8012911" y="5759333"/>
            <a:ext cx="379104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16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0" name="Google Shape;70;ge35c07f9d5_0_4432"/>
          <p:cNvSpPr txBox="1">
            <a:spLocks noGrp="1"/>
          </p:cNvSpPr>
          <p:nvPr>
            <p:ph type="title"/>
          </p:nvPr>
        </p:nvSpPr>
        <p:spPr>
          <a:xfrm>
            <a:off x="523108" y="278400"/>
            <a:ext cx="6049521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1200"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1" name="Google Shape;71;ge35c07f9d5_0_4432"/>
          <p:cNvSpPr txBox="1">
            <a:spLocks noGrp="1"/>
          </p:cNvSpPr>
          <p:nvPr>
            <p:ph type="body" idx="20"/>
          </p:nvPr>
        </p:nvSpPr>
        <p:spPr>
          <a:xfrm>
            <a:off x="456721" y="1202267"/>
            <a:ext cx="6049521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1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="" xmlns:p14="http://schemas.microsoft.com/office/powerpoint/2010/main" val="22822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8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9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5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25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30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45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5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550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600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65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75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80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85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90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95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00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405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410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15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25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30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350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400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45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4550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4600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65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470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475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48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48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490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95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100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150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5200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52500"/>
                            </p:stCondLst>
                            <p:childTnLst>
                              <p:par>
                                <p:cTn id="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3000"/>
                            </p:stCondLst>
                            <p:childTnLst>
                              <p:par>
                                <p:cTn id="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53500"/>
                            </p:stCondLst>
                            <p:childTnLst>
                              <p:par>
                                <p:cTn id="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 preserve="1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41585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841585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54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>
  <p:cSld name="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835211" y="1709738"/>
            <a:ext cx="10558046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5211" y="4589462"/>
            <a:ext cx="10558046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402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2" cstate="print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41585" y="365125"/>
            <a:ext cx="1055804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41585" y="1825625"/>
            <a:ext cx="10558046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134587" y="6308031"/>
            <a:ext cx="26506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837926E-AD25-459A-86C5-50D6DD64BE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475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0153" y="1762442"/>
            <a:ext cx="9180910" cy="2387700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bg2">
                    <a:lumMod val="75000"/>
                  </a:schemeClr>
                </a:solidFill>
              </a:rPr>
              <a:t>Chapitre </a:t>
            </a:r>
            <a:r>
              <a:rPr lang="fr-FR" sz="4400" dirty="0" smtClean="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fr-FR" dirty="0"/>
              <a:t/>
            </a:r>
            <a:br>
              <a:rPr lang="fr-FR" dirty="0"/>
            </a:br>
            <a:r>
              <a:rPr lang="fr-FR" sz="4800" dirty="0" smtClean="0"/>
              <a:t>Service de résolution des noms</a:t>
            </a:r>
            <a:br>
              <a:rPr lang="fr-FR" sz="4800" dirty="0" smtClean="0"/>
            </a:br>
            <a:r>
              <a:rPr lang="fr-FR" sz="4800" dirty="0" smtClean="0"/>
              <a:t>DNS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body" idx="1"/>
          </p:nvPr>
        </p:nvSpPr>
        <p:spPr>
          <a:xfrm>
            <a:off x="1530153" y="4242117"/>
            <a:ext cx="9180910" cy="1655700"/>
          </a:xfrm>
        </p:spPr>
        <p:txBody>
          <a:bodyPr/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fr-F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et </a:t>
            </a:r>
            <a:r>
              <a:rPr lang="fr-F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dministration Réseaux 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2024/2025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7591" y="1300706"/>
            <a:ext cx="2320006" cy="253774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981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4299" y="1124744"/>
            <a:ext cx="100254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nom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de domaine est constitué par une suite de labels de domaines successifs séparés par un point </a:t>
            </a: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 FQDN signifie "</a:t>
            </a:r>
            <a:r>
              <a:rPr lang="fr-FR" sz="2000" spc="-5" dirty="0" err="1" smtClean="0"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err="1" smtClean="0">
                <a:latin typeface="Times New Roman" pitchFamily="18" charset="0"/>
                <a:cs typeface="Times New Roman" pitchFamily="18" charset="0"/>
              </a:rPr>
              <a:t>Qualified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Domain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Name", en français "Nom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d'hôte pleinement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nommé"</a:t>
            </a:r>
          </a:p>
          <a:p>
            <a:pPr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 Le FQDN est un nom de domaine qui donne la position exacte de son nœud dans l’arborescence DNS en indiquant tous les domaines de niveau supérieur.</a:t>
            </a:r>
          </a:p>
          <a:p>
            <a:pPr>
              <a:buFont typeface="Arial" pitchFamily="34" charset="0"/>
              <a:buChar char="•"/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58527" y="6093296"/>
            <a:ext cx="385593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494550" y="442782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(TLD)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4464422" y="6408712"/>
            <a:ext cx="2520280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ZoneTexte 222"/>
          <p:cNvSpPr txBox="1"/>
          <p:nvPr/>
        </p:nvSpPr>
        <p:spPr>
          <a:xfrm>
            <a:off x="4464422" y="6453336"/>
            <a:ext cx="2360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www.esprit.tn.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smtClean="0">
                <a:solidFill>
                  <a:srgbClr val="FF0000"/>
                </a:solidFill>
              </a:rPr>
              <a:t>(FQDN)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224" name="Ellipse 223"/>
          <p:cNvSpPr/>
          <p:nvPr/>
        </p:nvSpPr>
        <p:spPr>
          <a:xfrm>
            <a:off x="6120606" y="3789040"/>
            <a:ext cx="1542371" cy="72008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Ellipse 226"/>
          <p:cNvSpPr/>
          <p:nvPr/>
        </p:nvSpPr>
        <p:spPr>
          <a:xfrm>
            <a:off x="4111303" y="3789040"/>
            <a:ext cx="1542371" cy="72008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/>
          <p:cNvSpPr/>
          <p:nvPr/>
        </p:nvSpPr>
        <p:spPr>
          <a:xfrm>
            <a:off x="2376190" y="393305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248398" y="393305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tn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336630" y="3933056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32" name="Connecteur droit 231"/>
          <p:cNvCxnSpPr/>
          <p:nvPr/>
        </p:nvCxnSpPr>
        <p:spPr>
          <a:xfrm>
            <a:off x="1296070" y="4509120"/>
            <a:ext cx="892899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3816350" y="5085184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e</a:t>
            </a:r>
            <a:r>
              <a:rPr lang="fr-FR" dirty="0" smtClean="0">
                <a:solidFill>
                  <a:sysClr val="windowText" lastClr="000000"/>
                </a:solidFill>
              </a:rPr>
              <a:t>sprit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472534" y="5085184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Supcom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88158" y="501317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inria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36" name="Connecteur droit 235"/>
          <p:cNvCxnSpPr/>
          <p:nvPr/>
        </p:nvCxnSpPr>
        <p:spPr>
          <a:xfrm>
            <a:off x="1296070" y="5661248"/>
            <a:ext cx="9001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304182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mirsa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008038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layon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672334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www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4968478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ftp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8064822" y="306896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Racine</a:t>
            </a:r>
            <a:endParaRPr lang="fr-FR" b="1" dirty="0"/>
          </a:p>
        </p:txBody>
      </p:sp>
      <p:sp>
        <p:nvSpPr>
          <p:cNvPr id="242" name="ZoneTexte 241"/>
          <p:cNvSpPr txBox="1"/>
          <p:nvPr/>
        </p:nvSpPr>
        <p:spPr>
          <a:xfrm>
            <a:off x="8064822" y="3718773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de premier niveau</a:t>
            </a:r>
          </a:p>
          <a:p>
            <a:pPr algn="ctr"/>
            <a:r>
              <a:rPr lang="fr-FR" b="1" dirty="0" smtClean="0"/>
              <a:t>(TLD)</a:t>
            </a:r>
            <a:endParaRPr lang="fr-FR" b="1" dirty="0"/>
          </a:p>
        </p:txBody>
      </p:sp>
      <p:sp>
        <p:nvSpPr>
          <p:cNvPr id="243" name="ZoneTexte 242"/>
          <p:cNvSpPr txBox="1"/>
          <p:nvPr/>
        </p:nvSpPr>
        <p:spPr>
          <a:xfrm>
            <a:off x="8136830" y="4869160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de second niveau</a:t>
            </a:r>
          </a:p>
          <a:p>
            <a:pPr algn="ctr"/>
            <a:r>
              <a:rPr lang="fr-FR" b="1" dirty="0" smtClean="0"/>
              <a:t>(SLD)</a:t>
            </a:r>
            <a:endParaRPr lang="fr-FR" b="1" dirty="0"/>
          </a:p>
        </p:txBody>
      </p:sp>
      <p:sp>
        <p:nvSpPr>
          <p:cNvPr id="244" name="ZoneTexte 243"/>
          <p:cNvSpPr txBox="1"/>
          <p:nvPr/>
        </p:nvSpPr>
        <p:spPr>
          <a:xfrm>
            <a:off x="8136830" y="5949280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Sous domaine</a:t>
            </a:r>
          </a:p>
          <a:p>
            <a:pPr algn="ctr"/>
            <a:r>
              <a:rPr lang="fr-FR" b="1" dirty="0" smtClean="0"/>
              <a:t>(hôte)</a:t>
            </a:r>
            <a:endParaRPr lang="fr-FR" b="1" dirty="0"/>
          </a:p>
        </p:txBody>
      </p:sp>
      <p:sp>
        <p:nvSpPr>
          <p:cNvPr id="245" name="ZoneTexte 244"/>
          <p:cNvSpPr txBox="1"/>
          <p:nvPr/>
        </p:nvSpPr>
        <p:spPr>
          <a:xfrm>
            <a:off x="4392414" y="2852936"/>
            <a:ext cx="52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 b="1" dirty="0" smtClean="0"/>
              <a:t>.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"</a:t>
            </a:r>
            <a:endParaRPr lang="fr-FR" sz="2000" dirty="0"/>
          </a:p>
        </p:txBody>
      </p:sp>
      <p:cxnSp>
        <p:nvCxnSpPr>
          <p:cNvPr id="246" name="Connecteur droit 245"/>
          <p:cNvCxnSpPr/>
          <p:nvPr/>
        </p:nvCxnSpPr>
        <p:spPr>
          <a:xfrm>
            <a:off x="1224062" y="3645024"/>
            <a:ext cx="89373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necteur droit 246"/>
          <p:cNvCxnSpPr>
            <a:endCxn id="233" idx="0"/>
          </p:cNvCxnSpPr>
          <p:nvPr/>
        </p:nvCxnSpPr>
        <p:spPr>
          <a:xfrm flipH="1">
            <a:off x="4284402" y="4365104"/>
            <a:ext cx="324036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5112494" y="4365104"/>
            <a:ext cx="648072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>
            <a:stCxn id="233" idx="2"/>
            <a:endCxn id="239" idx="0"/>
          </p:cNvCxnSpPr>
          <p:nvPr/>
        </p:nvCxnSpPr>
        <p:spPr>
          <a:xfrm flipH="1">
            <a:off x="4140386" y="5517232"/>
            <a:ext cx="144016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4608438" y="5517232"/>
            <a:ext cx="576064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>
            <a:stCxn id="229" idx="2"/>
          </p:cNvCxnSpPr>
          <p:nvPr/>
        </p:nvCxnSpPr>
        <p:spPr>
          <a:xfrm flipH="1">
            <a:off x="2736230" y="4365104"/>
            <a:ext cx="108012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>
            <a:stCxn id="235" idx="2"/>
            <a:endCxn id="237" idx="0"/>
          </p:cNvCxnSpPr>
          <p:nvPr/>
        </p:nvCxnSpPr>
        <p:spPr>
          <a:xfrm>
            <a:off x="2556210" y="5445224"/>
            <a:ext cx="21602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H="1">
            <a:off x="1728118" y="5445224"/>
            <a:ext cx="57606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H="1">
            <a:off x="3024262" y="3284984"/>
            <a:ext cx="144016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245" idx="2"/>
          </p:cNvCxnSpPr>
          <p:nvPr/>
        </p:nvCxnSpPr>
        <p:spPr>
          <a:xfrm>
            <a:off x="4655307" y="3253046"/>
            <a:ext cx="25139" cy="680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>
            <a:off x="4896470" y="3284984"/>
            <a:ext cx="1872208" cy="6480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Virage 261"/>
          <p:cNvSpPr/>
          <p:nvPr/>
        </p:nvSpPr>
        <p:spPr>
          <a:xfrm rot="10800000" flipH="1">
            <a:off x="4104382" y="6408711"/>
            <a:ext cx="288032" cy="332656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3" name="Titre 1"/>
          <p:cNvSpPr txBox="1">
            <a:spLocks/>
          </p:cNvSpPr>
          <p:nvPr/>
        </p:nvSpPr>
        <p:spPr>
          <a:xfrm>
            <a:off x="612062" y="125760"/>
            <a:ext cx="1101709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Hiérarchie </a:t>
            </a:r>
            <a:r>
              <a:rPr lang="fr-FR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du DNS</a:t>
            </a:r>
            <a:endParaRPr lang="fr-FR" sz="4000" dirty="0">
              <a:solidFill>
                <a:srgbClr val="C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5" name="Espace réservé du numéro de diapositive 2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062" y="-27384"/>
            <a:ext cx="11017092" cy="1143000"/>
          </a:xfrm>
        </p:spPr>
        <p:txBody>
          <a:bodyPr/>
          <a:lstStyle/>
          <a:p>
            <a:pPr algn="ctr"/>
            <a:r>
              <a:rPr lang="fr-FR" dirty="0" smtClean="0"/>
              <a:t>Domaine </a:t>
            </a:r>
            <a:r>
              <a:rPr lang="fr-FR" dirty="0" smtClean="0"/>
              <a:t>et Zone DNS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936162" y="919261"/>
            <a:ext cx="11017092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spc="-5" dirty="0" smtClean="0">
                <a:solidFill>
                  <a:schemeClr val="tx1"/>
                </a:solidFill>
              </a:rPr>
              <a:t>Domaine</a:t>
            </a:r>
            <a:r>
              <a:rPr lang="fr-FR" sz="2000" spc="-5" dirty="0" smtClean="0">
                <a:solidFill>
                  <a:schemeClr val="tx1"/>
                </a:solidFill>
              </a:rPr>
              <a:t>: </a:t>
            </a:r>
            <a:r>
              <a:rPr lang="fr-FR" sz="1800" spc="-5" dirty="0" smtClean="0">
                <a:solidFill>
                  <a:schemeClr val="tx1"/>
                </a:solidFill>
              </a:rPr>
              <a:t>l’ensemble </a:t>
            </a:r>
            <a:r>
              <a:rPr lang="fr-FR" sz="1800" spc="-5" dirty="0" smtClean="0">
                <a:solidFill>
                  <a:schemeClr val="tx1"/>
                </a:solidFill>
              </a:rPr>
              <a:t>d’une sous-arborescence à partir d’un nœud </a:t>
            </a:r>
            <a:r>
              <a:rPr lang="fr-FR" sz="1800" spc="-5" dirty="0" smtClean="0">
                <a:solidFill>
                  <a:schemeClr val="tx1"/>
                </a:solidFill>
              </a:rPr>
              <a:t>donné.</a:t>
            </a:r>
            <a:endParaRPr lang="fr-FR" sz="1800" b="1" spc="-5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fr-FR" sz="2000" b="1" spc="-5" dirty="0" smtClean="0">
                <a:solidFill>
                  <a:schemeClr val="tx1"/>
                </a:solidFill>
              </a:rPr>
              <a:t>Zone DNS</a:t>
            </a:r>
            <a:r>
              <a:rPr lang="fr-FR" sz="2000" spc="-5" dirty="0" smtClean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partie de l’espace de nom de domaine géré par un administrateur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spécifique.</a:t>
            </a:r>
            <a:endParaRPr lang="fr-FR" sz="18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 zone est constituée de la base de données décrivant un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nœud.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rôle d'une zone est principalement de simplifier l'administration des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domaines.</a:t>
            </a:r>
            <a:endParaRPr lang="fr-FR" sz="1800" spc="-5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000" spc="-5" dirty="0">
              <a:solidFill>
                <a:srgbClr val="3333CC"/>
              </a:solidFill>
              <a:latin typeface="Liberation Serif"/>
              <a:cs typeface="Liberation Serif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40686" y="616530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Zone « </a:t>
            </a:r>
            <a:r>
              <a:rPr lang="fr-FR" b="1" dirty="0" smtClean="0">
                <a:solidFill>
                  <a:schemeClr val="accent6"/>
                </a:solidFill>
              </a:rPr>
              <a:t>esprit</a:t>
            </a:r>
            <a:r>
              <a:rPr lang="fr-FR" b="1" dirty="0" smtClean="0">
                <a:solidFill>
                  <a:schemeClr val="accent6"/>
                </a:solidFill>
              </a:rPr>
              <a:t>.tn </a:t>
            </a:r>
            <a:r>
              <a:rPr lang="fr-FR" b="1" dirty="0" smtClean="0">
                <a:solidFill>
                  <a:schemeClr val="accent6"/>
                </a:solidFill>
              </a:rPr>
              <a:t>»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366" y="4005064"/>
            <a:ext cx="1656184" cy="57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59318" y="3284984"/>
            <a:ext cx="213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Zone « </a:t>
            </a:r>
            <a:r>
              <a:rPr lang="fr-FR" b="1" dirty="0" smtClean="0">
                <a:solidFill>
                  <a:srgbClr val="FF0000"/>
                </a:solidFill>
              </a:rPr>
              <a:t>tn</a:t>
            </a:r>
            <a:r>
              <a:rPr lang="fr-FR" b="1" dirty="0" smtClean="0">
                <a:solidFill>
                  <a:srgbClr val="FF0000"/>
                </a:solidFill>
              </a:rPr>
              <a:t>»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3816350" y="3861048"/>
            <a:ext cx="0" cy="108012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3280928" y="4941168"/>
            <a:ext cx="53542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318086" y="6710156"/>
            <a:ext cx="3373937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6692018" y="5877272"/>
            <a:ext cx="0" cy="83288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3816351" y="3861048"/>
            <a:ext cx="201622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88558" y="32849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Domaine «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tn </a:t>
            </a:r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»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6" name="Connecteur droit 235"/>
          <p:cNvCxnSpPr/>
          <p:nvPr/>
        </p:nvCxnSpPr>
        <p:spPr>
          <a:xfrm flipH="1">
            <a:off x="5832575" y="5013176"/>
            <a:ext cx="136815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5832574" y="3861048"/>
            <a:ext cx="0" cy="11521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7200726" y="5013176"/>
            <a:ext cx="0" cy="8640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H="1">
            <a:off x="6696671" y="5877272"/>
            <a:ext cx="504055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2376190" y="407707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248398" y="4077072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tn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336630" y="4077072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47" name="Connecteur droit 246"/>
          <p:cNvCxnSpPr/>
          <p:nvPr/>
        </p:nvCxnSpPr>
        <p:spPr>
          <a:xfrm>
            <a:off x="1296070" y="4653136"/>
            <a:ext cx="892899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3816350" y="522920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e</a:t>
            </a:r>
            <a:r>
              <a:rPr lang="fr-FR" dirty="0" smtClean="0">
                <a:solidFill>
                  <a:sysClr val="windowText" lastClr="000000"/>
                </a:solidFill>
              </a:rPr>
              <a:t>sprit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5472534" y="52292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Supcom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2088158" y="5157192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inria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51" name="Connecteur droit 250"/>
          <p:cNvCxnSpPr/>
          <p:nvPr/>
        </p:nvCxnSpPr>
        <p:spPr>
          <a:xfrm>
            <a:off x="1296070" y="5805264"/>
            <a:ext cx="9001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2304182" y="609329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mirsa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008038" y="609329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layon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672334" y="609329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www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968478" y="609329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ftp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4392414" y="2996952"/>
            <a:ext cx="52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 b="1" dirty="0" smtClean="0"/>
              <a:t>.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"</a:t>
            </a:r>
            <a:endParaRPr lang="fr-FR" sz="2000" dirty="0"/>
          </a:p>
        </p:txBody>
      </p:sp>
      <p:cxnSp>
        <p:nvCxnSpPr>
          <p:cNvPr id="257" name="Connecteur droit 256"/>
          <p:cNvCxnSpPr/>
          <p:nvPr/>
        </p:nvCxnSpPr>
        <p:spPr>
          <a:xfrm>
            <a:off x="1224062" y="3789040"/>
            <a:ext cx="89373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H="1">
            <a:off x="4284402" y="4509120"/>
            <a:ext cx="324036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5112494" y="4509120"/>
            <a:ext cx="648072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stCxn id="248" idx="2"/>
            <a:endCxn id="254" idx="0"/>
          </p:cNvCxnSpPr>
          <p:nvPr/>
        </p:nvCxnSpPr>
        <p:spPr>
          <a:xfrm flipH="1">
            <a:off x="4140386" y="5661248"/>
            <a:ext cx="144016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4608438" y="5661248"/>
            <a:ext cx="576064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>
            <a:stCxn id="244" idx="2"/>
          </p:cNvCxnSpPr>
          <p:nvPr/>
        </p:nvCxnSpPr>
        <p:spPr>
          <a:xfrm flipH="1">
            <a:off x="2736230" y="4509120"/>
            <a:ext cx="108012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>
            <a:stCxn id="250" idx="2"/>
            <a:endCxn id="252" idx="0"/>
          </p:cNvCxnSpPr>
          <p:nvPr/>
        </p:nvCxnSpPr>
        <p:spPr>
          <a:xfrm>
            <a:off x="2556210" y="5589240"/>
            <a:ext cx="21602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 flipH="1">
            <a:off x="1728118" y="5589240"/>
            <a:ext cx="57606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H="1">
            <a:off x="3024262" y="3429000"/>
            <a:ext cx="144016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>
            <a:stCxn id="256" idx="2"/>
          </p:cNvCxnSpPr>
          <p:nvPr/>
        </p:nvCxnSpPr>
        <p:spPr>
          <a:xfrm>
            <a:off x="4655307" y="3397062"/>
            <a:ext cx="25139" cy="680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4896470" y="3429000"/>
            <a:ext cx="1872208" cy="6480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3528318" y="5085184"/>
            <a:ext cx="0" cy="158417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3528318" y="5085184"/>
            <a:ext cx="136815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>
            <a:off x="4896470" y="5085184"/>
            <a:ext cx="0" cy="7920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4896470" y="5877272"/>
            <a:ext cx="122413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6120606" y="5877272"/>
            <a:ext cx="0" cy="79208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3528318" y="6669360"/>
            <a:ext cx="259228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3528318" y="3645024"/>
            <a:ext cx="432048" cy="288032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5832574" y="3645024"/>
            <a:ext cx="360040" cy="43204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>
            <a:off x="3312294" y="4941168"/>
            <a:ext cx="0" cy="180020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endCxn id="6" idx="1"/>
          </p:cNvCxnSpPr>
          <p:nvPr/>
        </p:nvCxnSpPr>
        <p:spPr>
          <a:xfrm>
            <a:off x="6120606" y="6237312"/>
            <a:ext cx="720080" cy="1126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8" name="Espace réservé du numéro de diapositive 30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Partie </a:t>
            </a:r>
            <a:r>
              <a:rPr lang="fr-FR" sz="4800" dirty="0" smtClean="0"/>
              <a:t>3</a:t>
            </a:r>
            <a:endParaRPr lang="fr-FR" sz="4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Architecture DNS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26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317" y="332656"/>
            <a:ext cx="11639352" cy="57404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                         </a:t>
            </a:r>
            <a:r>
              <a:rPr lang="fr-FR" sz="4400" dirty="0" smtClean="0"/>
              <a:t>Types </a:t>
            </a:r>
            <a:r>
              <a:rPr lang="fr-FR" sz="4400" dirty="0" smtClean="0"/>
              <a:t>de serveurs DNS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4829" y="1196752"/>
            <a:ext cx="11206070" cy="551723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</a:rPr>
              <a:t>Serveur primaire (maitre)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Serveur d’autorité sur une zone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Obtient les informations de cette zone dans un fichier de configuration « fichier de zone»</a:t>
            </a:r>
          </a:p>
          <a:p>
            <a:pPr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</a:rPr>
              <a:t>Serveur secondaire (esclave)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Secondaire d’une zone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Obtient toutes les informations d’une zone à partir d’un autre serveur qui détient l’autorité pour la zone considérée</a:t>
            </a:r>
          </a:p>
          <a:p>
            <a:pPr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</a:rPr>
              <a:t>Serveur racine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Environ 13 serveurs de nom répartis dans le monde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Connaisse tous les serveurs de chaque domaine de premier niveau (</a:t>
            </a:r>
            <a:r>
              <a:rPr lang="fr-FR" sz="1800" spc="-5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com,net,org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,…)</a:t>
            </a:r>
          </a:p>
          <a:p>
            <a:pPr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</a:rPr>
              <a:t>Serveur cache</a:t>
            </a:r>
            <a:endParaRPr lang="fr-FR" sz="20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Conserve dans son cache les réponses des serveurs de nom pour une durée limité (TTL)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Capable de répondre aux requêtes des clients DNS</a:t>
            </a:r>
          </a:p>
          <a:p>
            <a:pPr lvl="1">
              <a:buNone/>
            </a:pPr>
            <a:endParaRPr lang="fr-FR" sz="600" b="0" dirty="0" smtClean="0"/>
          </a:p>
          <a:p>
            <a:pPr lvl="1"/>
            <a:endParaRPr lang="fr-FR" sz="600" b="0" dirty="0" smtClean="0"/>
          </a:p>
          <a:p>
            <a:pPr>
              <a:buFont typeface="Wingdings" pitchFamily="2" charset="2"/>
              <a:buChar char="Ø"/>
            </a:pPr>
            <a:endParaRPr lang="fr-FR" sz="900" dirty="0"/>
          </a:p>
        </p:txBody>
      </p:sp>
      <p:sp>
        <p:nvSpPr>
          <p:cNvPr id="214" name="Espace réservé du numéro de diapositive 2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8090" y="44624"/>
            <a:ext cx="11017092" cy="1143000"/>
          </a:xfrm>
        </p:spPr>
        <p:txBody>
          <a:bodyPr/>
          <a:lstStyle/>
          <a:p>
            <a:pPr algn="ctr"/>
            <a:r>
              <a:rPr lang="fr-FR" dirty="0" smtClean="0"/>
              <a:t>Architecture DNS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12062" y="750091"/>
            <a:ext cx="11017092" cy="4525963"/>
          </a:xfrm>
        </p:spPr>
        <p:txBody>
          <a:bodyPr/>
          <a:lstStyle/>
          <a:p>
            <a:pPr>
              <a:buNone/>
            </a:pPr>
            <a:endParaRPr lang="fr-FR" sz="1800" b="1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>
              <a:buFont typeface="Wingdings" pitchFamily="2" charset="2"/>
              <a:buChar char="q"/>
            </a:pPr>
            <a:r>
              <a:rPr lang="fr-FR" sz="1800" b="1" spc="-5" dirty="0" smtClean="0">
                <a:solidFill>
                  <a:schemeClr val="tx1"/>
                </a:solidFill>
              </a:rPr>
              <a:t>Lorsqu'un client souhaite </a:t>
            </a:r>
            <a:r>
              <a:rPr lang="fr-FR" sz="1800" b="1" spc="-5" dirty="0" smtClean="0">
                <a:solidFill>
                  <a:schemeClr val="tx1"/>
                </a:solidFill>
              </a:rPr>
              <a:t>résoudre le </a:t>
            </a:r>
            <a:r>
              <a:rPr lang="fr-FR" sz="1800" b="1" spc="-5" dirty="0" smtClean="0">
                <a:solidFill>
                  <a:schemeClr val="tx1"/>
                </a:solidFill>
              </a:rPr>
              <a:t>nom de </a:t>
            </a:r>
            <a:r>
              <a:rPr lang="fr-FR" sz="1800" b="1" spc="-5" dirty="0" smtClean="0">
                <a:solidFill>
                  <a:schemeClr val="tx1"/>
                </a:solidFill>
              </a:rPr>
              <a:t>domaine www.esprit.tn </a:t>
            </a:r>
            <a:r>
              <a:rPr lang="fr-FR" sz="1800" b="1" spc="-5" dirty="0" smtClean="0">
                <a:solidFill>
                  <a:schemeClr val="tx1"/>
                </a:solidFill>
              </a:rPr>
              <a:t>en adresse IP</a:t>
            </a:r>
            <a:r>
              <a:rPr lang="fr-FR" sz="1800" spc="-5" dirty="0" smtClean="0">
                <a:solidFill>
                  <a:srgbClr val="3333CC"/>
                </a:solidFill>
                <a:latin typeface="Liberation Serif"/>
                <a:cs typeface="Liberation Serif"/>
              </a:rPr>
              <a:t>:</a:t>
            </a:r>
          </a:p>
          <a:p>
            <a:endParaRPr lang="fr-FR" dirty="0"/>
          </a:p>
        </p:txBody>
      </p:sp>
      <p:sp>
        <p:nvSpPr>
          <p:cNvPr id="234" name="Rectangle 233"/>
          <p:cNvSpPr/>
          <p:nvPr/>
        </p:nvSpPr>
        <p:spPr>
          <a:xfrm>
            <a:off x="336721" y="3231199"/>
            <a:ext cx="2183486" cy="62984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Je veux aller sur </a:t>
            </a:r>
          </a:p>
          <a:p>
            <a:pPr algn="ctr"/>
            <a:r>
              <a:rPr lang="fr-FR" sz="1600" dirty="0" smtClean="0"/>
              <a:t>www.esprit.tn?</a:t>
            </a:r>
            <a:endParaRPr lang="fr-FR" sz="1600" dirty="0"/>
          </a:p>
        </p:txBody>
      </p:sp>
      <p:sp>
        <p:nvSpPr>
          <p:cNvPr id="235" name="ZoneTexte 234"/>
          <p:cNvSpPr txBox="1"/>
          <p:nvPr/>
        </p:nvSpPr>
        <p:spPr>
          <a:xfrm>
            <a:off x="2746675" y="4023287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IP de </a:t>
            </a:r>
            <a:r>
              <a:rPr lang="fr-FR" sz="1100" dirty="0" smtClean="0"/>
              <a:t>www.sesprit.tn?</a:t>
            </a:r>
            <a:endParaRPr lang="fr-FR" sz="1100" dirty="0"/>
          </a:p>
        </p:txBody>
      </p:sp>
      <p:sp>
        <p:nvSpPr>
          <p:cNvPr id="236" name="Rectangle 235"/>
          <p:cNvSpPr/>
          <p:nvPr/>
        </p:nvSpPr>
        <p:spPr>
          <a:xfrm>
            <a:off x="4392414" y="2924944"/>
            <a:ext cx="3126549" cy="55784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Où </a:t>
            </a:r>
            <a:r>
              <a:rPr lang="fr-FR" sz="1600" dirty="0" smtClean="0"/>
              <a:t>est </a:t>
            </a:r>
            <a:r>
              <a:rPr lang="fr-FR" sz="1600" dirty="0" smtClean="0"/>
              <a:t>www.esprit.tn</a:t>
            </a:r>
            <a:r>
              <a:rPr lang="fr-FR" sz="1600" dirty="0" smtClean="0"/>
              <a:t>?</a:t>
            </a:r>
            <a:endParaRPr lang="fr-FR" sz="1600" dirty="0"/>
          </a:p>
        </p:txBody>
      </p:sp>
      <p:cxnSp>
        <p:nvCxnSpPr>
          <p:cNvPr id="237" name="Connecteur droit avec flèche 236"/>
          <p:cNvCxnSpPr/>
          <p:nvPr/>
        </p:nvCxnSpPr>
        <p:spPr>
          <a:xfrm>
            <a:off x="2939467" y="4383327"/>
            <a:ext cx="1542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3608" y="1988841"/>
            <a:ext cx="29072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911" y="4095308"/>
            <a:ext cx="178517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6632" y="3796258"/>
            <a:ext cx="154290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4" name="Connecteur droit avec flèche 243"/>
          <p:cNvCxnSpPr/>
          <p:nvPr/>
        </p:nvCxnSpPr>
        <p:spPr>
          <a:xfrm flipV="1">
            <a:off x="7180988" y="2871159"/>
            <a:ext cx="2217159" cy="1008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ZoneTexte 244"/>
          <p:cNvSpPr txBox="1"/>
          <p:nvPr/>
        </p:nvSpPr>
        <p:spPr>
          <a:xfrm rot="20275389">
            <a:off x="7713055" y="2911799"/>
            <a:ext cx="179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DNS de </a:t>
            </a:r>
            <a:r>
              <a:rPr lang="fr-FR" sz="1100" dirty="0" smtClean="0"/>
              <a:t>tn</a:t>
            </a:r>
            <a:r>
              <a:rPr lang="fr-FR" sz="1100" dirty="0" smtClean="0"/>
              <a:t>?</a:t>
            </a:r>
            <a:endParaRPr lang="fr-FR" sz="1100" dirty="0"/>
          </a:p>
        </p:txBody>
      </p:sp>
      <p:cxnSp>
        <p:nvCxnSpPr>
          <p:cNvPr id="247" name="Connecteur droit avec flèche 246"/>
          <p:cNvCxnSpPr/>
          <p:nvPr/>
        </p:nvCxnSpPr>
        <p:spPr>
          <a:xfrm>
            <a:off x="7566583" y="4239311"/>
            <a:ext cx="19279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6698996" y="4815375"/>
            <a:ext cx="2409955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necteur droit avec flèche 251"/>
          <p:cNvCxnSpPr/>
          <p:nvPr/>
        </p:nvCxnSpPr>
        <p:spPr>
          <a:xfrm flipH="1">
            <a:off x="7373787" y="3015175"/>
            <a:ext cx="2120761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20204662">
            <a:off x="8056903" y="3419967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Essaie 122.34.12.19</a:t>
            </a:r>
            <a:endParaRPr lang="fr-FR" sz="1100" dirty="0"/>
          </a:p>
        </p:txBody>
      </p:sp>
      <p:sp>
        <p:nvSpPr>
          <p:cNvPr id="258" name="ZoneTexte 257"/>
          <p:cNvSpPr txBox="1"/>
          <p:nvPr/>
        </p:nvSpPr>
        <p:spPr>
          <a:xfrm>
            <a:off x="7566587" y="395947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DNS de </a:t>
            </a:r>
            <a:r>
              <a:rPr lang="fr-FR" sz="1100" dirty="0" smtClean="0"/>
              <a:t>esprit.tn</a:t>
            </a:r>
            <a:r>
              <a:rPr lang="fr-FR" sz="1100" dirty="0" smtClean="0"/>
              <a:t> </a:t>
            </a:r>
            <a:r>
              <a:rPr lang="fr-FR" sz="1100" dirty="0" smtClean="0"/>
              <a:t>?</a:t>
            </a:r>
            <a:endParaRPr lang="fr-FR" sz="1100" dirty="0"/>
          </a:p>
        </p:txBody>
      </p:sp>
      <p:cxnSp>
        <p:nvCxnSpPr>
          <p:cNvPr id="260" name="Connecteur droit avec flèche 259"/>
          <p:cNvCxnSpPr/>
          <p:nvPr/>
        </p:nvCxnSpPr>
        <p:spPr>
          <a:xfrm flipH="1">
            <a:off x="7662979" y="4383327"/>
            <a:ext cx="1735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ZoneTexte 260"/>
          <p:cNvSpPr txBox="1"/>
          <p:nvPr/>
        </p:nvSpPr>
        <p:spPr>
          <a:xfrm>
            <a:off x="7566580" y="4437885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Essaie 201.11.97.10</a:t>
            </a:r>
            <a:endParaRPr lang="fr-FR" sz="1100" dirty="0"/>
          </a:p>
        </p:txBody>
      </p:sp>
      <p:sp>
        <p:nvSpPr>
          <p:cNvPr id="263" name="ZoneTexte 262"/>
          <p:cNvSpPr txBox="1"/>
          <p:nvPr/>
        </p:nvSpPr>
        <p:spPr>
          <a:xfrm>
            <a:off x="2843067" y="4625773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C’est </a:t>
            </a:r>
            <a:r>
              <a:rPr lang="fr-FR" sz="1100" dirty="0" smtClean="0"/>
              <a:t>192.168.1.10</a:t>
            </a:r>
            <a:endParaRPr lang="fr-FR" sz="1100" dirty="0"/>
          </a:p>
        </p:txBody>
      </p:sp>
      <p:cxnSp>
        <p:nvCxnSpPr>
          <p:cNvPr id="265" name="Connecteur droit avec flèche 264"/>
          <p:cNvCxnSpPr/>
          <p:nvPr/>
        </p:nvCxnSpPr>
        <p:spPr>
          <a:xfrm flipH="1">
            <a:off x="2939467" y="4527343"/>
            <a:ext cx="14459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 flipH="1" flipV="1">
            <a:off x="6698997" y="4959391"/>
            <a:ext cx="231355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ZoneTexte 269"/>
          <p:cNvSpPr txBox="1"/>
          <p:nvPr/>
        </p:nvSpPr>
        <p:spPr>
          <a:xfrm rot="876259">
            <a:off x="7613889" y="4939215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IP de </a:t>
            </a:r>
            <a:r>
              <a:rPr lang="fr-FR" sz="1100" dirty="0" smtClean="0"/>
              <a:t>www.esprit.tn?</a:t>
            </a:r>
            <a:endParaRPr lang="fr-FR" sz="1100" dirty="0"/>
          </a:p>
        </p:txBody>
      </p:sp>
      <p:sp>
        <p:nvSpPr>
          <p:cNvPr id="271" name="ZoneTexte 270"/>
          <p:cNvSpPr txBox="1"/>
          <p:nvPr/>
        </p:nvSpPr>
        <p:spPr>
          <a:xfrm rot="993303">
            <a:off x="7186400" y="5371263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C’est </a:t>
            </a:r>
            <a:r>
              <a:rPr lang="fr-FR" sz="1100" dirty="0" smtClean="0"/>
              <a:t>192.168.1.10</a:t>
            </a:r>
            <a:endParaRPr lang="fr-FR" sz="1100" dirty="0"/>
          </a:p>
        </p:txBody>
      </p:sp>
      <p:sp>
        <p:nvSpPr>
          <p:cNvPr id="241" name="ZoneTexte 240"/>
          <p:cNvSpPr txBox="1"/>
          <p:nvPr/>
        </p:nvSpPr>
        <p:spPr>
          <a:xfrm>
            <a:off x="3710659" y="3951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42" name="Ellipse 241"/>
          <p:cNvSpPr/>
          <p:nvPr/>
        </p:nvSpPr>
        <p:spPr>
          <a:xfrm>
            <a:off x="3614254" y="3735255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243" name="Ellipse 242"/>
          <p:cNvSpPr/>
          <p:nvPr/>
        </p:nvSpPr>
        <p:spPr>
          <a:xfrm>
            <a:off x="7952172" y="2799151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</a:t>
            </a:r>
            <a:endParaRPr lang="fr-FR" sz="1200" dirty="0"/>
          </a:p>
        </p:txBody>
      </p:sp>
      <p:sp>
        <p:nvSpPr>
          <p:cNvPr id="246" name="Ellipse 245"/>
          <p:cNvSpPr/>
          <p:nvPr/>
        </p:nvSpPr>
        <p:spPr>
          <a:xfrm>
            <a:off x="9301750" y="3375215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3</a:t>
            </a:r>
            <a:endParaRPr lang="fr-FR" sz="1200" dirty="0"/>
          </a:p>
        </p:txBody>
      </p:sp>
      <p:sp>
        <p:nvSpPr>
          <p:cNvPr id="249" name="Ellipse 248"/>
          <p:cNvSpPr/>
          <p:nvPr/>
        </p:nvSpPr>
        <p:spPr>
          <a:xfrm>
            <a:off x="8723361" y="3735255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250" name="Ellipse 249"/>
          <p:cNvSpPr/>
          <p:nvPr/>
        </p:nvSpPr>
        <p:spPr>
          <a:xfrm>
            <a:off x="8723361" y="4671359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</a:t>
            </a:r>
            <a:endParaRPr lang="fr-FR" sz="1200" dirty="0"/>
          </a:p>
        </p:txBody>
      </p:sp>
      <p:sp>
        <p:nvSpPr>
          <p:cNvPr id="251" name="Ellipse 250"/>
          <p:cNvSpPr/>
          <p:nvPr/>
        </p:nvSpPr>
        <p:spPr>
          <a:xfrm>
            <a:off x="9108952" y="5031399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</a:t>
            </a:r>
            <a:endParaRPr lang="fr-FR" sz="1200" dirty="0"/>
          </a:p>
        </p:txBody>
      </p:sp>
      <p:sp>
        <p:nvSpPr>
          <p:cNvPr id="253" name="Ellipse 252"/>
          <p:cNvSpPr/>
          <p:nvPr/>
        </p:nvSpPr>
        <p:spPr>
          <a:xfrm>
            <a:off x="7566585" y="5607463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</a:t>
            </a:r>
            <a:endParaRPr lang="fr-FR" sz="1200" dirty="0"/>
          </a:p>
        </p:txBody>
      </p:sp>
      <p:sp>
        <p:nvSpPr>
          <p:cNvPr id="254" name="Ellipse 253"/>
          <p:cNvSpPr/>
          <p:nvPr/>
        </p:nvSpPr>
        <p:spPr>
          <a:xfrm>
            <a:off x="3517860" y="4887383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8</a:t>
            </a:r>
            <a:endParaRPr lang="fr-FR" sz="1200" dirty="0"/>
          </a:p>
        </p:txBody>
      </p:sp>
      <p:sp>
        <p:nvSpPr>
          <p:cNvPr id="257" name="ZoneTexte 256"/>
          <p:cNvSpPr txBox="1"/>
          <p:nvPr/>
        </p:nvSpPr>
        <p:spPr>
          <a:xfrm>
            <a:off x="9288958" y="4437113"/>
            <a:ext cx="23762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Serveur DNS TLD de « tn »</a:t>
            </a:r>
            <a:endParaRPr lang="fr-FR" sz="1400" dirty="0"/>
          </a:p>
        </p:txBody>
      </p:sp>
      <p:sp>
        <p:nvSpPr>
          <p:cNvPr id="259" name="ZoneTexte 258"/>
          <p:cNvSpPr txBox="1"/>
          <p:nvPr/>
        </p:nvSpPr>
        <p:spPr>
          <a:xfrm>
            <a:off x="9072934" y="5877272"/>
            <a:ext cx="29523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Serveur DNS d’autorité de </a:t>
            </a:r>
          </a:p>
          <a:p>
            <a:pPr algn="ctr"/>
            <a:r>
              <a:rPr lang="fr-FR" sz="1400" dirty="0" smtClean="0"/>
              <a:t>«  esprit.tn »</a:t>
            </a:r>
            <a:endParaRPr lang="fr-FR" sz="1400" dirty="0"/>
          </a:p>
        </p:txBody>
      </p:sp>
      <p:sp>
        <p:nvSpPr>
          <p:cNvPr id="267" name="ZoneTexte 266"/>
          <p:cNvSpPr txBox="1"/>
          <p:nvPr/>
        </p:nvSpPr>
        <p:spPr>
          <a:xfrm>
            <a:off x="4392414" y="4707141"/>
            <a:ext cx="230425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Serveur DNS du fournisseur d’accès de l’utilisateur</a:t>
            </a:r>
          </a:p>
          <a:p>
            <a:pPr algn="ctr"/>
            <a:r>
              <a:rPr lang="fr-FR" sz="1400" dirty="0" smtClean="0"/>
              <a:t>(cache)</a:t>
            </a:r>
            <a:endParaRPr lang="fr-FR" sz="1400" dirty="0"/>
          </a:p>
        </p:txBody>
      </p:sp>
      <p:sp>
        <p:nvSpPr>
          <p:cNvPr id="272" name="ZoneTexte 271"/>
          <p:cNvSpPr txBox="1"/>
          <p:nvPr/>
        </p:nvSpPr>
        <p:spPr>
          <a:xfrm>
            <a:off x="2880246" y="2636912"/>
            <a:ext cx="1512168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Serveur web de www.esprit.tn</a:t>
            </a:r>
          </a:p>
          <a:p>
            <a:pPr algn="ctr"/>
            <a:endParaRPr lang="fr-FR" sz="1400" dirty="0"/>
          </a:p>
        </p:txBody>
      </p:sp>
      <p:cxnSp>
        <p:nvCxnSpPr>
          <p:cNvPr id="274" name="Connecteur droit avec flèche 273"/>
          <p:cNvCxnSpPr/>
          <p:nvPr/>
        </p:nvCxnSpPr>
        <p:spPr>
          <a:xfrm flipV="1">
            <a:off x="1080046" y="2420888"/>
            <a:ext cx="1440160" cy="6480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ZoneTexte 277"/>
          <p:cNvSpPr txBox="1"/>
          <p:nvPr/>
        </p:nvSpPr>
        <p:spPr>
          <a:xfrm rot="20157761">
            <a:off x="1074818" y="249541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Requête HTTP</a:t>
            </a:r>
            <a:endParaRPr lang="fr-FR" sz="1100" dirty="0"/>
          </a:p>
        </p:txBody>
      </p:sp>
      <p:cxnSp>
        <p:nvCxnSpPr>
          <p:cNvPr id="279" name="Connecteur droit avec flèche 278"/>
          <p:cNvCxnSpPr/>
          <p:nvPr/>
        </p:nvCxnSpPr>
        <p:spPr>
          <a:xfrm flipH="1">
            <a:off x="1512094" y="2628528"/>
            <a:ext cx="1143744" cy="512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86" name="AutoShape 2" descr="Fichier:Google Chrome icon (February 2022).svg —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88" name="AutoShape 4" descr="Fichier:Google Chrome icon (February 2022).svg —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90" name="AutoShape 6" descr="Fichier:Google Chrome icon (February 2022).svg —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992" name="AutoShape 8" descr="Fichier:Google Chrome icon (February 2022).svg —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994" name="Picture 10" descr="https://neptunet.fr/wp-content/uploads/2020/04/dns2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5575" y="3983012"/>
            <a:ext cx="2640013" cy="1246188"/>
          </a:xfrm>
          <a:prstGeom prst="rect">
            <a:avLst/>
          </a:prstGeom>
          <a:noFill/>
        </p:spPr>
      </p:pic>
      <p:sp>
        <p:nvSpPr>
          <p:cNvPr id="281" name="ZoneTexte 280"/>
          <p:cNvSpPr txBox="1"/>
          <p:nvPr/>
        </p:nvSpPr>
        <p:spPr>
          <a:xfrm>
            <a:off x="1584102" y="4941169"/>
            <a:ext cx="1224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Poste Client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143942" y="4417367"/>
            <a:ext cx="17281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http://www.esprit.tn</a:t>
            </a:r>
            <a:endParaRPr lang="fr-FR" sz="1400" dirty="0">
              <a:solidFill>
                <a:srgbClr val="00B0F0"/>
              </a:solidFill>
            </a:endParaRPr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72534" y="3573016"/>
            <a:ext cx="864096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3054" y="3356992"/>
            <a:ext cx="936104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3054" y="4825679"/>
            <a:ext cx="936104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53054" y="2017367"/>
            <a:ext cx="936104" cy="11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" name="ZoneTexte 285"/>
          <p:cNvSpPr txBox="1"/>
          <p:nvPr/>
        </p:nvSpPr>
        <p:spPr>
          <a:xfrm>
            <a:off x="9801398" y="2996952"/>
            <a:ext cx="20162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Serveur DNS  racine</a:t>
            </a:r>
            <a:endParaRPr lang="fr-FR" sz="1400" dirty="0"/>
          </a:p>
        </p:txBody>
      </p:sp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2254" y="1628800"/>
            <a:ext cx="1006475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" name="ZoneTexte 286"/>
          <p:cNvSpPr txBox="1"/>
          <p:nvPr/>
        </p:nvSpPr>
        <p:spPr>
          <a:xfrm rot="20157761">
            <a:off x="1859027" y="2797303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Réponse HTTP</a:t>
            </a:r>
            <a:endParaRPr lang="fr-FR" sz="1100" dirty="0"/>
          </a:p>
        </p:txBody>
      </p:sp>
      <p:sp>
        <p:nvSpPr>
          <p:cNvPr id="289" name="Ellipse 288"/>
          <p:cNvSpPr/>
          <p:nvPr/>
        </p:nvSpPr>
        <p:spPr>
          <a:xfrm>
            <a:off x="1512094" y="2132856"/>
            <a:ext cx="385593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9</a:t>
            </a:r>
            <a:endParaRPr lang="fr-FR" sz="1200" dirty="0"/>
          </a:p>
        </p:txBody>
      </p:sp>
      <p:sp>
        <p:nvSpPr>
          <p:cNvPr id="290" name="Ellipse 289"/>
          <p:cNvSpPr/>
          <p:nvPr/>
        </p:nvSpPr>
        <p:spPr>
          <a:xfrm>
            <a:off x="2520206" y="2996952"/>
            <a:ext cx="504055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10</a:t>
            </a:r>
            <a:endParaRPr lang="fr-FR" sz="1200" dirty="0"/>
          </a:p>
        </p:txBody>
      </p:sp>
      <p:sp>
        <p:nvSpPr>
          <p:cNvPr id="291" name="ZoneTexte 290"/>
          <p:cNvSpPr txBox="1"/>
          <p:nvPr/>
        </p:nvSpPr>
        <p:spPr>
          <a:xfrm>
            <a:off x="143942" y="4077072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93" name="Espace réservé du numéro de diapositive 29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612062" y="1711349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fr-FR" sz="2000" b="1" i="0" u="none" strike="noStrike" kern="120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Lorsqu'un client souhaite résoudre un nom de domaine en adresse IP</a:t>
            </a:r>
            <a:r>
              <a:rPr kumimoji="0" lang="fr-FR" sz="2000" b="0" i="0" u="none" strike="noStrike" kern="1200" cap="none" spc="-5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2000" b="0" i="0" u="none" strike="noStrike" kern="1200" cap="none" spc="-5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1-L’utilisateur envoie une requête récursive au serveur de noms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(Cache)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pour résoudre le nom de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domaine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envoie une requête à l’un des serveurs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racines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racine lui indique les serveurs de noms de domaine de premier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niveau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de nom local interroge donc le serveur de nom de domaine de premier niveau pour résoudre le nom de domaine </a:t>
            </a: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5-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de nom de domaine de premier niveau renseigne le serveur local sur d’autre serveurs de domaine de seconde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niveau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6-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de nom local envoi une requête au serveur de domaine de seconde niveau pour résoudre le nom de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domaine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7-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de domaine de seconde niveau répond avec autorité en envoyant l’adresse IP correspond au nom de domaine </a:t>
            </a: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8-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serveur de nom local transfère la réponse au poste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client.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9- 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client peut désormais communiquer avec le serveur web directement grâce à son adresse IP en utilisant 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le protocole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 http sur le port 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80</a:t>
            </a:r>
          </a:p>
          <a:p>
            <a:pPr marL="342900" lvl="1" indent="-342900">
              <a:spcBef>
                <a:spcPct val="20000"/>
              </a:spcBef>
              <a:defRPr/>
            </a:pP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10- </a:t>
            </a:r>
            <a:r>
              <a:rPr lang="fr-FR" sz="2100" spc="-5" dirty="0" smtClean="0">
                <a:latin typeface="Times New Roman" pitchFamily="18" charset="0"/>
                <a:cs typeface="Times New Roman" pitchFamily="18" charset="0"/>
              </a:rPr>
              <a:t>Le serveur web va répondre à la demande du PC et ce dernier aura accès au site internet comme si il avait saisi directement son adresse IP.</a:t>
            </a:r>
          </a:p>
          <a:p>
            <a:pPr marL="342900" lvl="1" indent="-342900">
              <a:spcBef>
                <a:spcPct val="20000"/>
              </a:spcBef>
              <a:defRPr/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342900" lvl="1" indent="-342900">
              <a:spcBef>
                <a:spcPct val="20000"/>
              </a:spcBef>
              <a:defRPr/>
            </a:pPr>
            <a:endParaRPr lang="fr-FR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fr-FR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fr-FR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800" b="0" i="0" u="none" strike="noStrike" kern="1200" cap="none" spc="-5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Liberation Serif"/>
              <a:ea typeface="+mn-ea"/>
              <a:cs typeface="Liberation Serif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1" name="Titre 1"/>
          <p:cNvSpPr txBox="1">
            <a:spLocks/>
          </p:cNvSpPr>
          <p:nvPr/>
        </p:nvSpPr>
        <p:spPr>
          <a:xfrm>
            <a:off x="287958" y="53752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Architecture DNS</a:t>
            </a:r>
            <a:endParaRPr lang="fr-FR" sz="4000" dirty="0">
              <a:solidFill>
                <a:srgbClr val="C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53" name="Espace réservé du numéro de diapositive 4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618" y="1252370"/>
            <a:ext cx="6591733" cy="502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9475" y="213017"/>
            <a:ext cx="873886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 smtClean="0">
                <a:solidFill>
                  <a:srgbClr val="FF33CC"/>
                </a:solidFill>
              </a:rPr>
              <a:t> </a:t>
            </a:r>
            <a:r>
              <a:rPr lang="fr-FR" dirty="0" smtClean="0"/>
              <a:t>Résolution inverse</a:t>
            </a:r>
            <a:endParaRPr lang="fr-FR" dirty="0"/>
          </a:p>
        </p:txBody>
      </p:sp>
      <p:sp>
        <p:nvSpPr>
          <p:cNvPr id="5" name="object 5"/>
          <p:cNvSpPr txBox="1"/>
          <p:nvPr/>
        </p:nvSpPr>
        <p:spPr>
          <a:xfrm>
            <a:off x="722307" y="1593657"/>
            <a:ext cx="6406411" cy="47833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 Trouver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à partir d’une adresse IP le nom d’une machine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associée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Même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principe que pour les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noms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L’arborescence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se trouve sous le domaine:</a:t>
            </a:r>
          </a:p>
          <a:p>
            <a:pPr marL="469900" lvl="1">
              <a:spcBef>
                <a:spcPts val="100"/>
              </a:spcBef>
              <a:buFont typeface="Wingdings" pitchFamily="2" charset="2"/>
              <a:buChar char="Ø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err="1" smtClean="0">
                <a:latin typeface="Times New Roman" pitchFamily="18" charset="0"/>
                <a:cs typeface="Times New Roman" pitchFamily="18" charset="0"/>
              </a:rPr>
              <a:t>in-addr.arpa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: pour les adresses IPV4</a:t>
            </a:r>
          </a:p>
          <a:p>
            <a:pPr marL="469900" lvl="1">
              <a:spcBef>
                <a:spcPts val="100"/>
              </a:spcBef>
              <a:buFont typeface="Wingdings" pitchFamily="2" charset="2"/>
              <a:buChar char="Ø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ip6.</a:t>
            </a:r>
            <a:r>
              <a:rPr lang="fr-FR" sz="2000" spc="-5" dirty="0" err="1" smtClean="0">
                <a:latin typeface="Times New Roman" pitchFamily="18" charset="0"/>
                <a:cs typeface="Times New Roman" pitchFamily="18" charset="0"/>
              </a:rPr>
              <a:t>arpa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: pour les adresses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IPV6</a:t>
            </a:r>
          </a:p>
          <a:p>
            <a:pPr marL="469900" lvl="1">
              <a:spcBef>
                <a:spcPts val="100"/>
              </a:spcBef>
            </a:pP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 Chaque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octet de l’adresse IP est vue  comme un sous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domaine.</a:t>
            </a:r>
          </a:p>
          <a:p>
            <a:pPr marL="12700">
              <a:spcBef>
                <a:spcPts val="100"/>
              </a:spcBef>
              <a:buFont typeface="Arial" pitchFamily="34" charset="0"/>
              <a:buChar char="•"/>
            </a:pP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 Le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nom de domaine est inversé par apport au numéro IP</a:t>
            </a:r>
          </a:p>
          <a:p>
            <a:pPr marL="12700">
              <a:spcBef>
                <a:spcPts val="100"/>
              </a:spcBef>
            </a:pPr>
            <a:r>
              <a:rPr lang="fr-FR" sz="2000" dirty="0" smtClean="0">
                <a:latin typeface="Liberation Serif"/>
                <a:cs typeface="Liberation Serif"/>
              </a:rPr>
              <a:t>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Exemple: </a:t>
            </a:r>
            <a:endParaRPr lang="fr-FR" sz="20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00"/>
              </a:spcBef>
            </a:pPr>
            <a:r>
              <a:rPr lang="fr-FR" sz="2000" b="1" spc="-1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@IP  129.88.38.229 </a:t>
            </a:r>
            <a:r>
              <a:rPr lang="fr-FR" sz="2000" b="1" spc="-1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000" b="1" spc="-10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229.38.88.129.in-</a:t>
            </a:r>
            <a:r>
              <a:rPr lang="fr-FR" sz="2000" b="1" spc="-10" dirty="0" err="1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addr.arpa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00"/>
              </a:spcBef>
            </a:pPr>
            <a:endParaRPr lang="fr-FR" sz="2000" dirty="0" smtClean="0">
              <a:latin typeface="Liberation Serif"/>
              <a:cs typeface="Liberation Serif"/>
            </a:endParaRPr>
          </a:p>
          <a:p>
            <a:pPr marL="12700">
              <a:spcBef>
                <a:spcPts val="100"/>
              </a:spcBef>
              <a:buFont typeface="Wingdings" pitchFamily="2" charset="2"/>
              <a:buChar char="q"/>
            </a:pPr>
            <a:endParaRPr lang="fr-FR" sz="2000" spc="-5" dirty="0" smtClean="0">
              <a:solidFill>
                <a:srgbClr val="3333CC"/>
              </a:solidFill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q"/>
            </a:pPr>
            <a:endParaRPr lang="fr-FR" sz="2000" spc="-5" dirty="0">
              <a:solidFill>
                <a:srgbClr val="3333CC"/>
              </a:solidFill>
              <a:latin typeface="Liberation Serif"/>
              <a:cs typeface="Liberation Serif"/>
            </a:endParaRPr>
          </a:p>
        </p:txBody>
      </p:sp>
      <p:sp>
        <p:nvSpPr>
          <p:cNvPr id="229" name="Espace réservé du numéro de diapositive 22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287958" y="44624"/>
            <a:ext cx="11017092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fr-FR" sz="4400" smtClean="0"/>
              <a:t>T</a:t>
            </a:r>
            <a:r>
              <a:rPr lang="fr-FR" sz="4400" smtClean="0"/>
              <a:t>ypes </a:t>
            </a:r>
            <a:r>
              <a:rPr lang="fr-FR" sz="4400" dirty="0" smtClean="0"/>
              <a:t>d’enregistrements DNS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1746" name="AutoShape 2" descr="Fichier:Google Chrome icon (February 2022).svg — Wikipédia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2" name="Image 21" descr="tableau_dns_record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4102" y="1484784"/>
            <a:ext cx="8352928" cy="5200222"/>
          </a:xfrm>
          <a:prstGeom prst="rect">
            <a:avLst/>
          </a:prstGeom>
        </p:spPr>
      </p:pic>
      <p:sp>
        <p:nvSpPr>
          <p:cNvPr id="25" name="Espace réservé du numéro de diapositive 2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046" y="267519"/>
            <a:ext cx="9783739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pc="-5" dirty="0" smtClean="0"/>
              <a:t>Mode récursive et mode itératif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08038" y="1237058"/>
            <a:ext cx="10425495" cy="13978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7350" marR="43180" indent="-336550">
              <a:lnSpc>
                <a:spcPct val="100000"/>
              </a:lnSpc>
              <a:spcBef>
                <a:spcPts val="600"/>
              </a:spcBef>
              <a:tabLst>
                <a:tab pos="386715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récursif: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Si le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serveur n'a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pas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 réponse,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demande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au 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serveur racine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ou fait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suivre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000" spc="-10" dirty="0" smtClean="0">
                <a:latin typeface="Times New Roman" pitchFamily="18" charset="0"/>
                <a:cs typeface="Times New Roman" pitchFamily="18" charset="0"/>
              </a:rPr>
              <a:t>requête pour donner une réponse complète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spc="-10" dirty="0" smtClean="0">
                <a:latin typeface="Times New Roman" pitchFamily="18" charset="0"/>
                <a:cs typeface="Times New Roman" pitchFamily="18" charset="0"/>
              </a:rPr>
              <a:t>à l’utilisateur </a:t>
            </a:r>
            <a:r>
              <a:rPr sz="2000" spc="-5" dirty="0" smtClean="0">
                <a:latin typeface="Times New Roman" pitchFamily="18" charset="0"/>
                <a:cs typeface="Times New Roman" pitchFamily="18" charset="0"/>
              </a:rPr>
              <a:t>(pour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 cas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d’un  serveur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cache)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  <a:tabLst>
                <a:tab pos="386715" algn="l"/>
              </a:tabLst>
            </a:pPr>
            <a:r>
              <a:rPr sz="2000" b="1" spc="-5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sz="2000" b="1" dirty="0" err="1">
                <a:latin typeface="Times New Roman" pitchFamily="18" charset="0"/>
                <a:cs typeface="Times New Roman" pitchFamily="18" charset="0"/>
              </a:rPr>
              <a:t>itératif</a:t>
            </a:r>
            <a:r>
              <a:rPr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Les serveur répondent directement à la requête sur la base seule de ses informations locales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380" y="2564904"/>
            <a:ext cx="4750186" cy="3437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8638" y="2636913"/>
            <a:ext cx="4738035" cy="3273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0901" y="6134184"/>
            <a:ext cx="26335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7C"/>
                </a:solidFill>
                <a:latin typeface="DejaVu Sans"/>
                <a:cs typeface="DejaVu Sans"/>
              </a:rPr>
              <a:t>Mode</a:t>
            </a:r>
            <a:r>
              <a:rPr sz="2400" spc="-60" dirty="0">
                <a:solidFill>
                  <a:srgbClr val="00007C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DejaVu Sans"/>
                <a:cs typeface="DejaVu Sans"/>
              </a:rPr>
              <a:t>itératif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0438" y="6134184"/>
            <a:ext cx="291068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7C"/>
                </a:solidFill>
                <a:latin typeface="DejaVu Sans"/>
                <a:cs typeface="DejaVu Sans"/>
              </a:rPr>
              <a:t>Mode</a:t>
            </a:r>
            <a:r>
              <a:rPr sz="2400" spc="-55" dirty="0">
                <a:solidFill>
                  <a:srgbClr val="00007C"/>
                </a:solidFill>
                <a:latin typeface="DejaVu Sans"/>
                <a:cs typeface="DejaVu Sans"/>
              </a:rPr>
              <a:t> </a:t>
            </a:r>
            <a:r>
              <a:rPr sz="2400" spc="-20" dirty="0">
                <a:solidFill>
                  <a:srgbClr val="00007C"/>
                </a:solidFill>
                <a:latin typeface="DejaVu Sans"/>
                <a:cs typeface="DejaVu Sans"/>
              </a:rPr>
              <a:t>Récursif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Partie </a:t>
            </a:r>
            <a:r>
              <a:rPr lang="fr-FR" sz="4800" dirty="0" smtClean="0"/>
              <a:t>4</a:t>
            </a:r>
            <a:endParaRPr lang="fr-FR" sz="4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Pratique </a:t>
            </a:r>
            <a:endParaRPr lang="fr-FR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26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0398" y="286748"/>
            <a:ext cx="10558046" cy="1325700"/>
          </a:xfrm>
        </p:spPr>
        <p:txBody>
          <a:bodyPr/>
          <a:lstStyle/>
          <a:p>
            <a:r>
              <a:rPr lang="fr-FR" dirty="0"/>
              <a:t>Objectifs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>
              <a:lnSpc>
                <a:spcPct val="100000"/>
              </a:lnSpc>
            </a:pPr>
            <a:r>
              <a:rPr lang="fr-FR" sz="2300" dirty="0" smtClean="0">
                <a:solidFill>
                  <a:schemeClr val="tx1"/>
                </a:solidFill>
              </a:rPr>
              <a:t>Comprendre le principe de résolution des noms </a:t>
            </a:r>
          </a:p>
          <a:p>
            <a:pPr fontAlgn="ctr">
              <a:lnSpc>
                <a:spcPct val="100000"/>
              </a:lnSpc>
            </a:pPr>
            <a:r>
              <a:rPr lang="fr-FR" sz="2300" dirty="0" smtClean="0">
                <a:solidFill>
                  <a:schemeClr val="tx1"/>
                </a:solidFill>
              </a:rPr>
              <a:t>Expliquer la notion d’un serveur autoritaire, secondaire et du cache </a:t>
            </a:r>
            <a:r>
              <a:rPr lang="fr-FR" sz="2300" dirty="0" smtClean="0">
                <a:solidFill>
                  <a:schemeClr val="tx1"/>
                </a:solidFill>
              </a:rPr>
              <a:t>DNS</a:t>
            </a:r>
            <a:endParaRPr lang="fr-FR" sz="2300" dirty="0" smtClean="0">
              <a:solidFill>
                <a:schemeClr val="tx1"/>
              </a:solidFill>
            </a:endParaRPr>
          </a:p>
          <a:p>
            <a:pPr fontAlgn="ctr">
              <a:lnSpc>
                <a:spcPct val="100000"/>
              </a:lnSpc>
            </a:pPr>
            <a:r>
              <a:rPr lang="fr-FR" sz="2300" dirty="0" smtClean="0">
                <a:solidFill>
                  <a:schemeClr val="tx1"/>
                </a:solidFill>
              </a:rPr>
              <a:t>Mettre </a:t>
            </a:r>
            <a:r>
              <a:rPr lang="fr-FR" sz="2300" dirty="0" smtClean="0">
                <a:solidFill>
                  <a:schemeClr val="tx1"/>
                </a:solidFill>
              </a:rPr>
              <a:t>en place un serveur de résolution des noms primaire en utilisant </a:t>
            </a:r>
            <a:r>
              <a:rPr lang="fr-FR" sz="2300" dirty="0" err="1" smtClean="0">
                <a:solidFill>
                  <a:schemeClr val="tx1"/>
                </a:solidFill>
              </a:rPr>
              <a:t>Bind</a:t>
            </a:r>
            <a:endParaRPr lang="fr-FR" sz="2300" dirty="0" smtClean="0">
              <a:solidFill>
                <a:schemeClr val="tx1"/>
              </a:solidFill>
            </a:endParaRPr>
          </a:p>
          <a:p>
            <a:pPr fontAlgn="ctr">
              <a:lnSpc>
                <a:spcPct val="100000"/>
              </a:lnSpc>
            </a:pPr>
            <a:r>
              <a:rPr lang="fr-FR" sz="2300" dirty="0" smtClean="0">
                <a:solidFill>
                  <a:schemeClr val="tx1"/>
                </a:solidFill>
              </a:rPr>
              <a:t>Etablir </a:t>
            </a:r>
            <a:r>
              <a:rPr lang="fr-FR" sz="2300" dirty="0" smtClean="0">
                <a:solidFill>
                  <a:schemeClr val="tx1"/>
                </a:solidFill>
              </a:rPr>
              <a:t>l’intégration avec le service web et/ou le service de messagerie</a:t>
            </a:r>
          </a:p>
          <a:p>
            <a:pPr>
              <a:buNone/>
            </a:pPr>
            <a:endParaRPr lang="en-US" sz="23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729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1944142" y="1628800"/>
          <a:ext cx="8256869" cy="452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ge2bdff7c1c_1_52"/>
          <p:cNvSpPr/>
          <p:nvPr/>
        </p:nvSpPr>
        <p:spPr>
          <a:xfrm>
            <a:off x="0" y="-28242"/>
            <a:ext cx="12241213" cy="68862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86;ge2bdff7c1c_1_52" descr="Picture 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 flipH="1">
            <a:off x="9397310" y="-28258"/>
            <a:ext cx="2843903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ge2bdff7c1c_1_52"/>
          <p:cNvSpPr txBox="1">
            <a:spLocks/>
          </p:cNvSpPr>
          <p:nvPr/>
        </p:nvSpPr>
        <p:spPr>
          <a:xfrm>
            <a:off x="635576" y="1732876"/>
            <a:ext cx="10499009" cy="3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52777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2777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r>
              <a:rPr lang="en-US" sz="4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</a:t>
            </a:r>
            <a:r>
              <a:rPr lang="en-US" sz="4800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chapitre</a:t>
            </a:r>
            <a:r>
              <a:rPr lang="en-US" sz="4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endParaRPr lang="en-US" sz="4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92243"/>
            </a:pPr>
            <a:endParaRPr lang="en-US" sz="4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05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Partie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rincipe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de résolution des noms </a:t>
            </a:r>
            <a:endParaRPr lang="fr-FR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26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062" y="-99392"/>
            <a:ext cx="11017092" cy="11430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12062" y="1311743"/>
            <a:ext cx="11017092" cy="45259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Nuage 4"/>
          <p:cNvSpPr/>
          <p:nvPr/>
        </p:nvSpPr>
        <p:spPr>
          <a:xfrm>
            <a:off x="1686289" y="1743788"/>
            <a:ext cx="9639821" cy="468052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1837" y="2571099"/>
            <a:ext cx="5457541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658329" y="1527765"/>
            <a:ext cx="1849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Internet</a:t>
            </a:r>
          </a:p>
          <a:p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(Réseau IP)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069" y="1196765"/>
            <a:ext cx="61206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dirty="0" smtClean="0"/>
              <a:t>Internet est un grand réseau composé de très nombreux ordinateurs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38618" y="1916841"/>
            <a:ext cx="655507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qu'ils puissent se retrouver et communiquer entre eux, ils sont identifier par une adresse IP 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517855" y="4912140"/>
            <a:ext cx="18315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89040" y="534418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IP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735014" y="39760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IP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530562" y="491214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IP</a:t>
            </a:r>
            <a:endParaRPr lang="fr-FR" b="1" dirty="0"/>
          </a:p>
        </p:txBody>
      </p:sp>
      <p:sp>
        <p:nvSpPr>
          <p:cNvPr id="14" name="Ellipse 13"/>
          <p:cNvSpPr/>
          <p:nvPr/>
        </p:nvSpPr>
        <p:spPr>
          <a:xfrm>
            <a:off x="5060228" y="3471980"/>
            <a:ext cx="18315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6698996" y="4912140"/>
            <a:ext cx="1831566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6891793" y="3327964"/>
            <a:ext cx="771186" cy="57606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542217" y="4768124"/>
            <a:ext cx="106038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36719" y="5632228"/>
            <a:ext cx="6844273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facilité l’accès à un hôte sur le réseau IP, un mécanisme a été mis en place pour associer un nom à une adresse IP  (DNS)</a:t>
            </a:r>
            <a:endParaRPr lang="fr-FR" dirty="0"/>
          </a:p>
        </p:txBody>
      </p:sp>
      <p:sp>
        <p:nvSpPr>
          <p:cNvPr id="243" name="Espace réservé du numéro de diapositive 24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05" y="295479"/>
            <a:ext cx="1071106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dirty="0" smtClean="0"/>
              <a:t>Définition de </a:t>
            </a:r>
            <a:r>
              <a:rPr dirty="0" smtClean="0"/>
              <a:t>DNS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2662" y="1390570"/>
            <a:ext cx="10289420" cy="2451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30480" indent="-3365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374015" algn="l"/>
              </a:tabLst>
            </a:pP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Système de noms de domaine ou Domain Name System</a:t>
            </a:r>
          </a:p>
          <a:p>
            <a:pPr marL="374650" marR="30480" indent="-3365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374015" algn="l"/>
              </a:tabLst>
            </a:pP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ystème </a:t>
            </a: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de dénomination hiérarchique et décentralisé pour les ordinateurs, services ou autres ressources connectés à Internet ou à un réseau privé </a:t>
            </a:r>
          </a:p>
          <a:p>
            <a:pPr marL="374650" marR="30480" indent="-3365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374015" algn="l"/>
              </a:tabLst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Système permettant d’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tablir une correspondance entre un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nom de domaine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adresse IP </a:t>
            </a:r>
            <a:endParaRPr lang="fr-FR" sz="2000" spc="-130" dirty="0" smtClean="0">
              <a:latin typeface="Times New Roman" pitchFamily="18" charset="0"/>
              <a:cs typeface="Times New Roman" pitchFamily="18" charset="0"/>
            </a:endParaRPr>
          </a:p>
          <a:p>
            <a:pPr marL="374650" marR="30480" indent="-33655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q"/>
              <a:tabLst>
                <a:tab pos="374015" algn="l"/>
              </a:tabLst>
            </a:pP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4422" y="5877272"/>
            <a:ext cx="295232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b="1" spc="-5" dirty="0" smtClean="0">
                <a:solidFill>
                  <a:srgbClr val="6464FF"/>
                </a:solidFill>
                <a:latin typeface="Liberation Sans"/>
                <a:cs typeface="Liberation Sans"/>
              </a:rPr>
              <a:t>Adresse </a:t>
            </a:r>
            <a:r>
              <a:rPr lang="fr-FR" b="1" spc="-5" dirty="0" smtClean="0">
                <a:solidFill>
                  <a:srgbClr val="6464FF"/>
                </a:solidFill>
                <a:latin typeface="Liberation Sans"/>
                <a:cs typeface="Liberation Sans"/>
              </a:rPr>
              <a:t>IP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b="1" spc="-5" dirty="0" smtClean="0">
                <a:latin typeface="Liberation Sans"/>
                <a:cs typeface="Liberation Sans"/>
              </a:rPr>
              <a:t>192.168.1.10</a:t>
            </a:r>
            <a:endParaRPr lang="fr-FR" b="1" spc="-5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1287" y="4797152"/>
            <a:ext cx="238723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 smtClean="0">
                <a:solidFill>
                  <a:srgbClr val="7F0000"/>
                </a:solidFill>
                <a:latin typeface="Liberation Sans"/>
                <a:cs typeface="Liberation Sans"/>
              </a:rPr>
              <a:t>Résolution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 smtClean="0">
                <a:solidFill>
                  <a:srgbClr val="7F0000"/>
                </a:solidFill>
                <a:latin typeface="Liberation Sans"/>
                <a:cs typeface="Liberation Sans"/>
              </a:rPr>
              <a:t>de nom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2734" y="4760312"/>
            <a:ext cx="22171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 smtClean="0">
                <a:solidFill>
                  <a:srgbClr val="7F0000"/>
                </a:solidFill>
                <a:latin typeface="Liberation Sans"/>
                <a:cs typeface="Liberation Sans"/>
              </a:rPr>
              <a:t>Résolution  inverse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771038" y="4737430"/>
            <a:ext cx="495599" cy="1090295"/>
            <a:chOff x="3583077" y="3072537"/>
            <a:chExt cx="370205" cy="1090295"/>
          </a:xfrm>
        </p:grpSpPr>
        <p:sp>
          <p:nvSpPr>
            <p:cNvPr id="9" name="object 9"/>
            <p:cNvSpPr/>
            <p:nvPr/>
          </p:nvSpPr>
          <p:spPr>
            <a:xfrm>
              <a:off x="3587750" y="3077209"/>
              <a:ext cx="360680" cy="1080770"/>
            </a:xfrm>
            <a:custGeom>
              <a:avLst/>
              <a:gdLst/>
              <a:ahLst/>
              <a:cxnLst/>
              <a:rect l="l" t="t" r="r" b="b"/>
              <a:pathLst>
                <a:path w="360679" h="1080770">
                  <a:moveTo>
                    <a:pt x="270510" y="0"/>
                  </a:moveTo>
                  <a:lnTo>
                    <a:pt x="90170" y="0"/>
                  </a:lnTo>
                  <a:lnTo>
                    <a:pt x="90170" y="810259"/>
                  </a:lnTo>
                  <a:lnTo>
                    <a:pt x="0" y="810259"/>
                  </a:lnTo>
                  <a:lnTo>
                    <a:pt x="180339" y="1080770"/>
                  </a:lnTo>
                  <a:lnTo>
                    <a:pt x="360679" y="810259"/>
                  </a:lnTo>
                  <a:lnTo>
                    <a:pt x="270510" y="810259"/>
                  </a:lnTo>
                  <a:lnTo>
                    <a:pt x="27051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7750" y="3077209"/>
              <a:ext cx="360680" cy="1080770"/>
            </a:xfrm>
            <a:custGeom>
              <a:avLst/>
              <a:gdLst/>
              <a:ahLst/>
              <a:cxnLst/>
              <a:rect l="l" t="t" r="r" b="b"/>
              <a:pathLst>
                <a:path w="360679" h="1080770">
                  <a:moveTo>
                    <a:pt x="90170" y="0"/>
                  </a:moveTo>
                  <a:lnTo>
                    <a:pt x="90170" y="810259"/>
                  </a:lnTo>
                  <a:lnTo>
                    <a:pt x="0" y="810259"/>
                  </a:lnTo>
                  <a:lnTo>
                    <a:pt x="180339" y="1080770"/>
                  </a:lnTo>
                  <a:lnTo>
                    <a:pt x="360679" y="810259"/>
                  </a:lnTo>
                  <a:lnTo>
                    <a:pt x="270510" y="810259"/>
                  </a:lnTo>
                  <a:lnTo>
                    <a:pt x="270510" y="0"/>
                  </a:lnTo>
                  <a:lnTo>
                    <a:pt x="90170" y="0"/>
                  </a:lnTo>
                  <a:close/>
                </a:path>
                <a:path w="360679" h="1080770">
                  <a:moveTo>
                    <a:pt x="0" y="0"/>
                  </a:moveTo>
                  <a:lnTo>
                    <a:pt x="0" y="0"/>
                  </a:lnTo>
                </a:path>
                <a:path w="360679" h="1080770">
                  <a:moveTo>
                    <a:pt x="360679" y="1080770"/>
                  </a:moveTo>
                  <a:lnTo>
                    <a:pt x="360679" y="10807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506205" y="4665422"/>
            <a:ext cx="495599" cy="1090295"/>
            <a:chOff x="4953407" y="3072537"/>
            <a:chExt cx="370205" cy="1090295"/>
          </a:xfrm>
        </p:grpSpPr>
        <p:sp>
          <p:nvSpPr>
            <p:cNvPr id="12" name="object 12"/>
            <p:cNvSpPr/>
            <p:nvPr/>
          </p:nvSpPr>
          <p:spPr>
            <a:xfrm>
              <a:off x="4958080" y="3077209"/>
              <a:ext cx="360680" cy="1080770"/>
            </a:xfrm>
            <a:custGeom>
              <a:avLst/>
              <a:gdLst/>
              <a:ahLst/>
              <a:cxnLst/>
              <a:rect l="l" t="t" r="r" b="b"/>
              <a:pathLst>
                <a:path w="360679" h="1080770">
                  <a:moveTo>
                    <a:pt x="180340" y="0"/>
                  </a:moveTo>
                  <a:lnTo>
                    <a:pt x="0" y="270510"/>
                  </a:lnTo>
                  <a:lnTo>
                    <a:pt x="88900" y="270510"/>
                  </a:lnTo>
                  <a:lnTo>
                    <a:pt x="88900" y="1080770"/>
                  </a:lnTo>
                  <a:lnTo>
                    <a:pt x="269240" y="1080770"/>
                  </a:lnTo>
                  <a:lnTo>
                    <a:pt x="269240" y="270510"/>
                  </a:lnTo>
                  <a:lnTo>
                    <a:pt x="360680" y="270510"/>
                  </a:lnTo>
                  <a:lnTo>
                    <a:pt x="18034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8080" y="3077209"/>
              <a:ext cx="360680" cy="1080770"/>
            </a:xfrm>
            <a:custGeom>
              <a:avLst/>
              <a:gdLst/>
              <a:ahLst/>
              <a:cxnLst/>
              <a:rect l="l" t="t" r="r" b="b"/>
              <a:pathLst>
                <a:path w="360679" h="1080770">
                  <a:moveTo>
                    <a:pt x="88900" y="1080770"/>
                  </a:moveTo>
                  <a:lnTo>
                    <a:pt x="88900" y="270510"/>
                  </a:lnTo>
                  <a:lnTo>
                    <a:pt x="0" y="270510"/>
                  </a:lnTo>
                  <a:lnTo>
                    <a:pt x="180340" y="0"/>
                  </a:lnTo>
                  <a:lnTo>
                    <a:pt x="360680" y="270510"/>
                  </a:lnTo>
                  <a:lnTo>
                    <a:pt x="269240" y="270510"/>
                  </a:lnTo>
                  <a:lnTo>
                    <a:pt x="269240" y="1080770"/>
                  </a:lnTo>
                  <a:lnTo>
                    <a:pt x="88900" y="1080770"/>
                  </a:lnTo>
                  <a:close/>
                </a:path>
                <a:path w="360679" h="1080770">
                  <a:moveTo>
                    <a:pt x="0" y="0"/>
                  </a:moveTo>
                  <a:lnTo>
                    <a:pt x="0" y="0"/>
                  </a:lnTo>
                </a:path>
                <a:path w="360679" h="1080770">
                  <a:moveTo>
                    <a:pt x="360680" y="1080770"/>
                  </a:moveTo>
                  <a:lnTo>
                    <a:pt x="360680" y="10807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801697" y="3729313"/>
            <a:ext cx="2035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spc="-5" dirty="0" smtClean="0">
                <a:solidFill>
                  <a:srgbClr val="6464FF"/>
                </a:solidFill>
                <a:latin typeface="Liberation Sans"/>
                <a:cs typeface="Liberation Sans"/>
              </a:rPr>
              <a:t>Nom de domaine</a:t>
            </a:r>
          </a:p>
          <a:p>
            <a:pPr algn="ctr"/>
            <a:r>
              <a:rPr lang="fr-FR" b="1" spc="-5" dirty="0" smtClean="0">
                <a:latin typeface="Liberation Sans"/>
                <a:cs typeface="Liberation Sans"/>
              </a:rPr>
              <a:t>www</a:t>
            </a:r>
            <a:r>
              <a:rPr lang="fr-FR" b="1" spc="-5" dirty="0" smtClean="0">
                <a:latin typeface="Liberation Sans"/>
                <a:cs typeface="Liberation Sans"/>
              </a:rPr>
              <a:t>.esprit.tn</a:t>
            </a:r>
            <a:endParaRPr lang="fr-FR" dirty="0"/>
          </a:p>
        </p:txBody>
      </p:sp>
      <p:sp>
        <p:nvSpPr>
          <p:cNvPr id="225" name="Espace réservé du numéro de diapositive 22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n’est pas bijectif</a:t>
            </a:r>
            <a:endParaRPr lang="fr-FR" sz="4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4062" y="1484784"/>
            <a:ext cx="104411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Un service peut être déployer sur deux serveurs pour des raison de répartition de charge ou de haute </a:t>
            </a:r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disponibilité</a:t>
            </a:r>
            <a:r>
              <a:rPr lang="fr-FR" b="1" dirty="0" smtClean="0"/>
              <a:t>.</a:t>
            </a:r>
          </a:p>
          <a:p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Dans ce cas, la réponse à la requête de résolution du nom de domaine www.esprit.tn peut être</a:t>
            </a:r>
          </a:p>
          <a:p>
            <a:r>
              <a:rPr lang="fr-FR" sz="2000" spc="-15" dirty="0" smtClean="0">
                <a:latin typeface="Times New Roman" pitchFamily="18" charset="0"/>
                <a:cs typeface="Times New Roman" pitchFamily="18" charset="0"/>
              </a:rPr>
              <a:t>192.168.1.10 ou bien 192.168.1.11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254" y="3429000"/>
            <a:ext cx="1569963" cy="198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4645" y="3356992"/>
            <a:ext cx="159604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76390" y="2843644"/>
            <a:ext cx="168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www.esprit.tn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0246" y="5374957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Serveur </a:t>
            </a:r>
            <a:r>
              <a:rPr lang="fr-FR" b="1" dirty="0" smtClean="0">
                <a:solidFill>
                  <a:schemeClr val="accent1"/>
                </a:solidFill>
              </a:rPr>
              <a:t>1</a:t>
            </a:r>
            <a:endParaRPr lang="fr-FR" b="1" dirty="0" smtClean="0">
              <a:solidFill>
                <a:schemeClr val="accent1"/>
              </a:solidFill>
            </a:endParaRPr>
          </a:p>
          <a:p>
            <a:r>
              <a:rPr lang="fr-FR" b="1" dirty="0" smtClean="0">
                <a:solidFill>
                  <a:schemeClr val="accent1"/>
                </a:solidFill>
              </a:rPr>
              <a:t>@IP:192.168.1.10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2494" y="5374957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Serveur 2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@IP:192.168.1.11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n’est pas bijectif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8809" y="3356992"/>
            <a:ext cx="1965653" cy="238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080046" y="1484784"/>
            <a:ext cx="10369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Différents services ( web,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mail, transfert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 fichier … ) peuvent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être installer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sur la même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machine physique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Dans ce cas, la réponse à la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requête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résolution du nom de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domaine www.esprit.tn , mail.esprit.tn et ftp.esprit.tn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l’adresse 192.168.1.10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4462" y="3861048"/>
            <a:ext cx="2051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www.esprit.tn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mail.esprit.tn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ftp.esprit.tn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8278" y="5733256"/>
            <a:ext cx="61182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Serveur </a:t>
            </a:r>
          </a:p>
          <a:p>
            <a:r>
              <a:rPr lang="fr-FR" b="1" dirty="0" smtClean="0">
                <a:solidFill>
                  <a:schemeClr val="accent1"/>
                </a:solidFill>
              </a:rPr>
              <a:t>@IP:192.168.1.10</a:t>
            </a:r>
            <a:endParaRPr lang="fr-FR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Partie </a:t>
            </a:r>
            <a:r>
              <a:rPr lang="fr-FR" sz="4800" dirty="0" smtClean="0"/>
              <a:t>2</a:t>
            </a:r>
            <a:endParaRPr lang="fr-FR" sz="4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Hiérarchie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du DNS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26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062" y="125760"/>
            <a:ext cx="11017092" cy="1143000"/>
          </a:xfrm>
        </p:spPr>
        <p:txBody>
          <a:bodyPr/>
          <a:lstStyle/>
          <a:p>
            <a:pPr algn="ctr"/>
            <a:r>
              <a:rPr lang="fr-FR" dirty="0" smtClean="0"/>
              <a:t>Hiérarchie du DNS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612061" y="1412776"/>
            <a:ext cx="11629152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spc="-5" dirty="0" smtClean="0">
                <a:solidFill>
                  <a:schemeClr val="tx1"/>
                </a:solidFill>
              </a:rPr>
              <a:t>Le DNS est organisé sous forme d’un arbre renversé à comme éléments:</a:t>
            </a:r>
          </a:p>
          <a:p>
            <a:pPr lvl="1">
              <a:buFont typeface="Arial" pitchFamily="34" charset="0"/>
              <a:buChar char="•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racine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constitue le sommet de l’arbre et est représentée par un point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‘.’</a:t>
            </a:r>
          </a:p>
          <a:p>
            <a:pPr lvl="1">
              <a:buFont typeface="Arial" pitchFamily="34" charset="0"/>
              <a:buChar char="•"/>
            </a:pP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 nœuds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représentent des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domaines </a:t>
            </a:r>
            <a:r>
              <a:rPr lang="fr-FR" sz="1800" spc="-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 ils sont représentés chacun par un label</a:t>
            </a:r>
            <a:endParaRPr lang="fr-FR" sz="1800" spc="-5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120606" y="3789040"/>
            <a:ext cx="1542371" cy="72008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6617658" y="3284984"/>
            <a:ext cx="7004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232064" y="2924944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nœuds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235" name="Ellipse 234"/>
          <p:cNvSpPr/>
          <p:nvPr/>
        </p:nvSpPr>
        <p:spPr>
          <a:xfrm>
            <a:off x="4111303" y="3789040"/>
            <a:ext cx="1542371" cy="72008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avec flèche 235"/>
          <p:cNvCxnSpPr/>
          <p:nvPr/>
        </p:nvCxnSpPr>
        <p:spPr>
          <a:xfrm flipH="1">
            <a:off x="5075288" y="3284984"/>
            <a:ext cx="1542371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376190" y="393305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248398" y="3933056"/>
            <a:ext cx="12241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tn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336630" y="3933056"/>
            <a:ext cx="115212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40" name="Connecteur droit 239"/>
          <p:cNvCxnSpPr/>
          <p:nvPr/>
        </p:nvCxnSpPr>
        <p:spPr>
          <a:xfrm>
            <a:off x="1296070" y="4509120"/>
            <a:ext cx="892899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3816350" y="5085184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e</a:t>
            </a:r>
            <a:r>
              <a:rPr lang="fr-FR" dirty="0" smtClean="0">
                <a:solidFill>
                  <a:sysClr val="windowText" lastClr="000000"/>
                </a:solidFill>
              </a:rPr>
              <a:t>sprit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472534" y="5085184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Supcom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2088158" y="5013176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inria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244" name="Connecteur droit 243"/>
          <p:cNvCxnSpPr/>
          <p:nvPr/>
        </p:nvCxnSpPr>
        <p:spPr>
          <a:xfrm>
            <a:off x="1296070" y="5661248"/>
            <a:ext cx="90010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2304182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mirsa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08038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layon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672334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www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968478" y="594928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ftp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8064822" y="306896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Racine</a:t>
            </a:r>
            <a:endParaRPr lang="fr-FR" b="1" dirty="0"/>
          </a:p>
        </p:txBody>
      </p:sp>
      <p:sp>
        <p:nvSpPr>
          <p:cNvPr id="250" name="ZoneTexte 249"/>
          <p:cNvSpPr txBox="1"/>
          <p:nvPr/>
        </p:nvSpPr>
        <p:spPr>
          <a:xfrm>
            <a:off x="8064822" y="3718773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de premier niveau</a:t>
            </a:r>
          </a:p>
          <a:p>
            <a:pPr algn="ctr"/>
            <a:r>
              <a:rPr lang="fr-FR" b="1" dirty="0" smtClean="0"/>
              <a:t>(TLD)</a:t>
            </a:r>
            <a:endParaRPr lang="fr-FR" b="1" dirty="0"/>
          </a:p>
        </p:txBody>
      </p:sp>
      <p:sp>
        <p:nvSpPr>
          <p:cNvPr id="251" name="ZoneTexte 250"/>
          <p:cNvSpPr txBox="1"/>
          <p:nvPr/>
        </p:nvSpPr>
        <p:spPr>
          <a:xfrm>
            <a:off x="8136830" y="4869160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Domaine de second niveau</a:t>
            </a:r>
          </a:p>
          <a:p>
            <a:pPr algn="ctr"/>
            <a:r>
              <a:rPr lang="fr-FR" b="1" dirty="0" smtClean="0"/>
              <a:t>(SLD)</a:t>
            </a:r>
            <a:endParaRPr lang="fr-FR" b="1" dirty="0"/>
          </a:p>
        </p:txBody>
      </p:sp>
      <p:sp>
        <p:nvSpPr>
          <p:cNvPr id="252" name="ZoneTexte 251"/>
          <p:cNvSpPr txBox="1"/>
          <p:nvPr/>
        </p:nvSpPr>
        <p:spPr>
          <a:xfrm>
            <a:off x="8136830" y="5949280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Sous domaine</a:t>
            </a:r>
          </a:p>
          <a:p>
            <a:pPr algn="ctr"/>
            <a:r>
              <a:rPr lang="fr-FR" b="1" dirty="0" smtClean="0"/>
              <a:t>(hôte)</a:t>
            </a:r>
            <a:endParaRPr lang="fr-FR" b="1" dirty="0"/>
          </a:p>
        </p:txBody>
      </p:sp>
      <p:sp>
        <p:nvSpPr>
          <p:cNvPr id="254" name="ZoneTexte 253"/>
          <p:cNvSpPr txBox="1"/>
          <p:nvPr/>
        </p:nvSpPr>
        <p:spPr>
          <a:xfrm>
            <a:off x="4392414" y="2852936"/>
            <a:ext cx="52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 b="1" dirty="0" smtClean="0"/>
              <a:t>.</a:t>
            </a:r>
            <a:r>
              <a:rPr lang="fr-FR" sz="2000" spc="-5" dirty="0" smtClean="0">
                <a:latin typeface="Times New Roman" pitchFamily="18" charset="0"/>
                <a:cs typeface="Times New Roman" pitchFamily="18" charset="0"/>
              </a:rPr>
              <a:t> "</a:t>
            </a:r>
            <a:endParaRPr lang="fr-FR" sz="2000" dirty="0"/>
          </a:p>
        </p:txBody>
      </p:sp>
      <p:cxnSp>
        <p:nvCxnSpPr>
          <p:cNvPr id="256" name="Connecteur droit 255"/>
          <p:cNvCxnSpPr/>
          <p:nvPr/>
        </p:nvCxnSpPr>
        <p:spPr>
          <a:xfrm>
            <a:off x="1224062" y="3645024"/>
            <a:ext cx="893737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274"/>
          <p:cNvCxnSpPr>
            <a:endCxn id="241" idx="0"/>
          </p:cNvCxnSpPr>
          <p:nvPr/>
        </p:nvCxnSpPr>
        <p:spPr>
          <a:xfrm flipH="1">
            <a:off x="4284402" y="4365104"/>
            <a:ext cx="324036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5112494" y="4365104"/>
            <a:ext cx="648072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278"/>
          <p:cNvCxnSpPr>
            <a:stCxn id="241" idx="2"/>
            <a:endCxn id="247" idx="0"/>
          </p:cNvCxnSpPr>
          <p:nvPr/>
        </p:nvCxnSpPr>
        <p:spPr>
          <a:xfrm flipH="1">
            <a:off x="4140386" y="5517232"/>
            <a:ext cx="144016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4608438" y="5517232"/>
            <a:ext cx="576064" cy="432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>
            <a:stCxn id="233" idx="2"/>
          </p:cNvCxnSpPr>
          <p:nvPr/>
        </p:nvCxnSpPr>
        <p:spPr>
          <a:xfrm flipH="1">
            <a:off x="2736230" y="4365104"/>
            <a:ext cx="108012" cy="576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/>
          <p:cNvCxnSpPr>
            <a:stCxn id="243" idx="2"/>
            <a:endCxn id="245" idx="0"/>
          </p:cNvCxnSpPr>
          <p:nvPr/>
        </p:nvCxnSpPr>
        <p:spPr>
          <a:xfrm>
            <a:off x="2556210" y="5445224"/>
            <a:ext cx="21602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 flipH="1">
            <a:off x="1728118" y="5445224"/>
            <a:ext cx="576064" cy="504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 flipH="1">
            <a:off x="3024262" y="3284984"/>
            <a:ext cx="1440160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54" idx="2"/>
          </p:cNvCxnSpPr>
          <p:nvPr/>
        </p:nvCxnSpPr>
        <p:spPr>
          <a:xfrm>
            <a:off x="4655307" y="3253046"/>
            <a:ext cx="25139" cy="6800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4896470" y="3284984"/>
            <a:ext cx="1872208" cy="6480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Espace réservé du numéro de diapositive 30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37926E-AD25-459A-86C5-50D6DD64BED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Réseaux_LAN_VF</Template>
  <TotalTime>18469</TotalTime>
  <Words>1048</Words>
  <Application>Microsoft Office PowerPoint</Application>
  <PresentationFormat>Personnalisé</PresentationFormat>
  <Paragraphs>250</Paragraphs>
  <Slides>21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Chapitre 4 Service de résolution des noms DNS</vt:lpstr>
      <vt:lpstr>Objectifs</vt:lpstr>
      <vt:lpstr>Partie 1</vt:lpstr>
      <vt:lpstr>Introduction</vt:lpstr>
      <vt:lpstr>Définition de DNS</vt:lpstr>
      <vt:lpstr>Diapositive 6</vt:lpstr>
      <vt:lpstr>Diapositive 7</vt:lpstr>
      <vt:lpstr>Partie 2</vt:lpstr>
      <vt:lpstr>Hiérarchie du DNS</vt:lpstr>
      <vt:lpstr>Diapositive 10</vt:lpstr>
      <vt:lpstr>Domaine et Zone DNS </vt:lpstr>
      <vt:lpstr>Partie 3</vt:lpstr>
      <vt:lpstr>                           Types de serveurs DNS</vt:lpstr>
      <vt:lpstr>Architecture DNS</vt:lpstr>
      <vt:lpstr>Diapositive 15</vt:lpstr>
      <vt:lpstr> Résolution inverse</vt:lpstr>
      <vt:lpstr>Types d’enregistrements DNS  </vt:lpstr>
      <vt:lpstr>Mode récursive et mode itératif</vt:lpstr>
      <vt:lpstr>Partie 4</vt:lpstr>
      <vt:lpstr>Next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506</cp:revision>
  <dcterms:created xsi:type="dcterms:W3CDTF">2020-11-01T15:23:42Z</dcterms:created>
  <dcterms:modified xsi:type="dcterms:W3CDTF">2024-11-01T21:10:44Z</dcterms:modified>
</cp:coreProperties>
</file>