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5827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16541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7481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3308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791363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4963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0790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6618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096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28"/>
    <a:srgbClr val="92002A"/>
    <a:srgbClr val="890028"/>
    <a:srgbClr val="A3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-738" y="444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6"/>
            <a:ext cx="115214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6"/>
            <a:ext cx="337108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8643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596"/>
            <a:ext cx="43525440" cy="8401047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3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596633"/>
            <a:ext cx="2263394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2179300"/>
            <a:ext cx="2263394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529080"/>
            <a:ext cx="1684655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036563"/>
            <a:ext cx="1684655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6883360"/>
            <a:ext cx="3072384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431540"/>
            <a:ext cx="3072384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0057093"/>
            <a:ext cx="3072384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  <a:prstGeom prst="rect">
            <a:avLst/>
          </a:prstGeom>
        </p:spPr>
        <p:txBody>
          <a:bodyPr vert="horz" lIns="512064" tIns="256032" rIns="512064" bIns="2560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3"/>
            <a:ext cx="46085760" cy="25345393"/>
          </a:xfrm>
          <a:prstGeom prst="rect">
            <a:avLst/>
          </a:prstGeom>
        </p:spPr>
        <p:txBody>
          <a:bodyPr vert="horz" lIns="512064" tIns="256032" rIns="512064" bIns="256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6F9B-2D6C-3B44-92C9-2F63A4582805}" type="datetimeFigureOut">
              <a:rPr lang="en-US" smtClean="0"/>
              <a:t>2014-07-07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560320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0" indent="-1920240" algn="l" defTabSz="2560320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defTabSz="2560320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2560320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256032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2560320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503493" y="9094660"/>
            <a:ext cx="16459200" cy="6909801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 fontScale="92500" lnSpcReduction="10000"/>
          </a:bodyPr>
          <a:lstStyle/>
          <a:p>
            <a:pPr marL="474663" indent="-474663"/>
            <a:r>
              <a:rPr lang="en-US" sz="3200" dirty="0" smtClean="0"/>
              <a:t>Programs that provide services and support for families with new babies and young children</a:t>
            </a:r>
          </a:p>
          <a:p>
            <a:pPr marL="474663" indent="-474663"/>
            <a:r>
              <a:rPr lang="en-US" sz="3200" dirty="0" smtClean="0"/>
              <a:t>Services provided in family’s home for convenience</a:t>
            </a:r>
          </a:p>
          <a:p>
            <a:pPr marL="474663" indent="-474663"/>
            <a:r>
              <a:rPr lang="en-US" sz="3200" dirty="0" smtClean="0"/>
              <a:t>Address issues such as:</a:t>
            </a:r>
          </a:p>
          <a:p>
            <a:pPr marL="3032125" lvl="1" indent="-473075"/>
            <a:r>
              <a:rPr lang="en-US" sz="3200" dirty="0" smtClean="0"/>
              <a:t>Maternal and child health</a:t>
            </a:r>
          </a:p>
          <a:p>
            <a:pPr marL="3032125" lvl="1" indent="-473075"/>
            <a:r>
              <a:rPr lang="en-US" sz="3200" dirty="0" smtClean="0"/>
              <a:t>Positive parenting practices</a:t>
            </a:r>
          </a:p>
          <a:p>
            <a:pPr marL="3032125" lvl="1" indent="-473075"/>
            <a:r>
              <a:rPr lang="en-US" sz="3200" dirty="0" smtClean="0"/>
              <a:t>Safe home environments</a:t>
            </a:r>
          </a:p>
          <a:p>
            <a:pPr marL="3032125" lvl="1" indent="-473075"/>
            <a:r>
              <a:rPr lang="en-US" sz="3200" dirty="0" smtClean="0"/>
              <a:t>Reduction in crime or domestic violence</a:t>
            </a:r>
          </a:p>
          <a:p>
            <a:pPr marL="3032125" lvl="1" indent="-473075"/>
            <a:r>
              <a:rPr lang="en-US" sz="3200" dirty="0" smtClean="0"/>
              <a:t>Improved economic self-sufficiency</a:t>
            </a:r>
          </a:p>
          <a:p>
            <a:pPr marL="3032125" lvl="1" indent="-473075"/>
            <a:r>
              <a:rPr lang="en-US" sz="3200" dirty="0" smtClean="0"/>
              <a:t>School preparedness</a:t>
            </a:r>
          </a:p>
          <a:p>
            <a:pPr marL="3032125" lvl="1" indent="-473075"/>
            <a:r>
              <a:rPr lang="en-US" sz="3200" dirty="0" smtClean="0"/>
              <a:t>Access to social support services</a:t>
            </a:r>
          </a:p>
          <a:p>
            <a:pPr marL="791845" indent="-473075"/>
            <a:r>
              <a:rPr lang="en-US" sz="3200" dirty="0" smtClean="0"/>
              <a:t>HV programs </a:t>
            </a:r>
            <a:r>
              <a:rPr lang="en-US" sz="3200" dirty="0"/>
              <a:t>touted by the American Academy of Pediatrics as a promising approach for flattening the socioeconomic gradient in </a:t>
            </a:r>
            <a:r>
              <a:rPr lang="en-US" sz="3200" dirty="0" smtClean="0"/>
              <a:t>health.</a:t>
            </a:r>
            <a:r>
              <a:rPr lang="en-US" sz="3200" baseline="30000" dirty="0" smtClean="0"/>
              <a:t>1</a:t>
            </a:r>
            <a:endParaRPr lang="en-US" sz="3200" baseline="30000" dirty="0"/>
          </a:p>
          <a:p>
            <a:pPr marL="791845" indent="-473075"/>
            <a:endParaRPr lang="en-US" sz="5500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810" y="266466"/>
            <a:ext cx="6533423" cy="4114800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12792185" y="1924560"/>
            <a:ext cx="31059743" cy="400601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Evaluating the Marketability of Home-Visitation Programs</a:t>
            </a:r>
            <a:endParaRPr lang="en-US" sz="8800" dirty="0"/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Thomas Wilson, David E. Bard, William H. Beasley</a:t>
            </a:r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>OUHSC, Developmental and Behavioral Pediatrics</a:t>
            </a:r>
            <a:endParaRPr lang="en-US" sz="4800" dirty="0">
              <a:solidFill>
                <a:srgbClr val="FFFFFF"/>
              </a:solidFill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58137" y="24533151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4" name="Content Placeholder 5"/>
          <p:cNvSpPr>
            <a:spLocks noGrp="1"/>
          </p:cNvSpPr>
          <p:nvPr>
            <p:ph sz="half" idx="1"/>
          </p:nvPr>
        </p:nvSpPr>
        <p:spPr>
          <a:xfrm>
            <a:off x="391975" y="26609246"/>
            <a:ext cx="16459200" cy="11395504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Recruitment</a:t>
            </a:r>
            <a:endParaRPr lang="en-US" sz="3000" dirty="0" smtClean="0"/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000" dirty="0" smtClean="0"/>
              <a:t>Caregivers of young children from four Oklahoma counties</a:t>
            </a:r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000" dirty="0" smtClean="0"/>
              <a:t>Must meet qualification requirements for HV programs</a:t>
            </a:r>
          </a:p>
          <a:p>
            <a:pPr marL="0" indent="0">
              <a:buNone/>
            </a:pPr>
            <a:r>
              <a:rPr lang="en-US" sz="3200" b="1" dirty="0" smtClean="0"/>
              <a:t>Participation</a:t>
            </a:r>
            <a:endParaRPr lang="en-US" sz="3000" dirty="0" smtClean="0"/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000" dirty="0" smtClean="0"/>
              <a:t>Study participants complete an online </a:t>
            </a:r>
            <a:r>
              <a:rPr lang="en-US" sz="3000" dirty="0" err="1" smtClean="0"/>
              <a:t>REDCap</a:t>
            </a:r>
            <a:r>
              <a:rPr lang="en-US" sz="3000" dirty="0" smtClean="0"/>
              <a:t> survey</a:t>
            </a:r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000" dirty="0" smtClean="0"/>
              <a:t>Survey elicits perceptions on the terms:</a:t>
            </a:r>
          </a:p>
          <a:p>
            <a:pPr marL="3032125" lvl="1" indent="-473075"/>
            <a:r>
              <a:rPr lang="en-US" sz="3000" dirty="0" smtClean="0"/>
              <a:t>Home-Visitation Program</a:t>
            </a:r>
          </a:p>
          <a:p>
            <a:pPr marL="3032125" lvl="1" indent="-473075"/>
            <a:r>
              <a:rPr lang="en-US" sz="3000" dirty="0" err="1" smtClean="0"/>
              <a:t>parentPRO</a:t>
            </a:r>
            <a:r>
              <a:rPr lang="en-US" sz="3000" dirty="0" smtClean="0"/>
              <a:t> Program</a:t>
            </a:r>
          </a:p>
          <a:p>
            <a:pPr marL="3032125" lvl="1" indent="-473075"/>
            <a:r>
              <a:rPr lang="en-US" sz="3000" dirty="0" smtClean="0"/>
              <a:t>Home-Based Parenting Program</a:t>
            </a:r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000" dirty="0" smtClean="0"/>
              <a:t>Each term shown separately to participant</a:t>
            </a:r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000" dirty="0" smtClean="0"/>
              <a:t>Participants asked to provide up to four free-associations</a:t>
            </a:r>
          </a:p>
          <a:p>
            <a:pPr marL="474663" indent="-474663"/>
            <a:r>
              <a:rPr lang="en-US" sz="3000" dirty="0" smtClean="0"/>
              <a:t>Also recorded whether the respondent considered the association:</a:t>
            </a:r>
          </a:p>
          <a:p>
            <a:pPr marL="0" indent="914400" defTabSz="1828800">
              <a:buNone/>
            </a:pPr>
            <a:r>
              <a:rPr lang="en-US" sz="3000" dirty="0" smtClean="0"/>
              <a:t>Very Negative-------Negative-------Neutral-------Positive-------Very Positive</a:t>
            </a:r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000" dirty="0" smtClean="0"/>
              <a:t>Participants not enrolled in an HV program guided through a </a:t>
            </a:r>
            <a:r>
              <a:rPr lang="en-US" sz="3000" dirty="0" err="1" smtClean="0"/>
              <a:t>parentPRO</a:t>
            </a:r>
            <a:r>
              <a:rPr lang="en-US" sz="3000" dirty="0" smtClean="0"/>
              <a:t> flier and asked Stages of Change (</a:t>
            </a:r>
            <a:r>
              <a:rPr lang="en-US" sz="3000" dirty="0" err="1" smtClean="0"/>
              <a:t>Transtheoretical</a:t>
            </a:r>
            <a:r>
              <a:rPr lang="en-US" sz="3000" dirty="0" smtClean="0"/>
              <a:t> Model</a:t>
            </a:r>
            <a:r>
              <a:rPr lang="en-US" sz="3000" baseline="30000" dirty="0" smtClean="0"/>
              <a:t>3,4</a:t>
            </a:r>
            <a:r>
              <a:rPr lang="en-US" sz="3000" dirty="0" smtClean="0"/>
              <a:t>) questions about their enrollment intentions</a:t>
            </a:r>
          </a:p>
          <a:p>
            <a:pPr marL="2240280" lvl="1" indent="0">
              <a:buNone/>
            </a:pPr>
            <a:r>
              <a:rPr lang="en-US" sz="2400" b="1" i="1" dirty="0" smtClean="0"/>
              <a:t>When parents need help, </a:t>
            </a:r>
            <a:r>
              <a:rPr lang="en-US" sz="2400" b="1" i="1" dirty="0" err="1" smtClean="0"/>
              <a:t>parentPRO</a:t>
            </a:r>
            <a:r>
              <a:rPr lang="en-US" sz="2400" b="1" i="1" dirty="0" smtClean="0"/>
              <a:t> Delivers. </a:t>
            </a:r>
          </a:p>
          <a:p>
            <a:pPr marL="2240280" lvl="1" indent="0">
              <a:buNone/>
            </a:pPr>
            <a:r>
              <a:rPr lang="en-US" sz="2400" dirty="0" err="1" smtClean="0"/>
              <a:t>parentPRO</a:t>
            </a:r>
            <a:r>
              <a:rPr lang="en-US" sz="2400" dirty="0" smtClean="0"/>
              <a:t> is a free service that links families to home-based parenting programs designed to strengthen families and help Oklahoma’s children grow healthy and strong… </a:t>
            </a:r>
          </a:p>
          <a:p>
            <a:pPr marL="2560320" lvl="1" indent="0">
              <a:buNone/>
            </a:pPr>
            <a:endParaRPr lang="en-US" sz="1200" dirty="0" smtClean="0"/>
          </a:p>
        </p:txBody>
      </p:sp>
      <p:sp>
        <p:nvSpPr>
          <p:cNvPr id="65" name="Rounded Rectangle 64"/>
          <p:cNvSpPr/>
          <p:nvPr/>
        </p:nvSpPr>
        <p:spPr>
          <a:xfrm>
            <a:off x="17383915" y="6871311"/>
            <a:ext cx="1649191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</a:t>
            </a:r>
            <a:r>
              <a:rPr lang="en-US" sz="4800" dirty="0"/>
              <a:t> – </a:t>
            </a:r>
            <a:r>
              <a:rPr lang="en-US" sz="4800" dirty="0" smtClean="0"/>
              <a:t>Overall</a:t>
            </a:r>
            <a:endParaRPr lang="en-US" sz="4800" dirty="0"/>
          </a:p>
        </p:txBody>
      </p:sp>
      <p:sp>
        <p:nvSpPr>
          <p:cNvPr id="66" name="Content Placeholder 5"/>
          <p:cNvSpPr>
            <a:spLocks noGrp="1"/>
          </p:cNvSpPr>
          <p:nvPr>
            <p:ph sz="half" idx="1"/>
          </p:nvPr>
        </p:nvSpPr>
        <p:spPr>
          <a:xfrm>
            <a:off x="17449850" y="9094660"/>
            <a:ext cx="16459200" cy="7907465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474663" indent="-474663"/>
            <a:r>
              <a:rPr lang="en-US" sz="3000" dirty="0" smtClean="0"/>
              <a:t>844 surveys completed</a:t>
            </a:r>
          </a:p>
          <a:p>
            <a:pPr marL="474663" indent="-474663"/>
            <a:r>
              <a:rPr lang="en-US" sz="3000" dirty="0" smtClean="0"/>
              <a:t>99</a:t>
            </a:r>
            <a:r>
              <a:rPr lang="en-US" sz="3000" smtClean="0"/>
              <a:t>% female </a:t>
            </a:r>
            <a:r>
              <a:rPr lang="en-US" sz="3000" dirty="0" smtClean="0"/>
              <a:t>participants</a:t>
            </a:r>
          </a:p>
          <a:p>
            <a:pPr marL="474663" indent="-474663"/>
            <a:r>
              <a:rPr lang="en-US" sz="3000" dirty="0" smtClean="0"/>
              <a:t>86.2% Non-Hispanic</a:t>
            </a:r>
          </a:p>
          <a:p>
            <a:pPr marL="474663" indent="-474663"/>
            <a:r>
              <a:rPr lang="en-US" sz="3000" dirty="0" smtClean="0"/>
              <a:t>10.6% American Indian or Alaska Native</a:t>
            </a:r>
          </a:p>
          <a:p>
            <a:pPr marL="474663" indent="-474663"/>
            <a:r>
              <a:rPr lang="en-US" sz="3000" dirty="0" smtClean="0"/>
              <a:t>2% Asian</a:t>
            </a:r>
          </a:p>
          <a:p>
            <a:pPr marL="474663" indent="-474663"/>
            <a:r>
              <a:rPr lang="en-US" sz="3000" dirty="0" smtClean="0"/>
              <a:t>35.5% Black or African American</a:t>
            </a:r>
          </a:p>
          <a:p>
            <a:pPr marL="474663" indent="-474663"/>
            <a:r>
              <a:rPr lang="en-US" sz="3000" dirty="0" smtClean="0"/>
              <a:t>61% White</a:t>
            </a:r>
          </a:p>
          <a:p>
            <a:pPr marL="474663" indent="-474663"/>
            <a:r>
              <a:rPr lang="en-US" sz="3000" dirty="0" smtClean="0"/>
              <a:t>0.9% Native Hawaiian or Other Pacific Islander</a:t>
            </a:r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</p:txBody>
      </p:sp>
      <p:sp>
        <p:nvSpPr>
          <p:cNvPr id="67" name="Rounded Rectangle 66"/>
          <p:cNvSpPr/>
          <p:nvPr/>
        </p:nvSpPr>
        <p:spPr>
          <a:xfrm>
            <a:off x="17350696" y="29674976"/>
            <a:ext cx="16558354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</a:t>
            </a:r>
            <a:r>
              <a:rPr lang="en-US" sz="4800" dirty="0"/>
              <a:t> – </a:t>
            </a:r>
            <a:r>
              <a:rPr lang="en-US" sz="4800" dirty="0" err="1" smtClean="0"/>
              <a:t>parentPRO</a:t>
            </a:r>
            <a:endParaRPr lang="en-US" sz="4800" dirty="0"/>
          </a:p>
        </p:txBody>
      </p:sp>
      <p:sp>
        <p:nvSpPr>
          <p:cNvPr id="68" name="Content Placeholder 5"/>
          <p:cNvSpPr>
            <a:spLocks noGrp="1"/>
          </p:cNvSpPr>
          <p:nvPr>
            <p:ph sz="half" idx="1"/>
          </p:nvPr>
        </p:nvSpPr>
        <p:spPr>
          <a:xfrm>
            <a:off x="17416631" y="31867044"/>
            <a:ext cx="16459200" cy="5166155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465138" indent="-465138"/>
            <a:r>
              <a:rPr lang="en-US" sz="3000" dirty="0" smtClean="0"/>
              <a:t>93</a:t>
            </a:r>
            <a:r>
              <a:rPr lang="en-US" sz="3000" dirty="0"/>
              <a:t>% </a:t>
            </a:r>
            <a:r>
              <a:rPr lang="en-US" sz="3000" b="1" dirty="0"/>
              <a:t>positive </a:t>
            </a:r>
            <a:r>
              <a:rPr lang="en-US" sz="3000" dirty="0" smtClean="0"/>
              <a:t>perception</a:t>
            </a:r>
          </a:p>
          <a:p>
            <a:pPr marL="3032125" lvl="1" indent="-473075"/>
            <a:r>
              <a:rPr lang="en-US" sz="3000" dirty="0" smtClean="0"/>
              <a:t>Response of </a:t>
            </a:r>
            <a:r>
              <a:rPr lang="en-US" sz="3000" smtClean="0"/>
              <a:t>“</a:t>
            </a:r>
            <a:r>
              <a:rPr lang="en-US" sz="3000" smtClean="0"/>
              <a:t>Positive</a:t>
            </a:r>
            <a:r>
              <a:rPr lang="en-US" sz="3000" dirty="0" smtClean="0"/>
              <a:t>” or “Very Positive”</a:t>
            </a:r>
            <a:endParaRPr lang="en-US" sz="3000" dirty="0"/>
          </a:p>
          <a:p>
            <a:pPr marL="465138" indent="-465138"/>
            <a:r>
              <a:rPr lang="en-US" sz="3000" dirty="0"/>
              <a:t>Most prevalent positive </a:t>
            </a:r>
            <a:r>
              <a:rPr lang="en-US" sz="3000" dirty="0" smtClean="0"/>
              <a:t>associations </a:t>
            </a:r>
            <a:r>
              <a:rPr lang="en-US" sz="3000" dirty="0"/>
              <a:t>were variations on </a:t>
            </a:r>
            <a:r>
              <a:rPr lang="en-US" sz="3000" dirty="0" smtClean="0"/>
              <a:t>“</a:t>
            </a:r>
            <a:r>
              <a:rPr lang="en-US" sz="3000" dirty="0"/>
              <a:t>parent”</a:t>
            </a:r>
          </a:p>
          <a:p>
            <a:pPr marL="465138" indent="-465138"/>
            <a:r>
              <a:rPr lang="en-US" sz="3000" dirty="0"/>
              <a:t>Other common positive associations were:</a:t>
            </a:r>
          </a:p>
          <a:p>
            <a:pPr marL="3032125" lvl="1" indent="-473075"/>
            <a:r>
              <a:rPr lang="en-US" sz="3000" dirty="0"/>
              <a:t>“Good”</a:t>
            </a:r>
          </a:p>
          <a:p>
            <a:pPr marL="3032125" lvl="1" indent="-473075"/>
            <a:r>
              <a:rPr lang="en-US" sz="3000" dirty="0"/>
              <a:t>Variations of the word “Help”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69" name="Rounded Rectangle 68"/>
          <p:cNvSpPr/>
          <p:nvPr/>
        </p:nvSpPr>
        <p:spPr>
          <a:xfrm>
            <a:off x="34432677" y="6825916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</a:t>
            </a:r>
            <a:r>
              <a:rPr lang="en-US" sz="4800" dirty="0" smtClean="0"/>
              <a:t> – Home-Based Parenting Program</a:t>
            </a:r>
            <a:endParaRPr lang="en-US" sz="4800" dirty="0"/>
          </a:p>
        </p:txBody>
      </p:sp>
      <p:sp>
        <p:nvSpPr>
          <p:cNvPr id="70" name="Content Placeholder 5"/>
          <p:cNvSpPr>
            <a:spLocks noGrp="1"/>
          </p:cNvSpPr>
          <p:nvPr>
            <p:ph sz="half" idx="1"/>
          </p:nvPr>
        </p:nvSpPr>
        <p:spPr>
          <a:xfrm>
            <a:off x="34378879" y="9094660"/>
            <a:ext cx="16459200" cy="479279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465138" indent="-465138"/>
            <a:r>
              <a:rPr lang="en-US" sz="3000" dirty="0" smtClean="0"/>
              <a:t>91</a:t>
            </a:r>
            <a:r>
              <a:rPr lang="en-US" sz="3000" dirty="0"/>
              <a:t>% </a:t>
            </a:r>
            <a:r>
              <a:rPr lang="en-US" sz="3000" b="1" dirty="0"/>
              <a:t>positive</a:t>
            </a:r>
            <a:r>
              <a:rPr lang="en-US" sz="3000" dirty="0"/>
              <a:t> </a:t>
            </a:r>
            <a:r>
              <a:rPr lang="en-US" sz="3000" dirty="0" smtClean="0"/>
              <a:t>perception</a:t>
            </a:r>
          </a:p>
          <a:p>
            <a:pPr marL="3032125" lvl="1" indent="-473075"/>
            <a:r>
              <a:rPr lang="en-US" sz="3000" dirty="0" smtClean="0"/>
              <a:t>Response of “Positive” or “Very Positive”</a:t>
            </a:r>
            <a:endParaRPr lang="en-US" sz="3000" dirty="0"/>
          </a:p>
          <a:p>
            <a:pPr marL="465138" indent="-465138"/>
            <a:r>
              <a:rPr lang="en-US" sz="3000" dirty="0"/>
              <a:t>Most prevalent positive association was “Home”</a:t>
            </a:r>
          </a:p>
          <a:p>
            <a:pPr marL="465138" indent="-465138"/>
            <a:r>
              <a:rPr lang="en-US" sz="3000" dirty="0"/>
              <a:t>Other common positive associations were:</a:t>
            </a:r>
          </a:p>
          <a:p>
            <a:pPr marL="3032125" lvl="1" indent="-473075"/>
            <a:r>
              <a:rPr lang="en-US" sz="3000" dirty="0"/>
              <a:t>Variations of the word “Parent”</a:t>
            </a:r>
          </a:p>
          <a:p>
            <a:pPr marL="3032125" lvl="1" indent="-473075"/>
            <a:r>
              <a:rPr lang="en-US" sz="3000" dirty="0"/>
              <a:t>“Good”</a:t>
            </a:r>
          </a:p>
          <a:p>
            <a:pPr marL="3032125" lvl="1" indent="-473075"/>
            <a:r>
              <a:rPr lang="en-US" sz="3000" dirty="0"/>
              <a:t>Variations of the word “Help”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1" name="Rounded Rectangle 70"/>
          <p:cNvSpPr/>
          <p:nvPr/>
        </p:nvSpPr>
        <p:spPr>
          <a:xfrm>
            <a:off x="34432677" y="14417017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RESULTS</a:t>
            </a:r>
            <a:r>
              <a:rPr lang="en-US" sz="4800" dirty="0"/>
              <a:t> – </a:t>
            </a:r>
            <a:r>
              <a:rPr lang="en-US" sz="4800" dirty="0" smtClean="0"/>
              <a:t>Stages of Change</a:t>
            </a:r>
            <a:endParaRPr lang="en-US" sz="4800" dirty="0"/>
          </a:p>
        </p:txBody>
      </p:sp>
      <p:sp>
        <p:nvSpPr>
          <p:cNvPr id="72" name="Content Placeholder 5"/>
          <p:cNvSpPr>
            <a:spLocks noGrp="1"/>
          </p:cNvSpPr>
          <p:nvPr>
            <p:ph sz="half" idx="1"/>
          </p:nvPr>
        </p:nvSpPr>
        <p:spPr>
          <a:xfrm>
            <a:off x="34378879" y="31867044"/>
            <a:ext cx="16447063" cy="5166155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 fontScale="40000" lnSpcReduction="20000"/>
          </a:bodyPr>
          <a:lstStyle/>
          <a:p>
            <a:pPr marL="465138" indent="-465138">
              <a:buAutoNum type="arabicPeriod"/>
            </a:pPr>
            <a:r>
              <a:rPr lang="en-US" sz="7000" dirty="0" smtClean="0"/>
              <a:t>Council </a:t>
            </a:r>
            <a:r>
              <a:rPr lang="en-US" sz="7000" dirty="0"/>
              <a:t>on Community Pediatrics. The Role of Preschool Home-Visiting Programs in Improving Children's Developmental and Health Outcomes. </a:t>
            </a:r>
            <a:r>
              <a:rPr lang="en-US" sz="7000" i="1" dirty="0"/>
              <a:t>Pediatrics. </a:t>
            </a:r>
            <a:r>
              <a:rPr lang="en-US" sz="7000" dirty="0"/>
              <a:t>2009;123(2):598-603</a:t>
            </a:r>
            <a:r>
              <a:rPr lang="en-US" sz="7000" dirty="0" smtClean="0"/>
              <a:t>.</a:t>
            </a:r>
          </a:p>
          <a:p>
            <a:pPr marL="465138" indent="-465138">
              <a:buAutoNum type="arabicPeriod"/>
            </a:pPr>
            <a:endParaRPr lang="en-US" sz="7000" dirty="0"/>
          </a:p>
          <a:p>
            <a:pPr marL="465138" indent="-465138">
              <a:buAutoNum type="arabicPeriod" startAt="2"/>
            </a:pPr>
            <a:r>
              <a:rPr lang="en-US" sz="7000" dirty="0" err="1" smtClean="0"/>
              <a:t>Goyal</a:t>
            </a:r>
            <a:r>
              <a:rPr lang="en-US" sz="7000" dirty="0" smtClean="0"/>
              <a:t> </a:t>
            </a:r>
            <a:r>
              <a:rPr lang="en-US" sz="7000" dirty="0"/>
              <a:t>NK, Hall ES, Jones DE, et al. Association of Maternal and Community Factors With Enrollment in Home Visiting Among At-Risk, First-Time Mothers. </a:t>
            </a:r>
            <a:r>
              <a:rPr lang="en-US" sz="7000" i="1" dirty="0"/>
              <a:t>American Journal of Public Health. </a:t>
            </a:r>
            <a:r>
              <a:rPr lang="en-US" sz="7000" dirty="0"/>
              <a:t>2013;104(S1):S144-S151</a:t>
            </a:r>
            <a:r>
              <a:rPr lang="en-US" sz="7000" dirty="0" smtClean="0"/>
              <a:t>.</a:t>
            </a:r>
          </a:p>
          <a:p>
            <a:pPr marL="465138" indent="-465138">
              <a:buAutoNum type="arabicPeriod" startAt="2"/>
            </a:pPr>
            <a:endParaRPr lang="en-US" sz="7000" dirty="0"/>
          </a:p>
          <a:p>
            <a:pPr marL="465138" indent="-465138">
              <a:buAutoNum type="arabicPeriod" startAt="3"/>
            </a:pPr>
            <a:r>
              <a:rPr lang="en-US" sz="7000" dirty="0" err="1" smtClean="0"/>
              <a:t>Prochaska</a:t>
            </a:r>
            <a:r>
              <a:rPr lang="en-US" sz="7000" dirty="0" smtClean="0"/>
              <a:t> </a:t>
            </a:r>
            <a:r>
              <a:rPr lang="en-US" sz="7000" dirty="0"/>
              <a:t>JO, </a:t>
            </a:r>
            <a:r>
              <a:rPr lang="en-US" sz="7000" dirty="0" err="1"/>
              <a:t>DiClemente</a:t>
            </a:r>
            <a:r>
              <a:rPr lang="en-US" sz="7000" dirty="0"/>
              <a:t> CC. Stages and processes of self-change of smoking: Toward an integrative model of change. </a:t>
            </a:r>
            <a:r>
              <a:rPr lang="en-US" sz="7000" i="1" dirty="0"/>
              <a:t>Journal of Consulting and Clinical Psychology. </a:t>
            </a:r>
            <a:r>
              <a:rPr lang="en-US" sz="7000" dirty="0"/>
              <a:t>1983;51(3):390-395</a:t>
            </a:r>
            <a:r>
              <a:rPr lang="en-US" sz="7000" dirty="0" smtClean="0"/>
              <a:t>.</a:t>
            </a:r>
          </a:p>
          <a:p>
            <a:pPr marL="465138" indent="-465138">
              <a:buAutoNum type="arabicPeriod" startAt="3"/>
            </a:pPr>
            <a:endParaRPr lang="en-US" sz="7000" dirty="0"/>
          </a:p>
          <a:p>
            <a:pPr marL="465138" indent="-465138">
              <a:buAutoNum type="arabicPeriod" startAt="4"/>
            </a:pPr>
            <a:r>
              <a:rPr lang="en-US" sz="7000" dirty="0" err="1" smtClean="0"/>
              <a:t>McConnaughy</a:t>
            </a:r>
            <a:r>
              <a:rPr lang="en-US" sz="7000" dirty="0" smtClean="0"/>
              <a:t> </a:t>
            </a:r>
            <a:r>
              <a:rPr lang="en-US" sz="7000" dirty="0"/>
              <a:t>EA, </a:t>
            </a:r>
            <a:r>
              <a:rPr lang="en-US" sz="7000" dirty="0" err="1"/>
              <a:t>Prochaska</a:t>
            </a:r>
            <a:r>
              <a:rPr lang="en-US" sz="7000" dirty="0"/>
              <a:t> JO, </a:t>
            </a:r>
            <a:r>
              <a:rPr lang="en-US" sz="7000" dirty="0" err="1"/>
              <a:t>Velicer</a:t>
            </a:r>
            <a:r>
              <a:rPr lang="en-US" sz="7000" dirty="0"/>
              <a:t> WF. Stages of change in psychotherapy: Measurement and sample profiles. </a:t>
            </a:r>
            <a:r>
              <a:rPr lang="en-US" sz="7000" i="1" dirty="0"/>
              <a:t>Psychotherapy: Theory, Research &amp; Practice. </a:t>
            </a:r>
            <a:r>
              <a:rPr lang="en-US" sz="7000" dirty="0"/>
              <a:t>1983;20(3):368-375</a:t>
            </a:r>
            <a:r>
              <a:rPr lang="en-US" sz="7000" dirty="0" smtClean="0"/>
              <a:t>.</a:t>
            </a:r>
          </a:p>
          <a:p>
            <a:pPr marL="914400" indent="-914400">
              <a:buAutoNum type="arabicPeriod" startAt="4"/>
            </a:pPr>
            <a:endParaRPr lang="en-US" sz="54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73" name="Rounded Rectangle 72"/>
          <p:cNvSpPr/>
          <p:nvPr/>
        </p:nvSpPr>
        <p:spPr>
          <a:xfrm>
            <a:off x="34341965" y="29699819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REFERENCES</a:t>
            </a:r>
            <a:endParaRPr lang="en-US" sz="4800" b="1" dirty="0"/>
          </a:p>
        </p:txBody>
      </p:sp>
      <p:sp>
        <p:nvSpPr>
          <p:cNvPr id="74" name="Content Placeholder 5"/>
          <p:cNvSpPr>
            <a:spLocks noGrp="1"/>
          </p:cNvSpPr>
          <p:nvPr>
            <p:ph sz="half" idx="1"/>
          </p:nvPr>
        </p:nvSpPr>
        <p:spPr>
          <a:xfrm>
            <a:off x="34321386" y="16400229"/>
            <a:ext cx="16459200" cy="6952566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465138" indent="-465138">
              <a:buFont typeface="Arial" panose="020B0604020202020204" pitchFamily="34" charset="0"/>
              <a:buChar char="•"/>
            </a:pPr>
            <a:r>
              <a:rPr lang="en-US" sz="3000" dirty="0" smtClean="0"/>
              <a:t>458 Total respondents</a:t>
            </a:r>
          </a:p>
          <a:p>
            <a:pPr marL="465138" indent="-465138">
              <a:buFont typeface="Arial" panose="020B0604020202020204" pitchFamily="34" charset="0"/>
              <a:buChar char="•"/>
            </a:pPr>
            <a:r>
              <a:rPr lang="en-US" sz="3000" dirty="0" smtClean="0"/>
              <a:t>342 Medicaid respondents</a:t>
            </a:r>
          </a:p>
          <a:p>
            <a:pPr marL="465138" indent="-465138">
              <a:buFont typeface="Arial" panose="020B0604020202020204" pitchFamily="34" charset="0"/>
              <a:buChar char="•"/>
            </a:pPr>
            <a:r>
              <a:rPr lang="en-US" sz="3000" dirty="0" smtClean="0"/>
              <a:t>Among those not enrolled, a large majority </a:t>
            </a:r>
          </a:p>
          <a:p>
            <a:pPr marL="0" indent="0">
              <a:buNone/>
            </a:pPr>
            <a:r>
              <a:rPr lang="en-US" sz="3000" dirty="0" smtClean="0"/>
              <a:t>reported intention to enroll in </a:t>
            </a:r>
            <a:r>
              <a:rPr lang="en-US" sz="3000" dirty="0" err="1" smtClean="0"/>
              <a:t>parentPRO</a:t>
            </a:r>
            <a:endParaRPr lang="en-US" sz="3000" dirty="0" smtClean="0"/>
          </a:p>
          <a:p>
            <a:pPr marL="3032125" lvl="1" indent="-473075"/>
            <a:r>
              <a:rPr lang="en-US" sz="3000" dirty="0" smtClean="0"/>
              <a:t>62% planning stage</a:t>
            </a:r>
          </a:p>
          <a:p>
            <a:pPr marL="3032125" lvl="1" indent="-473075"/>
            <a:r>
              <a:rPr lang="en-US" sz="3000" dirty="0" smtClean="0"/>
              <a:t>1% action stage</a:t>
            </a:r>
          </a:p>
          <a:p>
            <a:pPr lvl="1"/>
            <a:endParaRPr lang="en-US" sz="3000" dirty="0"/>
          </a:p>
          <a:p>
            <a:pPr marL="2560320" lvl="1" indent="0">
              <a:buNone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sz="3000" dirty="0" smtClean="0"/>
          </a:p>
        </p:txBody>
      </p:sp>
      <p:sp>
        <p:nvSpPr>
          <p:cNvPr id="75" name="Rounded Rectangle 74"/>
          <p:cNvSpPr/>
          <p:nvPr/>
        </p:nvSpPr>
        <p:spPr>
          <a:xfrm>
            <a:off x="34378879" y="23766789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CONCLUSIONS</a:t>
            </a:r>
            <a:endParaRPr lang="en-US" sz="4800" b="1" dirty="0"/>
          </a:p>
        </p:txBody>
      </p:sp>
      <p:sp>
        <p:nvSpPr>
          <p:cNvPr id="76" name="Content Placeholder 5"/>
          <p:cNvSpPr>
            <a:spLocks noGrp="1"/>
          </p:cNvSpPr>
          <p:nvPr>
            <p:ph sz="half" idx="1"/>
          </p:nvPr>
        </p:nvSpPr>
        <p:spPr>
          <a:xfrm>
            <a:off x="34321386" y="25639422"/>
            <a:ext cx="16459200" cy="377078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 fontScale="32500" lnSpcReduction="20000"/>
          </a:bodyPr>
          <a:lstStyle/>
          <a:p>
            <a:pPr marL="465138" indent="-465138"/>
            <a:r>
              <a:rPr lang="en-US" sz="9200" dirty="0" smtClean="0"/>
              <a:t>Results </a:t>
            </a:r>
            <a:r>
              <a:rPr lang="en-US" sz="9200" dirty="0"/>
              <a:t>suggest, for marketing purposes, the catch-all “home-visitation” may be a deterrent to </a:t>
            </a:r>
            <a:r>
              <a:rPr lang="en-US" sz="9200" dirty="0" smtClean="0"/>
              <a:t>recruitment</a:t>
            </a:r>
          </a:p>
          <a:p>
            <a:pPr marL="465138" indent="-465138"/>
            <a:r>
              <a:rPr lang="en-US" sz="9200" dirty="0"/>
              <a:t>P</a:t>
            </a:r>
            <a:r>
              <a:rPr lang="en-US" sz="9200" dirty="0" smtClean="0"/>
              <a:t>erceptions much </a:t>
            </a:r>
            <a:r>
              <a:rPr lang="en-US" sz="9200" dirty="0"/>
              <a:t>more favorable for phrases that simply dropped “visitation” and replaced it with words related to “parenting” skills. </a:t>
            </a:r>
            <a:endParaRPr lang="en-US" sz="9200" dirty="0" smtClean="0"/>
          </a:p>
          <a:p>
            <a:pPr marL="465138" indent="-465138"/>
            <a:r>
              <a:rPr lang="en-US" sz="9200" dirty="0" smtClean="0"/>
              <a:t>While </a:t>
            </a:r>
            <a:r>
              <a:rPr lang="en-US" sz="9200" dirty="0"/>
              <a:t>HV services </a:t>
            </a:r>
            <a:r>
              <a:rPr lang="en-US" sz="9200" dirty="0" smtClean="0"/>
              <a:t>not </a:t>
            </a:r>
            <a:r>
              <a:rPr lang="en-US" sz="9200" dirty="0"/>
              <a:t>heavily utilized in this sample, </a:t>
            </a:r>
            <a:r>
              <a:rPr lang="en-US" sz="9200" dirty="0" err="1" smtClean="0"/>
              <a:t>parentPRO</a:t>
            </a:r>
            <a:r>
              <a:rPr lang="en-US" sz="9200" dirty="0" smtClean="0"/>
              <a:t> </a:t>
            </a:r>
            <a:r>
              <a:rPr lang="en-US" sz="9200" dirty="0"/>
              <a:t>descriptions </a:t>
            </a:r>
            <a:r>
              <a:rPr lang="en-US" sz="9200" dirty="0" smtClean="0"/>
              <a:t>were appealing </a:t>
            </a:r>
            <a:r>
              <a:rPr lang="en-US" sz="9200" dirty="0"/>
              <a:t>to most participants. </a:t>
            </a:r>
            <a:endParaRPr lang="en-US" sz="9200" dirty="0" smtClean="0"/>
          </a:p>
          <a:p>
            <a:pPr marL="2705418" lvl="1" indent="-465138"/>
            <a:r>
              <a:rPr lang="en-US" sz="8600" dirty="0" smtClean="0"/>
              <a:t>75+% willing </a:t>
            </a:r>
            <a:r>
              <a:rPr lang="en-US" sz="8600" dirty="0"/>
              <a:t>to contemplate </a:t>
            </a:r>
            <a:r>
              <a:rPr lang="en-US" sz="8600" dirty="0" smtClean="0"/>
              <a:t>enrollment. </a:t>
            </a:r>
          </a:p>
          <a:p>
            <a:pPr marL="2705418" lvl="1" indent="-465138"/>
            <a:r>
              <a:rPr lang="en-US" sz="8600" dirty="0" smtClean="0"/>
              <a:t>60+% </a:t>
            </a:r>
            <a:r>
              <a:rPr lang="en-US" sz="8600" dirty="0"/>
              <a:t>stated </a:t>
            </a:r>
            <a:r>
              <a:rPr lang="en-US" sz="8600" dirty="0" smtClean="0"/>
              <a:t>intention </a:t>
            </a:r>
            <a:r>
              <a:rPr lang="en-US" sz="8600" dirty="0"/>
              <a:t>to enroll soon. </a:t>
            </a:r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83" name="Rounded Rectangle 82"/>
          <p:cNvSpPr/>
          <p:nvPr/>
        </p:nvSpPr>
        <p:spPr>
          <a:xfrm>
            <a:off x="503493" y="6825916"/>
            <a:ext cx="163521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What are Home Visitation (HV) programs?</a:t>
            </a:r>
            <a:endParaRPr lang="en-US" sz="4800" dirty="0"/>
          </a:p>
        </p:txBody>
      </p:sp>
      <p:sp>
        <p:nvSpPr>
          <p:cNvPr id="85" name="Rounded Rectangle 84"/>
          <p:cNvSpPr/>
          <p:nvPr/>
        </p:nvSpPr>
        <p:spPr>
          <a:xfrm>
            <a:off x="503493" y="16254037"/>
            <a:ext cx="16504556" cy="14431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PURPOSE</a:t>
            </a:r>
            <a:endParaRPr lang="en-US" sz="4800" b="1" dirty="0"/>
          </a:p>
        </p:txBody>
      </p:sp>
      <p:sp>
        <p:nvSpPr>
          <p:cNvPr id="31" name="Content Placeholder 5"/>
          <p:cNvSpPr>
            <a:spLocks noGrp="1"/>
          </p:cNvSpPr>
          <p:nvPr>
            <p:ph sz="half" idx="1"/>
          </p:nvPr>
        </p:nvSpPr>
        <p:spPr>
          <a:xfrm>
            <a:off x="449971" y="18189625"/>
            <a:ext cx="16459200" cy="5813375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Involvement is typically voluntary; thus, HV must market effectively to reach target populations. </a:t>
            </a:r>
            <a:r>
              <a:rPr lang="en-US" sz="3000" dirty="0" smtClean="0"/>
              <a:t>Unfortunately</a:t>
            </a:r>
            <a:r>
              <a:rPr lang="en-US" sz="3000" dirty="0"/>
              <a:t>, evidence to date suggests populations who could benefit most are </a:t>
            </a:r>
            <a:r>
              <a:rPr lang="en-US" sz="3000" dirty="0" smtClean="0"/>
              <a:t>underserved.</a:t>
            </a:r>
            <a:r>
              <a:rPr lang="en-US" sz="3000" baseline="30000" dirty="0" smtClean="0"/>
              <a:t>2</a:t>
            </a:r>
            <a:endParaRPr lang="en-US" sz="3000" dirty="0"/>
          </a:p>
          <a:p>
            <a:pPr marL="0" indent="0">
              <a:buNone/>
            </a:pPr>
            <a:r>
              <a:rPr lang="en-US" sz="3200" dirty="0" smtClean="0"/>
              <a:t>The current study evaluates:</a:t>
            </a:r>
          </a:p>
          <a:p>
            <a:pPr marL="0" indent="0">
              <a:buNone/>
            </a:pPr>
            <a:endParaRPr lang="en-US" sz="3200" dirty="0"/>
          </a:p>
          <a:p>
            <a:pPr marL="474663" indent="-474663"/>
            <a:r>
              <a:rPr lang="en-US" sz="3200" dirty="0" smtClean="0"/>
              <a:t>Aspects of existing HV marketing content</a:t>
            </a:r>
          </a:p>
          <a:p>
            <a:pPr marL="3032125" lvl="1" indent="-473075"/>
            <a:r>
              <a:rPr lang="en-US" sz="2800" dirty="0" smtClean="0"/>
              <a:t>Appeal of program descriptions</a:t>
            </a:r>
          </a:p>
          <a:p>
            <a:pPr marL="3032125" lvl="1" indent="-473075"/>
            <a:r>
              <a:rPr lang="en-US" sz="2800" dirty="0" smtClean="0"/>
              <a:t>Appeal of collective nomenclature</a:t>
            </a:r>
          </a:p>
          <a:p>
            <a:pPr marL="3032125" lvl="1" indent="-473075"/>
            <a:r>
              <a:rPr lang="en-US" sz="2800" dirty="0" smtClean="0"/>
              <a:t>Appeal of alternate HV program descriptions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2" y="266466"/>
            <a:ext cx="12018851" cy="323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267" y="9230929"/>
            <a:ext cx="6623052" cy="754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19421" r="17482" b="21472"/>
          <a:stretch/>
        </p:blipFill>
        <p:spPr bwMode="auto">
          <a:xfrm>
            <a:off x="46008759" y="9164714"/>
            <a:ext cx="4571300" cy="458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0" t="19421" r="13287" b="18252"/>
          <a:stretch/>
        </p:blipFill>
        <p:spPr bwMode="auto">
          <a:xfrm>
            <a:off x="28667242" y="31926753"/>
            <a:ext cx="4998340" cy="494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17350696" y="17739336"/>
            <a:ext cx="1649191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</a:t>
            </a:r>
            <a:r>
              <a:rPr lang="en-US" sz="4800" dirty="0"/>
              <a:t> – </a:t>
            </a:r>
            <a:r>
              <a:rPr lang="en-US" sz="4800" dirty="0" smtClean="0"/>
              <a:t>Home-Visitation</a:t>
            </a:r>
            <a:endParaRPr lang="en-US" sz="4800" dirty="0"/>
          </a:p>
        </p:txBody>
      </p:sp>
      <p:sp>
        <p:nvSpPr>
          <p:cNvPr id="33" name="Content Placeholder 5"/>
          <p:cNvSpPr>
            <a:spLocks noGrp="1"/>
          </p:cNvSpPr>
          <p:nvPr>
            <p:ph sz="half" idx="1"/>
          </p:nvPr>
        </p:nvSpPr>
        <p:spPr>
          <a:xfrm>
            <a:off x="17449850" y="19892404"/>
            <a:ext cx="16459200" cy="9204581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Home-Visitation Program</a:t>
            </a:r>
          </a:p>
          <a:p>
            <a:pPr marL="0" indent="0">
              <a:buNone/>
            </a:pPr>
            <a:endParaRPr lang="en-US" sz="3000" dirty="0"/>
          </a:p>
          <a:p>
            <a:pPr marL="465138" indent="-465138"/>
            <a:r>
              <a:rPr lang="en-US" sz="3000" dirty="0" smtClean="0"/>
              <a:t>29% </a:t>
            </a:r>
            <a:r>
              <a:rPr lang="en-US" sz="3000" b="1" dirty="0" smtClean="0"/>
              <a:t>negative</a:t>
            </a:r>
            <a:r>
              <a:rPr lang="en-US" sz="3000" dirty="0" smtClean="0"/>
              <a:t> reactions</a:t>
            </a:r>
          </a:p>
          <a:p>
            <a:pPr marL="3032125" lvl="1" indent="-473075"/>
            <a:r>
              <a:rPr lang="en-US" sz="3000" dirty="0" smtClean="0"/>
              <a:t>Response of “Very-Negative” or “Negative”</a:t>
            </a:r>
          </a:p>
          <a:p>
            <a:pPr marL="465138" indent="-465138"/>
            <a:r>
              <a:rPr lang="en-US" sz="3000" dirty="0" smtClean="0"/>
              <a:t>Most common negative association was “DHS” (Department of Human Services)</a:t>
            </a:r>
          </a:p>
          <a:p>
            <a:pPr marL="465138" indent="-465138"/>
            <a:r>
              <a:rPr lang="en-US" sz="3000" dirty="0" smtClean="0"/>
              <a:t>Other common negative associations were:</a:t>
            </a:r>
          </a:p>
          <a:p>
            <a:pPr marL="3032125" lvl="1" indent="-473075"/>
            <a:r>
              <a:rPr lang="en-US" sz="3000" dirty="0" smtClean="0"/>
              <a:t>“Wrong”</a:t>
            </a:r>
          </a:p>
          <a:p>
            <a:pPr marL="3032125" lvl="1" indent="-473075"/>
            <a:r>
              <a:rPr lang="en-US" sz="3000" dirty="0" smtClean="0"/>
              <a:t>“Supervised”</a:t>
            </a:r>
          </a:p>
          <a:p>
            <a:pPr marL="3032125" lvl="1" indent="-473075"/>
            <a:r>
              <a:rPr lang="en-US" sz="3000" dirty="0" smtClean="0"/>
              <a:t>“Taking”</a:t>
            </a:r>
          </a:p>
          <a:p>
            <a:pPr marL="3032125" lvl="1" indent="-473075"/>
            <a:r>
              <a:rPr lang="en-US" sz="3000" dirty="0" smtClean="0"/>
              <a:t>“Check”</a:t>
            </a:r>
          </a:p>
          <a:p>
            <a:pPr marL="3032125" lvl="1" indent="-473075"/>
            <a:r>
              <a:rPr lang="en-US" sz="3000" dirty="0" smtClean="0"/>
              <a:t>“Abuse”</a:t>
            </a:r>
          </a:p>
          <a:p>
            <a:pPr marL="3032125" lvl="1" indent="-473075"/>
            <a:r>
              <a:rPr lang="en-US" sz="3000" dirty="0" smtClean="0"/>
              <a:t>“Bad”</a:t>
            </a:r>
          </a:p>
          <a:p>
            <a:pPr marL="3032125" lvl="1" indent="-473075"/>
            <a:r>
              <a:rPr lang="en-US" sz="3000" dirty="0" smtClean="0"/>
              <a:t>“CPS” (Child Protective Services)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t="20149" r="12762" b="16205"/>
          <a:stretch/>
        </p:blipFill>
        <p:spPr bwMode="auto">
          <a:xfrm>
            <a:off x="28322056" y="23480827"/>
            <a:ext cx="5343526" cy="527953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654" y="16514904"/>
            <a:ext cx="8536208" cy="654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C:\Users\dbard\AppData\Local\Microsoft\Windows\Temporary Internet Files\Content.Outlook\Q4YAV1M8\Unknown (2)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40" y="36246958"/>
            <a:ext cx="5097125" cy="154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9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1D1B10"/>
      </a:dk1>
      <a:lt1>
        <a:sysClr val="window" lastClr="FFFFFF"/>
      </a:lt1>
      <a:dk2>
        <a:srgbClr val="9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727</Words>
  <Application>Microsoft Office PowerPoint</Application>
  <PresentationFormat>Custom</PresentationFormat>
  <Paragraphs>125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ouhsc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Sooter</dc:creator>
  <cp:lastModifiedBy>Wilson, Thomas N (HSC)</cp:lastModifiedBy>
  <cp:revision>82</cp:revision>
  <dcterms:created xsi:type="dcterms:W3CDTF">2012-06-08T15:40:16Z</dcterms:created>
  <dcterms:modified xsi:type="dcterms:W3CDTF">2014-07-07T14:32:56Z</dcterms:modified>
</cp:coreProperties>
</file>