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51206400" cy="38404800"/>
  <p:notesSz cx="6858000" cy="9144000"/>
  <p:defaultTextStyle>
    <a:defPPr>
      <a:defRPr lang="en-US"/>
    </a:defPPr>
    <a:lvl1pPr marL="0" algn="l" defTabSz="2558270" rtl="0" eaLnBrk="1" latinLnBrk="0" hangingPunct="1">
      <a:defRPr sz="10100" kern="1200">
        <a:solidFill>
          <a:schemeClr val="tx1"/>
        </a:solidFill>
        <a:latin typeface="+mn-lt"/>
        <a:ea typeface="+mn-ea"/>
        <a:cs typeface="+mn-cs"/>
      </a:defRPr>
    </a:lvl1pPr>
    <a:lvl2pPr marL="2558270" algn="l" defTabSz="2558270" rtl="0" eaLnBrk="1" latinLnBrk="0" hangingPunct="1">
      <a:defRPr sz="10100" kern="1200">
        <a:solidFill>
          <a:schemeClr val="tx1"/>
        </a:solidFill>
        <a:latin typeface="+mn-lt"/>
        <a:ea typeface="+mn-ea"/>
        <a:cs typeface="+mn-cs"/>
      </a:defRPr>
    </a:lvl2pPr>
    <a:lvl3pPr marL="5116541" algn="l" defTabSz="2558270" rtl="0" eaLnBrk="1" latinLnBrk="0" hangingPunct="1">
      <a:defRPr sz="10100" kern="1200">
        <a:solidFill>
          <a:schemeClr val="tx1"/>
        </a:solidFill>
        <a:latin typeface="+mn-lt"/>
        <a:ea typeface="+mn-ea"/>
        <a:cs typeface="+mn-cs"/>
      </a:defRPr>
    </a:lvl3pPr>
    <a:lvl4pPr marL="7674817" algn="l" defTabSz="2558270" rtl="0" eaLnBrk="1" latinLnBrk="0" hangingPunct="1">
      <a:defRPr sz="10100" kern="1200">
        <a:solidFill>
          <a:schemeClr val="tx1"/>
        </a:solidFill>
        <a:latin typeface="+mn-lt"/>
        <a:ea typeface="+mn-ea"/>
        <a:cs typeface="+mn-cs"/>
      </a:defRPr>
    </a:lvl4pPr>
    <a:lvl5pPr marL="10233087" algn="l" defTabSz="2558270" rtl="0" eaLnBrk="1" latinLnBrk="0" hangingPunct="1">
      <a:defRPr sz="10100" kern="1200">
        <a:solidFill>
          <a:schemeClr val="tx1"/>
        </a:solidFill>
        <a:latin typeface="+mn-lt"/>
        <a:ea typeface="+mn-ea"/>
        <a:cs typeface="+mn-cs"/>
      </a:defRPr>
    </a:lvl5pPr>
    <a:lvl6pPr marL="12791363" algn="l" defTabSz="2558270" rtl="0" eaLnBrk="1" latinLnBrk="0" hangingPunct="1">
      <a:defRPr sz="10100" kern="1200">
        <a:solidFill>
          <a:schemeClr val="tx1"/>
        </a:solidFill>
        <a:latin typeface="+mn-lt"/>
        <a:ea typeface="+mn-ea"/>
        <a:cs typeface="+mn-cs"/>
      </a:defRPr>
    </a:lvl6pPr>
    <a:lvl7pPr marL="15349634" algn="l" defTabSz="2558270" rtl="0" eaLnBrk="1" latinLnBrk="0" hangingPunct="1">
      <a:defRPr sz="10100" kern="1200">
        <a:solidFill>
          <a:schemeClr val="tx1"/>
        </a:solidFill>
        <a:latin typeface="+mn-lt"/>
        <a:ea typeface="+mn-ea"/>
        <a:cs typeface="+mn-cs"/>
      </a:defRPr>
    </a:lvl7pPr>
    <a:lvl8pPr marL="17907904" algn="l" defTabSz="2558270" rtl="0" eaLnBrk="1" latinLnBrk="0" hangingPunct="1">
      <a:defRPr sz="10100" kern="1200">
        <a:solidFill>
          <a:schemeClr val="tx1"/>
        </a:solidFill>
        <a:latin typeface="+mn-lt"/>
        <a:ea typeface="+mn-ea"/>
        <a:cs typeface="+mn-cs"/>
      </a:defRPr>
    </a:lvl8pPr>
    <a:lvl9pPr marL="20466180" algn="l" defTabSz="2558270" rtl="0" eaLnBrk="1" latinLnBrk="0" hangingPunct="1">
      <a:defRPr sz="10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002A"/>
    <a:srgbClr val="890028"/>
    <a:srgbClr val="8A0028"/>
    <a:srgbClr val="A313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napToObjects="1">
      <p:cViewPr>
        <p:scale>
          <a:sx n="33" d="100"/>
          <a:sy n="33" d="100"/>
        </p:scale>
        <p:origin x="-234" y="1806"/>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1930383"/>
            <a:ext cx="43525440" cy="8232140"/>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21762720"/>
            <a:ext cx="35844480" cy="981456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2014-05-08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5767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2014-05-08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1811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537976"/>
            <a:ext cx="11521440" cy="3276854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537976"/>
            <a:ext cx="33710880" cy="327685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2014-05-08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313130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A46F9B-2D6C-3B44-92C9-2F63A4582805}" type="datetimeFigureOut">
              <a:rPr lang="en-US" smtClean="0"/>
              <a:t>2014-05-08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42082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4678643"/>
            <a:ext cx="43525440" cy="762762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6277596"/>
            <a:ext cx="43525440" cy="8401047"/>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A46F9B-2D6C-3B44-92C9-2F63A4582805}" type="datetimeFigureOut">
              <a:rPr lang="en-US" smtClean="0"/>
              <a:t>2014-05-08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84787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8961123"/>
            <a:ext cx="22616160" cy="2534539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8961123"/>
            <a:ext cx="22616160" cy="25345393"/>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A46F9B-2D6C-3B44-92C9-2F63A4582805}" type="datetimeFigureOut">
              <a:rPr lang="en-US" smtClean="0"/>
              <a:t>2014-05-08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04040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8596633"/>
            <a:ext cx="22625053"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560320" y="12179300"/>
            <a:ext cx="22625053"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3" y="8596633"/>
            <a:ext cx="22633940" cy="3582667"/>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6012143" y="12179300"/>
            <a:ext cx="22633940" cy="22127213"/>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A46F9B-2D6C-3B44-92C9-2F63A4582805}" type="datetimeFigureOut">
              <a:rPr lang="en-US" smtClean="0"/>
              <a:t>2014-05-08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105710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A46F9B-2D6C-3B44-92C9-2F63A4582805}" type="datetimeFigureOut">
              <a:rPr lang="en-US" smtClean="0"/>
              <a:t>2014-05-08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407639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46F9B-2D6C-3B44-92C9-2F63A4582805}" type="datetimeFigureOut">
              <a:rPr lang="en-US" smtClean="0"/>
              <a:t>2014-05-08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1350285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529080"/>
            <a:ext cx="16846553" cy="650748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20020280" y="1529083"/>
            <a:ext cx="28625800" cy="32777433"/>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23" y="8036563"/>
            <a:ext cx="16846553" cy="26269953"/>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46F9B-2D6C-3B44-92C9-2F63A4582805}" type="datetimeFigureOut">
              <a:rPr lang="en-US" smtClean="0"/>
              <a:t>2014-05-08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208645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3"/>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10036813" y="3431540"/>
            <a:ext cx="30723840" cy="2304288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a:p>
        </p:txBody>
      </p:sp>
      <p:sp>
        <p:nvSpPr>
          <p:cNvPr id="4" name="Text Placeholder 3"/>
          <p:cNvSpPr>
            <a:spLocks noGrp="1"/>
          </p:cNvSpPr>
          <p:nvPr>
            <p:ph type="body" sz="half" idx="2"/>
          </p:nvPr>
        </p:nvSpPr>
        <p:spPr>
          <a:xfrm>
            <a:off x="10036813" y="30057093"/>
            <a:ext cx="30723840" cy="4507227"/>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A46F9B-2D6C-3B44-92C9-2F63A4582805}" type="datetimeFigureOut">
              <a:rPr lang="en-US" smtClean="0"/>
              <a:t>2014-05-08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C3981-08BE-FA4A-8D56-70DFBDCBA7E8}" type="slidenum">
              <a:rPr lang="en-US" smtClean="0"/>
              <a:t>‹#›</a:t>
            </a:fld>
            <a:endParaRPr lang="en-US"/>
          </a:p>
        </p:txBody>
      </p:sp>
    </p:spTree>
    <p:extLst>
      <p:ext uri="{BB962C8B-B14F-4D97-AF65-F5344CB8AC3E}">
        <p14:creationId xmlns:p14="http://schemas.microsoft.com/office/powerpoint/2010/main" val="3798322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3"/>
            <a:ext cx="46085760" cy="6400800"/>
          </a:xfrm>
          <a:prstGeom prst="rect">
            <a:avLst/>
          </a:prstGeom>
        </p:spPr>
        <p:txBody>
          <a:bodyPr vert="horz" lIns="512064" tIns="256032" rIns="512064" bIns="2560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8961123"/>
            <a:ext cx="46085760" cy="25345393"/>
          </a:xfrm>
          <a:prstGeom prst="rect">
            <a:avLst/>
          </a:prstGeom>
        </p:spPr>
        <p:txBody>
          <a:bodyPr vert="horz" lIns="512064" tIns="256032" rIns="512064" bIns="256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35595563"/>
            <a:ext cx="11948160" cy="204470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47A46F9B-2D6C-3B44-92C9-2F63A4582805}" type="datetimeFigureOut">
              <a:rPr lang="en-US" smtClean="0"/>
              <a:t>2014-05-08</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80DC3981-08BE-FA4A-8D56-70DFBDCBA7E8}" type="slidenum">
              <a:rPr lang="en-US" smtClean="0"/>
              <a:t>‹#›</a:t>
            </a:fld>
            <a:endParaRPr lang="en-US"/>
          </a:p>
        </p:txBody>
      </p:sp>
    </p:spTree>
    <p:extLst>
      <p:ext uri="{BB962C8B-B14F-4D97-AF65-F5344CB8AC3E}">
        <p14:creationId xmlns:p14="http://schemas.microsoft.com/office/powerpoint/2010/main" val="171434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56032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2560320" rtl="0" eaLnBrk="1" latinLnBrk="0" hangingPunct="1">
        <a:spcBef>
          <a:spcPct val="20000"/>
        </a:spcBef>
        <a:buFont typeface="Arial"/>
        <a:buChar char="•"/>
        <a:defRPr sz="17900" kern="1200">
          <a:solidFill>
            <a:schemeClr val="tx1"/>
          </a:solidFill>
          <a:latin typeface="+mn-lt"/>
          <a:ea typeface="+mn-ea"/>
          <a:cs typeface="+mn-cs"/>
        </a:defRPr>
      </a:lvl1pPr>
      <a:lvl2pPr marL="4160520" indent="-1600200" algn="l" defTabSz="2560320" rtl="0" eaLnBrk="1" latinLnBrk="0" hangingPunct="1">
        <a:spcBef>
          <a:spcPct val="20000"/>
        </a:spcBef>
        <a:buFont typeface="Arial"/>
        <a:buChar char="–"/>
        <a:defRPr sz="15700" kern="1200">
          <a:solidFill>
            <a:schemeClr val="tx1"/>
          </a:solidFill>
          <a:latin typeface="+mn-lt"/>
          <a:ea typeface="+mn-ea"/>
          <a:cs typeface="+mn-cs"/>
        </a:defRPr>
      </a:lvl2pPr>
      <a:lvl3pPr marL="6400800" indent="-1280160" algn="l" defTabSz="2560320" rtl="0" eaLnBrk="1" latinLnBrk="0" hangingPunct="1">
        <a:spcBef>
          <a:spcPct val="20000"/>
        </a:spcBef>
        <a:buFont typeface="Arial"/>
        <a:buChar char="•"/>
        <a:defRPr sz="13400" kern="1200">
          <a:solidFill>
            <a:schemeClr val="tx1"/>
          </a:solidFill>
          <a:latin typeface="+mn-lt"/>
          <a:ea typeface="+mn-ea"/>
          <a:cs typeface="+mn-cs"/>
        </a:defRPr>
      </a:lvl3pPr>
      <a:lvl4pPr marL="8961120" indent="-1280160" algn="l" defTabSz="2560320" rtl="0" eaLnBrk="1" latinLnBrk="0" hangingPunct="1">
        <a:spcBef>
          <a:spcPct val="20000"/>
        </a:spcBef>
        <a:buFont typeface="Arial"/>
        <a:buChar char="–"/>
        <a:defRPr sz="11200" kern="1200">
          <a:solidFill>
            <a:schemeClr val="tx1"/>
          </a:solidFill>
          <a:latin typeface="+mn-lt"/>
          <a:ea typeface="+mn-ea"/>
          <a:cs typeface="+mn-cs"/>
        </a:defRPr>
      </a:lvl4pPr>
      <a:lvl5pPr marL="11521440" indent="-1280160" algn="l" defTabSz="2560320" rtl="0" eaLnBrk="1" latinLnBrk="0" hangingPunct="1">
        <a:spcBef>
          <a:spcPct val="20000"/>
        </a:spcBef>
        <a:buFont typeface="Arial"/>
        <a:buChar char="»"/>
        <a:defRPr sz="11200" kern="1200">
          <a:solidFill>
            <a:schemeClr val="tx1"/>
          </a:solidFill>
          <a:latin typeface="+mn-lt"/>
          <a:ea typeface="+mn-ea"/>
          <a:cs typeface="+mn-cs"/>
        </a:defRPr>
      </a:lvl5pPr>
      <a:lvl6pPr marL="14081760" indent="-1280160" algn="l" defTabSz="2560320" rtl="0" eaLnBrk="1" latinLnBrk="0" hangingPunct="1">
        <a:spcBef>
          <a:spcPct val="20000"/>
        </a:spcBef>
        <a:buFont typeface="Arial"/>
        <a:buChar char="•"/>
        <a:defRPr sz="11200" kern="1200">
          <a:solidFill>
            <a:schemeClr val="tx1"/>
          </a:solidFill>
          <a:latin typeface="+mn-lt"/>
          <a:ea typeface="+mn-ea"/>
          <a:cs typeface="+mn-cs"/>
        </a:defRPr>
      </a:lvl6pPr>
      <a:lvl7pPr marL="16642080" indent="-1280160" algn="l" defTabSz="2560320" rtl="0" eaLnBrk="1" latinLnBrk="0" hangingPunct="1">
        <a:spcBef>
          <a:spcPct val="20000"/>
        </a:spcBef>
        <a:buFont typeface="Arial"/>
        <a:buChar char="•"/>
        <a:defRPr sz="11200" kern="1200">
          <a:solidFill>
            <a:schemeClr val="tx1"/>
          </a:solidFill>
          <a:latin typeface="+mn-lt"/>
          <a:ea typeface="+mn-ea"/>
          <a:cs typeface="+mn-cs"/>
        </a:defRPr>
      </a:lvl7pPr>
      <a:lvl8pPr marL="19202400" indent="-1280160" algn="l" defTabSz="2560320" rtl="0" eaLnBrk="1" latinLnBrk="0" hangingPunct="1">
        <a:spcBef>
          <a:spcPct val="20000"/>
        </a:spcBef>
        <a:buFont typeface="Arial"/>
        <a:buChar char="•"/>
        <a:defRPr sz="11200" kern="1200">
          <a:solidFill>
            <a:schemeClr val="tx1"/>
          </a:solidFill>
          <a:latin typeface="+mn-lt"/>
          <a:ea typeface="+mn-ea"/>
          <a:cs typeface="+mn-cs"/>
        </a:defRPr>
      </a:lvl8pPr>
      <a:lvl9pPr marL="21762720" indent="-1280160" algn="l" defTabSz="2560320" rtl="0" eaLnBrk="1" latinLnBrk="0" hangingPunct="1">
        <a:spcBef>
          <a:spcPct val="20000"/>
        </a:spcBef>
        <a:buFont typeface="Arial"/>
        <a:buChar char="•"/>
        <a:defRPr sz="11200" kern="1200">
          <a:solidFill>
            <a:schemeClr val="tx1"/>
          </a:solidFill>
          <a:latin typeface="+mn-lt"/>
          <a:ea typeface="+mn-ea"/>
          <a:cs typeface="+mn-cs"/>
        </a:defRPr>
      </a:lvl9pPr>
    </p:bodyStyle>
    <p:otherStyle>
      <a:defPPr>
        <a:defRPr lang="en-US"/>
      </a:defPPr>
      <a:lvl1pPr marL="0" algn="l" defTabSz="2560320" rtl="0" eaLnBrk="1" latinLnBrk="0" hangingPunct="1">
        <a:defRPr sz="10100" kern="1200">
          <a:solidFill>
            <a:schemeClr val="tx1"/>
          </a:solidFill>
          <a:latin typeface="+mn-lt"/>
          <a:ea typeface="+mn-ea"/>
          <a:cs typeface="+mn-cs"/>
        </a:defRPr>
      </a:lvl1pPr>
      <a:lvl2pPr marL="2560320" algn="l" defTabSz="2560320" rtl="0" eaLnBrk="1" latinLnBrk="0" hangingPunct="1">
        <a:defRPr sz="10100" kern="1200">
          <a:solidFill>
            <a:schemeClr val="tx1"/>
          </a:solidFill>
          <a:latin typeface="+mn-lt"/>
          <a:ea typeface="+mn-ea"/>
          <a:cs typeface="+mn-cs"/>
        </a:defRPr>
      </a:lvl2pPr>
      <a:lvl3pPr marL="5120640" algn="l" defTabSz="2560320" rtl="0" eaLnBrk="1" latinLnBrk="0" hangingPunct="1">
        <a:defRPr sz="10100" kern="1200">
          <a:solidFill>
            <a:schemeClr val="tx1"/>
          </a:solidFill>
          <a:latin typeface="+mn-lt"/>
          <a:ea typeface="+mn-ea"/>
          <a:cs typeface="+mn-cs"/>
        </a:defRPr>
      </a:lvl3pPr>
      <a:lvl4pPr marL="7680960" algn="l" defTabSz="2560320" rtl="0" eaLnBrk="1" latinLnBrk="0" hangingPunct="1">
        <a:defRPr sz="10100" kern="1200">
          <a:solidFill>
            <a:schemeClr val="tx1"/>
          </a:solidFill>
          <a:latin typeface="+mn-lt"/>
          <a:ea typeface="+mn-ea"/>
          <a:cs typeface="+mn-cs"/>
        </a:defRPr>
      </a:lvl4pPr>
      <a:lvl5pPr marL="10241280" algn="l" defTabSz="2560320" rtl="0" eaLnBrk="1" latinLnBrk="0" hangingPunct="1">
        <a:defRPr sz="10100" kern="1200">
          <a:solidFill>
            <a:schemeClr val="tx1"/>
          </a:solidFill>
          <a:latin typeface="+mn-lt"/>
          <a:ea typeface="+mn-ea"/>
          <a:cs typeface="+mn-cs"/>
        </a:defRPr>
      </a:lvl5pPr>
      <a:lvl6pPr marL="12801600" algn="l" defTabSz="2560320" rtl="0" eaLnBrk="1" latinLnBrk="0" hangingPunct="1">
        <a:defRPr sz="10100" kern="1200">
          <a:solidFill>
            <a:schemeClr val="tx1"/>
          </a:solidFill>
          <a:latin typeface="+mn-lt"/>
          <a:ea typeface="+mn-ea"/>
          <a:cs typeface="+mn-cs"/>
        </a:defRPr>
      </a:lvl6pPr>
      <a:lvl7pPr marL="15361920" algn="l" defTabSz="2560320" rtl="0" eaLnBrk="1" latinLnBrk="0" hangingPunct="1">
        <a:defRPr sz="10100" kern="1200">
          <a:solidFill>
            <a:schemeClr val="tx1"/>
          </a:solidFill>
          <a:latin typeface="+mn-lt"/>
          <a:ea typeface="+mn-ea"/>
          <a:cs typeface="+mn-cs"/>
        </a:defRPr>
      </a:lvl7pPr>
      <a:lvl8pPr marL="17922240" algn="l" defTabSz="2560320" rtl="0" eaLnBrk="1" latinLnBrk="0" hangingPunct="1">
        <a:defRPr sz="10100" kern="1200">
          <a:solidFill>
            <a:schemeClr val="tx1"/>
          </a:solidFill>
          <a:latin typeface="+mn-lt"/>
          <a:ea typeface="+mn-ea"/>
          <a:cs typeface="+mn-cs"/>
        </a:defRPr>
      </a:lvl8pPr>
      <a:lvl9pPr marL="20482560" algn="l" defTabSz="256032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10" name="Content Placeholder 5"/>
          <p:cNvSpPr>
            <a:spLocks noGrp="1"/>
          </p:cNvSpPr>
          <p:nvPr>
            <p:ph sz="half" idx="1"/>
          </p:nvPr>
        </p:nvSpPr>
        <p:spPr>
          <a:xfrm>
            <a:off x="503493" y="9123523"/>
            <a:ext cx="16459200" cy="6478427"/>
          </a:xfrm>
          <a:solidFill>
            <a:schemeClr val="bg1"/>
          </a:solidFill>
          <a:ln w="63500" cap="flat" cmpd="sng">
            <a:solidFill>
              <a:schemeClr val="tx1"/>
            </a:solidFill>
            <a:miter lim="800000"/>
          </a:ln>
        </p:spPr>
        <p:txBody>
          <a:bodyPr>
            <a:normAutofit/>
          </a:bodyPr>
          <a:lstStyle/>
          <a:p>
            <a:r>
              <a:rPr lang="en-US" sz="3000" dirty="0" smtClean="0"/>
              <a:t>Voluntary programs that p</a:t>
            </a:r>
            <a:r>
              <a:rPr lang="en-US" sz="3000" dirty="0" smtClean="0"/>
              <a:t>rovide services and support for families with new babies and young children</a:t>
            </a:r>
          </a:p>
          <a:p>
            <a:r>
              <a:rPr lang="en-US" sz="3000" dirty="0" smtClean="0"/>
              <a:t>Services Provided in family’s home for convenience</a:t>
            </a:r>
            <a:endParaRPr lang="en-US" sz="3000" dirty="0" smtClean="0"/>
          </a:p>
          <a:p>
            <a:r>
              <a:rPr lang="en-US" sz="3000" dirty="0" smtClean="0"/>
              <a:t>Address issues such as:</a:t>
            </a:r>
          </a:p>
          <a:p>
            <a:pPr lvl="1"/>
            <a:r>
              <a:rPr lang="en-US" sz="3000" dirty="0" smtClean="0"/>
              <a:t>Maternal and child health</a:t>
            </a:r>
          </a:p>
          <a:p>
            <a:pPr lvl="1"/>
            <a:r>
              <a:rPr lang="en-US" sz="3000" dirty="0" smtClean="0"/>
              <a:t>Positive parenting practices</a:t>
            </a:r>
          </a:p>
          <a:p>
            <a:pPr lvl="1"/>
            <a:r>
              <a:rPr lang="en-US" sz="3000" dirty="0" smtClean="0"/>
              <a:t>Safe home environments</a:t>
            </a:r>
          </a:p>
          <a:p>
            <a:pPr lvl="1"/>
            <a:r>
              <a:rPr lang="en-US" sz="3000" dirty="0" smtClean="0"/>
              <a:t>Reduction in crime or domestic violence</a:t>
            </a:r>
          </a:p>
          <a:p>
            <a:pPr lvl="1"/>
            <a:r>
              <a:rPr lang="en-US" sz="3000" dirty="0" smtClean="0"/>
              <a:t>Improved economic self-sufficiency</a:t>
            </a:r>
          </a:p>
          <a:p>
            <a:pPr lvl="1"/>
            <a:r>
              <a:rPr lang="en-US" sz="3000" dirty="0" smtClean="0"/>
              <a:t>School preparedness</a:t>
            </a:r>
          </a:p>
          <a:p>
            <a:pPr lvl="1"/>
            <a:r>
              <a:rPr lang="en-US" sz="3000" dirty="0" smtClean="0"/>
              <a:t>Access to social support services</a:t>
            </a:r>
            <a:endParaRPr lang="en-US" sz="3000" dirty="0" smtClean="0"/>
          </a:p>
        </p:txBody>
      </p:sp>
      <p:pic>
        <p:nvPicPr>
          <p:cNvPr id="20" name="Picture 19"/>
          <p:cNvPicPr>
            <a:picLocks noChangeAspect="1"/>
          </p:cNvPicPr>
          <p:nvPr/>
        </p:nvPicPr>
        <p:blipFill>
          <a:blip r:embed="rId2"/>
          <a:stretch>
            <a:fillRect/>
          </a:stretch>
        </p:blipFill>
        <p:spPr>
          <a:xfrm>
            <a:off x="44403810" y="266466"/>
            <a:ext cx="6533423" cy="4114800"/>
          </a:xfrm>
          <a:prstGeom prst="rect">
            <a:avLst/>
          </a:prstGeom>
        </p:spPr>
      </p:pic>
      <p:sp>
        <p:nvSpPr>
          <p:cNvPr id="43" name="Rounded Rectangle 42"/>
          <p:cNvSpPr/>
          <p:nvPr/>
        </p:nvSpPr>
        <p:spPr>
          <a:xfrm>
            <a:off x="12792185" y="1924560"/>
            <a:ext cx="31059743" cy="4006011"/>
          </a:xfrm>
          <a:prstGeom prst="round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200" dirty="0" smtClean="0">
                <a:latin typeface="+mj-lt"/>
              </a:rPr>
              <a:t>Community Perception of Home-Visitation (HV) Programs</a:t>
            </a:r>
          </a:p>
          <a:p>
            <a:pPr algn="ctr"/>
            <a:r>
              <a:rPr lang="en-US" sz="4800" dirty="0" smtClean="0">
                <a:solidFill>
                  <a:schemeClr val="bg1"/>
                </a:solidFill>
              </a:rPr>
              <a:t>Thomas Wilson, David E. Bard, William H. Beasley</a:t>
            </a:r>
            <a:endParaRPr lang="en-US" sz="4800" dirty="0">
              <a:solidFill>
                <a:schemeClr val="bg1"/>
              </a:solidFill>
            </a:endParaRPr>
          </a:p>
          <a:p>
            <a:pPr algn="ctr"/>
            <a:r>
              <a:rPr lang="en-US" sz="4800" dirty="0" smtClean="0">
                <a:solidFill>
                  <a:srgbClr val="FFFFFF"/>
                </a:solidFill>
              </a:rPr>
              <a:t>OUHSC, Developmental and Behavioral Pediatrics</a:t>
            </a:r>
            <a:endParaRPr lang="en-US" sz="4800" dirty="0">
              <a:solidFill>
                <a:srgbClr val="FFFFFF"/>
              </a:solidFill>
            </a:endParaRPr>
          </a:p>
          <a:p>
            <a:pPr algn="ctr"/>
            <a:endParaRPr lang="en-US" dirty="0">
              <a:latin typeface="+mj-lt"/>
            </a:endParaRPr>
          </a:p>
        </p:txBody>
      </p:sp>
      <p:sp>
        <p:nvSpPr>
          <p:cNvPr id="53" name="Rounded Rectangle 52"/>
          <p:cNvSpPr/>
          <p:nvPr/>
        </p:nvSpPr>
        <p:spPr>
          <a:xfrm>
            <a:off x="458137" y="24533151"/>
            <a:ext cx="16504556"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METHODS</a:t>
            </a:r>
            <a:endParaRPr lang="en-US" sz="4800" b="1" dirty="0"/>
          </a:p>
        </p:txBody>
      </p:sp>
      <p:sp>
        <p:nvSpPr>
          <p:cNvPr id="54" name="Content Placeholder 5"/>
          <p:cNvSpPr>
            <a:spLocks noGrp="1"/>
          </p:cNvSpPr>
          <p:nvPr>
            <p:ph sz="half" idx="1"/>
          </p:nvPr>
        </p:nvSpPr>
        <p:spPr>
          <a:xfrm>
            <a:off x="391975" y="26609246"/>
            <a:ext cx="16459200" cy="11395504"/>
          </a:xfrm>
          <a:solidFill>
            <a:schemeClr val="bg1"/>
          </a:solidFill>
          <a:ln w="28575" cap="flat" cmpd="sng">
            <a:solidFill>
              <a:schemeClr val="tx1"/>
            </a:solidFill>
            <a:miter lim="800000"/>
          </a:ln>
        </p:spPr>
        <p:txBody>
          <a:bodyPr>
            <a:normAutofit/>
          </a:bodyPr>
          <a:lstStyle/>
          <a:p>
            <a:pPr marL="0" indent="0">
              <a:buNone/>
            </a:pPr>
            <a:r>
              <a:rPr lang="en-US" sz="3200" b="1" dirty="0" smtClean="0"/>
              <a:t>Recruitment</a:t>
            </a:r>
            <a:endParaRPr lang="en-US" sz="3000" dirty="0" smtClean="0"/>
          </a:p>
          <a:p>
            <a:pPr>
              <a:buFont typeface="Arial" panose="020B0604020202020204" pitchFamily="34" charset="0"/>
              <a:buChar char="•"/>
            </a:pPr>
            <a:r>
              <a:rPr lang="en-US" sz="3000" dirty="0" smtClean="0"/>
              <a:t>Caregivers of young children from four Oklahoma counties</a:t>
            </a:r>
          </a:p>
          <a:p>
            <a:pPr>
              <a:buFont typeface="Arial" panose="020B0604020202020204" pitchFamily="34" charset="0"/>
              <a:buChar char="•"/>
            </a:pPr>
            <a:r>
              <a:rPr lang="en-US" sz="3000" dirty="0" smtClean="0"/>
              <a:t>Must meet qualification requirements for HV programs</a:t>
            </a:r>
          </a:p>
          <a:p>
            <a:pPr marL="0" indent="0">
              <a:buNone/>
            </a:pPr>
            <a:r>
              <a:rPr lang="en-US" sz="3200" b="1" dirty="0" smtClean="0"/>
              <a:t>Participation</a:t>
            </a:r>
            <a:endParaRPr lang="en-US" sz="3000" dirty="0" smtClean="0"/>
          </a:p>
          <a:p>
            <a:pPr>
              <a:buFont typeface="Arial" panose="020B0604020202020204" pitchFamily="34" charset="0"/>
              <a:buChar char="•"/>
            </a:pPr>
            <a:r>
              <a:rPr lang="en-US" sz="3000" dirty="0" smtClean="0"/>
              <a:t>Study participants complete an online REDCap survey</a:t>
            </a:r>
          </a:p>
          <a:p>
            <a:pPr>
              <a:buFont typeface="Arial" panose="020B0604020202020204" pitchFamily="34" charset="0"/>
              <a:buChar char="•"/>
            </a:pPr>
            <a:r>
              <a:rPr lang="en-US" sz="3000" dirty="0" smtClean="0"/>
              <a:t>Survey elicits perceptions on the terms:</a:t>
            </a:r>
          </a:p>
          <a:p>
            <a:pPr lvl="1"/>
            <a:r>
              <a:rPr lang="en-US" sz="3000" dirty="0"/>
              <a:t>Home-Visitation Program</a:t>
            </a:r>
          </a:p>
          <a:p>
            <a:pPr lvl="1"/>
            <a:r>
              <a:rPr lang="en-US" sz="3000" dirty="0" err="1"/>
              <a:t>parentPRO</a:t>
            </a:r>
            <a:r>
              <a:rPr lang="en-US" sz="3000" dirty="0"/>
              <a:t> Program</a:t>
            </a:r>
          </a:p>
          <a:p>
            <a:pPr lvl="1"/>
            <a:r>
              <a:rPr lang="en-US" sz="3000" dirty="0"/>
              <a:t>Home-Based Parenting </a:t>
            </a:r>
            <a:r>
              <a:rPr lang="en-US" sz="3000" dirty="0" smtClean="0"/>
              <a:t>Program</a:t>
            </a:r>
            <a:endParaRPr lang="en-US" sz="3000" dirty="0"/>
          </a:p>
          <a:p>
            <a:pPr>
              <a:buFont typeface="Arial" panose="020B0604020202020204" pitchFamily="34" charset="0"/>
              <a:buChar char="•"/>
            </a:pPr>
            <a:r>
              <a:rPr lang="en-US" sz="3000" dirty="0" smtClean="0"/>
              <a:t>Each term shown separately to participant</a:t>
            </a:r>
          </a:p>
          <a:p>
            <a:pPr>
              <a:buFont typeface="Arial" panose="020B0604020202020204" pitchFamily="34" charset="0"/>
              <a:buChar char="•"/>
            </a:pPr>
            <a:r>
              <a:rPr lang="en-US" sz="3000" dirty="0" smtClean="0"/>
              <a:t>Participants asked to provide up to four free-associations</a:t>
            </a:r>
          </a:p>
          <a:p>
            <a:r>
              <a:rPr lang="en-US" sz="3000" dirty="0"/>
              <a:t>Also recorded whether the respondent considered the association:</a:t>
            </a:r>
          </a:p>
          <a:p>
            <a:pPr lvl="1"/>
            <a:r>
              <a:rPr lang="en-US" sz="3000" dirty="0"/>
              <a:t>Very </a:t>
            </a:r>
            <a:r>
              <a:rPr lang="en-US" sz="3000" dirty="0" smtClean="0"/>
              <a:t>Negative</a:t>
            </a:r>
          </a:p>
          <a:p>
            <a:pPr lvl="1"/>
            <a:r>
              <a:rPr lang="en-US" sz="3000" dirty="0" smtClean="0"/>
              <a:t>Negative</a:t>
            </a:r>
          </a:p>
          <a:p>
            <a:pPr lvl="1"/>
            <a:r>
              <a:rPr lang="en-US" sz="3000" dirty="0" smtClean="0"/>
              <a:t>Neutral</a:t>
            </a:r>
          </a:p>
          <a:p>
            <a:pPr lvl="1"/>
            <a:r>
              <a:rPr lang="en-US" sz="3000" dirty="0" smtClean="0"/>
              <a:t>Positive</a:t>
            </a:r>
          </a:p>
          <a:p>
            <a:pPr lvl="1"/>
            <a:r>
              <a:rPr lang="en-US" sz="3000" dirty="0" smtClean="0"/>
              <a:t>Very Positive</a:t>
            </a:r>
            <a:endParaRPr lang="en-US" sz="3000" dirty="0"/>
          </a:p>
          <a:p>
            <a:pPr>
              <a:buFont typeface="Arial" panose="020B0604020202020204" pitchFamily="34" charset="0"/>
              <a:buChar char="•"/>
            </a:pPr>
            <a:r>
              <a:rPr lang="en-US" sz="3000" dirty="0"/>
              <a:t>Participants </a:t>
            </a:r>
            <a:r>
              <a:rPr lang="en-US" sz="3000" dirty="0" smtClean="0"/>
              <a:t>not enrolled in an HV program guided through a </a:t>
            </a:r>
            <a:r>
              <a:rPr lang="en-US" sz="3000" dirty="0" err="1" smtClean="0"/>
              <a:t>parentPRO</a:t>
            </a:r>
            <a:r>
              <a:rPr lang="en-US" sz="3000" dirty="0" smtClean="0"/>
              <a:t> flier and asked Stages of Change (</a:t>
            </a:r>
            <a:r>
              <a:rPr lang="en-US" sz="3000" dirty="0" err="1" smtClean="0"/>
              <a:t>Transtheoretical</a:t>
            </a:r>
            <a:r>
              <a:rPr lang="en-US" sz="3000" dirty="0" smtClean="0"/>
              <a:t> Model) questions about their enrollment intentions</a:t>
            </a:r>
          </a:p>
          <a:p>
            <a:pPr>
              <a:buFont typeface="Arial" panose="020B0604020202020204" pitchFamily="34" charset="0"/>
              <a:buChar char="•"/>
            </a:pPr>
            <a:r>
              <a:rPr lang="en-US" sz="3000" dirty="0" smtClean="0"/>
              <a:t>Participants </a:t>
            </a:r>
            <a:r>
              <a:rPr lang="en-US" sz="3000" dirty="0"/>
              <a:t>have follow-up interviews annually</a:t>
            </a:r>
          </a:p>
          <a:p>
            <a:pPr>
              <a:buFont typeface="Arial" panose="020B0604020202020204" pitchFamily="34" charset="0"/>
              <a:buChar char="•"/>
            </a:pPr>
            <a:endParaRPr lang="en-US" sz="3000" dirty="0" smtClean="0"/>
          </a:p>
          <a:p>
            <a:pPr>
              <a:buFont typeface="Arial" panose="020B0604020202020204" pitchFamily="34" charset="0"/>
              <a:buChar char="•"/>
            </a:pPr>
            <a:endParaRPr lang="en-US" sz="3000" dirty="0"/>
          </a:p>
          <a:p>
            <a:pPr>
              <a:buFont typeface="Arial" panose="020B0604020202020204" pitchFamily="34" charset="0"/>
              <a:buChar char="•"/>
            </a:pPr>
            <a:endParaRPr lang="en-US" sz="3000" dirty="0" smtClean="0"/>
          </a:p>
          <a:p>
            <a:pPr>
              <a:buFont typeface="Arial" panose="020B0604020202020204" pitchFamily="34" charset="0"/>
              <a:buChar char="•"/>
            </a:pPr>
            <a:endParaRPr lang="en-US" sz="3000" dirty="0" smtClean="0"/>
          </a:p>
          <a:p>
            <a:pPr marL="2560320" lvl="1" indent="0">
              <a:buNone/>
            </a:pPr>
            <a:endParaRPr lang="en-US" sz="3000" dirty="0" smtClean="0"/>
          </a:p>
        </p:txBody>
      </p:sp>
      <p:sp>
        <p:nvSpPr>
          <p:cNvPr id="65" name="Rounded Rectangle 64"/>
          <p:cNvSpPr/>
          <p:nvPr/>
        </p:nvSpPr>
        <p:spPr>
          <a:xfrm>
            <a:off x="17383915" y="6871311"/>
            <a:ext cx="16491916"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RESULTS</a:t>
            </a:r>
            <a:r>
              <a:rPr lang="en-US" sz="4800" dirty="0"/>
              <a:t> – </a:t>
            </a:r>
            <a:r>
              <a:rPr lang="en-US" sz="4800" dirty="0" smtClean="0"/>
              <a:t>Overall</a:t>
            </a:r>
            <a:endParaRPr lang="en-US" sz="4800" dirty="0"/>
          </a:p>
        </p:txBody>
      </p:sp>
      <p:sp>
        <p:nvSpPr>
          <p:cNvPr id="66" name="Content Placeholder 5"/>
          <p:cNvSpPr>
            <a:spLocks noGrp="1"/>
          </p:cNvSpPr>
          <p:nvPr>
            <p:ph sz="half" idx="1"/>
          </p:nvPr>
        </p:nvSpPr>
        <p:spPr>
          <a:xfrm>
            <a:off x="17449850" y="9094660"/>
            <a:ext cx="16459200" cy="7907465"/>
          </a:xfrm>
          <a:solidFill>
            <a:schemeClr val="bg1"/>
          </a:solidFill>
          <a:ln w="63500" cap="flat" cmpd="sng">
            <a:solidFill>
              <a:schemeClr val="tx1"/>
            </a:solidFill>
            <a:miter lim="800000"/>
          </a:ln>
        </p:spPr>
        <p:txBody>
          <a:bodyPr>
            <a:normAutofit/>
          </a:bodyPr>
          <a:lstStyle/>
          <a:p>
            <a:r>
              <a:rPr lang="en-US" sz="3000" dirty="0" smtClean="0"/>
              <a:t>844 surveys completed</a:t>
            </a:r>
          </a:p>
          <a:p>
            <a:r>
              <a:rPr lang="en-US" sz="3000" dirty="0" smtClean="0"/>
              <a:t>99% Female participants</a:t>
            </a:r>
          </a:p>
          <a:p>
            <a:r>
              <a:rPr lang="en-US" sz="3000" dirty="0" smtClean="0"/>
              <a:t>86.2% Non-Hispanic</a:t>
            </a:r>
          </a:p>
          <a:p>
            <a:r>
              <a:rPr lang="en-US" sz="3000" dirty="0" smtClean="0"/>
              <a:t>10.6% American Indian or Alaska Native</a:t>
            </a:r>
          </a:p>
          <a:p>
            <a:r>
              <a:rPr lang="en-US" sz="3000" dirty="0" smtClean="0"/>
              <a:t>2% Asian</a:t>
            </a:r>
          </a:p>
          <a:p>
            <a:r>
              <a:rPr lang="en-US" sz="3000" dirty="0" smtClean="0"/>
              <a:t>35.5% Black or African American</a:t>
            </a:r>
          </a:p>
          <a:p>
            <a:r>
              <a:rPr lang="en-US" sz="3000" dirty="0" smtClean="0"/>
              <a:t>61% White</a:t>
            </a:r>
          </a:p>
          <a:p>
            <a:r>
              <a:rPr lang="en-US" sz="3000" dirty="0" smtClean="0"/>
              <a:t>0.9% Native Hawaiian or Other Pacific Islander</a:t>
            </a:r>
            <a:endParaRPr lang="en-US" sz="3000" dirty="0" smtClean="0"/>
          </a:p>
          <a:p>
            <a:endParaRPr lang="en-US" sz="3000" dirty="0" smtClean="0"/>
          </a:p>
          <a:p>
            <a:pPr marL="0" indent="0">
              <a:buNone/>
            </a:pPr>
            <a:endParaRPr lang="en-US" sz="3000" dirty="0" smtClean="0"/>
          </a:p>
          <a:p>
            <a:pPr marL="0" indent="0">
              <a:buNone/>
            </a:pPr>
            <a:endParaRPr lang="en-US" sz="3200" b="1" dirty="0" smtClean="0"/>
          </a:p>
          <a:p>
            <a:pPr marL="0" indent="0">
              <a:buNone/>
            </a:pPr>
            <a:endParaRPr lang="en-US" sz="3200" b="1" dirty="0"/>
          </a:p>
          <a:p>
            <a:pPr marL="0" indent="0">
              <a:buNone/>
            </a:pPr>
            <a:endParaRPr lang="en-US" sz="3200" b="1" dirty="0" smtClean="0"/>
          </a:p>
          <a:p>
            <a:pPr marL="0" indent="0">
              <a:buNone/>
            </a:pPr>
            <a:endParaRPr lang="en-US" sz="3200" b="1" dirty="0"/>
          </a:p>
          <a:p>
            <a:pPr marL="0" indent="0">
              <a:buNone/>
            </a:pPr>
            <a:endParaRPr lang="en-US" sz="3200" b="1" dirty="0" smtClean="0"/>
          </a:p>
          <a:p>
            <a:pPr marL="0" indent="0">
              <a:buNone/>
            </a:pPr>
            <a:endParaRPr lang="en-US" sz="3200" b="1" dirty="0"/>
          </a:p>
          <a:p>
            <a:pPr marL="0" indent="0">
              <a:buNone/>
            </a:pPr>
            <a:endParaRPr lang="en-US" sz="3200" b="1" dirty="0" smtClean="0"/>
          </a:p>
          <a:p>
            <a:pPr marL="0" indent="0">
              <a:buNone/>
            </a:pPr>
            <a:endParaRPr lang="en-US" sz="3200" b="1" dirty="0"/>
          </a:p>
          <a:p>
            <a:pPr marL="0" indent="0">
              <a:buNone/>
            </a:pPr>
            <a:endParaRPr lang="en-US" sz="3200" b="1" dirty="0" smtClean="0"/>
          </a:p>
          <a:p>
            <a:pPr marL="0" indent="0">
              <a:buNone/>
            </a:pPr>
            <a:endParaRPr lang="en-US" sz="3200" b="1" dirty="0" smtClean="0"/>
          </a:p>
          <a:p>
            <a:pPr marL="0" indent="0">
              <a:buNone/>
            </a:pPr>
            <a:endParaRPr lang="en-US" sz="3200" b="1" dirty="0"/>
          </a:p>
          <a:p>
            <a:pPr marL="0" indent="0">
              <a:buNone/>
            </a:pPr>
            <a:endParaRPr lang="en-US" sz="3200" b="1" dirty="0" smtClean="0"/>
          </a:p>
          <a:p>
            <a:pPr marL="0" indent="0">
              <a:buNone/>
            </a:pPr>
            <a:endParaRPr lang="en-US" sz="3000" dirty="0"/>
          </a:p>
          <a:p>
            <a:pPr marL="0" indent="0">
              <a:buNone/>
            </a:pPr>
            <a:endParaRPr lang="en-US" sz="3000" dirty="0"/>
          </a:p>
          <a:p>
            <a:pPr marL="0" indent="0">
              <a:buNone/>
            </a:pPr>
            <a:endParaRPr lang="en-US" sz="3000" dirty="0"/>
          </a:p>
          <a:p>
            <a:pPr marL="0" indent="0">
              <a:buNone/>
            </a:pPr>
            <a:endParaRPr lang="en-US" sz="6000" dirty="0"/>
          </a:p>
          <a:p>
            <a:pPr marL="0" indent="0" algn="ctr">
              <a:buNone/>
            </a:pPr>
            <a:endParaRPr lang="en-US" sz="6000" dirty="0" smtClean="0"/>
          </a:p>
        </p:txBody>
      </p:sp>
      <p:sp>
        <p:nvSpPr>
          <p:cNvPr id="67" name="Rounded Rectangle 66"/>
          <p:cNvSpPr/>
          <p:nvPr/>
        </p:nvSpPr>
        <p:spPr>
          <a:xfrm>
            <a:off x="17350696" y="30646526"/>
            <a:ext cx="16558354"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RESULTS</a:t>
            </a:r>
            <a:r>
              <a:rPr lang="en-US" sz="4800" dirty="0"/>
              <a:t> – </a:t>
            </a:r>
            <a:r>
              <a:rPr lang="en-US" sz="4800" dirty="0" err="1" smtClean="0"/>
              <a:t>parentPRO</a:t>
            </a:r>
            <a:endParaRPr lang="en-US" sz="4800" dirty="0"/>
          </a:p>
        </p:txBody>
      </p:sp>
      <p:sp>
        <p:nvSpPr>
          <p:cNvPr id="68" name="Content Placeholder 5"/>
          <p:cNvSpPr>
            <a:spLocks noGrp="1"/>
          </p:cNvSpPr>
          <p:nvPr>
            <p:ph sz="half" idx="1"/>
          </p:nvPr>
        </p:nvSpPr>
        <p:spPr>
          <a:xfrm>
            <a:off x="17416631" y="32838594"/>
            <a:ext cx="16459200" cy="5166155"/>
          </a:xfrm>
          <a:solidFill>
            <a:schemeClr val="bg1"/>
          </a:solidFill>
          <a:ln w="63500" cap="flat" cmpd="sng">
            <a:solidFill>
              <a:schemeClr val="tx1"/>
            </a:solidFill>
            <a:miter lim="800000"/>
          </a:ln>
        </p:spPr>
        <p:txBody>
          <a:bodyPr>
            <a:normAutofit/>
          </a:bodyPr>
          <a:lstStyle/>
          <a:p>
            <a:r>
              <a:rPr lang="en-US" sz="3000" dirty="0" smtClean="0"/>
              <a:t>93</a:t>
            </a:r>
            <a:r>
              <a:rPr lang="en-US" sz="3000" dirty="0"/>
              <a:t>% </a:t>
            </a:r>
            <a:r>
              <a:rPr lang="en-US" sz="3000" b="1" dirty="0"/>
              <a:t>positive </a:t>
            </a:r>
            <a:r>
              <a:rPr lang="en-US" sz="3000" dirty="0" smtClean="0"/>
              <a:t>perception</a:t>
            </a:r>
          </a:p>
          <a:p>
            <a:pPr lvl="1"/>
            <a:r>
              <a:rPr lang="en-US" sz="3000" dirty="0" smtClean="0"/>
              <a:t>Response of “</a:t>
            </a:r>
            <a:r>
              <a:rPr lang="en-US" sz="3000" dirty="0" err="1" smtClean="0"/>
              <a:t>Positve</a:t>
            </a:r>
            <a:r>
              <a:rPr lang="en-US" sz="3000" dirty="0" smtClean="0"/>
              <a:t>” or “Very Positive”</a:t>
            </a:r>
            <a:endParaRPr lang="en-US" sz="3000" dirty="0"/>
          </a:p>
          <a:p>
            <a:r>
              <a:rPr lang="en-US" sz="3000" dirty="0"/>
              <a:t>Most prevalent positive </a:t>
            </a:r>
            <a:r>
              <a:rPr lang="en-US" sz="3000" dirty="0" smtClean="0"/>
              <a:t>associations </a:t>
            </a:r>
            <a:r>
              <a:rPr lang="en-US" sz="3000" dirty="0"/>
              <a:t>were variations on the </a:t>
            </a:r>
          </a:p>
          <a:p>
            <a:pPr marL="1943100" indent="0">
              <a:buNone/>
            </a:pPr>
            <a:r>
              <a:rPr lang="en-US" sz="3000" dirty="0" smtClean="0"/>
              <a:t>word </a:t>
            </a:r>
            <a:r>
              <a:rPr lang="en-US" sz="3000" dirty="0"/>
              <a:t>“parent”</a:t>
            </a:r>
          </a:p>
          <a:p>
            <a:r>
              <a:rPr lang="en-US" sz="3000" dirty="0"/>
              <a:t>Other common positive associations were:</a:t>
            </a:r>
          </a:p>
          <a:p>
            <a:pPr lvl="1"/>
            <a:r>
              <a:rPr lang="en-US" sz="3000" dirty="0"/>
              <a:t>“Good”</a:t>
            </a:r>
          </a:p>
          <a:p>
            <a:pPr lvl="1"/>
            <a:r>
              <a:rPr lang="en-US" sz="3000" dirty="0"/>
              <a:t>Variations of the word “Help”</a:t>
            </a:r>
          </a:p>
          <a:p>
            <a:pPr marL="0" indent="0">
              <a:buNone/>
            </a:pPr>
            <a:endParaRPr lang="en-US" sz="3000" dirty="0"/>
          </a:p>
          <a:p>
            <a:pPr marL="0" indent="0">
              <a:buNone/>
            </a:pPr>
            <a:endParaRPr lang="en-US" sz="3000" dirty="0"/>
          </a:p>
        </p:txBody>
      </p:sp>
      <p:sp>
        <p:nvSpPr>
          <p:cNvPr id="69" name="Rounded Rectangle 68"/>
          <p:cNvSpPr/>
          <p:nvPr/>
        </p:nvSpPr>
        <p:spPr>
          <a:xfrm>
            <a:off x="34432677" y="6825916"/>
            <a:ext cx="16504556"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RESULTS</a:t>
            </a:r>
            <a:r>
              <a:rPr lang="en-US" sz="4800" dirty="0" smtClean="0"/>
              <a:t> – </a:t>
            </a:r>
            <a:r>
              <a:rPr lang="en-US" sz="4800" dirty="0" smtClean="0"/>
              <a:t>Home-Based Parenting Program</a:t>
            </a:r>
            <a:endParaRPr lang="en-US" sz="4800" dirty="0"/>
          </a:p>
        </p:txBody>
      </p:sp>
      <p:sp>
        <p:nvSpPr>
          <p:cNvPr id="70" name="Content Placeholder 5"/>
          <p:cNvSpPr>
            <a:spLocks noGrp="1"/>
          </p:cNvSpPr>
          <p:nvPr>
            <p:ph sz="half" idx="1"/>
          </p:nvPr>
        </p:nvSpPr>
        <p:spPr>
          <a:xfrm>
            <a:off x="34378879" y="9094660"/>
            <a:ext cx="16459200" cy="4792790"/>
          </a:xfrm>
          <a:solidFill>
            <a:schemeClr val="bg1"/>
          </a:solidFill>
          <a:ln w="63500" cap="flat" cmpd="sng">
            <a:solidFill>
              <a:schemeClr val="tx1"/>
            </a:solidFill>
            <a:miter lim="800000"/>
          </a:ln>
        </p:spPr>
        <p:txBody>
          <a:bodyPr>
            <a:normAutofit/>
          </a:bodyPr>
          <a:lstStyle/>
          <a:p>
            <a:r>
              <a:rPr lang="en-US" sz="3000" dirty="0" smtClean="0"/>
              <a:t>91</a:t>
            </a:r>
            <a:r>
              <a:rPr lang="en-US" sz="3000" dirty="0"/>
              <a:t>% </a:t>
            </a:r>
            <a:r>
              <a:rPr lang="en-US" sz="3000" b="1" dirty="0"/>
              <a:t>positive</a:t>
            </a:r>
            <a:r>
              <a:rPr lang="en-US" sz="3000" dirty="0"/>
              <a:t> </a:t>
            </a:r>
            <a:r>
              <a:rPr lang="en-US" sz="3000" dirty="0" smtClean="0"/>
              <a:t>perception</a:t>
            </a:r>
          </a:p>
          <a:p>
            <a:pPr lvl="1"/>
            <a:r>
              <a:rPr lang="en-US" sz="3000" dirty="0" smtClean="0"/>
              <a:t>Response of “Positive” or “Very </a:t>
            </a:r>
            <a:r>
              <a:rPr lang="en-US" sz="3000" dirty="0" err="1" smtClean="0"/>
              <a:t>Positivie</a:t>
            </a:r>
            <a:r>
              <a:rPr lang="en-US" sz="3000" dirty="0" smtClean="0"/>
              <a:t>”</a:t>
            </a:r>
            <a:endParaRPr lang="en-US" sz="3000" dirty="0"/>
          </a:p>
          <a:p>
            <a:r>
              <a:rPr lang="en-US" sz="3000" dirty="0"/>
              <a:t>Most prevalent positive association was “Home”</a:t>
            </a:r>
          </a:p>
          <a:p>
            <a:r>
              <a:rPr lang="en-US" sz="3000" dirty="0"/>
              <a:t>Other common positive associations were:</a:t>
            </a:r>
          </a:p>
          <a:p>
            <a:pPr lvl="1"/>
            <a:r>
              <a:rPr lang="en-US" sz="3000" dirty="0"/>
              <a:t>Variations of the word “Parent”</a:t>
            </a:r>
          </a:p>
          <a:p>
            <a:pPr lvl="1"/>
            <a:r>
              <a:rPr lang="en-US" sz="3000" dirty="0"/>
              <a:t>“Good”</a:t>
            </a:r>
          </a:p>
          <a:p>
            <a:pPr lvl="1"/>
            <a:r>
              <a:rPr lang="en-US" sz="3000" dirty="0"/>
              <a:t>Variations of the word “Help”</a:t>
            </a:r>
          </a:p>
          <a:p>
            <a:pPr marL="0" indent="0">
              <a:buNone/>
            </a:pPr>
            <a:endParaRPr lang="en-US" sz="3000" dirty="0"/>
          </a:p>
          <a:p>
            <a:pPr marL="0" indent="0">
              <a:buNone/>
            </a:pPr>
            <a:endParaRPr lang="en-US" sz="3000" dirty="0"/>
          </a:p>
        </p:txBody>
      </p:sp>
      <p:sp>
        <p:nvSpPr>
          <p:cNvPr id="71" name="Rounded Rectangle 70"/>
          <p:cNvSpPr/>
          <p:nvPr/>
        </p:nvSpPr>
        <p:spPr>
          <a:xfrm>
            <a:off x="34432677" y="15373027"/>
            <a:ext cx="16504556"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a:t>RESULTS</a:t>
            </a:r>
            <a:r>
              <a:rPr lang="en-US" sz="4800" dirty="0"/>
              <a:t> – </a:t>
            </a:r>
            <a:r>
              <a:rPr lang="en-US" sz="4800" dirty="0" smtClean="0"/>
              <a:t>Stages of Change</a:t>
            </a:r>
            <a:endParaRPr lang="en-US" sz="4800" dirty="0"/>
          </a:p>
        </p:txBody>
      </p:sp>
      <p:sp>
        <p:nvSpPr>
          <p:cNvPr id="72" name="Content Placeholder 5"/>
          <p:cNvSpPr>
            <a:spLocks noGrp="1"/>
          </p:cNvSpPr>
          <p:nvPr>
            <p:ph sz="half" idx="1"/>
          </p:nvPr>
        </p:nvSpPr>
        <p:spPr>
          <a:xfrm>
            <a:off x="34378879" y="34157478"/>
            <a:ext cx="16447063" cy="3847271"/>
          </a:xfrm>
          <a:solidFill>
            <a:schemeClr val="bg1"/>
          </a:solidFill>
          <a:ln w="63500" cap="flat" cmpd="sng">
            <a:solidFill>
              <a:schemeClr val="tx1"/>
            </a:solidFill>
            <a:miter lim="800000"/>
          </a:ln>
        </p:spPr>
        <p:txBody>
          <a:bodyPr>
            <a:normAutofit/>
          </a:bodyPr>
          <a:lstStyle/>
          <a:p>
            <a:pPr marL="0" indent="0">
              <a:buNone/>
            </a:pPr>
            <a:r>
              <a:rPr lang="en-US" sz="3000" dirty="0" err="1"/>
              <a:t>Szalay</a:t>
            </a:r>
            <a:r>
              <a:rPr lang="en-US" sz="3000" dirty="0"/>
              <a:t> LB, </a:t>
            </a:r>
            <a:r>
              <a:rPr lang="en-US" sz="3000" dirty="0" err="1"/>
              <a:t>Deese</a:t>
            </a:r>
            <a:r>
              <a:rPr lang="en-US" sz="3000" dirty="0"/>
              <a:t> J. </a:t>
            </a:r>
            <a:r>
              <a:rPr lang="en-US" sz="3000" i="1" dirty="0"/>
              <a:t>Subjective Meaning and Culture: An Assessment Through Word Associations. </a:t>
            </a:r>
            <a:r>
              <a:rPr lang="en-US" sz="3000" dirty="0" smtClean="0"/>
              <a:t>Hillsdale,  NJ</a:t>
            </a:r>
            <a:r>
              <a:rPr lang="en-US" sz="3000" dirty="0"/>
              <a:t>: Erlbaum; 1978</a:t>
            </a:r>
            <a:r>
              <a:rPr lang="en-US" sz="3000" dirty="0" smtClean="0"/>
              <a:t>.</a:t>
            </a:r>
          </a:p>
          <a:p>
            <a:pPr marL="0" indent="0">
              <a:buNone/>
            </a:pPr>
            <a:endParaRPr lang="en-US" sz="3000" dirty="0"/>
          </a:p>
          <a:p>
            <a:pPr marL="0" indent="0">
              <a:buNone/>
            </a:pPr>
            <a:r>
              <a:rPr lang="en-US" sz="3000" dirty="0" err="1" smtClean="0"/>
              <a:t>Transtheoretical</a:t>
            </a:r>
            <a:r>
              <a:rPr lang="en-US" sz="3000" dirty="0" smtClean="0"/>
              <a:t> Model; </a:t>
            </a:r>
            <a:r>
              <a:rPr lang="en-US" sz="3000" dirty="0" err="1"/>
              <a:t>Prochaska</a:t>
            </a:r>
            <a:r>
              <a:rPr lang="en-US" sz="3000" dirty="0"/>
              <a:t> &amp; </a:t>
            </a:r>
            <a:r>
              <a:rPr lang="en-US" sz="3000" dirty="0" err="1"/>
              <a:t>DiClemente</a:t>
            </a:r>
            <a:r>
              <a:rPr lang="en-US" sz="3000" dirty="0"/>
              <a:t>, 1983; </a:t>
            </a:r>
            <a:r>
              <a:rPr lang="en-US" sz="3000" dirty="0" err="1"/>
              <a:t>Prochaska</a:t>
            </a:r>
            <a:r>
              <a:rPr lang="en-US" sz="3000" dirty="0"/>
              <a:t>, </a:t>
            </a:r>
            <a:r>
              <a:rPr lang="en-US" sz="3000" dirty="0" err="1"/>
              <a:t>DiClemente</a:t>
            </a:r>
            <a:r>
              <a:rPr lang="en-US" sz="3000" dirty="0"/>
              <a:t>, &amp; Norcross, 1992</a:t>
            </a:r>
          </a:p>
        </p:txBody>
      </p:sp>
      <p:sp>
        <p:nvSpPr>
          <p:cNvPr id="73" name="Rounded Rectangle 72"/>
          <p:cNvSpPr/>
          <p:nvPr/>
        </p:nvSpPr>
        <p:spPr>
          <a:xfrm>
            <a:off x="34341965" y="31928669"/>
            <a:ext cx="16504556"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REFERENCES</a:t>
            </a:r>
            <a:endParaRPr lang="en-US" sz="4800" b="1" dirty="0"/>
          </a:p>
        </p:txBody>
      </p:sp>
      <p:sp>
        <p:nvSpPr>
          <p:cNvPr id="74" name="Content Placeholder 5"/>
          <p:cNvSpPr>
            <a:spLocks noGrp="1"/>
          </p:cNvSpPr>
          <p:nvPr>
            <p:ph sz="half" idx="1"/>
          </p:nvPr>
        </p:nvSpPr>
        <p:spPr>
          <a:xfrm>
            <a:off x="34321386" y="17564784"/>
            <a:ext cx="16459200" cy="6952566"/>
          </a:xfrm>
          <a:solidFill>
            <a:schemeClr val="bg1"/>
          </a:solidFill>
          <a:ln w="63500" cap="flat" cmpd="sng">
            <a:solidFill>
              <a:schemeClr val="tx1"/>
            </a:solidFill>
            <a:miter lim="800000"/>
          </a:ln>
        </p:spPr>
        <p:txBody>
          <a:bodyPr>
            <a:normAutofit/>
          </a:bodyPr>
          <a:lstStyle/>
          <a:p>
            <a:pPr>
              <a:buFont typeface="Arial" panose="020B0604020202020204" pitchFamily="34" charset="0"/>
              <a:buChar char="•"/>
            </a:pPr>
            <a:r>
              <a:rPr lang="en-US" sz="3000" dirty="0" smtClean="0"/>
              <a:t>458 Total respondents</a:t>
            </a:r>
          </a:p>
          <a:p>
            <a:pPr>
              <a:buFont typeface="Arial" panose="020B0604020202020204" pitchFamily="34" charset="0"/>
              <a:buChar char="•"/>
            </a:pPr>
            <a:r>
              <a:rPr lang="en-US" sz="3000" dirty="0" smtClean="0"/>
              <a:t>342 Medicaid respondents</a:t>
            </a:r>
            <a:endParaRPr lang="en-US" sz="3000" dirty="0" smtClean="0"/>
          </a:p>
          <a:p>
            <a:pPr>
              <a:buFont typeface="Arial" panose="020B0604020202020204" pitchFamily="34" charset="0"/>
              <a:buChar char="•"/>
            </a:pPr>
            <a:r>
              <a:rPr lang="en-US" sz="3000" dirty="0" smtClean="0"/>
              <a:t>Among those not enrolled, a large </a:t>
            </a:r>
          </a:p>
          <a:p>
            <a:pPr marL="0" indent="1885950">
              <a:buNone/>
            </a:pPr>
            <a:r>
              <a:rPr lang="en-US" sz="3000" dirty="0" smtClean="0"/>
              <a:t>majority of the participants reported</a:t>
            </a:r>
          </a:p>
          <a:p>
            <a:pPr marL="0" indent="1885950">
              <a:buNone/>
            </a:pPr>
            <a:r>
              <a:rPr lang="en-US" sz="3000" dirty="0" smtClean="0"/>
              <a:t>Intentions for enrolling in a </a:t>
            </a:r>
          </a:p>
          <a:p>
            <a:pPr marL="0" indent="1885950">
              <a:buNone/>
            </a:pPr>
            <a:r>
              <a:rPr lang="en-US" sz="3000" dirty="0" smtClean="0"/>
              <a:t>home based parenting program</a:t>
            </a:r>
          </a:p>
          <a:p>
            <a:pPr lvl="1"/>
            <a:r>
              <a:rPr lang="en-US" sz="3000" dirty="0" smtClean="0"/>
              <a:t>62% planning stage</a:t>
            </a:r>
          </a:p>
          <a:p>
            <a:pPr lvl="1"/>
            <a:r>
              <a:rPr lang="en-US" sz="3000" dirty="0" smtClean="0"/>
              <a:t>1% action stage</a:t>
            </a:r>
          </a:p>
          <a:p>
            <a:pPr lvl="1"/>
            <a:endParaRPr lang="en-US" sz="3000" dirty="0"/>
          </a:p>
          <a:p>
            <a:pPr marL="2560320" lvl="1" indent="0">
              <a:buNone/>
            </a:pPr>
            <a:endParaRPr lang="en-US" sz="3000" dirty="0"/>
          </a:p>
          <a:p>
            <a:pPr>
              <a:buFont typeface="Arial" panose="020B0604020202020204" pitchFamily="34" charset="0"/>
              <a:buChar char="•"/>
            </a:pPr>
            <a:endParaRPr lang="en-US" sz="3000" dirty="0" smtClean="0"/>
          </a:p>
          <a:p>
            <a:pPr lvl="1">
              <a:buFont typeface="Arial" panose="020B0604020202020204" pitchFamily="34" charset="0"/>
              <a:buChar char="•"/>
            </a:pPr>
            <a:endParaRPr lang="en-US" sz="3000" dirty="0" smtClean="0"/>
          </a:p>
          <a:p>
            <a:pPr lvl="1">
              <a:buFont typeface="Wingdings" panose="05000000000000000000" pitchFamily="2" charset="2"/>
              <a:buChar char="§"/>
            </a:pPr>
            <a:endParaRPr lang="en-US" sz="3000" dirty="0" smtClean="0"/>
          </a:p>
        </p:txBody>
      </p:sp>
      <p:sp>
        <p:nvSpPr>
          <p:cNvPr id="75" name="Rounded Rectangle 74"/>
          <p:cNvSpPr/>
          <p:nvPr/>
        </p:nvSpPr>
        <p:spPr>
          <a:xfrm>
            <a:off x="34378879" y="25905899"/>
            <a:ext cx="16504556"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CONCLUSIONS</a:t>
            </a:r>
            <a:endParaRPr lang="en-US" sz="4800" b="1" dirty="0"/>
          </a:p>
        </p:txBody>
      </p:sp>
      <p:sp>
        <p:nvSpPr>
          <p:cNvPr id="76" name="Content Placeholder 5"/>
          <p:cNvSpPr>
            <a:spLocks noGrp="1"/>
          </p:cNvSpPr>
          <p:nvPr>
            <p:ph sz="half" idx="1"/>
          </p:nvPr>
        </p:nvSpPr>
        <p:spPr>
          <a:xfrm>
            <a:off x="34321386" y="28083335"/>
            <a:ext cx="16459200" cy="1891840"/>
          </a:xfrm>
          <a:solidFill>
            <a:schemeClr val="bg1"/>
          </a:solidFill>
          <a:ln w="63500" cap="flat" cmpd="sng">
            <a:solidFill>
              <a:schemeClr val="tx1"/>
            </a:solidFill>
            <a:miter lim="800000"/>
          </a:ln>
        </p:spPr>
        <p:txBody>
          <a:bodyPr>
            <a:normAutofit/>
          </a:bodyPr>
          <a:lstStyle/>
          <a:p>
            <a:pPr marL="0" indent="0">
              <a:buNone/>
            </a:pPr>
            <a:r>
              <a:rPr lang="en-US" sz="3400" dirty="0" smtClean="0"/>
              <a:t>These </a:t>
            </a:r>
            <a:r>
              <a:rPr lang="en-US" sz="3400" dirty="0"/>
              <a:t>results strongly indicate that the use of language other than “home-visitation” to describe the program will enhance engagement of families and stake holders.</a:t>
            </a:r>
          </a:p>
        </p:txBody>
      </p:sp>
      <p:sp>
        <p:nvSpPr>
          <p:cNvPr id="83" name="Rounded Rectangle 82"/>
          <p:cNvSpPr/>
          <p:nvPr/>
        </p:nvSpPr>
        <p:spPr>
          <a:xfrm>
            <a:off x="503493" y="6825916"/>
            <a:ext cx="16352156"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What are Home </a:t>
            </a:r>
            <a:r>
              <a:rPr lang="en-US" sz="4800" b="1" dirty="0" smtClean="0"/>
              <a:t>Visitation (</a:t>
            </a:r>
            <a:r>
              <a:rPr lang="en-US" sz="4800" b="1" dirty="0" smtClean="0"/>
              <a:t>HV) programs?</a:t>
            </a:r>
            <a:endParaRPr lang="en-US" sz="4800" dirty="0"/>
          </a:p>
        </p:txBody>
      </p:sp>
      <p:sp>
        <p:nvSpPr>
          <p:cNvPr id="85" name="Rounded Rectangle 84"/>
          <p:cNvSpPr/>
          <p:nvPr/>
        </p:nvSpPr>
        <p:spPr>
          <a:xfrm>
            <a:off x="503493" y="16254037"/>
            <a:ext cx="16504556" cy="1443131"/>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PURPOSE</a:t>
            </a:r>
            <a:endParaRPr lang="en-US" sz="4800" b="1" dirty="0"/>
          </a:p>
        </p:txBody>
      </p:sp>
      <p:sp>
        <p:nvSpPr>
          <p:cNvPr id="31" name="Content Placeholder 5"/>
          <p:cNvSpPr>
            <a:spLocks noGrp="1"/>
          </p:cNvSpPr>
          <p:nvPr>
            <p:ph sz="half" idx="1"/>
          </p:nvPr>
        </p:nvSpPr>
        <p:spPr>
          <a:xfrm>
            <a:off x="449971" y="18189625"/>
            <a:ext cx="16459200" cy="5813375"/>
          </a:xfrm>
          <a:solidFill>
            <a:schemeClr val="bg1"/>
          </a:solidFill>
          <a:ln w="28575" cap="flat" cmpd="sng">
            <a:solidFill>
              <a:schemeClr val="tx1"/>
            </a:solidFill>
            <a:miter lim="800000"/>
          </a:ln>
        </p:spPr>
        <p:txBody>
          <a:bodyPr>
            <a:normAutofit/>
          </a:bodyPr>
          <a:lstStyle/>
          <a:p>
            <a:pPr marL="0" indent="0">
              <a:buNone/>
            </a:pPr>
            <a:r>
              <a:rPr lang="en-US" sz="3000" dirty="0" smtClean="0"/>
              <a:t>Usually, HV involvement is voluntary.  In order to be successful, these voluntary services must market themselves effectively.  Unfortunately, studies have shown that HV programs often perform well below peak levels of operational capacity. </a:t>
            </a:r>
          </a:p>
          <a:p>
            <a:pPr marL="0" indent="0">
              <a:buNone/>
            </a:pPr>
            <a:endParaRPr lang="en-US" sz="3000" dirty="0"/>
          </a:p>
          <a:p>
            <a:pPr marL="0" indent="0">
              <a:buNone/>
            </a:pPr>
            <a:r>
              <a:rPr lang="en-US" sz="3000" dirty="0" smtClean="0"/>
              <a:t>The current study evaluates:</a:t>
            </a:r>
          </a:p>
          <a:p>
            <a:pPr marL="0" indent="0">
              <a:buNone/>
            </a:pPr>
            <a:endParaRPr lang="en-US" sz="3000" dirty="0"/>
          </a:p>
          <a:p>
            <a:r>
              <a:rPr lang="en-US" sz="3000" dirty="0" smtClean="0"/>
              <a:t>Aspects of existing HV marketing content</a:t>
            </a:r>
          </a:p>
          <a:p>
            <a:r>
              <a:rPr lang="en-US" sz="3000" dirty="0" smtClean="0"/>
              <a:t>Appeal of program descriptions</a:t>
            </a:r>
          </a:p>
          <a:p>
            <a:r>
              <a:rPr lang="en-US" sz="3000" dirty="0" smtClean="0"/>
              <a:t>Appeal of collective nomenclature</a:t>
            </a:r>
          </a:p>
          <a:p>
            <a:r>
              <a:rPr lang="en-US" sz="3000" dirty="0" smtClean="0"/>
              <a:t>Appeal of alternate HV program descriptions</a:t>
            </a:r>
            <a:endParaRPr lang="en-US" sz="30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612" y="266466"/>
            <a:ext cx="12018851" cy="323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93950" y="9535733"/>
            <a:ext cx="5448300"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l="15385" t="19421" r="17482" b="21472"/>
          <a:stretch/>
        </p:blipFill>
        <p:spPr bwMode="auto">
          <a:xfrm>
            <a:off x="45992017" y="9998903"/>
            <a:ext cx="3657600" cy="367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rotWithShape="1">
          <a:blip r:embed="rId6">
            <a:extLst>
              <a:ext uri="{28A0092B-C50C-407E-A947-70E740481C1C}">
                <a14:useLocalDpi xmlns:a14="http://schemas.microsoft.com/office/drawing/2010/main" val="0"/>
              </a:ext>
            </a:extLst>
          </a:blip>
          <a:srcRect l="14860" t="19421" r="13287" b="18252"/>
          <a:stretch/>
        </p:blipFill>
        <p:spPr bwMode="auto">
          <a:xfrm>
            <a:off x="29750806" y="32905320"/>
            <a:ext cx="3914776" cy="3870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ounded Rectangle 31"/>
          <p:cNvSpPr/>
          <p:nvPr/>
        </p:nvSpPr>
        <p:spPr>
          <a:xfrm>
            <a:off x="17350696" y="18282261"/>
            <a:ext cx="16491916" cy="1587444"/>
          </a:xfrm>
          <a:prstGeom prst="round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dirty="0" smtClean="0"/>
              <a:t>RESULTS</a:t>
            </a:r>
            <a:r>
              <a:rPr lang="en-US" sz="4800" dirty="0"/>
              <a:t> – </a:t>
            </a:r>
            <a:r>
              <a:rPr lang="en-US" sz="4800" dirty="0" smtClean="0"/>
              <a:t>Home-Visitation</a:t>
            </a:r>
            <a:endParaRPr lang="en-US" sz="4800" dirty="0"/>
          </a:p>
        </p:txBody>
      </p:sp>
      <p:sp>
        <p:nvSpPr>
          <p:cNvPr id="33" name="Content Placeholder 5"/>
          <p:cNvSpPr>
            <a:spLocks noGrp="1"/>
          </p:cNvSpPr>
          <p:nvPr>
            <p:ph sz="half" idx="1"/>
          </p:nvPr>
        </p:nvSpPr>
        <p:spPr>
          <a:xfrm>
            <a:off x="17449850" y="20435329"/>
            <a:ext cx="16459200" cy="9204581"/>
          </a:xfrm>
          <a:solidFill>
            <a:schemeClr val="bg1"/>
          </a:solidFill>
          <a:ln w="63500" cap="flat" cmpd="sng">
            <a:solidFill>
              <a:schemeClr val="tx1"/>
            </a:solidFill>
            <a:miter lim="800000"/>
          </a:ln>
        </p:spPr>
        <p:txBody>
          <a:bodyPr>
            <a:normAutofit/>
          </a:bodyPr>
          <a:lstStyle/>
          <a:p>
            <a:pPr marL="0" indent="0">
              <a:buNone/>
            </a:pPr>
            <a:endParaRPr lang="en-US" sz="3200" b="1" dirty="0"/>
          </a:p>
          <a:p>
            <a:pPr marL="0" indent="0">
              <a:buNone/>
            </a:pPr>
            <a:r>
              <a:rPr lang="en-US" sz="3200" b="1" dirty="0" smtClean="0"/>
              <a:t>Home-Visitation Program</a:t>
            </a:r>
          </a:p>
          <a:p>
            <a:pPr marL="0" indent="0">
              <a:buNone/>
            </a:pPr>
            <a:endParaRPr lang="en-US" sz="3000" dirty="0"/>
          </a:p>
          <a:p>
            <a:r>
              <a:rPr lang="en-US" sz="3000" dirty="0" smtClean="0"/>
              <a:t>29% </a:t>
            </a:r>
            <a:r>
              <a:rPr lang="en-US" sz="3000" b="1" dirty="0" smtClean="0"/>
              <a:t>negative</a:t>
            </a:r>
            <a:r>
              <a:rPr lang="en-US" sz="3000" dirty="0" smtClean="0"/>
              <a:t> reactions</a:t>
            </a:r>
          </a:p>
          <a:p>
            <a:pPr lvl="1"/>
            <a:r>
              <a:rPr lang="en-US" sz="3000" dirty="0" smtClean="0"/>
              <a:t>Response of “Very-Negative” or “Negative”</a:t>
            </a:r>
          </a:p>
          <a:p>
            <a:r>
              <a:rPr lang="en-US" sz="3000" dirty="0" smtClean="0"/>
              <a:t>Most prevalent negative association was “DHS” (Department of Human Services)</a:t>
            </a:r>
          </a:p>
          <a:p>
            <a:r>
              <a:rPr lang="en-US" sz="3000" dirty="0" smtClean="0"/>
              <a:t>Other common negative associations were:</a:t>
            </a:r>
          </a:p>
          <a:p>
            <a:pPr lvl="1"/>
            <a:r>
              <a:rPr lang="en-US" sz="3000" dirty="0" smtClean="0"/>
              <a:t>“Wrong”</a:t>
            </a:r>
          </a:p>
          <a:p>
            <a:pPr lvl="1"/>
            <a:r>
              <a:rPr lang="en-US" sz="3000" dirty="0" smtClean="0"/>
              <a:t>“Supervised”</a:t>
            </a:r>
          </a:p>
          <a:p>
            <a:pPr lvl="1"/>
            <a:r>
              <a:rPr lang="en-US" sz="3000" dirty="0" smtClean="0"/>
              <a:t>“Taking”</a:t>
            </a:r>
          </a:p>
          <a:p>
            <a:pPr lvl="1"/>
            <a:r>
              <a:rPr lang="en-US" sz="3000" dirty="0" smtClean="0"/>
              <a:t>“Check”</a:t>
            </a:r>
          </a:p>
          <a:p>
            <a:pPr lvl="1"/>
            <a:r>
              <a:rPr lang="en-US" sz="3000" dirty="0" smtClean="0"/>
              <a:t>“Abuse”</a:t>
            </a:r>
          </a:p>
          <a:p>
            <a:pPr lvl="1"/>
            <a:r>
              <a:rPr lang="en-US" sz="3000" dirty="0" smtClean="0"/>
              <a:t>“Bad”</a:t>
            </a:r>
          </a:p>
          <a:p>
            <a:pPr lvl="1"/>
            <a:r>
              <a:rPr lang="en-US" sz="3000" dirty="0" smtClean="0"/>
              <a:t>“CPS” (Child Protective Services)</a:t>
            </a:r>
            <a:endParaRPr lang="en-US" sz="3000" dirty="0"/>
          </a:p>
          <a:p>
            <a:pPr marL="0" indent="0">
              <a:buNone/>
            </a:pPr>
            <a:endParaRPr lang="en-US" sz="3000" dirty="0" smtClean="0"/>
          </a:p>
          <a:p>
            <a:pPr marL="0" indent="0">
              <a:buNone/>
            </a:pPr>
            <a:endParaRPr lang="en-US" sz="3200" b="1" dirty="0" smtClean="0"/>
          </a:p>
          <a:p>
            <a:pPr marL="0" indent="0">
              <a:buNone/>
            </a:pPr>
            <a:endParaRPr lang="en-US" sz="3000" dirty="0"/>
          </a:p>
          <a:p>
            <a:pPr marL="0" indent="0">
              <a:buNone/>
            </a:pPr>
            <a:endParaRPr lang="en-US" sz="3000" dirty="0"/>
          </a:p>
          <a:p>
            <a:pPr marL="0" indent="0">
              <a:buNone/>
            </a:pPr>
            <a:endParaRPr lang="en-US" sz="3000" dirty="0"/>
          </a:p>
          <a:p>
            <a:pPr marL="0" indent="0">
              <a:buNone/>
            </a:pPr>
            <a:endParaRPr lang="en-US" sz="6000" dirty="0"/>
          </a:p>
          <a:p>
            <a:pPr marL="0" indent="0" algn="ctr">
              <a:buNone/>
            </a:pPr>
            <a:endParaRPr lang="en-US" sz="6000" dirty="0" smtClean="0"/>
          </a:p>
        </p:txBody>
      </p:sp>
      <p:pic>
        <p:nvPicPr>
          <p:cNvPr id="1028"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l="13811" t="20149" r="12762" b="16205"/>
          <a:stretch/>
        </p:blipFill>
        <p:spPr bwMode="auto">
          <a:xfrm>
            <a:off x="28322056" y="24023752"/>
            <a:ext cx="5343526" cy="5279536"/>
          </a:xfrm>
          <a:prstGeom prst="rect">
            <a:avLst/>
          </a:prstGeom>
          <a:noFill/>
          <a:ln>
            <a:noFill/>
          </a:ln>
          <a:effectLst>
            <a:outerShdw blurRad="50800" dist="50800" dir="5400000" algn="ctr" rotWithShape="0">
              <a:srgbClr val="000000">
                <a:alpha val="0"/>
              </a:srgbClr>
            </a:outerShdw>
            <a:reflection stA="0" endPos="650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99230" y="17936130"/>
            <a:ext cx="8095631" cy="621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69774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3">
      <a:dk1>
        <a:srgbClr val="1D1B10"/>
      </a:dk1>
      <a:lt1>
        <a:sysClr val="window" lastClr="FFFFFF"/>
      </a:lt1>
      <a:dk2>
        <a:srgbClr val="900000"/>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1871</TotalTime>
  <Words>563</Words>
  <Application>Microsoft Office PowerPoint</Application>
  <PresentationFormat>Custom</PresentationFormat>
  <Paragraphs>126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ouhsc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Sooter</dc:creator>
  <cp:lastModifiedBy>Wilson, Thomas N (HSC)</cp:lastModifiedBy>
  <cp:revision>73</cp:revision>
  <dcterms:created xsi:type="dcterms:W3CDTF">2012-06-08T15:40:16Z</dcterms:created>
  <dcterms:modified xsi:type="dcterms:W3CDTF">2014-05-09T20:31:42Z</dcterms:modified>
</cp:coreProperties>
</file>