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630D0C"/>
    <a:srgbClr val="323232"/>
    <a:srgbClr val="96CDEC"/>
    <a:srgbClr val="7EAC40"/>
    <a:srgbClr val="999999"/>
    <a:srgbClr val="4F1315"/>
    <a:srgbClr val="FDF8D8"/>
    <a:srgbClr val="BC50A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-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70D3-08BC-4021-BE2E-BD32F3DA5BC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84ABE-1ECB-48EB-A90E-7BB5E94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84ABE-1ECB-48EB-A90E-7BB5E9476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A534-0BB0-4CE6-AC1E-3D65E49A0F9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B47B-81F4-4C8D-983E-D1E972D6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echvprojects.ouhsc.edu/redcap/surveys/?s=Zz5Qh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iechvprojects.ouhsc.edu/redcap/surveys/?s=Zz5Qh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993" y="2678902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Minimal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2514600"/>
            <a:ext cx="2633509" cy="914397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Provide investigators with database resources for self-development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Brief consult on design, aims, and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972" y="3945297"/>
            <a:ext cx="2632364" cy="131409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</a:rPr>
              <a:t>Support for database development, management, and technical assistance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Biostatistics GRA support for design</a:t>
            </a:r>
            <a:r>
              <a:rPr lang="en-US" sz="1100" b="1" dirty="0"/>
              <a:t>, aims, and </a:t>
            </a:r>
            <a:r>
              <a:rPr lang="en-US" sz="1100" b="1" dirty="0" smtClean="0"/>
              <a:t>analysis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</a:rPr>
              <a:t>Faculty supervision for the life of the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1" y="5867400"/>
            <a:ext cx="2632936" cy="9144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All Tier 2 services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Biostatistics faculty support for design, aims, and analytics for the life of the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2514600"/>
            <a:ext cx="1981200" cy="914400"/>
          </a:xfrm>
          <a:prstGeom prst="rect">
            <a:avLst/>
          </a:prstGeom>
          <a:solidFill>
            <a:srgbClr val="3366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First Hour Free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$75 Each Additional Hour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4015928"/>
            <a:ext cx="1981200" cy="914400"/>
          </a:xfrm>
          <a:prstGeom prst="rect">
            <a:avLst/>
          </a:prstGeom>
          <a:solidFill>
            <a:srgbClr val="3366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15% FTE: Database Manager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15% FTE: Biostatistics GRA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  5% FTE: Faculty Supervision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5716593"/>
            <a:ext cx="1981200" cy="914400"/>
          </a:xfrm>
          <a:prstGeom prst="rect">
            <a:avLst/>
          </a:prstGeom>
          <a:solidFill>
            <a:srgbClr val="3366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15% FTE: Database Manager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20% FTE: Faculty Biostatistics Support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9113" y="1600200"/>
            <a:ext cx="2621487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Support Details</a:t>
            </a:r>
            <a:endParaRPr 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22771" y="1600200"/>
            <a:ext cx="1981200" cy="457200"/>
          </a:xfrm>
          <a:prstGeom prst="rect">
            <a:avLst/>
          </a:prstGeom>
          <a:solidFill>
            <a:srgbClr val="33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Cost</a:t>
            </a:r>
            <a:endParaRPr 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81400" y="2202875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3640498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5562601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</a:t>
            </a:r>
            <a:r>
              <a:rPr lang="en-US" sz="1200" dirty="0">
                <a:solidFill>
                  <a:schemeClr val="tx1"/>
                </a:solidFill>
                <a:latin typeface="Bodoni MT Black" pitchFamily="18" charset="0"/>
              </a:rPr>
              <a:t>3</a:t>
            </a:r>
            <a:endParaRPr lang="en-US" sz="1200" dirty="0" smtClean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1600200"/>
            <a:ext cx="1981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oni MT Black" pitchFamily="18" charset="0"/>
              </a:rPr>
              <a:t>Support Level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38993" y="4176691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Moderate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28117" y="5867399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Advanced</a:t>
            </a:r>
          </a:p>
        </p:txBody>
      </p:sp>
      <p:pic>
        <p:nvPicPr>
          <p:cNvPr id="24" name="Picture 23" descr="http://www.oumedicine.com/images/ad-pediatrics/ad-pediatrics.png?sfvrsn=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399"/>
            <a:ext cx="2743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0" y="91436"/>
            <a:ext cx="3581410" cy="14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57200" y="1981201"/>
            <a:ext cx="8226425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7564" y="2971801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Minimal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39971" y="2971802"/>
            <a:ext cx="2633509" cy="822690"/>
          </a:xfrm>
          <a:prstGeom prst="rect">
            <a:avLst/>
          </a:prstGeom>
          <a:solidFill>
            <a:srgbClr val="BC50A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Provide investigators with database resources for self-development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Brief consult on design, aims, and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40543" y="4191000"/>
            <a:ext cx="2632364" cy="1196529"/>
          </a:xfrm>
          <a:prstGeom prst="rect">
            <a:avLst/>
          </a:prstGeom>
          <a:solidFill>
            <a:srgbClr val="BC50A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</a:rPr>
              <a:t>Support for database development, management, and technical assistance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Biostatistics GRA support for design</a:t>
            </a:r>
            <a:r>
              <a:rPr lang="en-US" sz="1100" b="1" dirty="0"/>
              <a:t>, aims, and </a:t>
            </a:r>
            <a:r>
              <a:rPr lang="en-US" sz="1100" b="1" dirty="0" smtClean="0"/>
              <a:t>analysis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</a:rPr>
              <a:t>Faculty supervision for the life of the project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9971" y="5791200"/>
            <a:ext cx="2632936" cy="914400"/>
          </a:xfrm>
          <a:prstGeom prst="rect">
            <a:avLst/>
          </a:prstGeom>
          <a:solidFill>
            <a:srgbClr val="BC50A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All Tier 2 services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/>
              <a:t>Biostatistics faculty support for design, aims, and analytics for the life of the project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1771" y="2797519"/>
            <a:ext cx="1981200" cy="914400"/>
          </a:xfrm>
          <a:prstGeom prst="rect">
            <a:avLst/>
          </a:prstGeom>
          <a:solidFill>
            <a:srgbClr val="4F81B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First Hour Free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$75 Each Additional Hour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11771" y="4191001"/>
            <a:ext cx="1981200" cy="914400"/>
          </a:xfrm>
          <a:prstGeom prst="rect">
            <a:avLst/>
          </a:prstGeom>
          <a:solidFill>
            <a:srgbClr val="4F81B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15% FTE: Database Manager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15% FTE: Biostatistics GRA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  5% FTE: Faculty Supervision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771" y="5678789"/>
            <a:ext cx="1981200" cy="914400"/>
          </a:xfrm>
          <a:prstGeom prst="rect">
            <a:avLst/>
          </a:prstGeom>
          <a:solidFill>
            <a:srgbClr val="4F81B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15% FTE: Database Manager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20% FTE: Faculty Biostatistics Support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7684" y="2057401"/>
            <a:ext cx="2621487" cy="457200"/>
          </a:xfrm>
          <a:prstGeom prst="rect">
            <a:avLst/>
          </a:prstGeom>
          <a:solidFill>
            <a:srgbClr val="BC50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Support Details</a:t>
            </a:r>
            <a:endParaRPr 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1342" y="2057401"/>
            <a:ext cx="1981200" cy="45720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doni MT Black" pitchFamily="18" charset="0"/>
              </a:rPr>
              <a:t>Cost</a:t>
            </a:r>
            <a:endParaRPr 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9971" y="2660076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39971" y="3886202"/>
            <a:ext cx="2633509" cy="277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39971" y="5486401"/>
            <a:ext cx="2633509" cy="30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doni MT Black" pitchFamily="18" charset="0"/>
              </a:rPr>
              <a:t>Tier </a:t>
            </a:r>
            <a:r>
              <a:rPr lang="en-US" sz="1200" dirty="0">
                <a:solidFill>
                  <a:schemeClr val="tx1"/>
                </a:solidFill>
                <a:latin typeface="Bodoni MT Black" pitchFamily="18" charset="0"/>
              </a:rPr>
              <a:t>3</a:t>
            </a:r>
            <a:endParaRPr lang="en-US" sz="1200" dirty="0" smtClean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7771" y="2057401"/>
            <a:ext cx="1981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oni MT Black" pitchFamily="18" charset="0"/>
              </a:rPr>
              <a:t>Support Level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7564" y="4343401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Moderate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6688" y="5851499"/>
            <a:ext cx="1984248" cy="549302"/>
          </a:xfrm>
          <a:prstGeom prst="rect">
            <a:avLst/>
          </a:prstGeom>
          <a:solidFill>
            <a:srgbClr val="99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Advanced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70" y="474024"/>
            <a:ext cx="2649521" cy="1059808"/>
          </a:xfrm>
          <a:prstGeom prst="rect">
            <a:avLst/>
          </a:prstGeom>
        </p:spPr>
      </p:pic>
      <p:sp>
        <p:nvSpPr>
          <p:cNvPr id="26" name="Rounded Rectangle 25">
            <a:hlinkClick r:id="rId3"/>
          </p:cNvPr>
          <p:cNvSpPr/>
          <p:nvPr/>
        </p:nvSpPr>
        <p:spPr>
          <a:xfrm>
            <a:off x="6556528" y="708881"/>
            <a:ext cx="2130272" cy="58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Get Started </a:t>
            </a:r>
          </a:p>
          <a:p>
            <a:pPr algn="ctr"/>
            <a:r>
              <a:rPr lang="en-US" dirty="0" smtClean="0"/>
              <a:t>CLICK HERE!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0" y="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Supporting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enhancing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study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design, data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capture, and analytics for Pediatrics research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156345" y="1520159"/>
            <a:ext cx="3092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Our Three-Tiered Service-Delivery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57200" y="1981201"/>
            <a:ext cx="8226425" cy="0"/>
          </a:xfrm>
          <a:prstGeom prst="line">
            <a:avLst/>
          </a:prstGeom>
          <a:noFill/>
          <a:ln w="57150">
            <a:solidFill>
              <a:srgbClr val="630D0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7564" y="2971801"/>
            <a:ext cx="1984248" cy="549302"/>
          </a:xfrm>
          <a:prstGeom prst="rect">
            <a:avLst/>
          </a:prstGeom>
          <a:solidFill>
            <a:srgbClr val="630D0C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Minimal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8262" y="2971802"/>
            <a:ext cx="2633509" cy="822690"/>
          </a:xfrm>
          <a:prstGeom prst="rect">
            <a:avLst/>
          </a:prstGeom>
          <a:solidFill>
            <a:srgbClr val="999999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latin typeface="Georgia" panose="02040502050405020303" pitchFamily="18" charset="0"/>
              </a:rPr>
              <a:t>Provide investigators with database resources for self-development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latin typeface="Georgia" panose="02040502050405020303" pitchFamily="18" charset="0"/>
              </a:rPr>
              <a:t>Brief consult on design, aims, and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48833" y="4191000"/>
            <a:ext cx="2640657" cy="1196529"/>
          </a:xfrm>
          <a:prstGeom prst="rect">
            <a:avLst/>
          </a:prstGeom>
          <a:solidFill>
            <a:srgbClr val="999999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Support for database development, management, and technical assistance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latin typeface="Georgia" panose="02040502050405020303" pitchFamily="18" charset="0"/>
              </a:rPr>
              <a:t>Biostatistics GRA support for design</a:t>
            </a:r>
            <a:r>
              <a:rPr lang="en-US" sz="1100" b="1" dirty="0">
                <a:latin typeface="Georgia" panose="02040502050405020303" pitchFamily="18" charset="0"/>
              </a:rPr>
              <a:t>, aims, and </a:t>
            </a:r>
            <a:r>
              <a:rPr lang="en-US" sz="1100" b="1" dirty="0" smtClean="0">
                <a:latin typeface="Georgia" panose="02040502050405020303" pitchFamily="18" charset="0"/>
              </a:rPr>
              <a:t>analysis</a:t>
            </a:r>
            <a:endParaRPr lang="en-US" sz="1100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Faculty supervision for the life of the project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48262" y="5791200"/>
            <a:ext cx="2632936" cy="914400"/>
          </a:xfrm>
          <a:prstGeom prst="rect">
            <a:avLst/>
          </a:prstGeom>
          <a:solidFill>
            <a:srgbClr val="999999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latin typeface="Georgia" panose="02040502050405020303" pitchFamily="18" charset="0"/>
              </a:rPr>
              <a:t>All Tier 2 services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b="1" dirty="0" smtClean="0">
                <a:latin typeface="Georgia" panose="02040502050405020303" pitchFamily="18" charset="0"/>
              </a:rPr>
              <a:t>Biostatistics faculty support for design, aims, and analytics for the life of the project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0062" y="2797519"/>
            <a:ext cx="1981200" cy="914400"/>
          </a:xfrm>
          <a:prstGeom prst="rect">
            <a:avLst/>
          </a:prstGeom>
          <a:solidFill>
            <a:srgbClr val="630D0C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First Hour Free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$75 Each Additional Hour</a:t>
            </a:r>
            <a:endParaRPr lang="en-US" sz="12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0062" y="4191001"/>
            <a:ext cx="1981200" cy="914400"/>
          </a:xfrm>
          <a:prstGeom prst="rect">
            <a:avLst/>
          </a:prstGeom>
          <a:solidFill>
            <a:srgbClr val="630D0C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15% FTE: Database Manager</a:t>
            </a:r>
          </a:p>
          <a:p>
            <a:r>
              <a:rPr lang="en-US" sz="9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15% FTE: Biostatistics GRA</a:t>
            </a:r>
          </a:p>
          <a:p>
            <a:r>
              <a:rPr lang="en-US" sz="9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  5% FTE: Faculty Supervision</a:t>
            </a:r>
            <a:endParaRPr lang="en-US" sz="9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0062" y="5678789"/>
            <a:ext cx="1981200" cy="914400"/>
          </a:xfrm>
          <a:prstGeom prst="rect">
            <a:avLst/>
          </a:prstGeom>
          <a:solidFill>
            <a:srgbClr val="630D0C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15% FTE: Database Manager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20% FTE: Faculty Biostatistics Support</a:t>
            </a:r>
            <a:endParaRPr lang="en-US" sz="105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65975" y="2057401"/>
            <a:ext cx="2621487" cy="457200"/>
          </a:xfrm>
          <a:prstGeom prst="rect">
            <a:avLst/>
          </a:prstGeom>
          <a:solidFill>
            <a:srgbClr val="999999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Support Details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9633" y="2057401"/>
            <a:ext cx="1981200" cy="457200"/>
          </a:xfrm>
          <a:prstGeom prst="rect">
            <a:avLst/>
          </a:prstGeom>
          <a:solidFill>
            <a:srgbClr val="630D0C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Cost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9971" y="2660076"/>
            <a:ext cx="2633509" cy="304799"/>
          </a:xfrm>
          <a:prstGeom prst="rect">
            <a:avLst/>
          </a:prstGeom>
          <a:solidFill>
            <a:srgbClr val="E9E9E9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Tier</a:t>
            </a:r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39971" y="3913470"/>
            <a:ext cx="2649520" cy="277530"/>
          </a:xfrm>
          <a:prstGeom prst="rect">
            <a:avLst/>
          </a:prstGeom>
          <a:solidFill>
            <a:srgbClr val="E9E9E9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Tier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39971" y="5486401"/>
            <a:ext cx="2649520" cy="304799"/>
          </a:xfrm>
          <a:prstGeom prst="rect">
            <a:avLst/>
          </a:prstGeom>
          <a:solidFill>
            <a:srgbClr val="E9E9E9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Tier </a:t>
            </a:r>
            <a:r>
              <a:rPr lang="en-US" sz="2000" i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  <a:endParaRPr lang="en-US" sz="2000" i="1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062" y="2057401"/>
            <a:ext cx="1981200" cy="457200"/>
          </a:xfrm>
          <a:prstGeom prst="rect">
            <a:avLst/>
          </a:prstGeom>
          <a:solidFill>
            <a:srgbClr val="630D0C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Support Level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7564" y="4343401"/>
            <a:ext cx="1984248" cy="549302"/>
          </a:xfrm>
          <a:prstGeom prst="rect">
            <a:avLst/>
          </a:prstGeom>
          <a:solidFill>
            <a:srgbClr val="630D0C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Moderate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6688" y="5851499"/>
            <a:ext cx="1984248" cy="549302"/>
          </a:xfrm>
          <a:prstGeom prst="rect">
            <a:avLst/>
          </a:prstGeom>
          <a:solidFill>
            <a:srgbClr val="630D0C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Advanced</a:t>
            </a:r>
          </a:p>
        </p:txBody>
      </p:sp>
      <p:sp>
        <p:nvSpPr>
          <p:cNvPr id="26" name="Rounded Rectangle 25">
            <a:hlinkClick r:id="rId2"/>
          </p:cNvPr>
          <p:cNvSpPr/>
          <p:nvPr/>
        </p:nvSpPr>
        <p:spPr>
          <a:xfrm>
            <a:off x="6556528" y="708881"/>
            <a:ext cx="2130272" cy="586519"/>
          </a:xfrm>
          <a:prstGeom prst="roundRect">
            <a:avLst/>
          </a:prstGeom>
          <a:solidFill>
            <a:srgbClr val="96CDEC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Get Started </a:t>
            </a:r>
          </a:p>
          <a:p>
            <a:pPr algn="ctr"/>
            <a:r>
              <a:rPr lang="en-US" dirty="0" smtClean="0"/>
              <a:t>CLICK HERE!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0" y="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30D0C"/>
                </a:solidFill>
                <a:latin typeface="Gabriola" panose="04040605051002020D02" pitchFamily="82" charset="0"/>
              </a:rPr>
              <a:t>Supporting </a:t>
            </a:r>
            <a:r>
              <a:rPr lang="en-US" dirty="0">
                <a:solidFill>
                  <a:srgbClr val="630D0C"/>
                </a:solidFill>
                <a:latin typeface="Gabriola" panose="04040605051002020D02" pitchFamily="82" charset="0"/>
              </a:rPr>
              <a:t>and </a:t>
            </a:r>
            <a:r>
              <a:rPr lang="en-US" dirty="0" smtClean="0">
                <a:solidFill>
                  <a:srgbClr val="630D0C"/>
                </a:solidFill>
                <a:latin typeface="Gabriola" panose="04040605051002020D02" pitchFamily="82" charset="0"/>
              </a:rPr>
              <a:t>enhancing </a:t>
            </a:r>
            <a:r>
              <a:rPr lang="en-US" dirty="0">
                <a:solidFill>
                  <a:srgbClr val="630D0C"/>
                </a:solidFill>
                <a:latin typeface="Gabriola" panose="04040605051002020D02" pitchFamily="82" charset="0"/>
              </a:rPr>
              <a:t>study </a:t>
            </a:r>
            <a:r>
              <a:rPr lang="en-US" dirty="0" smtClean="0">
                <a:solidFill>
                  <a:srgbClr val="630D0C"/>
                </a:solidFill>
                <a:latin typeface="Gabriola" panose="04040605051002020D02" pitchFamily="82" charset="0"/>
              </a:rPr>
              <a:t>design, data </a:t>
            </a:r>
            <a:r>
              <a:rPr lang="en-US" dirty="0">
                <a:solidFill>
                  <a:srgbClr val="630D0C"/>
                </a:solidFill>
                <a:latin typeface="Gabriola" panose="04040605051002020D02" pitchFamily="82" charset="0"/>
              </a:rPr>
              <a:t>capture, and analytics for Pediatrics research</a:t>
            </a:r>
            <a:r>
              <a:rPr lang="en-US" dirty="0" smtClean="0">
                <a:solidFill>
                  <a:srgbClr val="630D0C"/>
                </a:solidFill>
                <a:latin typeface="Gabriola" panose="04040605051002020D02" pitchFamily="82" charset="0"/>
              </a:rPr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156345" y="1520159"/>
            <a:ext cx="3092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30D0C"/>
                </a:solidFill>
                <a:latin typeface="Gabriola" panose="04040605051002020D02" pitchFamily="82" charset="0"/>
              </a:rPr>
              <a:t>Our Three-Tiered Service-Delivery Model</a:t>
            </a:r>
            <a:endParaRPr lang="en-US" dirty="0">
              <a:solidFill>
                <a:srgbClr val="630D0C"/>
              </a:solidFill>
            </a:endParaRPr>
          </a:p>
        </p:txBody>
      </p:sp>
      <p:pic>
        <p:nvPicPr>
          <p:cNvPr id="1026" name="Picture 2" descr="C:\Users\wbeasley\Documents\Bbmc\RedcapExample\Diagrams\BbmcLogos\BbmcDistributionsBackgroundCle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433" y="462229"/>
            <a:ext cx="2699979" cy="10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405</Words>
  <Application>Microsoft Office PowerPoint</Application>
  <PresentationFormat>On-screen Show (4:3)</PresentationFormat>
  <Paragraphs>78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Thomas N (HSC)</dc:creator>
  <cp:lastModifiedBy>Will Beasley</cp:lastModifiedBy>
  <cp:revision>50</cp:revision>
  <dcterms:created xsi:type="dcterms:W3CDTF">2013-04-08T18:35:18Z</dcterms:created>
  <dcterms:modified xsi:type="dcterms:W3CDTF">2014-03-10T20:39:47Z</dcterms:modified>
</cp:coreProperties>
</file>