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51206400" cy="38404800"/>
  <p:notesSz cx="6858000" cy="9144000"/>
  <p:defaultTextStyle>
    <a:defPPr>
      <a:defRPr lang="en-US"/>
    </a:defPPr>
    <a:lvl1pPr marL="0" algn="l" defTabSz="2558270" rtl="0" eaLnBrk="1" latinLnBrk="0" hangingPunct="1">
      <a:defRPr sz="10100" kern="1200">
        <a:solidFill>
          <a:schemeClr val="tx1"/>
        </a:solidFill>
        <a:latin typeface="+mn-lt"/>
        <a:ea typeface="+mn-ea"/>
        <a:cs typeface="+mn-cs"/>
      </a:defRPr>
    </a:lvl1pPr>
    <a:lvl2pPr marL="2558270" algn="l" defTabSz="2558270" rtl="0" eaLnBrk="1" latinLnBrk="0" hangingPunct="1">
      <a:defRPr sz="10100" kern="1200">
        <a:solidFill>
          <a:schemeClr val="tx1"/>
        </a:solidFill>
        <a:latin typeface="+mn-lt"/>
        <a:ea typeface="+mn-ea"/>
        <a:cs typeface="+mn-cs"/>
      </a:defRPr>
    </a:lvl2pPr>
    <a:lvl3pPr marL="5116541" algn="l" defTabSz="2558270" rtl="0" eaLnBrk="1" latinLnBrk="0" hangingPunct="1">
      <a:defRPr sz="10100" kern="1200">
        <a:solidFill>
          <a:schemeClr val="tx1"/>
        </a:solidFill>
        <a:latin typeface="+mn-lt"/>
        <a:ea typeface="+mn-ea"/>
        <a:cs typeface="+mn-cs"/>
      </a:defRPr>
    </a:lvl3pPr>
    <a:lvl4pPr marL="7674817" algn="l" defTabSz="2558270" rtl="0" eaLnBrk="1" latinLnBrk="0" hangingPunct="1">
      <a:defRPr sz="10100" kern="1200">
        <a:solidFill>
          <a:schemeClr val="tx1"/>
        </a:solidFill>
        <a:latin typeface="+mn-lt"/>
        <a:ea typeface="+mn-ea"/>
        <a:cs typeface="+mn-cs"/>
      </a:defRPr>
    </a:lvl4pPr>
    <a:lvl5pPr marL="10233087" algn="l" defTabSz="2558270" rtl="0" eaLnBrk="1" latinLnBrk="0" hangingPunct="1">
      <a:defRPr sz="10100" kern="1200">
        <a:solidFill>
          <a:schemeClr val="tx1"/>
        </a:solidFill>
        <a:latin typeface="+mn-lt"/>
        <a:ea typeface="+mn-ea"/>
        <a:cs typeface="+mn-cs"/>
      </a:defRPr>
    </a:lvl5pPr>
    <a:lvl6pPr marL="12791363" algn="l" defTabSz="2558270" rtl="0" eaLnBrk="1" latinLnBrk="0" hangingPunct="1">
      <a:defRPr sz="10100" kern="1200">
        <a:solidFill>
          <a:schemeClr val="tx1"/>
        </a:solidFill>
        <a:latin typeface="+mn-lt"/>
        <a:ea typeface="+mn-ea"/>
        <a:cs typeface="+mn-cs"/>
      </a:defRPr>
    </a:lvl6pPr>
    <a:lvl7pPr marL="15349634" algn="l" defTabSz="2558270" rtl="0" eaLnBrk="1" latinLnBrk="0" hangingPunct="1">
      <a:defRPr sz="10100" kern="1200">
        <a:solidFill>
          <a:schemeClr val="tx1"/>
        </a:solidFill>
        <a:latin typeface="+mn-lt"/>
        <a:ea typeface="+mn-ea"/>
        <a:cs typeface="+mn-cs"/>
      </a:defRPr>
    </a:lvl7pPr>
    <a:lvl8pPr marL="17907904" algn="l" defTabSz="2558270" rtl="0" eaLnBrk="1" latinLnBrk="0" hangingPunct="1">
      <a:defRPr sz="10100" kern="1200">
        <a:solidFill>
          <a:schemeClr val="tx1"/>
        </a:solidFill>
        <a:latin typeface="+mn-lt"/>
        <a:ea typeface="+mn-ea"/>
        <a:cs typeface="+mn-cs"/>
      </a:defRPr>
    </a:lvl8pPr>
    <a:lvl9pPr marL="20466180" algn="l" defTabSz="2558270" rtl="0" eaLnBrk="1" latinLnBrk="0" hangingPunct="1">
      <a:defRPr sz="10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FBFBF"/>
    <a:srgbClr val="A6A6A6"/>
    <a:srgbClr val="92002A"/>
    <a:srgbClr val="890028"/>
    <a:srgbClr val="8A0028"/>
    <a:srgbClr val="A313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varScale="1">
        <p:scale>
          <a:sx n="23" d="100"/>
          <a:sy n="23" d="100"/>
        </p:scale>
        <p:origin x="714" y="132"/>
      </p:cViewPr>
      <p:guideLst>
        <p:guide orient="horz" pos="12096"/>
        <p:guide pos="16128"/>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5767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1811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3131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42082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46F9B-2D6C-3B44-92C9-2F63A4582805}" type="datetimeFigureOut">
              <a:rPr lang="en-US" smtClean="0"/>
              <a:t>5/4/2015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84787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A46F9B-2D6C-3B44-92C9-2F63A4582805}"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04040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A46F9B-2D6C-3B44-92C9-2F63A4582805}" type="datetimeFigureOut">
              <a:rPr lang="en-US" smtClean="0"/>
              <a:t>5/4/2015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10571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A46F9B-2D6C-3B44-92C9-2F63A4582805}" type="datetimeFigureOut">
              <a:rPr lang="en-US" smtClean="0"/>
              <a:t>5/4/2015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407639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46F9B-2D6C-3B44-92C9-2F63A4582805}" type="datetimeFigureOut">
              <a:rPr lang="en-US" smtClean="0"/>
              <a:t>5/4/2015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35028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46F9B-2D6C-3B44-92C9-2F63A4582805}"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08645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46F9B-2D6C-3B44-92C9-2F63A4582805}" type="datetimeFigureOut">
              <a:rPr lang="en-US" smtClean="0"/>
              <a:t>5/4/2015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79832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1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47A46F9B-2D6C-3B44-92C9-2F63A4582805}" type="datetimeFigureOut">
              <a:rPr lang="en-US" smtClean="0"/>
              <a:t>5/4/2015</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80DC3981-08BE-FA4A-8D56-70DFBDCBA7E8}" type="slidenum">
              <a:rPr lang="en-US" smtClean="0"/>
              <a:t>‹#›</a:t>
            </a:fld>
            <a:endParaRPr lang="en-US"/>
          </a:p>
        </p:txBody>
      </p:sp>
    </p:spTree>
    <p:extLst>
      <p:ext uri="{BB962C8B-B14F-4D97-AF65-F5344CB8AC3E}">
        <p14:creationId xmlns:p14="http://schemas.microsoft.com/office/powerpoint/2010/main" val="171434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56032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2560320" rtl="0" eaLnBrk="1" latinLnBrk="0" hangingPunct="1">
        <a:spcBef>
          <a:spcPct val="20000"/>
        </a:spcBef>
        <a:buFont typeface="Arial"/>
        <a:buChar char="•"/>
        <a:defRPr sz="17900" kern="1200">
          <a:solidFill>
            <a:schemeClr val="tx1"/>
          </a:solidFill>
          <a:latin typeface="+mn-lt"/>
          <a:ea typeface="+mn-ea"/>
          <a:cs typeface="+mn-cs"/>
        </a:defRPr>
      </a:lvl1pPr>
      <a:lvl2pPr marL="4160520" indent="-1600200" algn="l" defTabSz="2560320" rtl="0" eaLnBrk="1" latinLnBrk="0" hangingPunct="1">
        <a:spcBef>
          <a:spcPct val="20000"/>
        </a:spcBef>
        <a:buFont typeface="Arial"/>
        <a:buChar char="–"/>
        <a:defRPr sz="15700" kern="1200">
          <a:solidFill>
            <a:schemeClr val="tx1"/>
          </a:solidFill>
          <a:latin typeface="+mn-lt"/>
          <a:ea typeface="+mn-ea"/>
          <a:cs typeface="+mn-cs"/>
        </a:defRPr>
      </a:lvl2pPr>
      <a:lvl3pPr marL="6400800" indent="-1280160" algn="l" defTabSz="2560320" rtl="0" eaLnBrk="1" latinLnBrk="0" hangingPunct="1">
        <a:spcBef>
          <a:spcPct val="20000"/>
        </a:spcBef>
        <a:buFont typeface="Arial"/>
        <a:buChar char="•"/>
        <a:defRPr sz="13400" kern="1200">
          <a:solidFill>
            <a:schemeClr val="tx1"/>
          </a:solidFill>
          <a:latin typeface="+mn-lt"/>
          <a:ea typeface="+mn-ea"/>
          <a:cs typeface="+mn-cs"/>
        </a:defRPr>
      </a:lvl3pPr>
      <a:lvl4pPr marL="8961120" indent="-1280160" algn="l" defTabSz="2560320" rtl="0" eaLnBrk="1" latinLnBrk="0" hangingPunct="1">
        <a:spcBef>
          <a:spcPct val="20000"/>
        </a:spcBef>
        <a:buFont typeface="Arial"/>
        <a:buChar char="–"/>
        <a:defRPr sz="11200" kern="1200">
          <a:solidFill>
            <a:schemeClr val="tx1"/>
          </a:solidFill>
          <a:latin typeface="+mn-lt"/>
          <a:ea typeface="+mn-ea"/>
          <a:cs typeface="+mn-cs"/>
        </a:defRPr>
      </a:lvl4pPr>
      <a:lvl5pPr marL="11521440" indent="-1280160" algn="l" defTabSz="2560320" rtl="0" eaLnBrk="1" latinLnBrk="0" hangingPunct="1">
        <a:spcBef>
          <a:spcPct val="20000"/>
        </a:spcBef>
        <a:buFont typeface="Arial"/>
        <a:buChar char="»"/>
        <a:defRPr sz="11200" kern="1200">
          <a:solidFill>
            <a:schemeClr val="tx1"/>
          </a:solidFill>
          <a:latin typeface="+mn-lt"/>
          <a:ea typeface="+mn-ea"/>
          <a:cs typeface="+mn-cs"/>
        </a:defRPr>
      </a:lvl5pPr>
      <a:lvl6pPr marL="14081760" indent="-1280160" algn="l" defTabSz="2560320" rtl="0" eaLnBrk="1" latinLnBrk="0" hangingPunct="1">
        <a:spcBef>
          <a:spcPct val="20000"/>
        </a:spcBef>
        <a:buFont typeface="Arial"/>
        <a:buChar char="•"/>
        <a:defRPr sz="11200" kern="1200">
          <a:solidFill>
            <a:schemeClr val="tx1"/>
          </a:solidFill>
          <a:latin typeface="+mn-lt"/>
          <a:ea typeface="+mn-ea"/>
          <a:cs typeface="+mn-cs"/>
        </a:defRPr>
      </a:lvl6pPr>
      <a:lvl7pPr marL="16642080" indent="-1280160" algn="l" defTabSz="2560320" rtl="0" eaLnBrk="1" latinLnBrk="0" hangingPunct="1">
        <a:spcBef>
          <a:spcPct val="20000"/>
        </a:spcBef>
        <a:buFont typeface="Arial"/>
        <a:buChar char="•"/>
        <a:defRPr sz="11200" kern="1200">
          <a:solidFill>
            <a:schemeClr val="tx1"/>
          </a:solidFill>
          <a:latin typeface="+mn-lt"/>
          <a:ea typeface="+mn-ea"/>
          <a:cs typeface="+mn-cs"/>
        </a:defRPr>
      </a:lvl7pPr>
      <a:lvl8pPr marL="19202400" indent="-1280160" algn="l" defTabSz="2560320" rtl="0" eaLnBrk="1" latinLnBrk="0" hangingPunct="1">
        <a:spcBef>
          <a:spcPct val="20000"/>
        </a:spcBef>
        <a:buFont typeface="Arial"/>
        <a:buChar char="•"/>
        <a:defRPr sz="11200" kern="1200">
          <a:solidFill>
            <a:schemeClr val="tx1"/>
          </a:solidFill>
          <a:latin typeface="+mn-lt"/>
          <a:ea typeface="+mn-ea"/>
          <a:cs typeface="+mn-cs"/>
        </a:defRPr>
      </a:lvl8pPr>
      <a:lvl9pPr marL="21762720" indent="-1280160" algn="l" defTabSz="2560320"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18484" y="20743736"/>
            <a:ext cx="16457348" cy="17480121"/>
          </a:xfrm>
          <a:prstGeom prst="rect">
            <a:avLst/>
          </a:prstGeom>
        </p:spPr>
      </p:pic>
      <p:sp>
        <p:nvSpPr>
          <p:cNvPr id="37" name="Content Placeholder 5"/>
          <p:cNvSpPr>
            <a:spLocks noGrp="1"/>
          </p:cNvSpPr>
          <p:nvPr>
            <p:ph sz="half" idx="1"/>
          </p:nvPr>
        </p:nvSpPr>
        <p:spPr>
          <a:xfrm>
            <a:off x="17653655" y="4270367"/>
            <a:ext cx="16459200" cy="6104212"/>
          </a:xfrm>
          <a:solidFill>
            <a:schemeClr val="bg1"/>
          </a:solidFill>
          <a:ln w="63500" cap="flat" cmpd="sng">
            <a:noFill/>
            <a:miter lim="800000"/>
          </a:ln>
        </p:spPr>
        <p:txBody>
          <a:bodyPr>
            <a:noAutofit/>
          </a:bodyPr>
          <a:lstStyle/>
          <a:p>
            <a:pPr marL="0" indent="0">
              <a:buNone/>
            </a:pPr>
            <a:r>
              <a:rPr lang="en-US" sz="4400" dirty="0"/>
              <a:t>We decompose our system into a handful of software patterns in the hopes that other REDCap adopters can increase the (a) speed of development, (b) consistency of implementation, (c) adherence to recommended security practices, (d) complexity of statistical analyses, (e) breadth of audience, and (f) frequency of informative CQI cycles. The patterns are demonstrated with the system used during Oklahoma’s MIECHV (Maternal, Infant, and Early Childhood home Visiting) external evaluation.</a:t>
            </a:r>
            <a:endParaRPr lang="en-US" sz="4400" dirty="0"/>
          </a:p>
        </p:txBody>
      </p:sp>
      <p:pic>
        <p:nvPicPr>
          <p:cNvPr id="8" name="Picture 7"/>
          <p:cNvPicPr>
            <a:picLocks noChangeAspect="1"/>
          </p:cNvPicPr>
          <p:nvPr/>
        </p:nvPicPr>
        <p:blipFill>
          <a:blip r:embed="rId3"/>
          <a:stretch>
            <a:fillRect/>
          </a:stretch>
        </p:blipFill>
        <p:spPr>
          <a:xfrm>
            <a:off x="34575922" y="2633001"/>
            <a:ext cx="14593857" cy="11610744"/>
          </a:xfrm>
          <a:prstGeom prst="rect">
            <a:avLst/>
          </a:prstGeom>
        </p:spPr>
      </p:pic>
      <p:sp>
        <p:nvSpPr>
          <p:cNvPr id="10" name="Content Placeholder 5"/>
          <p:cNvSpPr>
            <a:spLocks noGrp="1"/>
          </p:cNvSpPr>
          <p:nvPr>
            <p:ph sz="half" idx="1"/>
          </p:nvPr>
        </p:nvSpPr>
        <p:spPr>
          <a:xfrm>
            <a:off x="503493" y="4326655"/>
            <a:ext cx="16459200" cy="8890582"/>
          </a:xfrm>
          <a:solidFill>
            <a:schemeClr val="bg1"/>
          </a:solidFill>
          <a:ln w="63500" cap="flat" cmpd="sng">
            <a:noFill/>
            <a:miter lim="800000"/>
          </a:ln>
        </p:spPr>
        <p:txBody>
          <a:bodyPr>
            <a:normAutofit/>
          </a:bodyPr>
          <a:lstStyle/>
          <a:p>
            <a:pPr marL="0" indent="0">
              <a:buNone/>
            </a:pPr>
            <a:r>
              <a:rPr lang="en-US" sz="4400" dirty="0"/>
              <a:t>Continuous quality improvement (CQI) is defined by HRSA as “a continuous process that employs rapid cycles of improvement</a:t>
            </a:r>
            <a:r>
              <a:rPr lang="en-US" sz="4400" dirty="0" smtClean="0"/>
              <a:t>”, which can be accomplished with REDCap </a:t>
            </a:r>
            <a:r>
              <a:rPr lang="en-US" sz="4400" dirty="0"/>
              <a:t>and literate programming. </a:t>
            </a:r>
            <a:endParaRPr lang="en-US" sz="4400" dirty="0" smtClean="0"/>
          </a:p>
          <a:p>
            <a:pPr marL="0" indent="0">
              <a:buNone/>
            </a:pPr>
            <a:endParaRPr lang="en-US" sz="4400" dirty="0"/>
          </a:p>
          <a:p>
            <a:pPr marL="0" indent="0">
              <a:buNone/>
            </a:pPr>
            <a:r>
              <a:rPr lang="en-US" sz="4400" dirty="0" smtClean="0"/>
              <a:t>Literate </a:t>
            </a:r>
            <a:r>
              <a:rPr lang="en-US" sz="4400" dirty="0"/>
              <a:t>programming tools can combine statistical text, tables, and graphs in a coherent document that is accessible to unfamiliar audiences. The automation of these tools eliminates the need to repeatedly copy and paste analytic results after underlying data sources are updated</a:t>
            </a:r>
            <a:r>
              <a:rPr lang="en-US" sz="4400" dirty="0" smtClean="0"/>
              <a:t>.  After logging in, hyperlinks in the report quickly redirect a user from a report row to a specific record in REDCap, facilitating further inspection and modification.</a:t>
            </a:r>
            <a:endParaRPr lang="en-US" sz="4400" dirty="0"/>
          </a:p>
        </p:txBody>
      </p:sp>
      <p:sp>
        <p:nvSpPr>
          <p:cNvPr id="43" name="Rounded Rectangle 42"/>
          <p:cNvSpPr/>
          <p:nvPr/>
        </p:nvSpPr>
        <p:spPr>
          <a:xfrm>
            <a:off x="9189118" y="178872"/>
            <a:ext cx="32776475" cy="2371823"/>
          </a:xfrm>
          <a:prstGeom prst="round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600" dirty="0" smtClean="0">
                <a:solidFill>
                  <a:schemeClr val="tx1"/>
                </a:solidFill>
              </a:rPr>
              <a:t>Continuous </a:t>
            </a:r>
            <a:r>
              <a:rPr lang="en-US" sz="9600" dirty="0">
                <a:solidFill>
                  <a:schemeClr val="tx1"/>
                </a:solidFill>
              </a:rPr>
              <a:t>Quality Improvement </a:t>
            </a:r>
            <a:r>
              <a:rPr lang="en-US" sz="9600" dirty="0" smtClean="0">
                <a:solidFill>
                  <a:schemeClr val="tx1"/>
                </a:solidFill>
              </a:rPr>
              <a:t>(</a:t>
            </a:r>
            <a:r>
              <a:rPr lang="en-US" sz="9600" dirty="0">
                <a:solidFill>
                  <a:schemeClr val="tx1"/>
                </a:solidFill>
              </a:rPr>
              <a:t>CQI) with REDCap and </a:t>
            </a:r>
            <a:r>
              <a:rPr lang="en-US" sz="9600" dirty="0" smtClean="0">
                <a:solidFill>
                  <a:schemeClr val="tx1"/>
                </a:solidFill>
              </a:rPr>
              <a:t>R</a:t>
            </a:r>
            <a:br>
              <a:rPr lang="en-US" sz="9600" dirty="0" smtClean="0">
                <a:solidFill>
                  <a:schemeClr val="tx1"/>
                </a:solidFill>
              </a:rPr>
            </a:br>
            <a:r>
              <a:rPr lang="en-US" sz="5400" dirty="0" smtClean="0">
                <a:solidFill>
                  <a:schemeClr val="tx1"/>
                </a:solidFill>
              </a:rPr>
              <a:t>William </a:t>
            </a:r>
            <a:r>
              <a:rPr lang="en-US" sz="5400" dirty="0" smtClean="0">
                <a:solidFill>
                  <a:schemeClr val="tx1"/>
                </a:solidFill>
              </a:rPr>
              <a:t>H Beasley, David E Bard, &amp; Thomas </a:t>
            </a:r>
            <a:r>
              <a:rPr lang="en-US" sz="5400" dirty="0" smtClean="0">
                <a:solidFill>
                  <a:schemeClr val="tx1"/>
                </a:solidFill>
              </a:rPr>
              <a:t>Wilson; OUHSC</a:t>
            </a:r>
            <a:r>
              <a:rPr lang="en-US" sz="5400" dirty="0">
                <a:solidFill>
                  <a:schemeClr val="tx1"/>
                </a:solidFill>
              </a:rPr>
              <a:t>, </a:t>
            </a:r>
            <a:r>
              <a:rPr lang="en-US" sz="5400" dirty="0" smtClean="0">
                <a:solidFill>
                  <a:schemeClr val="tx1"/>
                </a:solidFill>
              </a:rPr>
              <a:t>Biomedical and Behavioral Research Core (BBMC)</a:t>
            </a:r>
            <a:endParaRPr lang="en-US" sz="12100" dirty="0">
              <a:solidFill>
                <a:schemeClr val="tx1"/>
              </a:solidFill>
              <a:latin typeface="+mj-lt"/>
            </a:endParaRPr>
          </a:p>
        </p:txBody>
      </p:sp>
      <p:sp>
        <p:nvSpPr>
          <p:cNvPr id="65" name="Rounded Rectangle 64"/>
          <p:cNvSpPr/>
          <p:nvPr/>
        </p:nvSpPr>
        <p:spPr>
          <a:xfrm>
            <a:off x="449287" y="13327866"/>
            <a:ext cx="16491916"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Static and Dynamic Reports</a:t>
            </a:r>
            <a:endParaRPr lang="en-US" sz="3200" b="1" dirty="0"/>
          </a:p>
        </p:txBody>
      </p:sp>
      <p:sp>
        <p:nvSpPr>
          <p:cNvPr id="66" name="Content Placeholder 5"/>
          <p:cNvSpPr>
            <a:spLocks noGrp="1"/>
          </p:cNvSpPr>
          <p:nvPr>
            <p:ph sz="half" idx="1"/>
          </p:nvPr>
        </p:nvSpPr>
        <p:spPr>
          <a:xfrm>
            <a:off x="449288" y="14966768"/>
            <a:ext cx="16491916" cy="11139211"/>
          </a:xfrm>
          <a:solidFill>
            <a:schemeClr val="bg1"/>
          </a:solidFill>
          <a:ln w="63500" cap="flat" cmpd="sng">
            <a:noFill/>
            <a:miter lim="800000"/>
          </a:ln>
        </p:spPr>
        <p:txBody>
          <a:bodyPr>
            <a:noAutofit/>
          </a:bodyPr>
          <a:lstStyle/>
          <a:p>
            <a:pPr marL="0" indent="0">
              <a:buNone/>
            </a:pPr>
            <a:r>
              <a:rPr lang="en-US" sz="4400" dirty="0"/>
              <a:t>Our system uses R (which is a versatile statistical software program with many complementary packages) and the </a:t>
            </a:r>
            <a:r>
              <a:rPr lang="en-US" sz="4400" dirty="0" err="1"/>
              <a:t>REDCapR</a:t>
            </a:r>
            <a:r>
              <a:rPr lang="en-US" sz="4400" dirty="0"/>
              <a:t> package to query the API of a REDCap database and produce reports. After being exported from REDCap, the rectangular data are groomed, transformed, and statistically analyzed. For static reports, the ‘knitr’ engine then embeds the text and graphics into a formatting language (</a:t>
            </a:r>
            <a:r>
              <a:rPr lang="en-US" sz="4400" dirty="0" err="1"/>
              <a:t>LaTeX</a:t>
            </a:r>
            <a:r>
              <a:rPr lang="en-US" sz="4400" dirty="0"/>
              <a:t> or Markdown) and renders a report (in PDF or HTML) for distribution. </a:t>
            </a:r>
            <a:endParaRPr lang="en-US" sz="4400" dirty="0" smtClean="0"/>
          </a:p>
          <a:p>
            <a:pPr marL="0" indent="0">
              <a:buNone/>
            </a:pPr>
            <a:endParaRPr lang="en-US" sz="4400" dirty="0"/>
          </a:p>
          <a:p>
            <a:pPr marL="0" indent="0">
              <a:buNone/>
            </a:pPr>
            <a:r>
              <a:rPr lang="en-US" sz="4400" dirty="0" smtClean="0"/>
              <a:t>For </a:t>
            </a:r>
            <a:r>
              <a:rPr lang="en-US" sz="4400" dirty="0"/>
              <a:t>dynamic reports, the Shiny framework employs R, HTML, and JavaScript to provide an interactive experience with the user. Reports range from dense dashboards (monitored by data collectors) to sophisticated analyses (consumed by project investigators) to professional-quality publications (distributed to politicians, policy makers, and interagency collaborators).</a:t>
            </a:r>
            <a:endParaRPr lang="en-US" sz="4400" dirty="0"/>
          </a:p>
        </p:txBody>
      </p:sp>
      <p:sp>
        <p:nvSpPr>
          <p:cNvPr id="72" name="Content Placeholder 5"/>
          <p:cNvSpPr>
            <a:spLocks noGrp="1"/>
          </p:cNvSpPr>
          <p:nvPr>
            <p:ph sz="half" idx="1"/>
          </p:nvPr>
        </p:nvSpPr>
        <p:spPr>
          <a:xfrm>
            <a:off x="34515806" y="35237740"/>
            <a:ext cx="16459200" cy="3000800"/>
          </a:xfrm>
          <a:solidFill>
            <a:schemeClr val="bg1"/>
          </a:solidFill>
          <a:ln w="63500" cap="flat" cmpd="sng">
            <a:noFill/>
            <a:miter lim="800000"/>
          </a:ln>
        </p:spPr>
        <p:txBody>
          <a:bodyPr>
            <a:normAutofit lnSpcReduction="10000"/>
          </a:bodyPr>
          <a:lstStyle/>
          <a:p>
            <a:pPr marL="0" indent="0" algn="ctr">
              <a:buNone/>
            </a:pPr>
            <a:r>
              <a:rPr lang="en-US" sz="4400" dirty="0" smtClean="0"/>
              <a:t>If you have questions, or would like assistance applying this system (or a subset of its tools) to current or future projects, please contact: william-beasley@ouhsc.edu, </a:t>
            </a:r>
            <a:br>
              <a:rPr lang="en-US" sz="4400" dirty="0" smtClean="0"/>
            </a:br>
            <a:r>
              <a:rPr lang="en-US" sz="4400" dirty="0" smtClean="0"/>
              <a:t>thomas-wilson@ouhsc.edu, or david-bard@ouhsc.edu.</a:t>
            </a:r>
          </a:p>
        </p:txBody>
      </p:sp>
      <p:sp>
        <p:nvSpPr>
          <p:cNvPr id="83" name="Rounded Rectangle 82"/>
          <p:cNvSpPr/>
          <p:nvPr/>
        </p:nvSpPr>
        <p:spPr>
          <a:xfrm>
            <a:off x="503493" y="2687753"/>
            <a:ext cx="16459200"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CQI Goal and Framework</a:t>
            </a:r>
            <a:endParaRPr lang="en-US" sz="6000" dirty="0"/>
          </a:p>
        </p:txBody>
      </p:sp>
      <p:sp>
        <p:nvSpPr>
          <p:cNvPr id="85" name="Rounded Rectangle 84"/>
          <p:cNvSpPr/>
          <p:nvPr/>
        </p:nvSpPr>
        <p:spPr>
          <a:xfrm>
            <a:off x="34515806" y="28293192"/>
            <a:ext cx="16459199"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Tools</a:t>
            </a:r>
            <a:endParaRPr lang="en-US" sz="6000" b="1" dirty="0"/>
          </a:p>
        </p:txBody>
      </p:sp>
      <p:sp>
        <p:nvSpPr>
          <p:cNvPr id="31" name="Content Placeholder 5"/>
          <p:cNvSpPr>
            <a:spLocks noGrp="1"/>
          </p:cNvSpPr>
          <p:nvPr>
            <p:ph sz="half" idx="1"/>
          </p:nvPr>
        </p:nvSpPr>
        <p:spPr>
          <a:xfrm>
            <a:off x="34515806" y="29930558"/>
            <a:ext cx="16459200" cy="3486604"/>
          </a:xfrm>
          <a:solidFill>
            <a:schemeClr val="bg1"/>
          </a:solidFill>
          <a:ln w="28575" cap="flat" cmpd="sng">
            <a:noFill/>
            <a:miter lim="800000"/>
          </a:ln>
        </p:spPr>
        <p:txBody>
          <a:bodyPr>
            <a:noAutofit/>
          </a:bodyPr>
          <a:lstStyle/>
          <a:p>
            <a:pPr marL="914400" indent="-914400">
              <a:buNone/>
            </a:pPr>
            <a:r>
              <a:rPr lang="en-US" sz="4400" i="1" dirty="0" smtClean="0"/>
              <a:t>Statistical Analysis &amp; Data Manipulation</a:t>
            </a:r>
            <a:r>
              <a:rPr lang="en-US" sz="4400" dirty="0" smtClean="0"/>
              <a:t>: R </a:t>
            </a:r>
            <a:r>
              <a:rPr lang="en-US" sz="4400" dirty="0"/>
              <a:t>&amp;</a:t>
            </a:r>
            <a:r>
              <a:rPr lang="en-US" sz="4400" dirty="0" smtClean="0"/>
              <a:t> RStudio</a:t>
            </a:r>
          </a:p>
          <a:p>
            <a:pPr marL="914400" indent="-914400">
              <a:buNone/>
            </a:pPr>
            <a:r>
              <a:rPr lang="en-US" sz="4400" i="1" dirty="0" smtClean="0"/>
              <a:t>Secured Databases</a:t>
            </a:r>
            <a:r>
              <a:rPr lang="en-US" sz="4400" dirty="0" smtClean="0"/>
              <a:t>: REDCap, MySQL, &amp; SQL </a:t>
            </a:r>
            <a:r>
              <a:rPr lang="en-US" sz="4400" dirty="0"/>
              <a:t>Server</a:t>
            </a:r>
            <a:endParaRPr lang="en-US" sz="4400" dirty="0" smtClean="0"/>
          </a:p>
          <a:p>
            <a:pPr marL="914400" indent="-914400">
              <a:buNone/>
            </a:pPr>
            <a:r>
              <a:rPr lang="en-US" sz="4400" i="1" dirty="0" smtClean="0"/>
              <a:t>Reporting</a:t>
            </a:r>
            <a:r>
              <a:rPr lang="en-US" sz="4400" dirty="0" smtClean="0"/>
              <a:t>: Shiny, Bootstrap, </a:t>
            </a:r>
            <a:r>
              <a:rPr lang="en-US" sz="4400" dirty="0"/>
              <a:t>&amp; JavaScript; </a:t>
            </a:r>
            <a:r>
              <a:rPr lang="en-US" sz="4400" dirty="0" smtClean="0"/>
              <a:t>knitr</a:t>
            </a:r>
            <a:endParaRPr lang="en-US" sz="4400" dirty="0" smtClean="0"/>
          </a:p>
          <a:p>
            <a:pPr marL="914400" indent="-914400">
              <a:buNone/>
            </a:pPr>
            <a:r>
              <a:rPr lang="en-US" sz="4400" i="1" dirty="0" smtClean="0"/>
              <a:t>Parallel Collaboration &amp; Archiving</a:t>
            </a:r>
            <a:r>
              <a:rPr lang="en-US" sz="4400" dirty="0" smtClean="0"/>
              <a:t>: </a:t>
            </a:r>
            <a:r>
              <a:rPr lang="en-US" sz="4400" dirty="0" smtClean="0"/>
              <a:t>GitHub</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9614" y="266467"/>
            <a:ext cx="8234332" cy="221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 name="Rounded Rectangle 72"/>
          <p:cNvSpPr/>
          <p:nvPr/>
        </p:nvSpPr>
        <p:spPr>
          <a:xfrm>
            <a:off x="34515806" y="33650295"/>
            <a:ext cx="16459200"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Further Information</a:t>
            </a:r>
            <a:endParaRPr lang="en-US" sz="4800" b="1" dirty="0"/>
          </a:p>
        </p:txBody>
      </p:sp>
      <p:sp>
        <p:nvSpPr>
          <p:cNvPr id="35" name="Rounded Rectangle 34"/>
          <p:cNvSpPr/>
          <p:nvPr/>
        </p:nvSpPr>
        <p:spPr>
          <a:xfrm>
            <a:off x="17653654" y="2633001"/>
            <a:ext cx="16459199"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smtClean="0"/>
              <a:t>Patterns</a:t>
            </a:r>
            <a:endParaRPr lang="en-US" sz="4000" b="1"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88726" y="178873"/>
            <a:ext cx="5937215" cy="2374886"/>
          </a:xfrm>
          <a:prstGeom prst="rect">
            <a:avLst/>
          </a:prstGeom>
        </p:spPr>
      </p:pic>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493" y="27813000"/>
            <a:ext cx="16466180" cy="10448957"/>
          </a:xfrm>
          <a:prstGeom prst="rect">
            <a:avLst/>
          </a:prstGeom>
          <a:solidFill>
            <a:schemeClr val="bg1"/>
          </a:solidFill>
          <a:ln>
            <a:noFill/>
          </a:ln>
          <a:effectLst/>
          <a:extLst/>
        </p:spPr>
      </p:pic>
      <p:sp>
        <p:nvSpPr>
          <p:cNvPr id="29" name="Rounded Rectangle 28"/>
          <p:cNvSpPr/>
          <p:nvPr/>
        </p:nvSpPr>
        <p:spPr>
          <a:xfrm>
            <a:off x="503493" y="26307758"/>
            <a:ext cx="16459198" cy="1587444"/>
          </a:xfrm>
          <a:prstGeom prst="roundRect">
            <a:avLst/>
          </a:prstGeom>
          <a:solidFill>
            <a:schemeClr val="bg1">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Workflows with REDCap and Other Databases</a:t>
            </a:r>
            <a:endParaRPr lang="en-US" sz="4800" b="1" dirty="0"/>
          </a:p>
        </p:txBody>
      </p:sp>
      <p:pic>
        <p:nvPicPr>
          <p:cNvPr id="14" name="Picture 13"/>
          <p:cNvPicPr>
            <a:picLocks noChangeAspect="1"/>
          </p:cNvPicPr>
          <p:nvPr/>
        </p:nvPicPr>
        <p:blipFill>
          <a:blip r:embed="rId7"/>
          <a:stretch>
            <a:fillRect/>
          </a:stretch>
        </p:blipFill>
        <p:spPr>
          <a:xfrm>
            <a:off x="17835439" y="10627922"/>
            <a:ext cx="12045973" cy="114516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412829" y="9346446"/>
            <a:ext cx="7620000" cy="12192000"/>
          </a:xfrm>
          <a:prstGeom prst="rect">
            <a:avLst/>
          </a:prstGeom>
        </p:spPr>
      </p:pic>
      <p:sp>
        <p:nvSpPr>
          <p:cNvPr id="11" name="TextBox 10"/>
          <p:cNvSpPr txBox="1"/>
          <p:nvPr/>
        </p:nvSpPr>
        <p:spPr>
          <a:xfrm>
            <a:off x="32165229" y="12755572"/>
            <a:ext cx="8562110" cy="923330"/>
          </a:xfrm>
          <a:prstGeom prst="rect">
            <a:avLst/>
          </a:prstGeom>
          <a:solidFill>
            <a:srgbClr val="BFBFBF">
              <a:alpha val="67059"/>
            </a:srgbClr>
          </a:solidFill>
        </p:spPr>
        <p:txBody>
          <a:bodyPr wrap="square" rtlCol="0">
            <a:spAutoFit/>
          </a:bodyPr>
          <a:lstStyle/>
          <a:p>
            <a:r>
              <a:rPr lang="en-US" sz="5400" dirty="0" smtClean="0"/>
              <a:t>Desktop &amp; mobile rendering</a:t>
            </a:r>
            <a:endParaRPr lang="en-US" sz="5400" dirty="0"/>
          </a:p>
        </p:txBody>
      </p:sp>
      <p:pic>
        <p:nvPicPr>
          <p:cNvPr id="5" name="Picture 4"/>
          <p:cNvPicPr>
            <a:picLocks noChangeAspect="1"/>
          </p:cNvPicPr>
          <p:nvPr/>
        </p:nvPicPr>
        <p:blipFill>
          <a:blip r:embed="rId9"/>
          <a:stretch>
            <a:fillRect/>
          </a:stretch>
        </p:blipFill>
        <p:spPr>
          <a:xfrm>
            <a:off x="35258734" y="14492151"/>
            <a:ext cx="15693500" cy="13567908"/>
          </a:xfrm>
          <a:prstGeom prst="rect">
            <a:avLst/>
          </a:prstGeom>
        </p:spPr>
      </p:pic>
    </p:spTree>
    <p:extLst>
      <p:ext uri="{BB962C8B-B14F-4D97-AF65-F5344CB8AC3E}">
        <p14:creationId xmlns:p14="http://schemas.microsoft.com/office/powerpoint/2010/main" val="186697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1D1B10"/>
      </a:dk1>
      <a:lt1>
        <a:sysClr val="window" lastClr="FFFFFF"/>
      </a:lt1>
      <a:dk2>
        <a:srgbClr val="9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1670</TotalTime>
  <Words>443</Words>
  <Application>Microsoft Office PowerPoint</Application>
  <PresentationFormat>Custom</PresentationFormat>
  <Paragraphs>20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ouhsc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Sooter</dc:creator>
  <cp:lastModifiedBy>Will Beasley</cp:lastModifiedBy>
  <cp:revision>192</cp:revision>
  <dcterms:created xsi:type="dcterms:W3CDTF">2012-06-08T15:40:16Z</dcterms:created>
  <dcterms:modified xsi:type="dcterms:W3CDTF">2015-05-05T03:20:45Z</dcterms:modified>
</cp:coreProperties>
</file>