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51206400" cy="38404800"/>
  <p:notesSz cx="6858000" cy="9144000"/>
  <p:defaultTextStyle>
    <a:defPPr>
      <a:defRPr lang="en-US"/>
    </a:defPPr>
    <a:lvl1pPr marL="0" algn="l" defTabSz="2558270" rtl="0" eaLnBrk="1" latinLnBrk="0" hangingPunct="1">
      <a:defRPr sz="10100" kern="1200">
        <a:solidFill>
          <a:schemeClr val="tx1"/>
        </a:solidFill>
        <a:latin typeface="+mn-lt"/>
        <a:ea typeface="+mn-ea"/>
        <a:cs typeface="+mn-cs"/>
      </a:defRPr>
    </a:lvl1pPr>
    <a:lvl2pPr marL="2558270" algn="l" defTabSz="2558270" rtl="0" eaLnBrk="1" latinLnBrk="0" hangingPunct="1">
      <a:defRPr sz="10100" kern="1200">
        <a:solidFill>
          <a:schemeClr val="tx1"/>
        </a:solidFill>
        <a:latin typeface="+mn-lt"/>
        <a:ea typeface="+mn-ea"/>
        <a:cs typeface="+mn-cs"/>
      </a:defRPr>
    </a:lvl2pPr>
    <a:lvl3pPr marL="5116541" algn="l" defTabSz="2558270" rtl="0" eaLnBrk="1" latinLnBrk="0" hangingPunct="1">
      <a:defRPr sz="10100" kern="1200">
        <a:solidFill>
          <a:schemeClr val="tx1"/>
        </a:solidFill>
        <a:latin typeface="+mn-lt"/>
        <a:ea typeface="+mn-ea"/>
        <a:cs typeface="+mn-cs"/>
      </a:defRPr>
    </a:lvl3pPr>
    <a:lvl4pPr marL="7674817" algn="l" defTabSz="2558270" rtl="0" eaLnBrk="1" latinLnBrk="0" hangingPunct="1">
      <a:defRPr sz="10100" kern="1200">
        <a:solidFill>
          <a:schemeClr val="tx1"/>
        </a:solidFill>
        <a:latin typeface="+mn-lt"/>
        <a:ea typeface="+mn-ea"/>
        <a:cs typeface="+mn-cs"/>
      </a:defRPr>
    </a:lvl4pPr>
    <a:lvl5pPr marL="10233087" algn="l" defTabSz="2558270" rtl="0" eaLnBrk="1" latinLnBrk="0" hangingPunct="1">
      <a:defRPr sz="10100" kern="1200">
        <a:solidFill>
          <a:schemeClr val="tx1"/>
        </a:solidFill>
        <a:latin typeface="+mn-lt"/>
        <a:ea typeface="+mn-ea"/>
        <a:cs typeface="+mn-cs"/>
      </a:defRPr>
    </a:lvl5pPr>
    <a:lvl6pPr marL="12791363" algn="l" defTabSz="2558270" rtl="0" eaLnBrk="1" latinLnBrk="0" hangingPunct="1">
      <a:defRPr sz="10100" kern="1200">
        <a:solidFill>
          <a:schemeClr val="tx1"/>
        </a:solidFill>
        <a:latin typeface="+mn-lt"/>
        <a:ea typeface="+mn-ea"/>
        <a:cs typeface="+mn-cs"/>
      </a:defRPr>
    </a:lvl6pPr>
    <a:lvl7pPr marL="15349634" algn="l" defTabSz="2558270" rtl="0" eaLnBrk="1" latinLnBrk="0" hangingPunct="1">
      <a:defRPr sz="10100" kern="1200">
        <a:solidFill>
          <a:schemeClr val="tx1"/>
        </a:solidFill>
        <a:latin typeface="+mn-lt"/>
        <a:ea typeface="+mn-ea"/>
        <a:cs typeface="+mn-cs"/>
      </a:defRPr>
    </a:lvl7pPr>
    <a:lvl8pPr marL="17907904" algn="l" defTabSz="2558270" rtl="0" eaLnBrk="1" latinLnBrk="0" hangingPunct="1">
      <a:defRPr sz="10100" kern="1200">
        <a:solidFill>
          <a:schemeClr val="tx1"/>
        </a:solidFill>
        <a:latin typeface="+mn-lt"/>
        <a:ea typeface="+mn-ea"/>
        <a:cs typeface="+mn-cs"/>
      </a:defRPr>
    </a:lvl8pPr>
    <a:lvl9pPr marL="20466180" algn="l" defTabSz="2558270" rtl="0" eaLnBrk="1" latinLnBrk="0" hangingPunct="1">
      <a:defRPr sz="10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2002A"/>
    <a:srgbClr val="890028"/>
    <a:srgbClr val="8A0028"/>
    <a:srgbClr val="A313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33" d="100"/>
          <a:sy n="33" d="100"/>
        </p:scale>
        <p:origin x="1122" y="78"/>
      </p:cViewPr>
      <p:guideLst>
        <p:guide orient="horz" pos="12096"/>
        <p:guide pos="16128"/>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0383"/>
            <a:ext cx="43525440" cy="823214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21762720"/>
            <a:ext cx="35844480" cy="9814560"/>
          </a:xfrm>
        </p:spPr>
        <p:txBody>
          <a:bodyPr/>
          <a:lstStyle>
            <a:lvl1pPr marL="0" indent="0" algn="ctr">
              <a:buNone/>
              <a:defRPr>
                <a:solidFill>
                  <a:schemeClr val="tx1">
                    <a:tint val="75000"/>
                  </a:schemeClr>
                </a:solidFill>
              </a:defRPr>
            </a:lvl1pPr>
            <a:lvl2pPr marL="2560320" indent="0" algn="ctr">
              <a:buNone/>
              <a:defRPr>
                <a:solidFill>
                  <a:schemeClr val="tx1">
                    <a:tint val="75000"/>
                  </a:schemeClr>
                </a:solidFill>
              </a:defRPr>
            </a:lvl2pPr>
            <a:lvl3pPr marL="5120640" indent="0" algn="ctr">
              <a:buNone/>
              <a:defRPr>
                <a:solidFill>
                  <a:schemeClr val="tx1">
                    <a:tint val="75000"/>
                  </a:schemeClr>
                </a:solidFill>
              </a:defRPr>
            </a:lvl3pPr>
            <a:lvl4pPr marL="7680960" indent="0" algn="ctr">
              <a:buNone/>
              <a:defRPr>
                <a:solidFill>
                  <a:schemeClr val="tx1">
                    <a:tint val="75000"/>
                  </a:schemeClr>
                </a:solidFill>
              </a:defRPr>
            </a:lvl4pPr>
            <a:lvl5pPr marL="10241280" indent="0" algn="ctr">
              <a:buNone/>
              <a:defRPr>
                <a:solidFill>
                  <a:schemeClr val="tx1">
                    <a:tint val="75000"/>
                  </a:schemeClr>
                </a:solidFill>
              </a:defRPr>
            </a:lvl5pPr>
            <a:lvl6pPr marL="12801600" indent="0" algn="ctr">
              <a:buNone/>
              <a:defRPr>
                <a:solidFill>
                  <a:schemeClr val="tx1">
                    <a:tint val="75000"/>
                  </a:schemeClr>
                </a:solidFill>
              </a:defRPr>
            </a:lvl6pPr>
            <a:lvl7pPr marL="15361920" indent="0" algn="ctr">
              <a:buNone/>
              <a:defRPr>
                <a:solidFill>
                  <a:schemeClr val="tx1">
                    <a:tint val="75000"/>
                  </a:schemeClr>
                </a:solidFill>
              </a:defRPr>
            </a:lvl7pPr>
            <a:lvl8pPr marL="17922240" indent="0" algn="ctr">
              <a:buNone/>
              <a:defRPr>
                <a:solidFill>
                  <a:schemeClr val="tx1">
                    <a:tint val="75000"/>
                  </a:schemeClr>
                </a:solidFill>
              </a:defRPr>
            </a:lvl8pPr>
            <a:lvl9pPr marL="2048256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A46F9B-2D6C-3B44-92C9-2F63A4582805}" type="datetimeFigureOut">
              <a:rPr lang="en-US" smtClean="0"/>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35767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A46F9B-2D6C-3B44-92C9-2F63A4582805}" type="datetimeFigureOut">
              <a:rPr lang="en-US" smtClean="0"/>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118110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537976"/>
            <a:ext cx="11521440" cy="327685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320" y="1537976"/>
            <a:ext cx="33710880" cy="327685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A46F9B-2D6C-3B44-92C9-2F63A4582805}" type="datetimeFigureOut">
              <a:rPr lang="en-US" smtClean="0"/>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231313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A46F9B-2D6C-3B44-92C9-2F63A4582805}" type="datetimeFigureOut">
              <a:rPr lang="en-US" smtClean="0"/>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342082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4678643"/>
            <a:ext cx="43525440" cy="7627620"/>
          </a:xfrm>
        </p:spPr>
        <p:txBody>
          <a:bodyPr anchor="t"/>
          <a:lstStyle>
            <a:lvl1pPr algn="l">
              <a:defRPr sz="224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6277596"/>
            <a:ext cx="43525440" cy="8401047"/>
          </a:xfrm>
        </p:spPr>
        <p:txBody>
          <a:bodyPr anchor="b"/>
          <a:lstStyle>
            <a:lvl1pPr marL="0" indent="0">
              <a:buNone/>
              <a:defRPr sz="11200">
                <a:solidFill>
                  <a:schemeClr val="tx1">
                    <a:tint val="75000"/>
                  </a:schemeClr>
                </a:solidFill>
              </a:defRPr>
            </a:lvl1pPr>
            <a:lvl2pPr marL="2560320" indent="0">
              <a:buNone/>
              <a:defRPr sz="10100">
                <a:solidFill>
                  <a:schemeClr val="tx1">
                    <a:tint val="75000"/>
                  </a:schemeClr>
                </a:solidFill>
              </a:defRPr>
            </a:lvl2pPr>
            <a:lvl3pPr marL="5120640" indent="0">
              <a:buNone/>
              <a:defRPr sz="9000">
                <a:solidFill>
                  <a:schemeClr val="tx1">
                    <a:tint val="75000"/>
                  </a:schemeClr>
                </a:solidFill>
              </a:defRPr>
            </a:lvl3pPr>
            <a:lvl4pPr marL="7680960" indent="0">
              <a:buNone/>
              <a:defRPr sz="7800">
                <a:solidFill>
                  <a:schemeClr val="tx1">
                    <a:tint val="75000"/>
                  </a:schemeClr>
                </a:solidFill>
              </a:defRPr>
            </a:lvl4pPr>
            <a:lvl5pPr marL="10241280" indent="0">
              <a:buNone/>
              <a:defRPr sz="7800">
                <a:solidFill>
                  <a:schemeClr val="tx1">
                    <a:tint val="75000"/>
                  </a:schemeClr>
                </a:solidFill>
              </a:defRPr>
            </a:lvl5pPr>
            <a:lvl6pPr marL="12801600" indent="0">
              <a:buNone/>
              <a:defRPr sz="7800">
                <a:solidFill>
                  <a:schemeClr val="tx1">
                    <a:tint val="75000"/>
                  </a:schemeClr>
                </a:solidFill>
              </a:defRPr>
            </a:lvl6pPr>
            <a:lvl7pPr marL="15361920" indent="0">
              <a:buNone/>
              <a:defRPr sz="7800">
                <a:solidFill>
                  <a:schemeClr val="tx1">
                    <a:tint val="75000"/>
                  </a:schemeClr>
                </a:solidFill>
              </a:defRPr>
            </a:lvl7pPr>
            <a:lvl8pPr marL="17922240" indent="0">
              <a:buNone/>
              <a:defRPr sz="7800">
                <a:solidFill>
                  <a:schemeClr val="tx1">
                    <a:tint val="75000"/>
                  </a:schemeClr>
                </a:solidFill>
              </a:defRPr>
            </a:lvl8pPr>
            <a:lvl9pPr marL="20482560" indent="0">
              <a:buNone/>
              <a:defRPr sz="7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A46F9B-2D6C-3B44-92C9-2F63A4582805}" type="datetimeFigureOut">
              <a:rPr lang="en-US" smtClean="0"/>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1847874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320" y="8961123"/>
            <a:ext cx="22616160" cy="25345393"/>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029920" y="8961123"/>
            <a:ext cx="22616160" cy="25345393"/>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A46F9B-2D6C-3B44-92C9-2F63A4582805}" type="datetimeFigureOut">
              <a:rPr lang="en-US" smtClean="0"/>
              <a:t>5/9/2014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204040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8596633"/>
            <a:ext cx="22625053" cy="3582667"/>
          </a:xfrm>
        </p:spPr>
        <p:txBody>
          <a:bodyPr anchor="b"/>
          <a:lstStyle>
            <a:lvl1pPr marL="0" indent="0">
              <a:buNone/>
              <a:defRPr sz="13400" b="1"/>
            </a:lvl1pPr>
            <a:lvl2pPr marL="2560320" indent="0">
              <a:buNone/>
              <a:defRPr sz="11200" b="1"/>
            </a:lvl2pPr>
            <a:lvl3pPr marL="5120640" indent="0">
              <a:buNone/>
              <a:defRPr sz="10100" b="1"/>
            </a:lvl3pPr>
            <a:lvl4pPr marL="7680960" indent="0">
              <a:buNone/>
              <a:defRPr sz="9000" b="1"/>
            </a:lvl4pPr>
            <a:lvl5pPr marL="10241280" indent="0">
              <a:buNone/>
              <a:defRPr sz="9000" b="1"/>
            </a:lvl5pPr>
            <a:lvl6pPr marL="12801600" indent="0">
              <a:buNone/>
              <a:defRPr sz="9000" b="1"/>
            </a:lvl6pPr>
            <a:lvl7pPr marL="15361920" indent="0">
              <a:buNone/>
              <a:defRPr sz="9000" b="1"/>
            </a:lvl7pPr>
            <a:lvl8pPr marL="17922240" indent="0">
              <a:buNone/>
              <a:defRPr sz="9000" b="1"/>
            </a:lvl8pPr>
            <a:lvl9pPr marL="20482560" indent="0">
              <a:buNone/>
              <a:defRPr sz="9000" b="1"/>
            </a:lvl9pPr>
          </a:lstStyle>
          <a:p>
            <a:pPr lvl="0"/>
            <a:r>
              <a:rPr lang="en-US" smtClean="0"/>
              <a:t>Click to edit Master text styles</a:t>
            </a:r>
          </a:p>
        </p:txBody>
      </p:sp>
      <p:sp>
        <p:nvSpPr>
          <p:cNvPr id="4" name="Content Placeholder 3"/>
          <p:cNvSpPr>
            <a:spLocks noGrp="1"/>
          </p:cNvSpPr>
          <p:nvPr>
            <p:ph sz="half" idx="2"/>
          </p:nvPr>
        </p:nvSpPr>
        <p:spPr>
          <a:xfrm>
            <a:off x="2560320" y="12179300"/>
            <a:ext cx="22625053" cy="22127213"/>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3" y="8596633"/>
            <a:ext cx="22633940" cy="3582667"/>
          </a:xfrm>
        </p:spPr>
        <p:txBody>
          <a:bodyPr anchor="b"/>
          <a:lstStyle>
            <a:lvl1pPr marL="0" indent="0">
              <a:buNone/>
              <a:defRPr sz="13400" b="1"/>
            </a:lvl1pPr>
            <a:lvl2pPr marL="2560320" indent="0">
              <a:buNone/>
              <a:defRPr sz="11200" b="1"/>
            </a:lvl2pPr>
            <a:lvl3pPr marL="5120640" indent="0">
              <a:buNone/>
              <a:defRPr sz="10100" b="1"/>
            </a:lvl3pPr>
            <a:lvl4pPr marL="7680960" indent="0">
              <a:buNone/>
              <a:defRPr sz="9000" b="1"/>
            </a:lvl4pPr>
            <a:lvl5pPr marL="10241280" indent="0">
              <a:buNone/>
              <a:defRPr sz="9000" b="1"/>
            </a:lvl5pPr>
            <a:lvl6pPr marL="12801600" indent="0">
              <a:buNone/>
              <a:defRPr sz="9000" b="1"/>
            </a:lvl6pPr>
            <a:lvl7pPr marL="15361920" indent="0">
              <a:buNone/>
              <a:defRPr sz="9000" b="1"/>
            </a:lvl7pPr>
            <a:lvl8pPr marL="17922240" indent="0">
              <a:buNone/>
              <a:defRPr sz="9000" b="1"/>
            </a:lvl8pPr>
            <a:lvl9pPr marL="20482560" indent="0">
              <a:buNone/>
              <a:defRPr sz="9000" b="1"/>
            </a:lvl9pPr>
          </a:lstStyle>
          <a:p>
            <a:pPr lvl="0"/>
            <a:r>
              <a:rPr lang="en-US" smtClean="0"/>
              <a:t>Click to edit Master text styles</a:t>
            </a:r>
          </a:p>
        </p:txBody>
      </p:sp>
      <p:sp>
        <p:nvSpPr>
          <p:cNvPr id="6" name="Content Placeholder 5"/>
          <p:cNvSpPr>
            <a:spLocks noGrp="1"/>
          </p:cNvSpPr>
          <p:nvPr>
            <p:ph sz="quarter" idx="4"/>
          </p:nvPr>
        </p:nvSpPr>
        <p:spPr>
          <a:xfrm>
            <a:off x="26012143" y="12179300"/>
            <a:ext cx="22633940" cy="22127213"/>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A46F9B-2D6C-3B44-92C9-2F63A4582805}" type="datetimeFigureOut">
              <a:rPr lang="en-US" smtClean="0"/>
              <a:t>5/9/2014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3105710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A46F9B-2D6C-3B44-92C9-2F63A4582805}" type="datetimeFigureOut">
              <a:rPr lang="en-US" smtClean="0"/>
              <a:t>5/9/2014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4076394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46F9B-2D6C-3B44-92C9-2F63A4582805}" type="datetimeFigureOut">
              <a:rPr lang="en-US" smtClean="0"/>
              <a:t>5/9/2014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1350285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529080"/>
            <a:ext cx="16846553" cy="6507480"/>
          </a:xfrm>
        </p:spPr>
        <p:txBody>
          <a:bodyPr anchor="b"/>
          <a:lstStyle>
            <a:lvl1pPr algn="l">
              <a:defRPr sz="11200" b="1"/>
            </a:lvl1pPr>
          </a:lstStyle>
          <a:p>
            <a:r>
              <a:rPr lang="en-US" smtClean="0"/>
              <a:t>Click to edit Master title style</a:t>
            </a:r>
            <a:endParaRPr lang="en-US"/>
          </a:p>
        </p:txBody>
      </p:sp>
      <p:sp>
        <p:nvSpPr>
          <p:cNvPr id="3" name="Content Placeholder 2"/>
          <p:cNvSpPr>
            <a:spLocks noGrp="1"/>
          </p:cNvSpPr>
          <p:nvPr>
            <p:ph idx="1"/>
          </p:nvPr>
        </p:nvSpPr>
        <p:spPr>
          <a:xfrm>
            <a:off x="20020280" y="1529083"/>
            <a:ext cx="28625800" cy="32777433"/>
          </a:xfrm>
        </p:spPr>
        <p:txBody>
          <a:bodyPr/>
          <a:lstStyle>
            <a:lvl1pPr>
              <a:defRPr sz="17900"/>
            </a:lvl1pPr>
            <a:lvl2pPr>
              <a:defRPr sz="15700"/>
            </a:lvl2pPr>
            <a:lvl3pPr>
              <a:defRPr sz="13400"/>
            </a:lvl3pPr>
            <a:lvl4pPr>
              <a:defRPr sz="11200"/>
            </a:lvl4pPr>
            <a:lvl5pPr>
              <a:defRPr sz="11200"/>
            </a:lvl5pPr>
            <a:lvl6pPr>
              <a:defRPr sz="11200"/>
            </a:lvl6pPr>
            <a:lvl7pPr>
              <a:defRPr sz="11200"/>
            </a:lvl7pPr>
            <a:lvl8pPr>
              <a:defRPr sz="11200"/>
            </a:lvl8pPr>
            <a:lvl9pPr>
              <a:defRPr sz="1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23" y="8036563"/>
            <a:ext cx="16846553" cy="26269953"/>
          </a:xfrm>
        </p:spPr>
        <p:txBody>
          <a:bodyPr/>
          <a:lstStyle>
            <a:lvl1pPr marL="0" indent="0">
              <a:buNone/>
              <a:defRPr sz="7800"/>
            </a:lvl1pPr>
            <a:lvl2pPr marL="2560320" indent="0">
              <a:buNone/>
              <a:defRPr sz="6700"/>
            </a:lvl2pPr>
            <a:lvl3pPr marL="5120640" indent="0">
              <a:buNone/>
              <a:defRPr sz="5600"/>
            </a:lvl3pPr>
            <a:lvl4pPr marL="7680960" indent="0">
              <a:buNone/>
              <a:defRPr sz="5000"/>
            </a:lvl4pPr>
            <a:lvl5pPr marL="10241280" indent="0">
              <a:buNone/>
              <a:defRPr sz="5000"/>
            </a:lvl5pPr>
            <a:lvl6pPr marL="12801600" indent="0">
              <a:buNone/>
              <a:defRPr sz="5000"/>
            </a:lvl6pPr>
            <a:lvl7pPr marL="15361920" indent="0">
              <a:buNone/>
              <a:defRPr sz="5000"/>
            </a:lvl7pPr>
            <a:lvl8pPr marL="17922240" indent="0">
              <a:buNone/>
              <a:defRPr sz="5000"/>
            </a:lvl8pPr>
            <a:lvl9pPr marL="20482560" indent="0">
              <a:buNone/>
              <a:defRPr sz="5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A46F9B-2D6C-3B44-92C9-2F63A4582805}" type="datetimeFigureOut">
              <a:rPr lang="en-US" smtClean="0"/>
              <a:t>5/9/2014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208645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3"/>
          </a:xfrm>
        </p:spPr>
        <p:txBody>
          <a:bodyPr anchor="b"/>
          <a:lstStyle>
            <a:lvl1pPr algn="l">
              <a:defRPr sz="11200" b="1"/>
            </a:lvl1pPr>
          </a:lstStyle>
          <a:p>
            <a:r>
              <a:rPr lang="en-US" smtClean="0"/>
              <a:t>Click to edit Master title style</a:t>
            </a:r>
            <a:endParaRPr lang="en-US"/>
          </a:p>
        </p:txBody>
      </p:sp>
      <p:sp>
        <p:nvSpPr>
          <p:cNvPr id="3" name="Picture Placeholder 2"/>
          <p:cNvSpPr>
            <a:spLocks noGrp="1"/>
          </p:cNvSpPr>
          <p:nvPr>
            <p:ph type="pic" idx="1"/>
          </p:nvPr>
        </p:nvSpPr>
        <p:spPr>
          <a:xfrm>
            <a:off x="10036813" y="3431540"/>
            <a:ext cx="30723840" cy="23042880"/>
          </a:xfrm>
        </p:spPr>
        <p:txBody>
          <a:bodyPr/>
          <a:lstStyle>
            <a:lvl1pPr marL="0" indent="0">
              <a:buNone/>
              <a:defRPr sz="17900"/>
            </a:lvl1pPr>
            <a:lvl2pPr marL="2560320" indent="0">
              <a:buNone/>
              <a:defRPr sz="15700"/>
            </a:lvl2pPr>
            <a:lvl3pPr marL="5120640" indent="0">
              <a:buNone/>
              <a:defRPr sz="1340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endParaRPr lang="en-US"/>
          </a:p>
        </p:txBody>
      </p:sp>
      <p:sp>
        <p:nvSpPr>
          <p:cNvPr id="4" name="Text Placeholder 3"/>
          <p:cNvSpPr>
            <a:spLocks noGrp="1"/>
          </p:cNvSpPr>
          <p:nvPr>
            <p:ph type="body" sz="half" idx="2"/>
          </p:nvPr>
        </p:nvSpPr>
        <p:spPr>
          <a:xfrm>
            <a:off x="10036813" y="30057093"/>
            <a:ext cx="30723840" cy="4507227"/>
          </a:xfrm>
        </p:spPr>
        <p:txBody>
          <a:bodyPr/>
          <a:lstStyle>
            <a:lvl1pPr marL="0" indent="0">
              <a:buNone/>
              <a:defRPr sz="7800"/>
            </a:lvl1pPr>
            <a:lvl2pPr marL="2560320" indent="0">
              <a:buNone/>
              <a:defRPr sz="6700"/>
            </a:lvl2pPr>
            <a:lvl3pPr marL="5120640" indent="0">
              <a:buNone/>
              <a:defRPr sz="5600"/>
            </a:lvl3pPr>
            <a:lvl4pPr marL="7680960" indent="0">
              <a:buNone/>
              <a:defRPr sz="5000"/>
            </a:lvl4pPr>
            <a:lvl5pPr marL="10241280" indent="0">
              <a:buNone/>
              <a:defRPr sz="5000"/>
            </a:lvl5pPr>
            <a:lvl6pPr marL="12801600" indent="0">
              <a:buNone/>
              <a:defRPr sz="5000"/>
            </a:lvl6pPr>
            <a:lvl7pPr marL="15361920" indent="0">
              <a:buNone/>
              <a:defRPr sz="5000"/>
            </a:lvl7pPr>
            <a:lvl8pPr marL="17922240" indent="0">
              <a:buNone/>
              <a:defRPr sz="5000"/>
            </a:lvl8pPr>
            <a:lvl9pPr marL="20482560" indent="0">
              <a:buNone/>
              <a:defRPr sz="5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A46F9B-2D6C-3B44-92C9-2F63A4582805}" type="datetimeFigureOut">
              <a:rPr lang="en-US" smtClean="0"/>
              <a:t>5/9/2014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3798322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3"/>
            <a:ext cx="46085760" cy="6400800"/>
          </a:xfrm>
          <a:prstGeom prst="rect">
            <a:avLst/>
          </a:prstGeom>
        </p:spPr>
        <p:txBody>
          <a:bodyPr vert="horz" lIns="512064" tIns="256032" rIns="512064" bIns="25603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8961123"/>
            <a:ext cx="46085760" cy="25345393"/>
          </a:xfrm>
          <a:prstGeom prst="rect">
            <a:avLst/>
          </a:prstGeom>
        </p:spPr>
        <p:txBody>
          <a:bodyPr vert="horz" lIns="512064" tIns="256032" rIns="512064" bIns="2560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35595563"/>
            <a:ext cx="11948160" cy="2044700"/>
          </a:xfrm>
          <a:prstGeom prst="rect">
            <a:avLst/>
          </a:prstGeom>
        </p:spPr>
        <p:txBody>
          <a:bodyPr vert="horz" lIns="512064" tIns="256032" rIns="512064" bIns="256032" rtlCol="0" anchor="ctr"/>
          <a:lstStyle>
            <a:lvl1pPr algn="l">
              <a:defRPr sz="6700">
                <a:solidFill>
                  <a:schemeClr val="tx1">
                    <a:tint val="75000"/>
                  </a:schemeClr>
                </a:solidFill>
              </a:defRPr>
            </a:lvl1pPr>
          </a:lstStyle>
          <a:p>
            <a:fld id="{47A46F9B-2D6C-3B44-92C9-2F63A4582805}" type="datetimeFigureOut">
              <a:rPr lang="en-US" smtClean="0"/>
              <a:t>5/9/2014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512064" tIns="256032" rIns="512064" bIns="256032" rtlCol="0" anchor="ctr"/>
          <a:lstStyle>
            <a:lvl1pPr algn="ctr">
              <a:defRPr sz="6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512064" tIns="256032" rIns="512064" bIns="256032" rtlCol="0" anchor="ctr"/>
          <a:lstStyle>
            <a:lvl1pPr algn="r">
              <a:defRPr sz="6700">
                <a:solidFill>
                  <a:schemeClr val="tx1">
                    <a:tint val="75000"/>
                  </a:schemeClr>
                </a:solidFill>
              </a:defRPr>
            </a:lvl1pPr>
          </a:lstStyle>
          <a:p>
            <a:fld id="{80DC3981-08BE-FA4A-8D56-70DFBDCBA7E8}" type="slidenum">
              <a:rPr lang="en-US" smtClean="0"/>
              <a:t>‹#›</a:t>
            </a:fld>
            <a:endParaRPr lang="en-US"/>
          </a:p>
        </p:txBody>
      </p:sp>
    </p:spTree>
    <p:extLst>
      <p:ext uri="{BB962C8B-B14F-4D97-AF65-F5344CB8AC3E}">
        <p14:creationId xmlns:p14="http://schemas.microsoft.com/office/powerpoint/2010/main" val="1714341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2560320" rtl="0" eaLnBrk="1" latinLnBrk="0" hangingPunct="1">
        <a:spcBef>
          <a:spcPct val="0"/>
        </a:spcBef>
        <a:buNone/>
        <a:defRPr sz="24600" kern="1200">
          <a:solidFill>
            <a:schemeClr val="tx1"/>
          </a:solidFill>
          <a:latin typeface="+mj-lt"/>
          <a:ea typeface="+mj-ea"/>
          <a:cs typeface="+mj-cs"/>
        </a:defRPr>
      </a:lvl1pPr>
    </p:titleStyle>
    <p:bodyStyle>
      <a:lvl1pPr marL="1920240" indent="-1920240" algn="l" defTabSz="2560320" rtl="0" eaLnBrk="1" latinLnBrk="0" hangingPunct="1">
        <a:spcBef>
          <a:spcPct val="20000"/>
        </a:spcBef>
        <a:buFont typeface="Arial"/>
        <a:buChar char="•"/>
        <a:defRPr sz="17900" kern="1200">
          <a:solidFill>
            <a:schemeClr val="tx1"/>
          </a:solidFill>
          <a:latin typeface="+mn-lt"/>
          <a:ea typeface="+mn-ea"/>
          <a:cs typeface="+mn-cs"/>
        </a:defRPr>
      </a:lvl1pPr>
      <a:lvl2pPr marL="4160520" indent="-1600200" algn="l" defTabSz="2560320" rtl="0" eaLnBrk="1" latinLnBrk="0" hangingPunct="1">
        <a:spcBef>
          <a:spcPct val="20000"/>
        </a:spcBef>
        <a:buFont typeface="Arial"/>
        <a:buChar char="–"/>
        <a:defRPr sz="15700" kern="1200">
          <a:solidFill>
            <a:schemeClr val="tx1"/>
          </a:solidFill>
          <a:latin typeface="+mn-lt"/>
          <a:ea typeface="+mn-ea"/>
          <a:cs typeface="+mn-cs"/>
        </a:defRPr>
      </a:lvl2pPr>
      <a:lvl3pPr marL="6400800" indent="-1280160" algn="l" defTabSz="2560320" rtl="0" eaLnBrk="1" latinLnBrk="0" hangingPunct="1">
        <a:spcBef>
          <a:spcPct val="20000"/>
        </a:spcBef>
        <a:buFont typeface="Arial"/>
        <a:buChar char="•"/>
        <a:defRPr sz="13400" kern="1200">
          <a:solidFill>
            <a:schemeClr val="tx1"/>
          </a:solidFill>
          <a:latin typeface="+mn-lt"/>
          <a:ea typeface="+mn-ea"/>
          <a:cs typeface="+mn-cs"/>
        </a:defRPr>
      </a:lvl3pPr>
      <a:lvl4pPr marL="8961120" indent="-1280160" algn="l" defTabSz="2560320" rtl="0" eaLnBrk="1" latinLnBrk="0" hangingPunct="1">
        <a:spcBef>
          <a:spcPct val="20000"/>
        </a:spcBef>
        <a:buFont typeface="Arial"/>
        <a:buChar char="–"/>
        <a:defRPr sz="11200" kern="1200">
          <a:solidFill>
            <a:schemeClr val="tx1"/>
          </a:solidFill>
          <a:latin typeface="+mn-lt"/>
          <a:ea typeface="+mn-ea"/>
          <a:cs typeface="+mn-cs"/>
        </a:defRPr>
      </a:lvl4pPr>
      <a:lvl5pPr marL="11521440" indent="-1280160" algn="l" defTabSz="2560320" rtl="0" eaLnBrk="1" latinLnBrk="0" hangingPunct="1">
        <a:spcBef>
          <a:spcPct val="20000"/>
        </a:spcBef>
        <a:buFont typeface="Arial"/>
        <a:buChar char="»"/>
        <a:defRPr sz="11200" kern="1200">
          <a:solidFill>
            <a:schemeClr val="tx1"/>
          </a:solidFill>
          <a:latin typeface="+mn-lt"/>
          <a:ea typeface="+mn-ea"/>
          <a:cs typeface="+mn-cs"/>
        </a:defRPr>
      </a:lvl5pPr>
      <a:lvl6pPr marL="14081760" indent="-1280160" algn="l" defTabSz="2560320" rtl="0" eaLnBrk="1" latinLnBrk="0" hangingPunct="1">
        <a:spcBef>
          <a:spcPct val="20000"/>
        </a:spcBef>
        <a:buFont typeface="Arial"/>
        <a:buChar char="•"/>
        <a:defRPr sz="11200" kern="1200">
          <a:solidFill>
            <a:schemeClr val="tx1"/>
          </a:solidFill>
          <a:latin typeface="+mn-lt"/>
          <a:ea typeface="+mn-ea"/>
          <a:cs typeface="+mn-cs"/>
        </a:defRPr>
      </a:lvl6pPr>
      <a:lvl7pPr marL="16642080" indent="-1280160" algn="l" defTabSz="2560320" rtl="0" eaLnBrk="1" latinLnBrk="0" hangingPunct="1">
        <a:spcBef>
          <a:spcPct val="20000"/>
        </a:spcBef>
        <a:buFont typeface="Arial"/>
        <a:buChar char="•"/>
        <a:defRPr sz="11200" kern="1200">
          <a:solidFill>
            <a:schemeClr val="tx1"/>
          </a:solidFill>
          <a:latin typeface="+mn-lt"/>
          <a:ea typeface="+mn-ea"/>
          <a:cs typeface="+mn-cs"/>
        </a:defRPr>
      </a:lvl7pPr>
      <a:lvl8pPr marL="19202400" indent="-1280160" algn="l" defTabSz="2560320" rtl="0" eaLnBrk="1" latinLnBrk="0" hangingPunct="1">
        <a:spcBef>
          <a:spcPct val="20000"/>
        </a:spcBef>
        <a:buFont typeface="Arial"/>
        <a:buChar char="•"/>
        <a:defRPr sz="11200" kern="1200">
          <a:solidFill>
            <a:schemeClr val="tx1"/>
          </a:solidFill>
          <a:latin typeface="+mn-lt"/>
          <a:ea typeface="+mn-ea"/>
          <a:cs typeface="+mn-cs"/>
        </a:defRPr>
      </a:lvl8pPr>
      <a:lvl9pPr marL="21762720" indent="-1280160" algn="l" defTabSz="2560320" rtl="0" eaLnBrk="1" latinLnBrk="0" hangingPunct="1">
        <a:spcBef>
          <a:spcPct val="20000"/>
        </a:spcBef>
        <a:buFont typeface="Arial"/>
        <a:buChar char="•"/>
        <a:defRPr sz="11200" kern="1200">
          <a:solidFill>
            <a:schemeClr val="tx1"/>
          </a:solidFill>
          <a:latin typeface="+mn-lt"/>
          <a:ea typeface="+mn-ea"/>
          <a:cs typeface="+mn-cs"/>
        </a:defRPr>
      </a:lvl9pPr>
    </p:bodyStyle>
    <p:otherStyle>
      <a:defPPr>
        <a:defRPr lang="en-US"/>
      </a:defPPr>
      <a:lvl1pPr marL="0" algn="l" defTabSz="2560320" rtl="0" eaLnBrk="1" latinLnBrk="0" hangingPunct="1">
        <a:defRPr sz="10100" kern="1200">
          <a:solidFill>
            <a:schemeClr val="tx1"/>
          </a:solidFill>
          <a:latin typeface="+mn-lt"/>
          <a:ea typeface="+mn-ea"/>
          <a:cs typeface="+mn-cs"/>
        </a:defRPr>
      </a:lvl1pPr>
      <a:lvl2pPr marL="2560320" algn="l" defTabSz="2560320" rtl="0" eaLnBrk="1" latinLnBrk="0" hangingPunct="1">
        <a:defRPr sz="10100" kern="1200">
          <a:solidFill>
            <a:schemeClr val="tx1"/>
          </a:solidFill>
          <a:latin typeface="+mn-lt"/>
          <a:ea typeface="+mn-ea"/>
          <a:cs typeface="+mn-cs"/>
        </a:defRPr>
      </a:lvl2pPr>
      <a:lvl3pPr marL="5120640" algn="l" defTabSz="2560320" rtl="0" eaLnBrk="1" latinLnBrk="0" hangingPunct="1">
        <a:defRPr sz="10100" kern="1200">
          <a:solidFill>
            <a:schemeClr val="tx1"/>
          </a:solidFill>
          <a:latin typeface="+mn-lt"/>
          <a:ea typeface="+mn-ea"/>
          <a:cs typeface="+mn-cs"/>
        </a:defRPr>
      </a:lvl3pPr>
      <a:lvl4pPr marL="7680960" algn="l" defTabSz="2560320" rtl="0" eaLnBrk="1" latinLnBrk="0" hangingPunct="1">
        <a:defRPr sz="10100" kern="1200">
          <a:solidFill>
            <a:schemeClr val="tx1"/>
          </a:solidFill>
          <a:latin typeface="+mn-lt"/>
          <a:ea typeface="+mn-ea"/>
          <a:cs typeface="+mn-cs"/>
        </a:defRPr>
      </a:lvl4pPr>
      <a:lvl5pPr marL="10241280" algn="l" defTabSz="2560320" rtl="0" eaLnBrk="1" latinLnBrk="0" hangingPunct="1">
        <a:defRPr sz="10100" kern="1200">
          <a:solidFill>
            <a:schemeClr val="tx1"/>
          </a:solidFill>
          <a:latin typeface="+mn-lt"/>
          <a:ea typeface="+mn-ea"/>
          <a:cs typeface="+mn-cs"/>
        </a:defRPr>
      </a:lvl5pPr>
      <a:lvl6pPr marL="12801600" algn="l" defTabSz="2560320" rtl="0" eaLnBrk="1" latinLnBrk="0" hangingPunct="1">
        <a:defRPr sz="10100" kern="1200">
          <a:solidFill>
            <a:schemeClr val="tx1"/>
          </a:solidFill>
          <a:latin typeface="+mn-lt"/>
          <a:ea typeface="+mn-ea"/>
          <a:cs typeface="+mn-cs"/>
        </a:defRPr>
      </a:lvl6pPr>
      <a:lvl7pPr marL="15361920" algn="l" defTabSz="2560320" rtl="0" eaLnBrk="1" latinLnBrk="0" hangingPunct="1">
        <a:defRPr sz="10100" kern="1200">
          <a:solidFill>
            <a:schemeClr val="tx1"/>
          </a:solidFill>
          <a:latin typeface="+mn-lt"/>
          <a:ea typeface="+mn-ea"/>
          <a:cs typeface="+mn-cs"/>
        </a:defRPr>
      </a:lvl7pPr>
      <a:lvl8pPr marL="17922240" algn="l" defTabSz="2560320" rtl="0" eaLnBrk="1" latinLnBrk="0" hangingPunct="1">
        <a:defRPr sz="10100" kern="1200">
          <a:solidFill>
            <a:schemeClr val="tx1"/>
          </a:solidFill>
          <a:latin typeface="+mn-lt"/>
          <a:ea typeface="+mn-ea"/>
          <a:cs typeface="+mn-cs"/>
        </a:defRPr>
      </a:lvl8pPr>
      <a:lvl9pPr marL="20482560" algn="l" defTabSz="2560320" rtl="0" eaLnBrk="1" latinLnBrk="0" hangingPunct="1">
        <a:defRPr sz="10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5"/>
          <p:cNvSpPr>
            <a:spLocks noGrp="1"/>
          </p:cNvSpPr>
          <p:nvPr>
            <p:ph sz="half" idx="1"/>
          </p:nvPr>
        </p:nvSpPr>
        <p:spPr>
          <a:xfrm>
            <a:off x="503493" y="5360748"/>
            <a:ext cx="16459200" cy="10560419"/>
          </a:xfrm>
          <a:solidFill>
            <a:schemeClr val="bg1"/>
          </a:solidFill>
          <a:ln w="63500" cap="flat" cmpd="sng">
            <a:noFill/>
            <a:miter lim="800000"/>
          </a:ln>
        </p:spPr>
        <p:txBody>
          <a:bodyPr>
            <a:normAutofit/>
          </a:bodyPr>
          <a:lstStyle/>
          <a:p>
            <a:pPr marL="0" indent="0">
              <a:buNone/>
            </a:pPr>
            <a:r>
              <a:rPr lang="en-US" sz="4800" dirty="0"/>
              <a:t>Technical challenges arose while continually recruiting participants for three years. </a:t>
            </a:r>
            <a:r>
              <a:rPr lang="en-US" sz="4800" dirty="0" smtClean="0"/>
              <a:t>Lists </a:t>
            </a:r>
            <a:r>
              <a:rPr lang="en-US" sz="4800" dirty="0"/>
              <a:t>of individuals were provided by collaborating state organizations that </a:t>
            </a:r>
            <a:r>
              <a:rPr lang="en-US" sz="4800" dirty="0" smtClean="0"/>
              <a:t>believe the </a:t>
            </a:r>
            <a:r>
              <a:rPr lang="en-US" sz="4800" dirty="0"/>
              <a:t>study’s results will inform their policy and advance their mission statement. There were three primary atypical challenges.</a:t>
            </a:r>
          </a:p>
          <a:p>
            <a:pPr marL="914400" lvl="0" indent="-914400">
              <a:buFont typeface="+mj-lt"/>
              <a:buAutoNum type="arabicPeriod"/>
            </a:pPr>
            <a:r>
              <a:rPr lang="en-US" sz="4800" dirty="0"/>
              <a:t>Families from multiple lists from </a:t>
            </a:r>
            <a:r>
              <a:rPr lang="en-US" sz="4800" i="1" dirty="0"/>
              <a:t>a single </a:t>
            </a:r>
            <a:r>
              <a:rPr lang="en-US" sz="4800" i="1" dirty="0" smtClean="0"/>
              <a:t>collaborator </a:t>
            </a:r>
            <a:r>
              <a:rPr lang="en-US" sz="4800" dirty="0" smtClean="0"/>
              <a:t>need </a:t>
            </a:r>
            <a:r>
              <a:rPr lang="en-US" sz="4800" dirty="0"/>
              <a:t>to be matched every few months, without a common family numeric identifier.</a:t>
            </a:r>
          </a:p>
          <a:p>
            <a:pPr marL="914400" lvl="0" indent="-914400">
              <a:buFont typeface="+mj-lt"/>
              <a:buAutoNum type="arabicPeriod"/>
            </a:pPr>
            <a:r>
              <a:rPr lang="en-US" sz="4800" dirty="0"/>
              <a:t>Families from </a:t>
            </a:r>
            <a:r>
              <a:rPr lang="en-US" sz="4800" i="1" dirty="0"/>
              <a:t>multiple </a:t>
            </a:r>
            <a:r>
              <a:rPr lang="en-US" sz="4800" i="1" dirty="0" smtClean="0"/>
              <a:t>collaborators </a:t>
            </a:r>
            <a:r>
              <a:rPr lang="en-US" sz="4800" dirty="0" smtClean="0"/>
              <a:t>need </a:t>
            </a:r>
            <a:r>
              <a:rPr lang="en-US" sz="4800" dirty="0"/>
              <a:t>to be matched every few months without a common numeric identifier.</a:t>
            </a:r>
          </a:p>
          <a:p>
            <a:pPr marL="914400" lvl="0" indent="-914400">
              <a:buFont typeface="+mj-lt"/>
              <a:buAutoNum type="arabicPeriod"/>
            </a:pPr>
            <a:r>
              <a:rPr lang="en-US" sz="4800" dirty="0"/>
              <a:t>Each new list needs to be merged with the live recruiting </a:t>
            </a:r>
            <a:r>
              <a:rPr lang="en-US" sz="4800" dirty="0" smtClean="0"/>
              <a:t>list in </a:t>
            </a:r>
            <a:r>
              <a:rPr lang="en-US" sz="4800" dirty="0"/>
              <a:t>a way that stale information is overwritten, but manually-entered information is not</a:t>
            </a:r>
            <a:r>
              <a:rPr lang="en-US" sz="4800" dirty="0" smtClean="0"/>
              <a:t>.</a:t>
            </a:r>
            <a:endParaRPr lang="en-US" sz="4800" dirty="0"/>
          </a:p>
        </p:txBody>
      </p:sp>
      <p:sp>
        <p:nvSpPr>
          <p:cNvPr id="43" name="Rounded Rectangle 42"/>
          <p:cNvSpPr/>
          <p:nvPr/>
        </p:nvSpPr>
        <p:spPr>
          <a:xfrm>
            <a:off x="9189118" y="178873"/>
            <a:ext cx="32776475" cy="3107252"/>
          </a:xfrm>
          <a:prstGeom prst="round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600" dirty="0" smtClean="0">
                <a:solidFill>
                  <a:schemeClr val="tx1"/>
                </a:solidFill>
              </a:rPr>
              <a:t>Integrating Multiple Rolling Recruiting Lists</a:t>
            </a:r>
          </a:p>
          <a:p>
            <a:pPr algn="ctr"/>
            <a:r>
              <a:rPr lang="en-US" sz="5400" dirty="0" smtClean="0">
                <a:solidFill>
                  <a:schemeClr val="tx1"/>
                </a:solidFill>
              </a:rPr>
              <a:t>William H Beasley, David E Bard, &amp; Thomas Wilson</a:t>
            </a:r>
            <a:endParaRPr lang="en-US" sz="5400" dirty="0">
              <a:solidFill>
                <a:schemeClr val="tx1"/>
              </a:solidFill>
            </a:endParaRPr>
          </a:p>
          <a:p>
            <a:pPr algn="ctr"/>
            <a:r>
              <a:rPr lang="en-US" sz="5400" dirty="0">
                <a:solidFill>
                  <a:schemeClr val="tx1"/>
                </a:solidFill>
              </a:rPr>
              <a:t>OUHSC, </a:t>
            </a:r>
            <a:r>
              <a:rPr lang="en-US" sz="5400" dirty="0" smtClean="0">
                <a:solidFill>
                  <a:schemeClr val="tx1"/>
                </a:solidFill>
              </a:rPr>
              <a:t>Biomedical and Behavioral Research Core (BBMC)</a:t>
            </a:r>
            <a:endParaRPr lang="en-US" sz="12100" dirty="0">
              <a:solidFill>
                <a:schemeClr val="tx1"/>
              </a:solidFill>
              <a:latin typeface="+mj-lt"/>
            </a:endParaRPr>
          </a:p>
        </p:txBody>
      </p:sp>
      <p:sp>
        <p:nvSpPr>
          <p:cNvPr id="65" name="Rounded Rectangle 64"/>
          <p:cNvSpPr/>
          <p:nvPr/>
        </p:nvSpPr>
        <p:spPr>
          <a:xfrm>
            <a:off x="17383915" y="3723382"/>
            <a:ext cx="16491916" cy="1587444"/>
          </a:xfrm>
          <a:prstGeom prst="round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Methods</a:t>
            </a:r>
            <a:endParaRPr lang="en-US" sz="3200" b="1" dirty="0"/>
          </a:p>
        </p:txBody>
      </p:sp>
      <p:sp>
        <p:nvSpPr>
          <p:cNvPr id="66" name="Content Placeholder 5"/>
          <p:cNvSpPr>
            <a:spLocks noGrp="1"/>
          </p:cNvSpPr>
          <p:nvPr>
            <p:ph sz="half" idx="1"/>
          </p:nvPr>
        </p:nvSpPr>
        <p:spPr>
          <a:xfrm>
            <a:off x="17383916" y="5360748"/>
            <a:ext cx="16491916" cy="13790851"/>
          </a:xfrm>
          <a:solidFill>
            <a:schemeClr val="bg1"/>
          </a:solidFill>
          <a:ln w="63500" cap="flat" cmpd="sng">
            <a:noFill/>
            <a:miter lim="800000"/>
          </a:ln>
        </p:spPr>
        <p:txBody>
          <a:bodyPr>
            <a:noAutofit/>
          </a:bodyPr>
          <a:lstStyle/>
          <a:p>
            <a:pPr marL="0" indent="0">
              <a:buNone/>
            </a:pPr>
            <a:r>
              <a:rPr lang="en-US" sz="4800" dirty="0"/>
              <a:t>Recruiting lists </a:t>
            </a:r>
            <a:r>
              <a:rPr lang="en-US" sz="4800" dirty="0" smtClean="0"/>
              <a:t>were received </a:t>
            </a:r>
            <a:r>
              <a:rPr lang="en-US" sz="4800" dirty="0"/>
              <a:t>as CSV (comma separated value) text files, and were transferred to </a:t>
            </a:r>
            <a:r>
              <a:rPr lang="en-US" sz="4800" dirty="0" smtClean="0"/>
              <a:t>SQL </a:t>
            </a:r>
            <a:r>
              <a:rPr lang="en-US" sz="4800" dirty="0"/>
              <a:t>Server </a:t>
            </a:r>
            <a:r>
              <a:rPr lang="en-US" sz="4800" dirty="0" smtClean="0"/>
              <a:t>to </a:t>
            </a:r>
            <a:r>
              <a:rPr lang="en-US" sz="4800" dirty="0"/>
              <a:t>improve security and robustness during subsequent data manipulation. Record matching and deduplication were conducted with R, an open-source software system designed for manipulation and data analysis. Once complete, records were imported into REDCap, a system for clinical databases that is free to OUHSC Pediatrics researchers. Recruiters used REDCap </a:t>
            </a:r>
            <a:r>
              <a:rPr lang="en-US" sz="4800" dirty="0" smtClean="0"/>
              <a:t>daily to </a:t>
            </a:r>
            <a:r>
              <a:rPr lang="en-US" sz="4800" dirty="0"/>
              <a:t>select individuals and record the outcomes</a:t>
            </a:r>
            <a:r>
              <a:rPr lang="en-US" sz="4800" dirty="0" smtClean="0"/>
              <a:t>.</a:t>
            </a:r>
          </a:p>
          <a:p>
            <a:pPr marL="0" indent="0">
              <a:buNone/>
            </a:pPr>
            <a:endParaRPr lang="en-US" sz="4800" dirty="0"/>
          </a:p>
          <a:p>
            <a:pPr marL="0" indent="0">
              <a:buNone/>
            </a:pPr>
            <a:r>
              <a:rPr lang="en-US" sz="4800" dirty="0"/>
              <a:t>After exact matching strategies were attempted to link records from different sources, approximate matching (i.e., ‘fuzzy matching’) </a:t>
            </a:r>
            <a:r>
              <a:rPr lang="en-US" sz="4800" dirty="0" smtClean="0"/>
              <a:t>strategies were </a:t>
            </a:r>
            <a:r>
              <a:rPr lang="en-US" sz="4800" dirty="0"/>
              <a:t>attempted. This allowed the linking process to be tolerant of small, but less meaningful, differences such as transposed letters. Relative frequencies were considered so that it was less likely to match records with a common name like ‘Wilson’, than it was for less common names like ‘Beasley’ or ‘Bard’.</a:t>
            </a:r>
          </a:p>
        </p:txBody>
      </p:sp>
      <p:sp>
        <p:nvSpPr>
          <p:cNvPr id="69" name="Rounded Rectangle 68"/>
          <p:cNvSpPr/>
          <p:nvPr/>
        </p:nvSpPr>
        <p:spPr>
          <a:xfrm>
            <a:off x="34432677" y="3723382"/>
            <a:ext cx="16393265" cy="1587444"/>
          </a:xfrm>
          <a:prstGeom prst="round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t>Terminology and Heuristics</a:t>
            </a:r>
            <a:endParaRPr lang="en-US" sz="6000" dirty="0"/>
          </a:p>
        </p:txBody>
      </p:sp>
      <p:sp>
        <p:nvSpPr>
          <p:cNvPr id="70" name="Content Placeholder 5"/>
          <p:cNvSpPr>
            <a:spLocks noGrp="1"/>
          </p:cNvSpPr>
          <p:nvPr>
            <p:ph sz="half" idx="1"/>
          </p:nvPr>
        </p:nvSpPr>
        <p:spPr>
          <a:xfrm>
            <a:off x="34432677" y="5360748"/>
            <a:ext cx="16393265" cy="25354779"/>
          </a:xfrm>
          <a:solidFill>
            <a:schemeClr val="bg1"/>
          </a:solidFill>
          <a:ln w="63500" cap="flat" cmpd="sng">
            <a:noFill/>
            <a:miter lim="800000"/>
          </a:ln>
        </p:spPr>
        <p:txBody>
          <a:bodyPr>
            <a:noAutofit/>
          </a:bodyPr>
          <a:lstStyle/>
          <a:p>
            <a:pPr marL="0" indent="0">
              <a:buNone/>
              <a:tabLst>
                <a:tab pos="914400" algn="l"/>
              </a:tabLst>
            </a:pPr>
            <a:r>
              <a:rPr lang="en-US" sz="4800" dirty="0"/>
              <a:t>The primary goal is to compare the existing list (I) with the updated extract (II) and decide which records should be added, </a:t>
            </a:r>
            <a:r>
              <a:rPr lang="en-US" sz="4800" dirty="0" smtClean="0"/>
              <a:t>should remain </a:t>
            </a:r>
            <a:r>
              <a:rPr lang="en-US" sz="4800" dirty="0"/>
              <a:t>active, or </a:t>
            </a:r>
            <a:r>
              <a:rPr lang="en-US" sz="4800" dirty="0" smtClean="0"/>
              <a:t>should be inactivated.  </a:t>
            </a:r>
          </a:p>
          <a:p>
            <a:pPr marL="0" indent="0">
              <a:buNone/>
              <a:tabLst>
                <a:tab pos="914400" algn="l"/>
              </a:tabLst>
            </a:pPr>
            <a:endParaRPr lang="en-US" sz="4800" dirty="0"/>
          </a:p>
          <a:p>
            <a:pPr marL="0" indent="0">
              <a:buNone/>
              <a:tabLst>
                <a:tab pos="914400" algn="l"/>
              </a:tabLst>
            </a:pPr>
            <a:r>
              <a:rPr lang="en-US" sz="4800" dirty="0" smtClean="0"/>
              <a:t>Refreshing a recruiting list integrates a new and old dataset.</a:t>
            </a:r>
            <a:endParaRPr lang="en-US" sz="4800" dirty="0"/>
          </a:p>
          <a:p>
            <a:pPr marL="682625" indent="-682625">
              <a:buNone/>
            </a:pPr>
            <a:r>
              <a:rPr lang="en-US" sz="4800" dirty="0"/>
              <a:t>I)	</a:t>
            </a:r>
            <a:r>
              <a:rPr lang="en-US" sz="4800" b="1" dirty="0" smtClean="0"/>
              <a:t>Existing:</a:t>
            </a:r>
            <a:r>
              <a:rPr lang="en-US" sz="4800" dirty="0" smtClean="0"/>
              <a:t> the live recruiting list used by data collectors, and</a:t>
            </a:r>
            <a:endParaRPr lang="en-US" sz="4800" dirty="0"/>
          </a:p>
          <a:p>
            <a:pPr marL="682625" indent="-682625">
              <a:buNone/>
            </a:pPr>
            <a:r>
              <a:rPr lang="en-US" sz="4800" dirty="0"/>
              <a:t>II)	</a:t>
            </a:r>
            <a:r>
              <a:rPr lang="en-US" sz="4800" b="1" dirty="0" smtClean="0"/>
              <a:t>New:</a:t>
            </a:r>
            <a:r>
              <a:rPr lang="en-US" sz="4800" dirty="0" smtClean="0"/>
              <a:t> the fresh/updated extract from the recruiting source (</a:t>
            </a:r>
            <a:r>
              <a:rPr lang="en-US" sz="4800" dirty="0" err="1" smtClean="0"/>
              <a:t>eg</a:t>
            </a:r>
            <a:r>
              <a:rPr lang="en-US" sz="4800" dirty="0" smtClean="0"/>
              <a:t>, a collaborating state agency).</a:t>
            </a:r>
            <a:endParaRPr lang="en-US" sz="4800" dirty="0"/>
          </a:p>
          <a:p>
            <a:pPr marL="0" indent="0">
              <a:buNone/>
              <a:tabLst>
                <a:tab pos="914400" algn="l"/>
              </a:tabLst>
            </a:pPr>
            <a:endParaRPr lang="en-US" sz="4800" dirty="0" smtClean="0"/>
          </a:p>
          <a:p>
            <a:pPr marL="0" indent="0">
              <a:buNone/>
              <a:tabLst>
                <a:tab pos="914400" algn="l"/>
              </a:tabLst>
            </a:pPr>
            <a:r>
              <a:rPr lang="en-US" sz="4800" dirty="0" smtClean="0"/>
              <a:t>The status of a record can be one of two values, before a refresh begins.</a:t>
            </a:r>
          </a:p>
          <a:p>
            <a:pPr marL="682625" indent="-682625">
              <a:buNone/>
            </a:pPr>
            <a:r>
              <a:rPr lang="en-US" sz="4800" dirty="0" smtClean="0"/>
              <a:t>A)	</a:t>
            </a:r>
            <a:r>
              <a:rPr lang="en-US" sz="4800" b="1" dirty="0" smtClean="0"/>
              <a:t>Active:</a:t>
            </a:r>
            <a:r>
              <a:rPr lang="en-US" sz="4800" dirty="0" smtClean="0"/>
              <a:t> recruiters can view and call the recruit, or</a:t>
            </a:r>
          </a:p>
          <a:p>
            <a:pPr marL="682625" indent="-682625">
              <a:buNone/>
              <a:tabLst>
                <a:tab pos="682625" algn="l"/>
              </a:tabLst>
            </a:pPr>
            <a:r>
              <a:rPr lang="en-US" sz="4800" dirty="0" smtClean="0"/>
              <a:t>B)	</a:t>
            </a:r>
            <a:r>
              <a:rPr lang="en-US" sz="4800" b="1" dirty="0" smtClean="0"/>
              <a:t>Inactive:</a:t>
            </a:r>
            <a:r>
              <a:rPr lang="en-US" sz="4800" dirty="0" smtClean="0"/>
              <a:t> the </a:t>
            </a:r>
            <a:r>
              <a:rPr lang="en-US" sz="4800" dirty="0"/>
              <a:t>record was not present in the latest </a:t>
            </a:r>
            <a:r>
              <a:rPr lang="en-US" sz="4800" dirty="0" smtClean="0"/>
              <a:t>extract received.</a:t>
            </a:r>
            <a:endParaRPr lang="en-US" sz="4800" dirty="0"/>
          </a:p>
          <a:p>
            <a:pPr marL="0" indent="0">
              <a:buNone/>
              <a:tabLst>
                <a:tab pos="914400" algn="l"/>
              </a:tabLst>
            </a:pPr>
            <a:endParaRPr lang="en-US" sz="4800" dirty="0" smtClean="0"/>
          </a:p>
          <a:p>
            <a:pPr marL="0" indent="0">
              <a:buNone/>
              <a:tabLst>
                <a:tab pos="914400" algn="l"/>
              </a:tabLst>
            </a:pPr>
            <a:r>
              <a:rPr lang="en-US" sz="4800" dirty="0" smtClean="0"/>
              <a:t>To adjust sampling weights</a:t>
            </a:r>
            <a:r>
              <a:rPr lang="en-US" sz="4800" dirty="0"/>
              <a:t> appropriately</a:t>
            </a:r>
            <a:r>
              <a:rPr lang="en-US" sz="4800" dirty="0" smtClean="0"/>
              <a:t>, determine if the record </a:t>
            </a:r>
            <a:r>
              <a:rPr lang="en-US" sz="4800" dirty="0"/>
              <a:t>has ever been </a:t>
            </a:r>
            <a:r>
              <a:rPr lang="en-US" sz="4800" dirty="0" smtClean="0"/>
              <a:t>touched by a recruiter, and if the recruit has decided to participate.  </a:t>
            </a:r>
          </a:p>
          <a:p>
            <a:pPr marL="682625" indent="-682625">
              <a:buNone/>
            </a:pPr>
            <a:r>
              <a:rPr lang="en-US" sz="4800" dirty="0" smtClean="0"/>
              <a:t>1)	</a:t>
            </a:r>
            <a:r>
              <a:rPr lang="en-US" sz="4800" b="1" dirty="0" smtClean="0"/>
              <a:t>Touched:</a:t>
            </a:r>
            <a:r>
              <a:rPr lang="en-US" sz="4800" dirty="0" smtClean="0"/>
              <a:t> when at least one call has been attempted, or </a:t>
            </a:r>
          </a:p>
          <a:p>
            <a:pPr marL="682625" indent="-682625">
              <a:buNone/>
            </a:pPr>
            <a:r>
              <a:rPr lang="en-US" sz="4800" dirty="0" smtClean="0"/>
              <a:t>2</a:t>
            </a:r>
            <a:r>
              <a:rPr lang="en-US" sz="4800" dirty="0"/>
              <a:t>)	</a:t>
            </a:r>
            <a:r>
              <a:rPr lang="en-US" sz="4800" b="1" dirty="0" smtClean="0"/>
              <a:t>Untouched:</a:t>
            </a:r>
            <a:r>
              <a:rPr lang="en-US" sz="4800" dirty="0" smtClean="0"/>
              <a:t> when </a:t>
            </a:r>
            <a:r>
              <a:rPr lang="en-US" sz="4800" dirty="0"/>
              <a:t>no attempts have been </a:t>
            </a:r>
            <a:r>
              <a:rPr lang="en-US" sz="4800" dirty="0" smtClean="0"/>
              <a:t>made.</a:t>
            </a:r>
            <a:endParaRPr lang="en-US" sz="4800" dirty="0"/>
          </a:p>
          <a:p>
            <a:pPr marL="682625" indent="-682625">
              <a:buNone/>
            </a:pPr>
            <a:endParaRPr lang="en-US" sz="4800" dirty="0"/>
          </a:p>
          <a:p>
            <a:pPr marL="682625" indent="-682625">
              <a:buNone/>
            </a:pPr>
            <a:r>
              <a:rPr lang="en-US" sz="4800" dirty="0" smtClean="0"/>
              <a:t>i)	</a:t>
            </a:r>
            <a:r>
              <a:rPr lang="en-US" sz="4800" b="1" dirty="0" smtClean="0"/>
              <a:t>Undetermined: </a:t>
            </a:r>
            <a:r>
              <a:rPr lang="en-US" sz="4800" dirty="0" smtClean="0"/>
              <a:t>the recruit has </a:t>
            </a:r>
            <a:r>
              <a:rPr lang="en-US" sz="4800" i="1" dirty="0"/>
              <a:t>not</a:t>
            </a:r>
            <a:r>
              <a:rPr lang="en-US" sz="4800" dirty="0"/>
              <a:t> </a:t>
            </a:r>
            <a:r>
              <a:rPr lang="en-US" sz="4800" dirty="0" smtClean="0"/>
              <a:t>accepted/declined, or</a:t>
            </a:r>
            <a:endParaRPr lang="en-US" sz="4800" dirty="0"/>
          </a:p>
          <a:p>
            <a:pPr marL="682625" indent="-682625">
              <a:buNone/>
            </a:pPr>
            <a:r>
              <a:rPr lang="en-US" sz="4800" dirty="0" smtClean="0"/>
              <a:t>ii)	</a:t>
            </a:r>
            <a:r>
              <a:rPr lang="en-US" sz="4800" b="1" dirty="0" smtClean="0"/>
              <a:t>Determined:</a:t>
            </a:r>
            <a:r>
              <a:rPr lang="en-US" sz="4800" dirty="0" smtClean="0"/>
              <a:t> the </a:t>
            </a:r>
            <a:r>
              <a:rPr lang="en-US" sz="4800" dirty="0"/>
              <a:t>recruit </a:t>
            </a:r>
            <a:r>
              <a:rPr lang="en-US" sz="4800" dirty="0" smtClean="0"/>
              <a:t>has accepted/declined.</a:t>
            </a:r>
          </a:p>
          <a:p>
            <a:pPr marL="857250" indent="-857250">
              <a:buAutoNum type="romanLcParenR" startAt="2"/>
              <a:tabLst>
                <a:tab pos="914400" algn="l"/>
              </a:tabLst>
            </a:pPr>
            <a:endParaRPr lang="en-US" sz="4800" dirty="0"/>
          </a:p>
          <a:p>
            <a:pPr marL="0" indent="0">
              <a:buNone/>
              <a:tabLst>
                <a:tab pos="914400" algn="l"/>
              </a:tabLst>
            </a:pPr>
            <a:r>
              <a:rPr lang="en-US" sz="4800" dirty="0" smtClean="0"/>
              <a:t>Sampling weights are determined with post-stratification, so an untouched record does not need to be linked to its appearances in future and previous extracts.  Other sampling weight methods would require this linkage, which in turn would require a much more complicated approach.</a:t>
            </a:r>
            <a:endParaRPr lang="en-US" sz="4800" dirty="0"/>
          </a:p>
        </p:txBody>
      </p:sp>
      <p:sp>
        <p:nvSpPr>
          <p:cNvPr id="72" name="Content Placeholder 5"/>
          <p:cNvSpPr>
            <a:spLocks noGrp="1"/>
          </p:cNvSpPr>
          <p:nvPr>
            <p:ph sz="half" idx="1"/>
          </p:nvPr>
        </p:nvSpPr>
        <p:spPr>
          <a:xfrm>
            <a:off x="503493" y="34115525"/>
            <a:ext cx="16459200" cy="3463822"/>
          </a:xfrm>
          <a:solidFill>
            <a:schemeClr val="bg1"/>
          </a:solidFill>
          <a:ln w="63500" cap="flat" cmpd="sng">
            <a:noFill/>
            <a:miter lim="800000"/>
          </a:ln>
        </p:spPr>
        <p:txBody>
          <a:bodyPr>
            <a:normAutofit/>
          </a:bodyPr>
          <a:lstStyle/>
          <a:p>
            <a:pPr marL="0" indent="0" algn="ctr">
              <a:buNone/>
            </a:pPr>
            <a:r>
              <a:rPr lang="en-US" sz="4800" dirty="0" smtClean="0"/>
              <a:t>If you have questions, or would like assistance applying this system (or a subset of its tools) to current or future projects, please contact: william-beasley@ouhsc.edu, </a:t>
            </a:r>
            <a:br>
              <a:rPr lang="en-US" sz="4800" dirty="0" smtClean="0"/>
            </a:br>
            <a:r>
              <a:rPr lang="en-US" sz="4800" dirty="0" smtClean="0"/>
              <a:t>thomas-wilson@ouhsc.edu, or david-bard@ouhsc.edu.</a:t>
            </a:r>
          </a:p>
        </p:txBody>
      </p:sp>
      <p:sp>
        <p:nvSpPr>
          <p:cNvPr id="83" name="Rounded Rectangle 82"/>
          <p:cNvSpPr/>
          <p:nvPr/>
        </p:nvSpPr>
        <p:spPr>
          <a:xfrm>
            <a:off x="503493" y="3723382"/>
            <a:ext cx="16459200" cy="1587444"/>
          </a:xfrm>
          <a:prstGeom prst="round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t>Primary Challenge</a:t>
            </a:r>
            <a:endParaRPr lang="en-US" sz="6000" dirty="0"/>
          </a:p>
        </p:txBody>
      </p:sp>
      <p:sp>
        <p:nvSpPr>
          <p:cNvPr id="85" name="Rounded Rectangle 84"/>
          <p:cNvSpPr/>
          <p:nvPr/>
        </p:nvSpPr>
        <p:spPr>
          <a:xfrm>
            <a:off x="503493" y="26796901"/>
            <a:ext cx="16459199" cy="1587444"/>
          </a:xfrm>
          <a:prstGeom prst="round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t>Tools</a:t>
            </a:r>
            <a:endParaRPr lang="en-US" sz="6000" b="1" dirty="0"/>
          </a:p>
        </p:txBody>
      </p:sp>
      <p:sp>
        <p:nvSpPr>
          <p:cNvPr id="31" name="Content Placeholder 5"/>
          <p:cNvSpPr>
            <a:spLocks noGrp="1"/>
          </p:cNvSpPr>
          <p:nvPr>
            <p:ph sz="half" idx="1"/>
          </p:nvPr>
        </p:nvSpPr>
        <p:spPr>
          <a:xfrm>
            <a:off x="503493" y="28434267"/>
            <a:ext cx="16459200" cy="3943806"/>
          </a:xfrm>
          <a:solidFill>
            <a:schemeClr val="bg1"/>
          </a:solidFill>
          <a:ln w="28575" cap="flat" cmpd="sng">
            <a:noFill/>
            <a:miter lim="800000"/>
          </a:ln>
        </p:spPr>
        <p:txBody>
          <a:bodyPr>
            <a:noAutofit/>
          </a:bodyPr>
          <a:lstStyle/>
          <a:p>
            <a:pPr marL="914400" indent="-914400">
              <a:buNone/>
            </a:pPr>
            <a:r>
              <a:rPr lang="en-US" sz="4800" i="1" dirty="0" smtClean="0"/>
              <a:t>Statistical Analysis &amp; Data Manipulation</a:t>
            </a:r>
            <a:r>
              <a:rPr lang="en-US" sz="4800" dirty="0" smtClean="0"/>
              <a:t>: R </a:t>
            </a:r>
            <a:r>
              <a:rPr lang="en-US" sz="4800" dirty="0"/>
              <a:t>&amp;</a:t>
            </a:r>
            <a:r>
              <a:rPr lang="en-US" sz="4800" dirty="0" smtClean="0"/>
              <a:t> RStudio</a:t>
            </a:r>
          </a:p>
          <a:p>
            <a:pPr marL="914400" indent="-914400">
              <a:buNone/>
            </a:pPr>
            <a:r>
              <a:rPr lang="en-US" sz="4800" i="1" smtClean="0"/>
              <a:t>Secured Databases</a:t>
            </a:r>
            <a:r>
              <a:rPr lang="en-US" sz="4800" dirty="0" smtClean="0"/>
              <a:t>: REDCap, MySQL, &amp; SQL </a:t>
            </a:r>
            <a:r>
              <a:rPr lang="en-US" sz="4800" dirty="0"/>
              <a:t>Server</a:t>
            </a:r>
            <a:endParaRPr lang="en-US" sz="4800" dirty="0" smtClean="0"/>
          </a:p>
          <a:p>
            <a:pPr marL="914400" indent="-914400">
              <a:buNone/>
            </a:pPr>
            <a:r>
              <a:rPr lang="en-US" sz="4800" i="1" dirty="0" smtClean="0"/>
              <a:t>Record Matching</a:t>
            </a:r>
            <a:r>
              <a:rPr lang="en-US" sz="4800" dirty="0" smtClean="0"/>
              <a:t>: exact, &amp; approximate/fuzzy</a:t>
            </a:r>
          </a:p>
          <a:p>
            <a:pPr marL="914400" indent="-914400">
              <a:buNone/>
            </a:pPr>
            <a:r>
              <a:rPr lang="en-US" sz="4800" i="1" dirty="0" smtClean="0"/>
              <a:t>Parallel Collaboration</a:t>
            </a:r>
            <a:r>
              <a:rPr lang="en-US" sz="4800" dirty="0" smtClean="0"/>
              <a:t>: GitHub</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613" y="266466"/>
            <a:ext cx="8474834" cy="2284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Rounded Rectangle 72"/>
          <p:cNvSpPr/>
          <p:nvPr/>
        </p:nvSpPr>
        <p:spPr>
          <a:xfrm>
            <a:off x="503493" y="32528080"/>
            <a:ext cx="16459200" cy="1587444"/>
          </a:xfrm>
          <a:prstGeom prst="round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smtClean="0"/>
              <a:t>Further Information</a:t>
            </a:r>
            <a:endParaRPr lang="en-US" sz="4800" b="1" dirty="0"/>
          </a:p>
        </p:txBody>
      </p:sp>
      <p:sp>
        <p:nvSpPr>
          <p:cNvPr id="35" name="Rounded Rectangle 34"/>
          <p:cNvSpPr/>
          <p:nvPr/>
        </p:nvSpPr>
        <p:spPr>
          <a:xfrm>
            <a:off x="503492" y="16452221"/>
            <a:ext cx="16459199" cy="1587444"/>
          </a:xfrm>
          <a:prstGeom prst="round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t>Secondary Challenge</a:t>
            </a:r>
            <a:endParaRPr lang="en-US" sz="4000" b="1" dirty="0"/>
          </a:p>
        </p:txBody>
      </p:sp>
      <p:sp>
        <p:nvSpPr>
          <p:cNvPr id="37" name="Content Placeholder 5"/>
          <p:cNvSpPr>
            <a:spLocks noGrp="1"/>
          </p:cNvSpPr>
          <p:nvPr>
            <p:ph sz="half" idx="1"/>
          </p:nvPr>
        </p:nvSpPr>
        <p:spPr>
          <a:xfrm>
            <a:off x="503493" y="18089587"/>
            <a:ext cx="16459200" cy="8475394"/>
          </a:xfrm>
          <a:solidFill>
            <a:schemeClr val="bg1"/>
          </a:solidFill>
          <a:ln w="63500" cap="flat" cmpd="sng">
            <a:noFill/>
            <a:miter lim="800000"/>
          </a:ln>
        </p:spPr>
        <p:txBody>
          <a:bodyPr>
            <a:noAutofit/>
          </a:bodyPr>
          <a:lstStyle/>
          <a:p>
            <a:pPr marL="0" indent="0">
              <a:buNone/>
            </a:pPr>
            <a:r>
              <a:rPr lang="en-US" sz="4800" dirty="0" smtClean="0"/>
              <a:t>The points above exist in </a:t>
            </a:r>
            <a:r>
              <a:rPr lang="en-US" sz="4800" dirty="0"/>
              <a:t>addition to the challenges typically encountered during clinical </a:t>
            </a:r>
            <a:r>
              <a:rPr lang="en-US" sz="4800" dirty="0" smtClean="0"/>
              <a:t>recruitment.</a:t>
            </a:r>
            <a:endParaRPr lang="en-US" sz="4800" dirty="0"/>
          </a:p>
          <a:p>
            <a:pPr marL="876300" lvl="0" indent="-876300">
              <a:buFont typeface="+mj-lt"/>
              <a:buAutoNum type="arabicPeriod"/>
            </a:pPr>
            <a:r>
              <a:rPr lang="en-US" sz="4800" dirty="0"/>
              <a:t>Individuals who previously declined should not be re-contacted when a new source contains different contact information.</a:t>
            </a:r>
          </a:p>
          <a:p>
            <a:pPr marL="876300" lvl="0" indent="-876300">
              <a:buFont typeface="+mj-lt"/>
              <a:buAutoNum type="arabicPeriod"/>
            </a:pPr>
            <a:r>
              <a:rPr lang="en-US" sz="4800" dirty="0"/>
              <a:t>Decision processes must be automated, in order to feasibly process 10,000 potential recruits in each list. </a:t>
            </a:r>
          </a:p>
          <a:p>
            <a:pPr marL="876300" lvl="0" indent="-876300">
              <a:buFont typeface="+mj-lt"/>
              <a:buAutoNum type="arabicPeriod"/>
            </a:pPr>
            <a:r>
              <a:rPr lang="en-US" sz="4800" dirty="0"/>
              <a:t>De-duplication thresholds should not be too liberal. Too many false-positives produce an imbalanced sample that </a:t>
            </a:r>
            <a:r>
              <a:rPr lang="en-US" sz="4800" dirty="0" smtClean="0"/>
              <a:t>under-represents </a:t>
            </a:r>
            <a:r>
              <a:rPr lang="en-US" sz="4800" dirty="0"/>
              <a:t>and </a:t>
            </a:r>
            <a:r>
              <a:rPr lang="en-US" sz="4800" dirty="0" smtClean="0"/>
              <a:t>under-serves certain subgroups</a:t>
            </a:r>
            <a:r>
              <a:rPr lang="en-US" sz="4800" dirty="0"/>
              <a:t>.</a:t>
            </a:r>
          </a:p>
        </p:txBody>
      </p:sp>
      <p:sp>
        <p:nvSpPr>
          <p:cNvPr id="22" name="Rounded Rectangle 21"/>
          <p:cNvSpPr/>
          <p:nvPr/>
        </p:nvSpPr>
        <p:spPr>
          <a:xfrm>
            <a:off x="34432677" y="31273148"/>
            <a:ext cx="16393265" cy="1587444"/>
          </a:xfrm>
          <a:prstGeom prst="round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Results and </a:t>
            </a:r>
            <a:r>
              <a:rPr lang="en-US" sz="6000" b="1" dirty="0" smtClean="0"/>
              <a:t>Conclusions</a:t>
            </a:r>
            <a:endParaRPr lang="en-US" sz="3200" b="1" dirty="0"/>
          </a:p>
        </p:txBody>
      </p:sp>
      <p:sp>
        <p:nvSpPr>
          <p:cNvPr id="23" name="Content Placeholder 5"/>
          <p:cNvSpPr>
            <a:spLocks noGrp="1"/>
          </p:cNvSpPr>
          <p:nvPr>
            <p:ph sz="half" idx="1"/>
          </p:nvPr>
        </p:nvSpPr>
        <p:spPr>
          <a:xfrm>
            <a:off x="34432678" y="32912050"/>
            <a:ext cx="16393264" cy="4667297"/>
          </a:xfrm>
          <a:solidFill>
            <a:schemeClr val="bg1"/>
          </a:solidFill>
          <a:ln w="63500" cap="flat" cmpd="sng">
            <a:noFill/>
            <a:miter lim="800000"/>
          </a:ln>
        </p:spPr>
        <p:txBody>
          <a:bodyPr>
            <a:noAutofit/>
          </a:bodyPr>
          <a:lstStyle/>
          <a:p>
            <a:pPr marL="0" indent="0">
              <a:buNone/>
            </a:pPr>
            <a:r>
              <a:rPr lang="en-US" sz="4800" dirty="0"/>
              <a:t>Subsets of the data were manually inspected and used to train the algorithm (e.g., tune parameters of the approximate matching routine). After several months of new lists and algorithm adjustments, managing the process required less time, and recruiting participants became more efficient.</a:t>
            </a:r>
          </a:p>
        </p:txBody>
      </p:sp>
      <p:sp>
        <p:nvSpPr>
          <p:cNvPr id="25" name="Rounded Rectangle 24"/>
          <p:cNvSpPr/>
          <p:nvPr/>
        </p:nvSpPr>
        <p:spPr>
          <a:xfrm>
            <a:off x="17383916" y="19357051"/>
            <a:ext cx="16491916" cy="1587444"/>
          </a:xfrm>
          <a:prstGeom prst="round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t>Steps</a:t>
            </a:r>
            <a:endParaRPr lang="en-US" sz="3200" b="1" dirty="0"/>
          </a:p>
        </p:txBody>
      </p:sp>
      <p:sp>
        <p:nvSpPr>
          <p:cNvPr id="26" name="Content Placeholder 5"/>
          <p:cNvSpPr>
            <a:spLocks noGrp="1"/>
          </p:cNvSpPr>
          <p:nvPr>
            <p:ph sz="half" idx="1"/>
          </p:nvPr>
        </p:nvSpPr>
        <p:spPr>
          <a:xfrm>
            <a:off x="17383917" y="21052955"/>
            <a:ext cx="16491916" cy="16526391"/>
          </a:xfrm>
          <a:solidFill>
            <a:schemeClr val="bg1"/>
          </a:solidFill>
          <a:ln w="63500" cap="flat" cmpd="sng">
            <a:noFill/>
            <a:miter lim="800000"/>
          </a:ln>
        </p:spPr>
        <p:txBody>
          <a:bodyPr>
            <a:noAutofit/>
          </a:bodyPr>
          <a:lstStyle/>
          <a:p>
            <a:pPr marL="685800" indent="-685800" algn="ctr">
              <a:buNone/>
            </a:pPr>
            <a:r>
              <a:rPr lang="en-US" sz="4000" i="1" dirty="0" smtClean="0"/>
              <a:t>(See the terminology box at right for additional information.)</a:t>
            </a:r>
          </a:p>
          <a:p>
            <a:pPr marL="685800" indent="-685800">
              <a:buNone/>
            </a:pPr>
            <a:r>
              <a:rPr lang="en-US" sz="4800" dirty="0" smtClean="0"/>
              <a:t>1</a:t>
            </a:r>
            <a:r>
              <a:rPr lang="en-US" sz="4800" dirty="0"/>
              <a:t>)	</a:t>
            </a:r>
            <a:r>
              <a:rPr lang="en-US" sz="4800" dirty="0" smtClean="0"/>
              <a:t>Identify which recruit records </a:t>
            </a:r>
            <a:r>
              <a:rPr lang="en-US" sz="4800" dirty="0"/>
              <a:t>have been </a:t>
            </a:r>
            <a:r>
              <a:rPr lang="en-US" sz="4800" i="1" dirty="0" smtClean="0"/>
              <a:t>touched</a:t>
            </a:r>
            <a:r>
              <a:rPr lang="en-US" sz="4800" dirty="0" smtClean="0"/>
              <a:t>.</a:t>
            </a:r>
            <a:endParaRPr lang="en-US" sz="4800" dirty="0"/>
          </a:p>
          <a:p>
            <a:pPr marL="685800" indent="-685800">
              <a:buNone/>
            </a:pPr>
            <a:r>
              <a:rPr lang="en-US" sz="4800" dirty="0"/>
              <a:t>2)	 Identify </a:t>
            </a:r>
            <a:r>
              <a:rPr lang="en-US" sz="4800" dirty="0" smtClean="0"/>
              <a:t>and deactivate  the </a:t>
            </a:r>
            <a:r>
              <a:rPr lang="en-US" sz="4800" i="1" dirty="0" smtClean="0"/>
              <a:t>un</a:t>
            </a:r>
            <a:r>
              <a:rPr lang="en-US" sz="4800" dirty="0" smtClean="0"/>
              <a:t>touched and </a:t>
            </a:r>
            <a:r>
              <a:rPr lang="en-US" sz="4800" i="1" dirty="0" smtClean="0"/>
              <a:t>active </a:t>
            </a:r>
            <a:r>
              <a:rPr lang="en-US" sz="4800" dirty="0" smtClean="0"/>
              <a:t>records in REDCap</a:t>
            </a:r>
            <a:r>
              <a:rPr lang="en-US" sz="4800" dirty="0"/>
              <a:t>.</a:t>
            </a:r>
          </a:p>
          <a:p>
            <a:pPr marL="742950" indent="-742950">
              <a:buAutoNum type="arabicParenR" startAt="3"/>
            </a:pPr>
            <a:r>
              <a:rPr lang="en-US" sz="4800" dirty="0" smtClean="0"/>
              <a:t>Retrieve and groom </a:t>
            </a:r>
            <a:r>
              <a:rPr lang="en-US" sz="4800" i="1" dirty="0" smtClean="0"/>
              <a:t>touched</a:t>
            </a:r>
            <a:r>
              <a:rPr lang="en-US" sz="4800" dirty="0" smtClean="0"/>
              <a:t> records. </a:t>
            </a:r>
          </a:p>
          <a:p>
            <a:pPr marL="742950" indent="-742950">
              <a:buAutoNum type="arabicParenR" startAt="3"/>
            </a:pPr>
            <a:r>
              <a:rPr lang="en-US" sz="4800" dirty="0"/>
              <a:t>Identify the </a:t>
            </a:r>
            <a:r>
              <a:rPr lang="en-US" sz="4800" i="1" dirty="0"/>
              <a:t>determined</a:t>
            </a:r>
            <a:r>
              <a:rPr lang="en-US" sz="4800" dirty="0"/>
              <a:t> and </a:t>
            </a:r>
            <a:r>
              <a:rPr lang="en-US" sz="4800" i="1" dirty="0"/>
              <a:t>touched</a:t>
            </a:r>
            <a:r>
              <a:rPr lang="en-US" sz="4800" dirty="0"/>
              <a:t> records </a:t>
            </a:r>
            <a:r>
              <a:rPr lang="en-US" sz="4800" dirty="0" smtClean="0"/>
              <a:t>to deactivate; update REDCap.</a:t>
            </a:r>
            <a:endParaRPr lang="en-US" sz="4800" dirty="0"/>
          </a:p>
          <a:p>
            <a:pPr marL="685800" indent="-685800">
              <a:buNone/>
            </a:pPr>
            <a:r>
              <a:rPr lang="en-US" sz="4800" dirty="0" smtClean="0"/>
              <a:t>5</a:t>
            </a:r>
            <a:r>
              <a:rPr lang="en-US" sz="4800" dirty="0"/>
              <a:t>)	</a:t>
            </a:r>
            <a:r>
              <a:rPr lang="en-US" sz="4800" dirty="0" smtClean="0"/>
              <a:t>Groom the new extract.</a:t>
            </a:r>
            <a:endParaRPr lang="en-US" sz="4800" dirty="0"/>
          </a:p>
          <a:p>
            <a:pPr marL="685800" indent="-685800">
              <a:buNone/>
            </a:pPr>
            <a:r>
              <a:rPr lang="en-US" sz="4800" dirty="0"/>
              <a:t>6)	</a:t>
            </a:r>
            <a:r>
              <a:rPr lang="en-US" sz="4800" dirty="0" smtClean="0"/>
              <a:t>Identify and exclude </a:t>
            </a:r>
            <a:r>
              <a:rPr lang="en-US" sz="4800" dirty="0"/>
              <a:t>the </a:t>
            </a:r>
            <a:r>
              <a:rPr lang="en-US" sz="4800" dirty="0" smtClean="0"/>
              <a:t>new records that </a:t>
            </a:r>
            <a:r>
              <a:rPr lang="en-US" sz="4800" dirty="0"/>
              <a:t>already exist in </a:t>
            </a:r>
            <a:r>
              <a:rPr lang="en-US" sz="4800" dirty="0" smtClean="0"/>
              <a:t>the recruiting list</a:t>
            </a:r>
            <a:r>
              <a:rPr lang="en-US" sz="4800" dirty="0"/>
              <a:t>. </a:t>
            </a:r>
            <a:r>
              <a:rPr lang="en-US" sz="4800" dirty="0" smtClean="0"/>
              <a:t>  (This step  concerns most of the poster’s right column, and involves most of the algorithm’s exact and fuzzy matching procedures.)</a:t>
            </a:r>
            <a:endParaRPr lang="en-US" sz="4800" dirty="0"/>
          </a:p>
          <a:p>
            <a:pPr marL="685800" indent="-685800">
              <a:buNone/>
            </a:pPr>
            <a:r>
              <a:rPr lang="en-US" sz="4800" dirty="0"/>
              <a:t>7)	Merge </a:t>
            </a:r>
            <a:r>
              <a:rPr lang="en-US" sz="4800" i="1" dirty="0"/>
              <a:t>new</a:t>
            </a:r>
            <a:r>
              <a:rPr lang="en-US" sz="4800" dirty="0"/>
              <a:t> </a:t>
            </a:r>
            <a:r>
              <a:rPr lang="en-US" sz="4800" dirty="0" smtClean="0"/>
              <a:t>extract records </a:t>
            </a:r>
            <a:r>
              <a:rPr lang="en-US" sz="4800" dirty="0"/>
              <a:t>with </a:t>
            </a:r>
            <a:r>
              <a:rPr lang="en-US" sz="4800" dirty="0" smtClean="0"/>
              <a:t>existing </a:t>
            </a:r>
            <a:r>
              <a:rPr lang="en-US" sz="4800" i="1" dirty="0" smtClean="0"/>
              <a:t>active</a:t>
            </a:r>
            <a:r>
              <a:rPr lang="en-US" sz="4800" dirty="0" smtClean="0"/>
              <a:t> </a:t>
            </a:r>
            <a:r>
              <a:rPr lang="en-US" sz="4800" dirty="0"/>
              <a:t>records</a:t>
            </a:r>
            <a:r>
              <a:rPr lang="en-US" sz="4800" dirty="0" smtClean="0"/>
              <a:t>.</a:t>
            </a:r>
            <a:endParaRPr lang="en-US" sz="4800" dirty="0"/>
          </a:p>
          <a:p>
            <a:pPr marL="682625" indent="-682625">
              <a:buAutoNum type="arabicParenR" startAt="8"/>
            </a:pPr>
            <a:r>
              <a:rPr lang="en-US" sz="4800" dirty="0" smtClean="0"/>
              <a:t>Save </a:t>
            </a:r>
            <a:r>
              <a:rPr lang="en-US" sz="4800" i="1" dirty="0" smtClean="0"/>
              <a:t>active</a:t>
            </a:r>
            <a:r>
              <a:rPr lang="en-US" sz="4800" dirty="0" smtClean="0"/>
              <a:t> records in REDCap.</a:t>
            </a:r>
          </a:p>
          <a:p>
            <a:pPr marL="914400" indent="-914400">
              <a:buAutoNum type="arabicParenR" startAt="8"/>
            </a:pPr>
            <a:endParaRPr lang="en-US" sz="4800" dirty="0"/>
          </a:p>
          <a:p>
            <a:pPr marL="0" indent="0">
              <a:buNone/>
            </a:pPr>
            <a:r>
              <a:rPr lang="en-US" sz="4800" dirty="0"/>
              <a:t>When rolling recruiting lists are supplied by </a:t>
            </a:r>
            <a:r>
              <a:rPr lang="en-US" sz="4800" i="1" dirty="0"/>
              <a:t>multiple</a:t>
            </a:r>
            <a:r>
              <a:rPr lang="en-US" sz="4800" dirty="0"/>
              <a:t> </a:t>
            </a:r>
            <a:r>
              <a:rPr lang="en-US" sz="4800" dirty="0" smtClean="0"/>
              <a:t>collaborators, the procedure becomes more complicated</a:t>
            </a:r>
            <a:r>
              <a:rPr lang="en-US" sz="4800" dirty="0"/>
              <a:t>.  </a:t>
            </a:r>
            <a:r>
              <a:rPr lang="en-US" sz="4800" dirty="0" smtClean="0"/>
              <a:t>Before </a:t>
            </a:r>
            <a:r>
              <a:rPr lang="en-US" sz="4800" dirty="0"/>
              <a:t>beginning Step 1 </a:t>
            </a:r>
            <a:r>
              <a:rPr lang="en-US" sz="4800" dirty="0" smtClean="0"/>
              <a:t>above, the redundant </a:t>
            </a:r>
            <a:r>
              <a:rPr lang="en-US" sz="4800" dirty="0"/>
              <a:t>records need to be reconciled </a:t>
            </a:r>
            <a:r>
              <a:rPr lang="en-US" sz="4800" dirty="0" smtClean="0"/>
              <a:t>across different rolling recruitment lists from a single collaborator.</a:t>
            </a:r>
            <a:endParaRPr lang="en-US" sz="4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3442" y="178873"/>
            <a:ext cx="8572500" cy="3429000"/>
          </a:xfrm>
          <a:prstGeom prst="rect">
            <a:avLst/>
          </a:prstGeom>
        </p:spPr>
      </p:pic>
    </p:spTree>
    <p:extLst>
      <p:ext uri="{BB962C8B-B14F-4D97-AF65-F5344CB8AC3E}">
        <p14:creationId xmlns:p14="http://schemas.microsoft.com/office/powerpoint/2010/main" val="1866977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
      <a:dk1>
        <a:srgbClr val="1D1B10"/>
      </a:dk1>
      <a:lt1>
        <a:sysClr val="window" lastClr="FFFFFF"/>
      </a:lt1>
      <a:dk2>
        <a:srgbClr val="9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1184</TotalTime>
  <Words>560</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ouhsc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Sooter</dc:creator>
  <cp:lastModifiedBy>Will Beasley</cp:lastModifiedBy>
  <cp:revision>181</cp:revision>
  <dcterms:created xsi:type="dcterms:W3CDTF">2012-06-08T15:40:16Z</dcterms:created>
  <dcterms:modified xsi:type="dcterms:W3CDTF">2014-05-10T02:58:29Z</dcterms:modified>
</cp:coreProperties>
</file>