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8"/>
  </p:notesMasterIdLst>
  <p:sldIdLst>
    <p:sldId id="256" r:id="rId2"/>
    <p:sldId id="283" r:id="rId3"/>
    <p:sldId id="282" r:id="rId4"/>
    <p:sldId id="276" r:id="rId5"/>
    <p:sldId id="303" r:id="rId6"/>
    <p:sldId id="257" r:id="rId7"/>
    <p:sldId id="258" r:id="rId8"/>
    <p:sldId id="265" r:id="rId9"/>
    <p:sldId id="262" r:id="rId10"/>
    <p:sldId id="285" r:id="rId11"/>
    <p:sldId id="304" r:id="rId12"/>
    <p:sldId id="286" r:id="rId13"/>
    <p:sldId id="287" r:id="rId14"/>
    <p:sldId id="267" r:id="rId15"/>
    <p:sldId id="268" r:id="rId16"/>
    <p:sldId id="305" r:id="rId17"/>
    <p:sldId id="306" r:id="rId18"/>
    <p:sldId id="307" r:id="rId19"/>
    <p:sldId id="308" r:id="rId20"/>
    <p:sldId id="309" r:id="rId21"/>
    <p:sldId id="310" r:id="rId22"/>
    <p:sldId id="311" r:id="rId23"/>
    <p:sldId id="312" r:id="rId24"/>
    <p:sldId id="313" r:id="rId25"/>
    <p:sldId id="314" r:id="rId26"/>
    <p:sldId id="315" r:id="rId27"/>
    <p:sldId id="316" r:id="rId28"/>
    <p:sldId id="317" r:id="rId29"/>
    <p:sldId id="318" r:id="rId30"/>
    <p:sldId id="301" r:id="rId31"/>
    <p:sldId id="302" r:id="rId32"/>
    <p:sldId id="273" r:id="rId33"/>
    <p:sldId id="269" r:id="rId34"/>
    <p:sldId id="284" r:id="rId35"/>
    <p:sldId id="271" r:id="rId36"/>
    <p:sldId id="28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60"/>
  </p:normalViewPr>
  <p:slideViewPr>
    <p:cSldViewPr snapToGrid="0">
      <p:cViewPr varScale="1">
        <p:scale>
          <a:sx n="116" d="100"/>
          <a:sy n="116" d="100"/>
        </p:scale>
        <p:origin x="138" y="228"/>
      </p:cViewPr>
      <p:guideLst/>
    </p:cSldViewPr>
  </p:slideViewPr>
  <p:notesTextViewPr>
    <p:cViewPr>
      <p:scale>
        <a:sx n="1" d="1"/>
        <a:sy n="1" d="1"/>
      </p:scale>
      <p:origin x="0" y="0"/>
    </p:cViewPr>
  </p:notesTextViewPr>
  <p:sorterViewPr>
    <p:cViewPr>
      <p:scale>
        <a:sx n="100" d="100"/>
        <a:sy n="100" d="100"/>
      </p:scale>
      <p:origin x="0" y="-263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5532-5D6F-4295-90EF-389F70E33497}" type="datetimeFigureOut">
              <a:rPr lang="en-US" smtClean="0"/>
              <a:t>11/23/2015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4D6333-CC96-498C-BFCD-3D953C1638D7}" type="slidenum">
              <a:rPr lang="en-US" smtClean="0"/>
              <a:t>‹#›</a:t>
            </a:fld>
            <a:endParaRPr lang="en-US"/>
          </a:p>
        </p:txBody>
      </p:sp>
    </p:spTree>
    <p:extLst>
      <p:ext uri="{BB962C8B-B14F-4D97-AF65-F5344CB8AC3E}">
        <p14:creationId xmlns:p14="http://schemas.microsoft.com/office/powerpoint/2010/main" val="3809963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Autism study used a health</a:t>
            </a:r>
            <a:r>
              <a:rPr lang="en-US" baseline="0" dirty="0" smtClean="0"/>
              <a:t> care </a:t>
            </a:r>
            <a:r>
              <a:rPr lang="en-US" dirty="0" smtClean="0"/>
              <a:t>claims database,</a:t>
            </a:r>
            <a:r>
              <a:rPr lang="en-US" baseline="0" dirty="0" smtClean="0"/>
              <a:t> n = 97K+</a:t>
            </a:r>
            <a:endParaRPr lang="en-US" dirty="0"/>
          </a:p>
        </p:txBody>
      </p:sp>
      <p:sp>
        <p:nvSpPr>
          <p:cNvPr id="4" name="Slide Number Placeholder 3"/>
          <p:cNvSpPr>
            <a:spLocks noGrp="1"/>
          </p:cNvSpPr>
          <p:nvPr>
            <p:ph type="sldNum" sz="quarter" idx="10"/>
          </p:nvPr>
        </p:nvSpPr>
        <p:spPr/>
        <p:txBody>
          <a:bodyPr/>
          <a:lstStyle/>
          <a:p>
            <a:fld id="{D84D6333-CC96-498C-BFCD-3D953C1638D7}" type="slidenum">
              <a:rPr lang="en-US" smtClean="0"/>
              <a:t>4</a:t>
            </a:fld>
            <a:endParaRPr lang="en-US"/>
          </a:p>
        </p:txBody>
      </p:sp>
    </p:spTree>
    <p:extLst>
      <p:ext uri="{BB962C8B-B14F-4D97-AF65-F5344CB8AC3E}">
        <p14:creationId xmlns:p14="http://schemas.microsoft.com/office/powerpoint/2010/main" val="3583302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start and continue this entire system, there are three levels of activities.</a:t>
            </a:r>
            <a:endParaRPr lang="en-US" dirty="0"/>
          </a:p>
        </p:txBody>
      </p:sp>
      <p:sp>
        <p:nvSpPr>
          <p:cNvPr id="4" name="Slide Number Placeholder 3"/>
          <p:cNvSpPr>
            <a:spLocks noGrp="1"/>
          </p:cNvSpPr>
          <p:nvPr>
            <p:ph type="sldNum" sz="quarter" idx="10"/>
          </p:nvPr>
        </p:nvSpPr>
        <p:spPr/>
        <p:txBody>
          <a:bodyPr/>
          <a:lstStyle/>
          <a:p>
            <a:fld id="{9ED73DBF-282D-4756-9D64-E939A17BC891}" type="slidenum">
              <a:rPr lang="en-US" smtClean="0"/>
              <a:t>20</a:t>
            </a:fld>
            <a:endParaRPr lang="en-US"/>
          </a:p>
        </p:txBody>
      </p:sp>
    </p:spTree>
    <p:extLst>
      <p:ext uri="{BB962C8B-B14F-4D97-AF65-F5344CB8AC3E}">
        <p14:creationId xmlns:p14="http://schemas.microsoft.com/office/powerpoint/2010/main" val="1098330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work is required once for our *campus*, and doesn't need to be replicated for each additional data sources or investigation.</a:t>
            </a:r>
          </a:p>
          <a:p>
            <a:r>
              <a:rPr lang="en-US" dirty="0" smtClean="0"/>
              <a:t>{Read through slides, but not the sub-points.}</a:t>
            </a:r>
          </a:p>
          <a:p>
            <a:endParaRPr lang="en-US" dirty="0" smtClean="0"/>
          </a:p>
          <a:p>
            <a:r>
              <a:rPr lang="en-US" dirty="0" smtClean="0"/>
              <a:t>3. Creating multiple VMs (virtual machines)</a:t>
            </a:r>
          </a:p>
          <a:p>
            <a:r>
              <a:rPr lang="en-US" dirty="0" smtClean="0"/>
              <a:t>    * *HSC Warehouse*: One Windows Server VM hosting the SQL Server (figure's third column).</a:t>
            </a:r>
          </a:p>
          <a:p>
            <a:r>
              <a:rPr lang="en-US" dirty="0" smtClean="0"/>
              <a:t>    * *Ellis Island and Dispensary*: One Windows Server VM running R and C# (figure's second and fourth column).</a:t>
            </a:r>
          </a:p>
          <a:p>
            <a:r>
              <a:rPr lang="en-US" dirty="0" smtClean="0"/>
              <a:t>    * *Project Cache*: Two Windows Servers compose one REDCap instance (figure's fifth column).</a:t>
            </a:r>
          </a:p>
          <a:p>
            <a:r>
              <a:rPr lang="en-US" dirty="0" smtClean="0"/>
              <a:t>4. Installing and patching software on each machine.</a:t>
            </a:r>
          </a:p>
          <a:p>
            <a:r>
              <a:rPr lang="en-US" dirty="0" smtClean="0"/>
              <a:t>    * OSes</a:t>
            </a:r>
          </a:p>
          <a:p>
            <a:r>
              <a:rPr lang="en-US" dirty="0" smtClean="0"/>
              <a:t>    * Database Servers (SQL Server and MySQL)</a:t>
            </a:r>
          </a:p>
          <a:p>
            <a:r>
              <a:rPr lang="en-US" dirty="0" smtClean="0"/>
              <a:t>    * Database admin tools (SQL Server Management Studio, MySQL Workbench, </a:t>
            </a:r>
            <a:r>
              <a:rPr lang="en-US" dirty="0" err="1" smtClean="0"/>
              <a:t>phpMyAdmin</a:t>
            </a:r>
            <a:r>
              <a:rPr lang="en-US" dirty="0" smtClean="0"/>
              <a:t>)</a:t>
            </a:r>
          </a:p>
          <a:p>
            <a:r>
              <a:rPr lang="en-US" dirty="0" smtClean="0"/>
              <a:t>    * Application software (R and C#)</a:t>
            </a:r>
          </a:p>
          <a:p>
            <a:r>
              <a:rPr lang="en-US" dirty="0" smtClean="0"/>
              <a:t>5. Establish and maintaining secure connections between the 2nd, 3rd, 4th, and 5th columns.</a:t>
            </a:r>
          </a:p>
          <a:p>
            <a:r>
              <a:rPr lang="en-US" dirty="0" smtClean="0"/>
              <a:t>    * Network/firewall permissions between the different machines.</a:t>
            </a:r>
          </a:p>
          <a:p>
            <a:r>
              <a:rPr lang="en-US" dirty="0" smtClean="0"/>
              <a:t>    * Specific user accounts on each machine (</a:t>
            </a:r>
            <a:r>
              <a:rPr lang="en-US" dirty="0" err="1" smtClean="0"/>
              <a:t>eg</a:t>
            </a:r>
            <a:r>
              <a:rPr lang="en-US" dirty="0" smtClean="0"/>
              <a:t>, OS accounts plus DB accounts).</a:t>
            </a:r>
          </a:p>
          <a:p>
            <a:r>
              <a:rPr lang="en-US" dirty="0" smtClean="0"/>
              <a:t>6. Assembling team </a:t>
            </a:r>
          </a:p>
          <a:p>
            <a:r>
              <a:rPr lang="en-US" dirty="0" smtClean="0"/>
              <a:t>    * DBA for warehouse (schema, performance, reliability &amp; backups, security, communication w/ IT &amp; S2).</a:t>
            </a:r>
          </a:p>
          <a:p>
            <a:r>
              <a:rPr lang="en-US" dirty="0" smtClean="0"/>
              <a:t>    * Former EMR report writer (expertise at the connections between a </a:t>
            </a:r>
            <a:r>
              <a:rPr lang="en-US" dirty="0" err="1" smtClean="0"/>
              <a:t>pt</a:t>
            </a:r>
            <a:r>
              <a:rPr lang="en-US" dirty="0" smtClean="0"/>
              <a:t> visit and a </a:t>
            </a:r>
            <a:r>
              <a:rPr lang="en-US" dirty="0" err="1" smtClean="0"/>
              <a:t>db</a:t>
            </a:r>
            <a:r>
              <a:rPr lang="en-US" dirty="0" smtClean="0"/>
              <a:t> record).</a:t>
            </a:r>
          </a:p>
          <a:p>
            <a:r>
              <a:rPr lang="en-US" dirty="0" smtClean="0"/>
              <a:t>    * REDCap administrator</a:t>
            </a:r>
          </a:p>
          <a:p>
            <a:r>
              <a:rPr lang="en-US" dirty="0" smtClean="0"/>
              <a:t>    * Statistician (manipulate and/or analyze data)</a:t>
            </a:r>
            <a:endParaRPr lang="en-US" dirty="0"/>
          </a:p>
        </p:txBody>
      </p:sp>
      <p:sp>
        <p:nvSpPr>
          <p:cNvPr id="4" name="Slide Number Placeholder 3"/>
          <p:cNvSpPr>
            <a:spLocks noGrp="1"/>
          </p:cNvSpPr>
          <p:nvPr>
            <p:ph type="sldNum" sz="quarter" idx="10"/>
          </p:nvPr>
        </p:nvSpPr>
        <p:spPr/>
        <p:txBody>
          <a:bodyPr/>
          <a:lstStyle/>
          <a:p>
            <a:fld id="{9ED73DBF-282D-4756-9D64-E939A17BC891}" type="slidenum">
              <a:rPr lang="en-US" smtClean="0"/>
              <a:t>21</a:t>
            </a:fld>
            <a:endParaRPr lang="en-US"/>
          </a:p>
        </p:txBody>
      </p:sp>
    </p:spTree>
    <p:extLst>
      <p:ext uri="{BB962C8B-B14F-4D97-AF65-F5344CB8AC3E}">
        <p14:creationId xmlns:p14="http://schemas.microsoft.com/office/powerpoint/2010/main" val="3513706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Agreement with data source owner.</a:t>
            </a:r>
          </a:p>
          <a:p>
            <a:r>
              <a:rPr lang="en-US" dirty="0" smtClean="0"/>
              <a:t>1. Establish a periodic automated data feed.</a:t>
            </a:r>
          </a:p>
          <a:p>
            <a:r>
              <a:rPr lang="en-US" dirty="0" smtClean="0"/>
              <a:t>    * Configure transport layer &amp; software </a:t>
            </a:r>
          </a:p>
          <a:p>
            <a:r>
              <a:rPr lang="en-US" dirty="0" smtClean="0"/>
              <a:t>1. Secure licenses for GUI and specialized software (</a:t>
            </a:r>
            <a:r>
              <a:rPr lang="en-US" dirty="0" err="1" smtClean="0"/>
              <a:t>eg</a:t>
            </a:r>
            <a:r>
              <a:rPr lang="en-US" dirty="0" smtClean="0"/>
              <a:t>, Crystal Reports &amp; Centricity front-end).</a:t>
            </a:r>
          </a:p>
          <a:p>
            <a:r>
              <a:rPr lang="en-US" dirty="0" smtClean="0"/>
              <a:t>1. Learn data source.</a:t>
            </a:r>
          </a:p>
          <a:p>
            <a:r>
              <a:rPr lang="en-US" dirty="0" smtClean="0"/>
              <a:t>    * Database schema </a:t>
            </a:r>
          </a:p>
          <a:p>
            <a:r>
              <a:rPr lang="en-US" dirty="0" smtClean="0"/>
              <a:t>        * Which 15 tables (out of the 200) are relevant to the current goals)?</a:t>
            </a:r>
          </a:p>
          <a:p>
            <a:r>
              <a:rPr lang="en-US" dirty="0" smtClean="0"/>
              <a:t>        * How are these tables related to each other?</a:t>
            </a:r>
          </a:p>
          <a:p>
            <a:r>
              <a:rPr lang="en-US" dirty="0" smtClean="0"/>
              <a:t>    * Sampling plan (and sources of </a:t>
            </a:r>
            <a:r>
              <a:rPr lang="en-US" dirty="0" err="1" smtClean="0"/>
              <a:t>missingness</a:t>
            </a:r>
            <a:r>
              <a:rPr lang="en-US" dirty="0" smtClean="0"/>
              <a:t>)</a:t>
            </a:r>
          </a:p>
          <a:p>
            <a:r>
              <a:rPr lang="en-US" dirty="0" smtClean="0"/>
              <a:t>    * {Screenshot of part of Centricity schema}</a:t>
            </a:r>
          </a:p>
          <a:p>
            <a:r>
              <a:rPr lang="en-US" dirty="0" smtClean="0"/>
              <a:t>1. Write code to:</a:t>
            </a:r>
          </a:p>
          <a:p>
            <a:r>
              <a:rPr lang="en-US" dirty="0" smtClean="0"/>
              <a:t>    * Transform EAV schema into warehouse-friendly schema.</a:t>
            </a:r>
          </a:p>
          <a:p>
            <a:r>
              <a:rPr lang="en-US" dirty="0" smtClean="0"/>
              <a:t>    * Combine measures from different data sources</a:t>
            </a:r>
          </a:p>
          <a:p>
            <a:r>
              <a:rPr lang="en-US" dirty="0" smtClean="0"/>
              <a:t>    * Link clients from different data sources</a:t>
            </a:r>
          </a:p>
          <a:p>
            <a:r>
              <a:rPr lang="en-US" dirty="0" smtClean="0"/>
              <a:t>    * {Screenshot of wide to long transformation}</a:t>
            </a:r>
          </a:p>
          <a:p>
            <a:r>
              <a:rPr lang="en-US" dirty="0" smtClean="0"/>
              <a:t>    * {Screenshot of warehouse schema}</a:t>
            </a:r>
            <a:endParaRPr lang="en-US" dirty="0"/>
          </a:p>
        </p:txBody>
      </p:sp>
      <p:sp>
        <p:nvSpPr>
          <p:cNvPr id="4" name="Slide Number Placeholder 3"/>
          <p:cNvSpPr>
            <a:spLocks noGrp="1"/>
          </p:cNvSpPr>
          <p:nvPr>
            <p:ph type="sldNum" sz="quarter" idx="10"/>
          </p:nvPr>
        </p:nvSpPr>
        <p:spPr/>
        <p:txBody>
          <a:bodyPr/>
          <a:lstStyle/>
          <a:p>
            <a:fld id="{9ED73DBF-282D-4756-9D64-E939A17BC891}" type="slidenum">
              <a:rPr lang="en-US" smtClean="0"/>
              <a:t>22</a:t>
            </a:fld>
            <a:endParaRPr lang="en-US"/>
          </a:p>
        </p:txBody>
      </p:sp>
    </p:spTree>
    <p:extLst>
      <p:ext uri="{BB962C8B-B14F-4D97-AF65-F5344CB8AC3E}">
        <p14:creationId xmlns:p14="http://schemas.microsoft.com/office/powerpoint/2010/main" val="17061980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through 1-5}</a:t>
            </a:r>
          </a:p>
          <a:p>
            <a:r>
              <a:rPr lang="en-US" dirty="0" smtClean="0"/>
              <a:t>5. Establish REDCap cache</a:t>
            </a:r>
          </a:p>
          <a:p>
            <a:r>
              <a:rPr lang="en-US" dirty="0" smtClean="0"/>
              <a:t>    * We create schema {Screenshot of REDCap project}</a:t>
            </a:r>
          </a:p>
          <a:p>
            <a:r>
              <a:rPr lang="en-US" dirty="0" smtClean="0"/>
              <a:t>    * Create user account</a:t>
            </a:r>
          </a:p>
          <a:p>
            <a:r>
              <a:rPr lang="en-US" dirty="0" smtClean="0"/>
              <a:t>    * Create API token</a:t>
            </a:r>
          </a:p>
          <a:p>
            <a:r>
              <a:rPr lang="en-US" dirty="0" smtClean="0"/>
              <a:t>    * Create starter script in R or SAS</a:t>
            </a:r>
          </a:p>
          <a:p>
            <a:r>
              <a:rPr lang="en-US" dirty="0" smtClean="0"/>
              <a:t>For #8, </a:t>
            </a:r>
          </a:p>
          <a:p>
            <a:r>
              <a:rPr lang="en-US" dirty="0" smtClean="0"/>
              <a:t> * to keep data secure once it's in the cache.</a:t>
            </a:r>
          </a:p>
          <a:p>
            <a:r>
              <a:rPr lang="en-US" dirty="0" smtClean="0"/>
              <a:t>    * their cache's schema relates to their research question.</a:t>
            </a:r>
          </a:p>
          <a:p>
            <a:r>
              <a:rPr lang="en-US" dirty="0" smtClean="0"/>
              <a:t>    * to analyze their data (if they're doing the analysis)</a:t>
            </a:r>
          </a:p>
          <a:p>
            <a:r>
              <a:rPr lang="en-US" dirty="0" smtClean="0"/>
              <a:t>1. If BERD/BBMC is doing the analysis, keep the structure as reproducible as possible, while protecting PHI.</a:t>
            </a:r>
          </a:p>
          <a:p>
            <a:r>
              <a:rPr lang="en-US" dirty="0" smtClean="0"/>
              <a:t>    * {Screenshot of R}</a:t>
            </a:r>
          </a:p>
          <a:p>
            <a:r>
              <a:rPr lang="en-US" dirty="0" smtClean="0"/>
              <a:t>    * {Screenshot of GitHub}</a:t>
            </a:r>
          </a:p>
        </p:txBody>
      </p:sp>
      <p:sp>
        <p:nvSpPr>
          <p:cNvPr id="4" name="Slide Number Placeholder 3"/>
          <p:cNvSpPr>
            <a:spLocks noGrp="1"/>
          </p:cNvSpPr>
          <p:nvPr>
            <p:ph type="sldNum" sz="quarter" idx="10"/>
          </p:nvPr>
        </p:nvSpPr>
        <p:spPr/>
        <p:txBody>
          <a:bodyPr/>
          <a:lstStyle/>
          <a:p>
            <a:fld id="{9ED73DBF-282D-4756-9D64-E939A17BC891}" type="slidenum">
              <a:rPr lang="en-US" smtClean="0"/>
              <a:t>23</a:t>
            </a:fld>
            <a:endParaRPr lang="en-US"/>
          </a:p>
        </p:txBody>
      </p:sp>
    </p:spTree>
    <p:extLst>
      <p:ext uri="{BB962C8B-B14F-4D97-AF65-F5344CB8AC3E}">
        <p14:creationId xmlns:p14="http://schemas.microsoft.com/office/powerpoint/2010/main" val="1519795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D73DBF-282D-4756-9D64-E939A17BC891}" type="slidenum">
              <a:rPr lang="en-US" smtClean="0"/>
              <a:t>24</a:t>
            </a:fld>
            <a:endParaRPr lang="en-US"/>
          </a:p>
        </p:txBody>
      </p:sp>
    </p:spTree>
    <p:extLst>
      <p:ext uri="{BB962C8B-B14F-4D97-AF65-F5344CB8AC3E}">
        <p14:creationId xmlns:p14="http://schemas.microsoft.com/office/powerpoint/2010/main" val="57339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D73DBF-282D-4756-9D64-E939A17BC891}" type="slidenum">
              <a:rPr lang="en-US" smtClean="0"/>
              <a:t>25</a:t>
            </a:fld>
            <a:endParaRPr lang="en-US"/>
          </a:p>
        </p:txBody>
      </p:sp>
    </p:spTree>
    <p:extLst>
      <p:ext uri="{BB962C8B-B14F-4D97-AF65-F5344CB8AC3E}">
        <p14:creationId xmlns:p14="http://schemas.microsoft.com/office/powerpoint/2010/main" val="1472243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Courier New" panose="02070309020205020404" pitchFamily="49" charset="0"/>
              <a:buNone/>
            </a:pPr>
            <a:r>
              <a:rPr lang="en-US" sz="1200" dirty="0" smtClean="0"/>
              <a:t>Include Benefits of using REDCap for the cache (if</a:t>
            </a:r>
            <a:r>
              <a:rPr lang="en-US" sz="1200" baseline="0" dirty="0" smtClean="0"/>
              <a:t> I didn’t already).</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9ED73DBF-282D-4756-9D64-E939A17BC891}" type="slidenum">
              <a:rPr lang="en-US" smtClean="0"/>
              <a:t>26</a:t>
            </a:fld>
            <a:endParaRPr lang="en-US"/>
          </a:p>
        </p:txBody>
      </p:sp>
    </p:spTree>
    <p:extLst>
      <p:ext uri="{BB962C8B-B14F-4D97-AF65-F5344CB8AC3E}">
        <p14:creationId xmlns:p14="http://schemas.microsoft.com/office/powerpoint/2010/main" val="12218369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want the whole campus to benefit, and we're not possessive or worried we'll run out of work.</a:t>
            </a:r>
            <a:endParaRPr lang="en-US" dirty="0"/>
          </a:p>
        </p:txBody>
      </p:sp>
      <p:sp>
        <p:nvSpPr>
          <p:cNvPr id="4" name="Slide Number Placeholder 3"/>
          <p:cNvSpPr>
            <a:spLocks noGrp="1"/>
          </p:cNvSpPr>
          <p:nvPr>
            <p:ph type="sldNum" sz="quarter" idx="10"/>
          </p:nvPr>
        </p:nvSpPr>
        <p:spPr/>
        <p:txBody>
          <a:bodyPr/>
          <a:lstStyle/>
          <a:p>
            <a:fld id="{9ED73DBF-282D-4756-9D64-E939A17BC891}" type="slidenum">
              <a:rPr lang="en-US" smtClean="0"/>
              <a:t>28</a:t>
            </a:fld>
            <a:endParaRPr lang="en-US"/>
          </a:p>
        </p:txBody>
      </p:sp>
    </p:spTree>
    <p:extLst>
      <p:ext uri="{BB962C8B-B14F-4D97-AF65-F5344CB8AC3E}">
        <p14:creationId xmlns:p14="http://schemas.microsoft.com/office/powerpoint/2010/main" val="12538677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how we</a:t>
            </a:r>
            <a:r>
              <a:rPr lang="en-US" baseline="0" dirty="0" smtClean="0"/>
              <a:t> plan to provide a cheap or free product to those with simple needs, while still recovering costs to make the system possible.  I’d like two free tiers: the 0 lacks PHI, while #1 has basic info that’s frequently used by a department (such as patient counts, or wait times).  The last two tiers will accommodate more complicated research.  This only applies to </a:t>
            </a:r>
            <a:r>
              <a:rPr lang="en-US" u="sng" baseline="0" dirty="0" smtClean="0"/>
              <a:t>delivering</a:t>
            </a:r>
            <a:r>
              <a:rPr lang="en-US" dirty="0" smtClean="0"/>
              <a:t> </a:t>
            </a:r>
            <a:r>
              <a:rPr lang="en-US" i="0" u="none" baseline="0" dirty="0" smtClean="0"/>
              <a:t>the groomed data to the investigator.</a:t>
            </a:r>
            <a:endParaRPr lang="en-US" baseline="0" dirty="0" smtClean="0"/>
          </a:p>
          <a:p>
            <a:endParaRPr lang="en-US" dirty="0" smtClean="0"/>
          </a:p>
          <a:p>
            <a:r>
              <a:rPr lang="en-US" dirty="0" smtClean="0"/>
              <a:t>Services like statistical analysis are considered separate.  The BBMC has statisticians available for consulting, but it's not tightly bundled with the warehouse services.  We want you to be free to analyze your own study, or include other statistical support groups (</a:t>
            </a:r>
            <a:r>
              <a:rPr lang="en-US" dirty="0" err="1" smtClean="0"/>
              <a:t>eg</a:t>
            </a:r>
            <a:r>
              <a:rPr lang="en-US" dirty="0" smtClean="0"/>
              <a:t>, BERD and RDAC).</a:t>
            </a:r>
            <a:endParaRPr lang="en-US" dirty="0"/>
          </a:p>
        </p:txBody>
      </p:sp>
      <p:sp>
        <p:nvSpPr>
          <p:cNvPr id="4" name="Slide Number Placeholder 3"/>
          <p:cNvSpPr>
            <a:spLocks noGrp="1"/>
          </p:cNvSpPr>
          <p:nvPr>
            <p:ph type="sldNum" sz="quarter" idx="10"/>
          </p:nvPr>
        </p:nvSpPr>
        <p:spPr/>
        <p:txBody>
          <a:bodyPr/>
          <a:lstStyle/>
          <a:p>
            <a:fld id="{9ED73DBF-282D-4756-9D64-E939A17BC891}" type="slidenum">
              <a:rPr lang="en-US" smtClean="0"/>
              <a:t>29</a:t>
            </a:fld>
            <a:endParaRPr lang="en-US"/>
          </a:p>
        </p:txBody>
      </p:sp>
    </p:spTree>
    <p:extLst>
      <p:ext uri="{BB962C8B-B14F-4D97-AF65-F5344CB8AC3E}">
        <p14:creationId xmlns:p14="http://schemas.microsoft.com/office/powerpoint/2010/main" val="1376128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Courier New" panose="02070309020205020404" pitchFamily="49" charset="0"/>
              <a:buNone/>
            </a:pPr>
            <a:r>
              <a:rPr lang="en-US" sz="1200" dirty="0" smtClean="0"/>
              <a:t>Context (were they fasting before the blood test)?</a:t>
            </a:r>
          </a:p>
          <a:p>
            <a:pPr marL="0" indent="0">
              <a:buFont typeface="Courier New" panose="02070309020205020404" pitchFamily="49" charset="0"/>
              <a:buNone/>
            </a:pPr>
            <a:r>
              <a:rPr lang="en-US" sz="1200" dirty="0" smtClean="0"/>
              <a:t>Sampling (who didn't the measure -</a:t>
            </a:r>
            <a:r>
              <a:rPr lang="en-US" sz="1200" dirty="0" err="1" smtClean="0"/>
              <a:t>eg</a:t>
            </a:r>
            <a:r>
              <a:rPr lang="en-US" sz="1200" dirty="0" smtClean="0"/>
              <a:t>, Fields)</a:t>
            </a:r>
            <a:endParaRPr lang="en-US" dirty="0"/>
          </a:p>
        </p:txBody>
      </p:sp>
      <p:sp>
        <p:nvSpPr>
          <p:cNvPr id="4" name="Slide Number Placeholder 3"/>
          <p:cNvSpPr>
            <a:spLocks noGrp="1"/>
          </p:cNvSpPr>
          <p:nvPr>
            <p:ph type="sldNum" sz="quarter" idx="10"/>
          </p:nvPr>
        </p:nvSpPr>
        <p:spPr/>
        <p:txBody>
          <a:bodyPr/>
          <a:lstStyle/>
          <a:p>
            <a:fld id="{9ED73DBF-282D-4756-9D64-E939A17BC891}" type="slidenum">
              <a:rPr lang="en-US" smtClean="0"/>
              <a:t>30</a:t>
            </a:fld>
            <a:endParaRPr lang="en-US"/>
          </a:p>
        </p:txBody>
      </p:sp>
    </p:spTree>
    <p:extLst>
      <p:ext uri="{BB962C8B-B14F-4D97-AF65-F5344CB8AC3E}">
        <p14:creationId xmlns:p14="http://schemas.microsoft.com/office/powerpoint/2010/main" val="2344438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standardization process is best performed by the people who collect or manage the data. These are the clinicians or data managers of a particular treatment unit or clinical trial. However, the process is far from trivial, and they may make mistakes in this process that leads to incomplete or erroneous integration with the other data in the warehouse. It cannot be reasonably expected that busy clinicians and data managers are trained to completely understand the mapping process such that they rarely or never make mistakes. Therefore, it is useful for the contributors to be able to see how their data have been integrated, and work with curators familiar with the database to correct errors or make integration more complete.”</a:t>
            </a:r>
          </a:p>
          <a:p>
            <a:r>
              <a:rPr lang="en-US" dirty="0" err="1" smtClean="0"/>
              <a:t>Jefferys</a:t>
            </a:r>
            <a:r>
              <a:rPr lang="en-US" dirty="0" smtClean="0"/>
              <a:t> et al., Interface Focus, 3, 2013.</a:t>
            </a:r>
          </a:p>
          <a:p>
            <a:endParaRPr lang="en-US" dirty="0"/>
          </a:p>
        </p:txBody>
      </p:sp>
      <p:sp>
        <p:nvSpPr>
          <p:cNvPr id="4" name="Slide Number Placeholder 3"/>
          <p:cNvSpPr>
            <a:spLocks noGrp="1"/>
          </p:cNvSpPr>
          <p:nvPr>
            <p:ph type="sldNum" sz="quarter" idx="10"/>
          </p:nvPr>
        </p:nvSpPr>
        <p:spPr/>
        <p:txBody>
          <a:bodyPr/>
          <a:lstStyle/>
          <a:p>
            <a:fld id="{D84D6333-CC96-498C-BFCD-3D953C1638D7}" type="slidenum">
              <a:rPr lang="en-US" smtClean="0"/>
              <a:t>10</a:t>
            </a:fld>
            <a:endParaRPr lang="en-US"/>
          </a:p>
        </p:txBody>
      </p:sp>
    </p:spTree>
    <p:extLst>
      <p:ext uri="{BB962C8B-B14F-4D97-AF65-F5344CB8AC3E}">
        <p14:creationId xmlns:p14="http://schemas.microsoft.com/office/powerpoint/2010/main" val="59445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standardization process is best performed by the people who collect or manage the data. These are the clinicians or data managers of a particular treatment unit or clinical trial. However, the process is far from trivial, and they may make mistakes in this process that leads to incomplete or erroneous integration with the other data in the warehouse. It cannot be reasonably expected that busy clinicians and data managers are trained to completely understand the mapping process such that they rarely or never make mistakes. Therefore, it is useful for the contributors to be able to see how their data have been integrated, and work with curators familiar with the database to correct errors or make integration more complete.”</a:t>
            </a:r>
          </a:p>
          <a:p>
            <a:r>
              <a:rPr lang="en-US" dirty="0" err="1" smtClean="0"/>
              <a:t>Jefferys</a:t>
            </a:r>
            <a:r>
              <a:rPr lang="en-US" dirty="0" smtClean="0"/>
              <a:t> et al., Interface Focus, 3, 2013.</a:t>
            </a:r>
          </a:p>
          <a:p>
            <a:endParaRPr lang="en-US" dirty="0"/>
          </a:p>
        </p:txBody>
      </p:sp>
      <p:sp>
        <p:nvSpPr>
          <p:cNvPr id="4" name="Slide Number Placeholder 3"/>
          <p:cNvSpPr>
            <a:spLocks noGrp="1"/>
          </p:cNvSpPr>
          <p:nvPr>
            <p:ph type="sldNum" sz="quarter" idx="10"/>
          </p:nvPr>
        </p:nvSpPr>
        <p:spPr/>
        <p:txBody>
          <a:bodyPr/>
          <a:lstStyle/>
          <a:p>
            <a:fld id="{D84D6333-CC96-498C-BFCD-3D953C1638D7}" type="slidenum">
              <a:rPr lang="en-US" smtClean="0"/>
              <a:t>11</a:t>
            </a:fld>
            <a:endParaRPr lang="en-US"/>
          </a:p>
        </p:txBody>
      </p:sp>
    </p:spTree>
    <p:extLst>
      <p:ext uri="{BB962C8B-B14F-4D97-AF65-F5344CB8AC3E}">
        <p14:creationId xmlns:p14="http://schemas.microsoft.com/office/powerpoint/2010/main" val="4026714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In general, the time spent collecting fresh data in a primary data collection study may be equivalent to the time spent understanding old data in a secondary data collection study. Data sets originally created with no intention of being archived for others’ later use (probably most studies) may have spotty documentation that will require good sleuthing skills.</a:t>
            </a:r>
          </a:p>
          <a:p>
            <a:endParaRPr lang="en-US" dirty="0"/>
          </a:p>
        </p:txBody>
      </p:sp>
      <p:sp>
        <p:nvSpPr>
          <p:cNvPr id="4" name="Slide Number Placeholder 3"/>
          <p:cNvSpPr>
            <a:spLocks noGrp="1"/>
          </p:cNvSpPr>
          <p:nvPr>
            <p:ph type="sldNum" sz="quarter" idx="10"/>
          </p:nvPr>
        </p:nvSpPr>
        <p:spPr/>
        <p:txBody>
          <a:bodyPr/>
          <a:lstStyle/>
          <a:p>
            <a:fld id="{D84D6333-CC96-498C-BFCD-3D953C1638D7}" type="slidenum">
              <a:rPr lang="en-US" smtClean="0"/>
              <a:t>12</a:t>
            </a:fld>
            <a:endParaRPr lang="en-US"/>
          </a:p>
        </p:txBody>
      </p:sp>
    </p:spTree>
    <p:extLst>
      <p:ext uri="{BB962C8B-B14F-4D97-AF65-F5344CB8AC3E}">
        <p14:creationId xmlns:p14="http://schemas.microsoft.com/office/powerpoint/2010/main" val="4289064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The Integrative Analysis of Longitudinal Studies on Aging (IALSA) ), described as an international collaborative research network, focuses on changes in health and cognition and encourages researchers associated with the incorporated studies to use old measures or administer new measures in a way to maximize comparability. </a:t>
            </a:r>
            <a:endParaRPr lang="en-US" dirty="0"/>
          </a:p>
        </p:txBody>
      </p:sp>
      <p:sp>
        <p:nvSpPr>
          <p:cNvPr id="4" name="Slide Number Placeholder 3"/>
          <p:cNvSpPr>
            <a:spLocks noGrp="1"/>
          </p:cNvSpPr>
          <p:nvPr>
            <p:ph type="sldNum" sz="quarter" idx="10"/>
          </p:nvPr>
        </p:nvSpPr>
        <p:spPr/>
        <p:txBody>
          <a:bodyPr/>
          <a:lstStyle/>
          <a:p>
            <a:fld id="{D84D6333-CC96-498C-BFCD-3D953C1638D7}" type="slidenum">
              <a:rPr lang="en-US" smtClean="0"/>
              <a:t>13</a:t>
            </a:fld>
            <a:endParaRPr lang="en-US"/>
          </a:p>
        </p:txBody>
      </p:sp>
    </p:spTree>
    <p:extLst>
      <p:ext uri="{BB962C8B-B14F-4D97-AF65-F5344CB8AC3E}">
        <p14:creationId xmlns:p14="http://schemas.microsoft.com/office/powerpoint/2010/main" val="579560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entire ecosystem</a:t>
            </a:r>
            <a:r>
              <a:rPr lang="en-US" baseline="0" dirty="0" smtClean="0"/>
              <a:t> can be represented by these six columns.  The EMR and other collection databases sit in the 1</a:t>
            </a:r>
            <a:r>
              <a:rPr lang="en-US" baseline="30000" dirty="0" smtClean="0"/>
              <a:t>st</a:t>
            </a:r>
            <a:r>
              <a:rPr lang="en-US" baseline="0" dirty="0" smtClean="0"/>
              <a:t> column and feed the warehouse in the third.  This movement is automated.  Inside the warehouse, the info from the different  sources are combined.  Different patients can be placed in the same table.  Perhaps more importantly, records for a single patient that are scattered across different sources are linked.  </a:t>
            </a:r>
          </a:p>
        </p:txBody>
      </p:sp>
      <p:sp>
        <p:nvSpPr>
          <p:cNvPr id="4" name="Slide Number Placeholder 3"/>
          <p:cNvSpPr>
            <a:spLocks noGrp="1"/>
          </p:cNvSpPr>
          <p:nvPr>
            <p:ph type="sldNum" sz="quarter" idx="10"/>
          </p:nvPr>
        </p:nvSpPr>
        <p:spPr/>
        <p:txBody>
          <a:bodyPr/>
          <a:lstStyle/>
          <a:p>
            <a:fld id="{9ED73DBF-282D-4756-9D64-E939A17BC891}" type="slidenum">
              <a:rPr lang="en-US" smtClean="0"/>
              <a:t>16</a:t>
            </a:fld>
            <a:endParaRPr lang="en-US"/>
          </a:p>
        </p:txBody>
      </p:sp>
    </p:spTree>
    <p:extLst>
      <p:ext uri="{BB962C8B-B14F-4D97-AF65-F5344CB8AC3E}">
        <p14:creationId xmlns:p14="http://schemas.microsoft.com/office/powerpoint/2010/main" val="2027281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When a investigation is approved by the IRB, we can develop a tiny database in REDCap that contains the dataset needed for their analysis (5</a:t>
            </a:r>
            <a:r>
              <a:rPr lang="en-US" baseline="30000" dirty="0" smtClean="0"/>
              <a:t>th</a:t>
            </a:r>
            <a:r>
              <a:rPr lang="en-US" baseline="0" dirty="0" smtClean="0"/>
              <a:t> column).  There are a few reasons why REDCap is preferred.  First, it’s more secure and scalable than distributing loose Excel files.  Second, REDCap has a lot of momentum and adoption, so it’s become familiar to a lot of people on campus.  The same software system the clinical researcher learned (for example) for randomized trials is leverage here for these observational studies.  Although the research/QA methodology is very different, the software is the same.  We expect this familiarity to grow on campus, especially as systems like </a:t>
            </a:r>
            <a:r>
              <a:rPr lang="en-US" baseline="0" dirty="0" err="1" smtClean="0"/>
              <a:t>Qualtrics</a:t>
            </a:r>
            <a:r>
              <a:rPr lang="en-US" baseline="0" dirty="0" smtClean="0"/>
              <a:t> become less available. </a:t>
            </a:r>
          </a:p>
          <a:p>
            <a:endParaRPr lang="en-US" baseline="0" dirty="0" smtClean="0"/>
          </a:p>
          <a:p>
            <a:r>
              <a:rPr lang="en-US" baseline="0" dirty="0" smtClean="0"/>
              <a:t>After it’s in REDCap, the PI can treat it like their own database, and we’ll show examples with R and SAS later.</a:t>
            </a:r>
            <a:endParaRPr lang="en-US" dirty="0" smtClean="0"/>
          </a:p>
          <a:p>
            <a:endParaRPr lang="en-US" dirty="0"/>
          </a:p>
        </p:txBody>
      </p:sp>
      <p:sp>
        <p:nvSpPr>
          <p:cNvPr id="4" name="Slide Number Placeholder 3"/>
          <p:cNvSpPr>
            <a:spLocks noGrp="1"/>
          </p:cNvSpPr>
          <p:nvPr>
            <p:ph type="sldNum" sz="quarter" idx="10"/>
          </p:nvPr>
        </p:nvSpPr>
        <p:spPr/>
        <p:txBody>
          <a:bodyPr/>
          <a:lstStyle/>
          <a:p>
            <a:fld id="{9ED73DBF-282D-4756-9D64-E939A17BC891}" type="slidenum">
              <a:rPr lang="en-US" smtClean="0"/>
              <a:t>17</a:t>
            </a:fld>
            <a:endParaRPr lang="en-US"/>
          </a:p>
        </p:txBody>
      </p:sp>
    </p:spTree>
    <p:extLst>
      <p:ext uri="{BB962C8B-B14F-4D97-AF65-F5344CB8AC3E}">
        <p14:creationId xmlns:p14="http://schemas.microsoft.com/office/powerpoint/2010/main" val="851795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The only current capability on campus is to request individual extracts from the data source stewards. </a:t>
            </a:r>
            <a:endParaRPr lang="en-US" dirty="0"/>
          </a:p>
        </p:txBody>
      </p:sp>
      <p:sp>
        <p:nvSpPr>
          <p:cNvPr id="4" name="Slide Number Placeholder 3"/>
          <p:cNvSpPr>
            <a:spLocks noGrp="1"/>
          </p:cNvSpPr>
          <p:nvPr>
            <p:ph type="sldNum" sz="quarter" idx="10"/>
          </p:nvPr>
        </p:nvSpPr>
        <p:spPr/>
        <p:txBody>
          <a:bodyPr/>
          <a:lstStyle/>
          <a:p>
            <a:fld id="{9ED73DBF-282D-4756-9D64-E939A17BC891}" type="slidenum">
              <a:rPr lang="en-US" smtClean="0"/>
              <a:t>18</a:t>
            </a:fld>
            <a:endParaRPr lang="en-US"/>
          </a:p>
        </p:txBody>
      </p:sp>
    </p:spTree>
    <p:extLst>
      <p:ext uri="{BB962C8B-B14F-4D97-AF65-F5344CB8AC3E}">
        <p14:creationId xmlns:p14="http://schemas.microsoft.com/office/powerpoint/2010/main" val="2801866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want (1)</a:t>
            </a:r>
            <a:r>
              <a:rPr lang="en-US" baseline="0" dirty="0" smtClean="0"/>
              <a:t> the things you were already planning to be more streamlined, and (2) provide richer data that were infeasible until now.</a:t>
            </a:r>
            <a:endParaRPr lang="en-US" dirty="0"/>
          </a:p>
        </p:txBody>
      </p:sp>
      <p:sp>
        <p:nvSpPr>
          <p:cNvPr id="4" name="Slide Number Placeholder 3"/>
          <p:cNvSpPr>
            <a:spLocks noGrp="1"/>
          </p:cNvSpPr>
          <p:nvPr>
            <p:ph type="sldNum" sz="quarter" idx="10"/>
          </p:nvPr>
        </p:nvSpPr>
        <p:spPr/>
        <p:txBody>
          <a:bodyPr/>
          <a:lstStyle/>
          <a:p>
            <a:fld id="{9ED73DBF-282D-4756-9D64-E939A17BC891}" type="slidenum">
              <a:rPr lang="en-US" smtClean="0"/>
              <a:t>19</a:t>
            </a:fld>
            <a:endParaRPr lang="en-US"/>
          </a:p>
        </p:txBody>
      </p:sp>
    </p:spTree>
    <p:extLst>
      <p:ext uri="{BB962C8B-B14F-4D97-AF65-F5344CB8AC3E}">
        <p14:creationId xmlns:p14="http://schemas.microsoft.com/office/powerpoint/2010/main" val="228882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1BCC48-2589-4885-97CB-FE3BF6468797}" type="datetimeFigureOut">
              <a:rPr lang="en-US" smtClean="0"/>
              <a:t>11/23/2015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22728-C535-4A14-B638-F08ED385125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0893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1BCC48-2589-4885-97CB-FE3BF6468797}" type="datetimeFigureOut">
              <a:rPr lang="en-US" smtClean="0"/>
              <a:t>11/23/2015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22728-C535-4A14-B638-F08ED3851255}" type="slidenum">
              <a:rPr lang="en-US" smtClean="0"/>
              <a:t>‹#›</a:t>
            </a:fld>
            <a:endParaRPr lang="en-US"/>
          </a:p>
        </p:txBody>
      </p:sp>
    </p:spTree>
    <p:extLst>
      <p:ext uri="{BB962C8B-B14F-4D97-AF65-F5344CB8AC3E}">
        <p14:creationId xmlns:p14="http://schemas.microsoft.com/office/powerpoint/2010/main" val="2554144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1BCC48-2589-4885-97CB-FE3BF6468797}" type="datetimeFigureOut">
              <a:rPr lang="en-US" smtClean="0"/>
              <a:t>11/23/2015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22728-C535-4A14-B638-F08ED3851255}" type="slidenum">
              <a:rPr lang="en-US" smtClean="0"/>
              <a:t>‹#›</a:t>
            </a:fld>
            <a:endParaRPr lang="en-US"/>
          </a:p>
        </p:txBody>
      </p:sp>
    </p:spTree>
    <p:extLst>
      <p:ext uri="{BB962C8B-B14F-4D97-AF65-F5344CB8AC3E}">
        <p14:creationId xmlns:p14="http://schemas.microsoft.com/office/powerpoint/2010/main" val="1314211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1BCC48-2589-4885-97CB-FE3BF6468797}" type="datetimeFigureOut">
              <a:rPr lang="en-US" smtClean="0"/>
              <a:t>11/23/2015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22728-C535-4A14-B638-F08ED3851255}" type="slidenum">
              <a:rPr lang="en-US" smtClean="0"/>
              <a:t>‹#›</a:t>
            </a:fld>
            <a:endParaRPr lang="en-US"/>
          </a:p>
        </p:txBody>
      </p:sp>
    </p:spTree>
    <p:extLst>
      <p:ext uri="{BB962C8B-B14F-4D97-AF65-F5344CB8AC3E}">
        <p14:creationId xmlns:p14="http://schemas.microsoft.com/office/powerpoint/2010/main" val="2343076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1BCC48-2589-4885-97CB-FE3BF6468797}" type="datetimeFigureOut">
              <a:rPr lang="en-US" smtClean="0"/>
              <a:t>11/23/2015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22728-C535-4A14-B638-F08ED385125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4708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1BCC48-2589-4885-97CB-FE3BF6468797}" type="datetimeFigureOut">
              <a:rPr lang="en-US" smtClean="0"/>
              <a:t>11/23/2015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22728-C535-4A14-B638-F08ED3851255}" type="slidenum">
              <a:rPr lang="en-US" smtClean="0"/>
              <a:t>‹#›</a:t>
            </a:fld>
            <a:endParaRPr lang="en-US"/>
          </a:p>
        </p:txBody>
      </p:sp>
    </p:spTree>
    <p:extLst>
      <p:ext uri="{BB962C8B-B14F-4D97-AF65-F5344CB8AC3E}">
        <p14:creationId xmlns:p14="http://schemas.microsoft.com/office/powerpoint/2010/main" val="1906221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1BCC48-2589-4885-97CB-FE3BF6468797}" type="datetimeFigureOut">
              <a:rPr lang="en-US" smtClean="0"/>
              <a:t>11/23/2015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222728-C535-4A14-B638-F08ED3851255}" type="slidenum">
              <a:rPr lang="en-US" smtClean="0"/>
              <a:t>‹#›</a:t>
            </a:fld>
            <a:endParaRPr lang="en-US"/>
          </a:p>
        </p:txBody>
      </p:sp>
    </p:spTree>
    <p:extLst>
      <p:ext uri="{BB962C8B-B14F-4D97-AF65-F5344CB8AC3E}">
        <p14:creationId xmlns:p14="http://schemas.microsoft.com/office/powerpoint/2010/main" val="2370605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1BCC48-2589-4885-97CB-FE3BF6468797}" type="datetimeFigureOut">
              <a:rPr lang="en-US" smtClean="0"/>
              <a:t>11/23/2015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222728-C535-4A14-B638-F08ED3851255}" type="slidenum">
              <a:rPr lang="en-US" smtClean="0"/>
              <a:t>‹#›</a:t>
            </a:fld>
            <a:endParaRPr lang="en-US"/>
          </a:p>
        </p:txBody>
      </p:sp>
    </p:spTree>
    <p:extLst>
      <p:ext uri="{BB962C8B-B14F-4D97-AF65-F5344CB8AC3E}">
        <p14:creationId xmlns:p14="http://schemas.microsoft.com/office/powerpoint/2010/main" val="3805213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1BCC48-2589-4885-97CB-FE3BF6468797}" type="datetimeFigureOut">
              <a:rPr lang="en-US" smtClean="0"/>
              <a:t>11/23/2015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F222728-C535-4A14-B638-F08ED3851255}" type="slidenum">
              <a:rPr lang="en-US" smtClean="0"/>
              <a:t>‹#›</a:t>
            </a:fld>
            <a:endParaRPr lang="en-US"/>
          </a:p>
        </p:txBody>
      </p:sp>
    </p:spTree>
    <p:extLst>
      <p:ext uri="{BB962C8B-B14F-4D97-AF65-F5344CB8AC3E}">
        <p14:creationId xmlns:p14="http://schemas.microsoft.com/office/powerpoint/2010/main" val="2060033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1BCC48-2589-4885-97CB-FE3BF6468797}" type="datetimeFigureOut">
              <a:rPr lang="en-US" smtClean="0"/>
              <a:t>11/23/2015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F222728-C535-4A14-B638-F08ED3851255}" type="slidenum">
              <a:rPr lang="en-US" smtClean="0"/>
              <a:t>‹#›</a:t>
            </a:fld>
            <a:endParaRPr lang="en-US"/>
          </a:p>
        </p:txBody>
      </p:sp>
    </p:spTree>
    <p:extLst>
      <p:ext uri="{BB962C8B-B14F-4D97-AF65-F5344CB8AC3E}">
        <p14:creationId xmlns:p14="http://schemas.microsoft.com/office/powerpoint/2010/main" val="4165776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1BCC48-2589-4885-97CB-FE3BF6468797}" type="datetimeFigureOut">
              <a:rPr lang="en-US" smtClean="0"/>
              <a:t>11/23/2015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22728-C535-4A14-B638-F08ED3851255}" type="slidenum">
              <a:rPr lang="en-US" smtClean="0"/>
              <a:t>‹#›</a:t>
            </a:fld>
            <a:endParaRPr lang="en-US"/>
          </a:p>
        </p:txBody>
      </p:sp>
    </p:spTree>
    <p:extLst>
      <p:ext uri="{BB962C8B-B14F-4D97-AF65-F5344CB8AC3E}">
        <p14:creationId xmlns:p14="http://schemas.microsoft.com/office/powerpoint/2010/main" val="2350434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1BCC48-2589-4885-97CB-FE3BF6468797}" type="datetimeFigureOut">
              <a:rPr lang="en-US" smtClean="0"/>
              <a:t>11/23/2015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F222728-C535-4A14-B638-F08ED385125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328820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ncbi.nlm.nih.gov/pubmed/19485623"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ww.ncbi.nlm.nih.gov/pmc/articles/PMC2773828/"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s://bbmc.ouhsc.edu/api/"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www.bumc.bu.edu/crro/files/2010/01/Rosen-4-11-07.pdf"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martstartok.org/opsr"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741" y="0"/>
            <a:ext cx="3997416" cy="1598966"/>
          </a:xfrm>
          <a:prstGeom prst="rect">
            <a:avLst/>
          </a:prstGeom>
        </p:spPr>
      </p:pic>
      <p:sp>
        <p:nvSpPr>
          <p:cNvPr id="2" name="Title 1"/>
          <p:cNvSpPr>
            <a:spLocks noGrp="1"/>
          </p:cNvSpPr>
          <p:nvPr>
            <p:ph type="ctrTitle"/>
          </p:nvPr>
        </p:nvSpPr>
        <p:spPr/>
        <p:txBody>
          <a:bodyPr>
            <a:normAutofit fontScale="90000"/>
          </a:bodyPr>
          <a:lstStyle/>
          <a:p>
            <a:r>
              <a:rPr lang="en-US" dirty="0" smtClean="0"/>
              <a:t>A Clinical Data Warehouse Ecosystem to Support Research &amp; QAQI</a:t>
            </a:r>
            <a:endParaRPr lang="en-US" dirty="0"/>
          </a:p>
        </p:txBody>
      </p:sp>
      <p:sp>
        <p:nvSpPr>
          <p:cNvPr id="3" name="Subtitle 2"/>
          <p:cNvSpPr>
            <a:spLocks noGrp="1"/>
          </p:cNvSpPr>
          <p:nvPr>
            <p:ph type="subTitle" idx="1"/>
          </p:nvPr>
        </p:nvSpPr>
        <p:spPr/>
        <p:txBody>
          <a:bodyPr>
            <a:noAutofit/>
          </a:bodyPr>
          <a:lstStyle/>
          <a:p>
            <a:pPr>
              <a:lnSpc>
                <a:spcPct val="25000"/>
              </a:lnSpc>
            </a:pPr>
            <a:r>
              <a:rPr lang="en-US" sz="1400" dirty="0" smtClean="0"/>
              <a:t>David E. Bard, PhD</a:t>
            </a:r>
            <a:r>
              <a:rPr lang="en-US" sz="1400" baseline="30000" dirty="0" smtClean="0"/>
              <a:t>1</a:t>
            </a:r>
            <a:endParaRPr lang="en-US" sz="1400" dirty="0" smtClean="0"/>
          </a:p>
          <a:p>
            <a:pPr>
              <a:lnSpc>
                <a:spcPct val="25000"/>
              </a:lnSpc>
            </a:pPr>
            <a:r>
              <a:rPr lang="en-US" sz="1400" dirty="0" smtClean="0"/>
              <a:t>William H. Beasley, PhD</a:t>
            </a:r>
            <a:r>
              <a:rPr lang="en-US" sz="1400" baseline="30000" dirty="0" smtClean="0"/>
              <a:t>1</a:t>
            </a:r>
            <a:endParaRPr lang="en-US" sz="1400" dirty="0" smtClean="0"/>
          </a:p>
          <a:p>
            <a:pPr>
              <a:lnSpc>
                <a:spcPct val="25000"/>
              </a:lnSpc>
            </a:pPr>
            <a:r>
              <a:rPr lang="en-US" sz="1400" dirty="0" smtClean="0"/>
              <a:t>Zsolt Nagykaldi, PhD</a:t>
            </a:r>
            <a:r>
              <a:rPr lang="en-US" sz="1400" baseline="30000" dirty="0" smtClean="0"/>
              <a:t>2</a:t>
            </a:r>
          </a:p>
          <a:p>
            <a:pPr>
              <a:lnSpc>
                <a:spcPct val="25000"/>
              </a:lnSpc>
            </a:pPr>
            <a:endParaRPr lang="en-US" sz="1400" dirty="0" smtClean="0"/>
          </a:p>
          <a:p>
            <a:pPr>
              <a:lnSpc>
                <a:spcPct val="25000"/>
              </a:lnSpc>
            </a:pPr>
            <a:r>
              <a:rPr lang="en-US" sz="1400" baseline="30000" dirty="0" smtClean="0"/>
              <a:t>1</a:t>
            </a:r>
            <a:r>
              <a:rPr lang="en-US" sz="1400" dirty="0" smtClean="0"/>
              <a:t>Department of Pediatrics</a:t>
            </a:r>
          </a:p>
          <a:p>
            <a:pPr>
              <a:lnSpc>
                <a:spcPct val="25000"/>
              </a:lnSpc>
            </a:pPr>
            <a:r>
              <a:rPr lang="en-US" sz="1400" baseline="30000" dirty="0" smtClean="0"/>
              <a:t>2</a:t>
            </a:r>
            <a:r>
              <a:rPr lang="en-US" sz="1400" dirty="0" smtClean="0"/>
              <a:t>Department of Family and Preventive Medicine</a:t>
            </a:r>
          </a:p>
          <a:p>
            <a:pPr>
              <a:lnSpc>
                <a:spcPct val="25000"/>
              </a:lnSpc>
            </a:pPr>
            <a:r>
              <a:rPr lang="en-US" sz="1400" dirty="0" smtClean="0"/>
              <a:t>University of Oklahoma Health Sciences Center</a:t>
            </a:r>
            <a:endParaRPr lang="en-US" sz="1400" dirty="0"/>
          </a:p>
        </p:txBody>
      </p:sp>
      <p:pic>
        <p:nvPicPr>
          <p:cNvPr id="6" name="Picture 4" descr="OSCT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53474" y="-3048"/>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www.oumedicine.com/images/default-source/ad-family-medicine/ad-fammed.jpg?sfvrsn=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9379" y="5257640"/>
            <a:ext cx="5715000" cy="94297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www.oumedicine.com/images/ad-pediatrics/ad-pediatrics.png?sfvrsn=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9379" y="4314664"/>
            <a:ext cx="5715000" cy="94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405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Challenges of building a </a:t>
            </a:r>
            <a:r>
              <a:rPr lang="en-US" dirty="0" smtClean="0"/>
              <a:t>CDW</a:t>
            </a:r>
            <a:endParaRPr lang="en-US" dirty="0"/>
          </a:p>
        </p:txBody>
      </p:sp>
      <p:sp>
        <p:nvSpPr>
          <p:cNvPr id="3" name="Content Placeholder 2"/>
          <p:cNvSpPr>
            <a:spLocks noGrp="1"/>
          </p:cNvSpPr>
          <p:nvPr>
            <p:ph idx="1"/>
          </p:nvPr>
        </p:nvSpPr>
        <p:spPr/>
        <p:txBody>
          <a:bodyPr>
            <a:normAutofit/>
          </a:bodyPr>
          <a:lstStyle/>
          <a:p>
            <a:r>
              <a:rPr lang="en-US" dirty="0" smtClean="0"/>
              <a:t>Legal </a:t>
            </a:r>
          </a:p>
          <a:p>
            <a:pPr lvl="1"/>
            <a:r>
              <a:rPr lang="en-US" dirty="0" smtClean="0"/>
              <a:t>Data protection (consenting policies)</a:t>
            </a:r>
          </a:p>
          <a:p>
            <a:pPr lvl="1"/>
            <a:r>
              <a:rPr lang="en-US" dirty="0" smtClean="0"/>
              <a:t>Data security (HIPAA, FERPA, FISMA </a:t>
            </a:r>
            <a:r>
              <a:rPr lang="en-US" dirty="0" err="1" smtClean="0"/>
              <a:t>regs</a:t>
            </a:r>
            <a:r>
              <a:rPr lang="en-US" dirty="0" smtClean="0"/>
              <a:t>)</a:t>
            </a:r>
          </a:p>
          <a:p>
            <a:pPr lvl="1"/>
            <a:r>
              <a:rPr lang="en-US" dirty="0" smtClean="0"/>
              <a:t>Ethical dilemmas (revealing previously unknown </a:t>
            </a:r>
            <a:r>
              <a:rPr lang="en-US" dirty="0" err="1" smtClean="0"/>
              <a:t>Dx</a:t>
            </a:r>
            <a:r>
              <a:rPr lang="en-US" dirty="0" smtClean="0"/>
              <a:t>)</a:t>
            </a:r>
          </a:p>
          <a:p>
            <a:r>
              <a:rPr lang="en-US" dirty="0" smtClean="0"/>
              <a:t>Architectural </a:t>
            </a:r>
          </a:p>
          <a:p>
            <a:pPr lvl="1"/>
            <a:r>
              <a:rPr lang="en-US" dirty="0" smtClean="0"/>
              <a:t>Interoperability of existing systems</a:t>
            </a:r>
          </a:p>
          <a:p>
            <a:pPr lvl="1"/>
            <a:r>
              <a:rPr lang="en-US" dirty="0" smtClean="0"/>
              <a:t>Record linkage (Master patient index)</a:t>
            </a:r>
          </a:p>
          <a:p>
            <a:pPr lvl="1"/>
            <a:r>
              <a:rPr lang="en-US" dirty="0" smtClean="0"/>
              <a:t>Record anonymization, </a:t>
            </a:r>
            <a:r>
              <a:rPr lang="en-US" dirty="0" err="1" smtClean="0"/>
              <a:t>pseudonymization</a:t>
            </a:r>
            <a:endParaRPr lang="en-US" dirty="0" smtClean="0"/>
          </a:p>
          <a:p>
            <a:pPr lvl="1"/>
            <a:r>
              <a:rPr lang="en-US" dirty="0" smtClean="0"/>
              <a:t>Standardization</a:t>
            </a:r>
          </a:p>
          <a:p>
            <a:pPr lvl="1"/>
            <a:r>
              <a:rPr lang="en-US" dirty="0" smtClean="0"/>
              <a:t>Data security</a:t>
            </a:r>
          </a:p>
          <a:p>
            <a:pPr lvl="1"/>
            <a:r>
              <a:rPr lang="en-US" dirty="0" smtClean="0"/>
              <a:t>Updating, version control, adjudication decisions</a:t>
            </a:r>
          </a:p>
        </p:txBody>
      </p:sp>
    </p:spTree>
    <p:extLst>
      <p:ext uri="{BB962C8B-B14F-4D97-AF65-F5344CB8AC3E}">
        <p14:creationId xmlns:p14="http://schemas.microsoft.com/office/powerpoint/2010/main" val="710847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Challenges of building a </a:t>
            </a:r>
            <a:r>
              <a:rPr lang="en-US" dirty="0" smtClean="0"/>
              <a:t>CDW</a:t>
            </a:r>
            <a:endParaRPr lang="en-US" dirty="0"/>
          </a:p>
        </p:txBody>
      </p:sp>
      <p:sp>
        <p:nvSpPr>
          <p:cNvPr id="3" name="Content Placeholder 2"/>
          <p:cNvSpPr>
            <a:spLocks noGrp="1"/>
          </p:cNvSpPr>
          <p:nvPr>
            <p:ph idx="1"/>
          </p:nvPr>
        </p:nvSpPr>
        <p:spPr/>
        <p:txBody>
          <a:bodyPr>
            <a:normAutofit/>
          </a:bodyPr>
          <a:lstStyle/>
          <a:p>
            <a:r>
              <a:rPr lang="en-US" dirty="0" smtClean="0"/>
              <a:t>Procedural</a:t>
            </a:r>
          </a:p>
          <a:p>
            <a:pPr lvl="1"/>
            <a:r>
              <a:rPr lang="en-US" dirty="0" smtClean="0"/>
              <a:t>Governance</a:t>
            </a:r>
          </a:p>
          <a:p>
            <a:pPr lvl="1"/>
            <a:r>
              <a:rPr lang="en-US" dirty="0" smtClean="0"/>
              <a:t>Maintenance of institutional support</a:t>
            </a:r>
          </a:p>
          <a:p>
            <a:pPr lvl="1"/>
            <a:r>
              <a:rPr lang="en-US" dirty="0" smtClean="0"/>
              <a:t>Team of custodians</a:t>
            </a:r>
          </a:p>
          <a:p>
            <a:pPr lvl="1"/>
            <a:r>
              <a:rPr lang="en-US" dirty="0" smtClean="0"/>
              <a:t>Training and education</a:t>
            </a:r>
          </a:p>
          <a:p>
            <a:pPr lvl="1"/>
            <a:r>
              <a:rPr lang="en-US" dirty="0" smtClean="0"/>
              <a:t>Regulatory compliant uses of the data</a:t>
            </a:r>
            <a:br>
              <a:rPr lang="en-US" dirty="0" smtClean="0"/>
            </a:br>
            <a:endParaRPr lang="en-US" dirty="0"/>
          </a:p>
        </p:txBody>
      </p:sp>
    </p:spTree>
    <p:extLst>
      <p:ext uri="{BB962C8B-B14F-4D97-AF65-F5344CB8AC3E}">
        <p14:creationId xmlns:p14="http://schemas.microsoft.com/office/powerpoint/2010/main" val="609763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CDW Research</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All the usual quasi-experimental (lack of randomization) threats to validity (ala Cook &amp; Campbell, 1979)</a:t>
            </a:r>
          </a:p>
          <a:p>
            <a:pPr lvl="1"/>
            <a:r>
              <a:rPr lang="en-US" dirty="0" smtClean="0"/>
              <a:t>Selection bias (</a:t>
            </a:r>
            <a:r>
              <a:rPr lang="en-US" dirty="0"/>
              <a:t>understand the sample and population from which data were </a:t>
            </a:r>
            <a:r>
              <a:rPr lang="en-US" dirty="0" smtClean="0"/>
              <a:t>drawn; differs across site, clinic, database)</a:t>
            </a:r>
          </a:p>
          <a:p>
            <a:pPr lvl="1"/>
            <a:r>
              <a:rPr lang="en-US" dirty="0" smtClean="0"/>
              <a:t>Missing data bias (patient “drop-out” issues)</a:t>
            </a:r>
          </a:p>
          <a:p>
            <a:r>
              <a:rPr lang="en-US" dirty="0" smtClean="0"/>
              <a:t>Data entry errors (garbage in, garbage out)</a:t>
            </a:r>
          </a:p>
          <a:p>
            <a:r>
              <a:rPr lang="en-US" dirty="0" smtClean="0"/>
              <a:t>Vagaries of standardization decisions and measurement bias</a:t>
            </a:r>
          </a:p>
          <a:p>
            <a:pPr lvl="1"/>
            <a:r>
              <a:rPr lang="en-US" dirty="0" smtClean="0"/>
              <a:t>Non-commensurate measures (</a:t>
            </a:r>
            <a:r>
              <a:rPr lang="en-US" dirty="0"/>
              <a:t>How was the source data collected and </a:t>
            </a:r>
            <a:r>
              <a:rPr lang="en-US" dirty="0" smtClean="0"/>
              <a:t>coded)</a:t>
            </a:r>
          </a:p>
          <a:p>
            <a:pPr lvl="1"/>
            <a:r>
              <a:rPr lang="en-US" dirty="0" smtClean="0"/>
              <a:t>Crudeness of measurement </a:t>
            </a:r>
          </a:p>
          <a:p>
            <a:r>
              <a:rPr lang="en-US" dirty="0" smtClean="0"/>
              <a:t>Typical limitations of archival analysis </a:t>
            </a:r>
          </a:p>
          <a:p>
            <a:pPr lvl="1"/>
            <a:r>
              <a:rPr lang="en-US" dirty="0" smtClean="0"/>
              <a:t>Availability of information </a:t>
            </a:r>
          </a:p>
          <a:p>
            <a:pPr lvl="1"/>
            <a:r>
              <a:rPr lang="en-US" dirty="0" smtClean="0"/>
              <a:t>Changes in measurement procedures and instruments over time, places, &amp; persons</a:t>
            </a:r>
          </a:p>
          <a:p>
            <a:r>
              <a:rPr lang="en-US" dirty="0" smtClean="0"/>
              <a:t>Statistical anomalies with large data </a:t>
            </a:r>
          </a:p>
          <a:p>
            <a:pPr lvl="1"/>
            <a:r>
              <a:rPr lang="en-US" dirty="0" smtClean="0"/>
              <a:t>Statistical vs Clinical significance</a:t>
            </a:r>
          </a:p>
          <a:p>
            <a:pPr lvl="1"/>
            <a:r>
              <a:rPr lang="en-US" dirty="0" smtClean="0"/>
              <a:t>Data fishing influences on Type I error</a:t>
            </a:r>
            <a:endParaRPr lang="en-US" dirty="0"/>
          </a:p>
          <a:p>
            <a:pPr lvl="1"/>
            <a:endParaRPr lang="en-US" dirty="0"/>
          </a:p>
          <a:p>
            <a:endParaRPr lang="en-US" dirty="0" smtClean="0"/>
          </a:p>
          <a:p>
            <a:pPr marL="201168" lvl="1" indent="0">
              <a:buNone/>
            </a:pPr>
            <a:endParaRPr lang="en-US" dirty="0"/>
          </a:p>
          <a:p>
            <a:pPr marL="201168"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2032604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Strengths of CDW Research</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Share many of the advantages of Integrative Data Analysis (if you’re careful; see </a:t>
            </a:r>
            <a:r>
              <a:rPr lang="en-US" dirty="0" smtClean="0">
                <a:solidFill>
                  <a:schemeClr val="tx1"/>
                </a:solidFill>
                <a:hlinkClick r:id="rId3"/>
              </a:rPr>
              <a:t>Curran &amp; </a:t>
            </a:r>
            <a:r>
              <a:rPr lang="en-US" dirty="0" err="1" smtClean="0">
                <a:solidFill>
                  <a:schemeClr val="tx1"/>
                </a:solidFill>
                <a:hlinkClick r:id="rId3"/>
              </a:rPr>
              <a:t>Hussong</a:t>
            </a:r>
            <a:r>
              <a:rPr lang="en-US" dirty="0" smtClean="0">
                <a:solidFill>
                  <a:schemeClr val="tx1"/>
                </a:solidFill>
              </a:rPr>
              <a:t>, </a:t>
            </a:r>
            <a:r>
              <a:rPr lang="en-US" i="1" dirty="0" smtClean="0">
                <a:solidFill>
                  <a:schemeClr val="tx1"/>
                </a:solidFill>
              </a:rPr>
              <a:t>Psychological </a:t>
            </a:r>
            <a:r>
              <a:rPr lang="en-US" i="1" dirty="0">
                <a:solidFill>
                  <a:schemeClr val="tx1"/>
                </a:solidFill>
              </a:rPr>
              <a:t>Methods</a:t>
            </a:r>
            <a:r>
              <a:rPr lang="en-US" dirty="0">
                <a:solidFill>
                  <a:schemeClr val="tx1"/>
                </a:solidFill>
              </a:rPr>
              <a:t>, </a:t>
            </a:r>
            <a:r>
              <a:rPr lang="en-US" i="1" dirty="0">
                <a:solidFill>
                  <a:schemeClr val="tx1"/>
                </a:solidFill>
              </a:rPr>
              <a:t>14</a:t>
            </a:r>
            <a:r>
              <a:rPr lang="en-US" dirty="0">
                <a:solidFill>
                  <a:schemeClr val="tx1"/>
                </a:solidFill>
              </a:rPr>
              <a:t>, </a:t>
            </a:r>
            <a:r>
              <a:rPr lang="en-US" dirty="0" smtClean="0">
                <a:solidFill>
                  <a:schemeClr val="tx1"/>
                </a:solidFill>
              </a:rPr>
              <a:t>2009; </a:t>
            </a:r>
            <a:r>
              <a:rPr lang="en-US" dirty="0" smtClean="0">
                <a:solidFill>
                  <a:schemeClr val="tx1"/>
                </a:solidFill>
                <a:hlinkClick r:id="rId4"/>
              </a:rPr>
              <a:t>Hofer</a:t>
            </a:r>
            <a:r>
              <a:rPr lang="en-US" dirty="0">
                <a:solidFill>
                  <a:schemeClr val="tx1"/>
                </a:solidFill>
                <a:hlinkClick r:id="rId4"/>
              </a:rPr>
              <a:t> </a:t>
            </a:r>
            <a:r>
              <a:rPr lang="en-US" dirty="0" smtClean="0">
                <a:solidFill>
                  <a:schemeClr val="tx1"/>
                </a:solidFill>
                <a:hlinkClick r:id="rId4"/>
              </a:rPr>
              <a:t>&amp;</a:t>
            </a:r>
            <a:r>
              <a:rPr lang="en-US" dirty="0">
                <a:solidFill>
                  <a:schemeClr val="tx1"/>
                </a:solidFill>
                <a:hlinkClick r:id="rId4"/>
              </a:rPr>
              <a:t> </a:t>
            </a:r>
            <a:r>
              <a:rPr lang="en-US" dirty="0" err="1" smtClean="0">
                <a:solidFill>
                  <a:schemeClr val="tx1"/>
                </a:solidFill>
                <a:hlinkClick r:id="rId4"/>
              </a:rPr>
              <a:t>Piccinin</a:t>
            </a:r>
            <a:r>
              <a:rPr lang="en-US" dirty="0" smtClean="0">
                <a:solidFill>
                  <a:schemeClr val="tx1"/>
                </a:solidFill>
              </a:rPr>
              <a:t>, </a:t>
            </a:r>
            <a:r>
              <a:rPr lang="en-US" i="1" dirty="0" smtClean="0">
                <a:solidFill>
                  <a:schemeClr val="tx1"/>
                </a:solidFill>
              </a:rPr>
              <a:t>Psychological </a:t>
            </a:r>
            <a:r>
              <a:rPr lang="en-US" i="1" dirty="0">
                <a:solidFill>
                  <a:schemeClr val="tx1"/>
                </a:solidFill>
              </a:rPr>
              <a:t>Methods</a:t>
            </a:r>
            <a:r>
              <a:rPr lang="en-US" dirty="0">
                <a:solidFill>
                  <a:schemeClr val="tx1"/>
                </a:solidFill>
              </a:rPr>
              <a:t>, 14, </a:t>
            </a:r>
            <a:r>
              <a:rPr lang="en-US" dirty="0" smtClean="0">
                <a:solidFill>
                  <a:schemeClr val="tx1"/>
                </a:solidFill>
              </a:rPr>
              <a:t>2009)</a:t>
            </a:r>
          </a:p>
          <a:p>
            <a:pPr lvl="1"/>
            <a:r>
              <a:rPr lang="en-US" dirty="0" smtClean="0">
                <a:solidFill>
                  <a:schemeClr val="tx1"/>
                </a:solidFill>
              </a:rPr>
              <a:t>Larger sample sizes and increased statistical power</a:t>
            </a:r>
          </a:p>
          <a:p>
            <a:pPr lvl="1"/>
            <a:r>
              <a:rPr lang="en-US" dirty="0" smtClean="0">
                <a:solidFill>
                  <a:schemeClr val="tx1"/>
                </a:solidFill>
              </a:rPr>
              <a:t>Increased sample heterogeneity</a:t>
            </a:r>
          </a:p>
          <a:p>
            <a:pPr lvl="1"/>
            <a:r>
              <a:rPr lang="en-US" dirty="0" smtClean="0">
                <a:solidFill>
                  <a:schemeClr val="tx1"/>
                </a:solidFill>
              </a:rPr>
              <a:t>Increased frequency of low bas-rate outcomes</a:t>
            </a:r>
          </a:p>
          <a:p>
            <a:pPr lvl="1"/>
            <a:r>
              <a:rPr lang="en-US" dirty="0" smtClean="0">
                <a:solidFill>
                  <a:schemeClr val="tx1"/>
                </a:solidFill>
              </a:rPr>
              <a:t>Breadth of measurement </a:t>
            </a:r>
          </a:p>
          <a:p>
            <a:pPr lvl="1"/>
            <a:r>
              <a:rPr lang="en-US" dirty="0" smtClean="0">
                <a:solidFill>
                  <a:schemeClr val="tx1"/>
                </a:solidFill>
              </a:rPr>
              <a:t>Longitudinal hypotheses</a:t>
            </a:r>
          </a:p>
          <a:p>
            <a:r>
              <a:rPr lang="en-US" dirty="0" smtClean="0">
                <a:solidFill>
                  <a:schemeClr val="tx1"/>
                </a:solidFill>
              </a:rPr>
              <a:t>CDW team establishes procedures for data sharing and data use so you can concentrate on the hypotheses and </a:t>
            </a:r>
            <a:r>
              <a:rPr lang="en-US" dirty="0">
                <a:solidFill>
                  <a:schemeClr val="tx1"/>
                </a:solidFill>
              </a:rPr>
              <a:t>analysis </a:t>
            </a:r>
            <a:endParaRPr lang="en-US" dirty="0" smtClean="0">
              <a:solidFill>
                <a:schemeClr val="tx1"/>
              </a:solidFill>
            </a:endParaRPr>
          </a:p>
          <a:p>
            <a:r>
              <a:rPr lang="en-US" dirty="0" smtClean="0">
                <a:solidFill>
                  <a:schemeClr val="tx1"/>
                </a:solidFill>
              </a:rPr>
              <a:t>Cost effective research (even for projects collecting new data but requiring EMR information for recruitment)</a:t>
            </a:r>
          </a:p>
          <a:p>
            <a:pPr lvl="1"/>
            <a:endParaRPr lang="en-US" dirty="0"/>
          </a:p>
          <a:p>
            <a:endParaRPr lang="en-US" dirty="0" smtClean="0"/>
          </a:p>
          <a:p>
            <a:pPr marL="201168" lvl="1" indent="0">
              <a:buNone/>
            </a:pPr>
            <a:endParaRPr lang="en-US" dirty="0"/>
          </a:p>
          <a:p>
            <a:pPr marL="201168"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2453765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Birth of an OUHSC CDW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Dr. Zsolt </a:t>
            </a:r>
            <a:r>
              <a:rPr lang="en-US" dirty="0"/>
              <a:t>Nagykaldi has been advocating for </a:t>
            </a:r>
            <a:r>
              <a:rPr lang="en-US" dirty="0" smtClean="0"/>
              <a:t>years</a:t>
            </a:r>
          </a:p>
          <a:p>
            <a:pPr lvl="1"/>
            <a:r>
              <a:rPr lang="en-US" dirty="0" err="1" smtClean="0"/>
              <a:t>NagyKaldi</a:t>
            </a:r>
            <a:r>
              <a:rPr lang="en-US" dirty="0" smtClean="0"/>
              <a:t> &amp; Shay initial HSC CDW sketch</a:t>
            </a:r>
            <a:endParaRPr lang="en-US" dirty="0"/>
          </a:p>
          <a:p>
            <a:r>
              <a:rPr lang="en-US" dirty="0"/>
              <a:t>Conversation changed when </a:t>
            </a:r>
            <a:r>
              <a:rPr lang="en-US" dirty="0" smtClean="0"/>
              <a:t>EHR </a:t>
            </a:r>
            <a:r>
              <a:rPr lang="en-US" dirty="0"/>
              <a:t>came asking for </a:t>
            </a:r>
            <a:r>
              <a:rPr lang="en-US" dirty="0" smtClean="0"/>
              <a:t>assistance</a:t>
            </a:r>
          </a:p>
          <a:p>
            <a:r>
              <a:rPr lang="en-US" dirty="0"/>
              <a:t>Important for OUHSC's ability to </a:t>
            </a:r>
            <a:endParaRPr lang="en-US" dirty="0" smtClean="0"/>
          </a:p>
          <a:p>
            <a:pPr lvl="1"/>
            <a:r>
              <a:rPr lang="en-US" dirty="0" smtClean="0"/>
              <a:t>compete </a:t>
            </a:r>
            <a:r>
              <a:rPr lang="en-US" dirty="0"/>
              <a:t>for </a:t>
            </a:r>
            <a:r>
              <a:rPr lang="en-US" dirty="0" smtClean="0"/>
              <a:t>grants</a:t>
            </a:r>
          </a:p>
          <a:p>
            <a:pPr lvl="1"/>
            <a:r>
              <a:rPr lang="en-US" dirty="0" smtClean="0"/>
              <a:t>care </a:t>
            </a:r>
            <a:r>
              <a:rPr lang="en-US" dirty="0"/>
              <a:t>for </a:t>
            </a:r>
            <a:r>
              <a:rPr lang="en-US" dirty="0" smtClean="0"/>
              <a:t>patients</a:t>
            </a:r>
          </a:p>
          <a:p>
            <a:r>
              <a:rPr lang="en-US" dirty="0" smtClean="0"/>
              <a:t>Present needs assessed: Warehouses for Research and QAQI</a:t>
            </a:r>
          </a:p>
          <a:p>
            <a:pPr lvl="1"/>
            <a:r>
              <a:rPr lang="en-US" dirty="0"/>
              <a:t>identification and recruitment of potential research </a:t>
            </a:r>
            <a:r>
              <a:rPr lang="en-US" dirty="0" smtClean="0"/>
              <a:t>participants</a:t>
            </a:r>
          </a:p>
          <a:p>
            <a:pPr lvl="1"/>
            <a:r>
              <a:rPr lang="en-US" dirty="0" smtClean="0"/>
              <a:t>epidemiologic </a:t>
            </a:r>
            <a:r>
              <a:rPr lang="en-US" dirty="0"/>
              <a:t>evaluation of clinical </a:t>
            </a:r>
            <a:r>
              <a:rPr lang="en-US" dirty="0" smtClean="0"/>
              <a:t>information </a:t>
            </a:r>
          </a:p>
          <a:p>
            <a:pPr lvl="1"/>
            <a:r>
              <a:rPr lang="en-US" dirty="0"/>
              <a:t>s</a:t>
            </a:r>
            <a:r>
              <a:rPr lang="en-US" dirty="0" smtClean="0"/>
              <a:t>urveillance of disease</a:t>
            </a:r>
          </a:p>
          <a:p>
            <a:pPr lvl="1"/>
            <a:r>
              <a:rPr lang="en-US" dirty="0" smtClean="0"/>
              <a:t>quality </a:t>
            </a:r>
            <a:r>
              <a:rPr lang="en-US" dirty="0"/>
              <a:t>of care </a:t>
            </a:r>
            <a:r>
              <a:rPr lang="en-US" dirty="0" smtClean="0"/>
              <a:t>assessments </a:t>
            </a:r>
          </a:p>
          <a:p>
            <a:pPr lvl="1"/>
            <a:r>
              <a:rPr lang="en-US" dirty="0" smtClean="0"/>
              <a:t>cost-effectiveness </a:t>
            </a:r>
            <a:r>
              <a:rPr lang="en-US" dirty="0"/>
              <a:t>of prevention and treatment </a:t>
            </a:r>
            <a:r>
              <a:rPr lang="en-US" dirty="0" smtClean="0"/>
              <a:t>strategies 	</a:t>
            </a:r>
          </a:p>
          <a:p>
            <a:pPr lvl="1"/>
            <a:endParaRPr lang="en-US" dirty="0"/>
          </a:p>
        </p:txBody>
      </p:sp>
    </p:spTree>
    <p:extLst>
      <p:ext uri="{BB962C8B-B14F-4D97-AF65-F5344CB8AC3E}">
        <p14:creationId xmlns:p14="http://schemas.microsoft.com/office/powerpoint/2010/main" val="363971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 to Date</a:t>
            </a:r>
            <a:endParaRPr lang="en-US" dirty="0"/>
          </a:p>
        </p:txBody>
      </p:sp>
      <p:sp>
        <p:nvSpPr>
          <p:cNvPr id="3" name="Content Placeholder 2"/>
          <p:cNvSpPr>
            <a:spLocks noGrp="1"/>
          </p:cNvSpPr>
          <p:nvPr>
            <p:ph idx="1"/>
          </p:nvPr>
        </p:nvSpPr>
        <p:spPr/>
        <p:txBody>
          <a:bodyPr>
            <a:normAutofit/>
          </a:bodyPr>
          <a:lstStyle/>
          <a:p>
            <a:r>
              <a:rPr lang="en-US" dirty="0" smtClean="0"/>
              <a:t>OSCTR funding secured for initial development and deployment</a:t>
            </a:r>
          </a:p>
          <a:p>
            <a:r>
              <a:rPr lang="en-US" dirty="0" smtClean="0"/>
              <a:t>Initial design complete</a:t>
            </a:r>
          </a:p>
          <a:p>
            <a:r>
              <a:rPr lang="en-US" dirty="0" smtClean="0"/>
              <a:t>Computing infrastructure up and running</a:t>
            </a:r>
          </a:p>
          <a:p>
            <a:r>
              <a:rPr lang="en-US" dirty="0" smtClean="0"/>
              <a:t>Product security review is complete</a:t>
            </a:r>
          </a:p>
          <a:p>
            <a:r>
              <a:rPr lang="en-US" dirty="0" smtClean="0"/>
              <a:t>Product support plan is complete</a:t>
            </a:r>
          </a:p>
          <a:p>
            <a:r>
              <a:rPr lang="en-US" dirty="0" smtClean="0"/>
              <a:t>CDW development team is assembled</a:t>
            </a:r>
          </a:p>
          <a:p>
            <a:pPr lvl="1"/>
            <a:r>
              <a:rPr lang="en-US" dirty="0" smtClean="0"/>
              <a:t>3 data science faculty members</a:t>
            </a:r>
          </a:p>
          <a:p>
            <a:pPr lvl="1"/>
            <a:r>
              <a:rPr lang="en-US" dirty="0" smtClean="0"/>
              <a:t>Campus IT support personnel identified</a:t>
            </a:r>
          </a:p>
          <a:p>
            <a:pPr lvl="1"/>
            <a:r>
              <a:rPr lang="en-US" dirty="0" smtClean="0"/>
              <a:t>New dedicated DBA hired</a:t>
            </a:r>
          </a:p>
          <a:p>
            <a:pPr lvl="1"/>
            <a:r>
              <a:rPr lang="en-US" dirty="0" smtClean="0"/>
              <a:t>New dedicated system navigator hired</a:t>
            </a:r>
          </a:p>
          <a:p>
            <a:pPr lvl="1"/>
            <a:endParaRPr lang="en-US" dirty="0" smtClean="0"/>
          </a:p>
          <a:p>
            <a:endParaRPr lang="en-US" dirty="0"/>
          </a:p>
        </p:txBody>
      </p:sp>
    </p:spTree>
    <p:extLst>
      <p:ext uri="{BB962C8B-B14F-4D97-AF65-F5344CB8AC3E}">
        <p14:creationId xmlns:p14="http://schemas.microsoft.com/office/powerpoint/2010/main" val="1916753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2611975" y="76839"/>
            <a:ext cx="9580025" cy="4702629"/>
          </a:xfrm>
        </p:spPr>
      </p:pic>
      <p:sp>
        <p:nvSpPr>
          <p:cNvPr id="2" name="Title 1"/>
          <p:cNvSpPr>
            <a:spLocks noGrp="1"/>
          </p:cNvSpPr>
          <p:nvPr>
            <p:ph type="ctrTitle" idx="4294967295"/>
          </p:nvPr>
        </p:nvSpPr>
        <p:spPr>
          <a:xfrm>
            <a:off x="0" y="1734208"/>
            <a:ext cx="3249168" cy="780288"/>
          </a:xfrm>
        </p:spPr>
        <p:txBody>
          <a:bodyPr>
            <a:normAutofit fontScale="90000"/>
          </a:bodyPr>
          <a:lstStyle/>
          <a:p>
            <a:r>
              <a:rPr lang="en-US" dirty="0" smtClean="0"/>
              <a:t>Ecosystem</a:t>
            </a:r>
            <a:br>
              <a:rPr lang="en-US" dirty="0" smtClean="0"/>
            </a:br>
            <a:r>
              <a:rPr lang="en-US" dirty="0" smtClean="0"/>
              <a:t>Architecture</a:t>
            </a:r>
            <a:endParaRPr lang="en-US" dirty="0"/>
          </a:p>
        </p:txBody>
      </p:sp>
      <p:sp>
        <p:nvSpPr>
          <p:cNvPr id="5" name="Content Placeholder 2"/>
          <p:cNvSpPr txBox="1">
            <a:spLocks/>
          </p:cNvSpPr>
          <p:nvPr/>
        </p:nvSpPr>
        <p:spPr>
          <a:xfrm>
            <a:off x="0" y="4972050"/>
            <a:ext cx="10185400" cy="12954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smtClean="0"/>
              <a:t>Data Source	</a:t>
            </a:r>
            <a:r>
              <a:rPr lang="en-US" sz="2400" dirty="0" smtClean="0"/>
              <a:t>(column 1): 	contains unique info</a:t>
            </a:r>
          </a:p>
          <a:p>
            <a:pPr lvl="1">
              <a:tabLst>
                <a:tab pos="2228850" algn="l"/>
                <a:tab pos="3771900" algn="l"/>
              </a:tabLst>
            </a:pPr>
            <a:r>
              <a:rPr lang="en-US" sz="2400" b="1" dirty="0" smtClean="0"/>
              <a:t>Warehouse</a:t>
            </a:r>
            <a:r>
              <a:rPr lang="en-US" sz="2400" dirty="0" smtClean="0"/>
              <a:t>	(column 3): 	contains copy after manipulation</a:t>
            </a:r>
          </a:p>
          <a:p>
            <a:pPr lvl="1">
              <a:tabLst>
                <a:tab pos="2228850" algn="l"/>
                <a:tab pos="3771900" algn="l"/>
              </a:tabLst>
            </a:pPr>
            <a:r>
              <a:rPr lang="en-US" sz="2400" b="1" dirty="0" smtClean="0"/>
              <a:t>Project Cache	</a:t>
            </a:r>
            <a:r>
              <a:rPr lang="en-US" sz="2400" dirty="0" smtClean="0"/>
              <a:t>(column 5): 	contains copy of copy after a lot of manipulation</a:t>
            </a:r>
          </a:p>
          <a:p>
            <a:pPr lvl="1">
              <a:tabLst>
                <a:tab pos="3200400" algn="l"/>
              </a:tabLst>
            </a:pPr>
            <a:endParaRPr lang="en-US" sz="2400" dirty="0" smtClean="0"/>
          </a:p>
        </p:txBody>
      </p:sp>
    </p:spTree>
    <p:extLst>
      <p:ext uri="{BB962C8B-B14F-4D97-AF65-F5344CB8AC3E}">
        <p14:creationId xmlns:p14="http://schemas.microsoft.com/office/powerpoint/2010/main" val="10018513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0" y="130629"/>
            <a:ext cx="12192723" cy="5985147"/>
          </a:xfrm>
        </p:spPr>
      </p:pic>
    </p:spTree>
    <p:extLst>
      <p:ext uri="{BB962C8B-B14F-4D97-AF65-F5344CB8AC3E}">
        <p14:creationId xmlns:p14="http://schemas.microsoft.com/office/powerpoint/2010/main" val="990604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33600" y="287338"/>
            <a:ext cx="10058400" cy="830262"/>
          </a:xfrm>
        </p:spPr>
        <p:txBody>
          <a:bodyPr/>
          <a:lstStyle/>
          <a:p>
            <a:r>
              <a:rPr lang="en-US" dirty="0"/>
              <a:t>Benefits over ad-hoc EMR Extracts</a:t>
            </a:r>
          </a:p>
        </p:txBody>
      </p:sp>
      <p:sp>
        <p:nvSpPr>
          <p:cNvPr id="3" name="Content Placeholder 2"/>
          <p:cNvSpPr>
            <a:spLocks noGrp="1"/>
          </p:cNvSpPr>
          <p:nvPr>
            <p:ph idx="4294967295"/>
          </p:nvPr>
        </p:nvSpPr>
        <p:spPr>
          <a:xfrm>
            <a:off x="723900" y="1597025"/>
            <a:ext cx="11169650" cy="4351338"/>
          </a:xfrm>
        </p:spPr>
        <p:txBody>
          <a:bodyPr>
            <a:noAutofit/>
          </a:bodyPr>
          <a:lstStyle/>
          <a:p>
            <a:r>
              <a:rPr lang="en-US" sz="2800" dirty="0" smtClean="0"/>
              <a:t>In contrast to the current approach of using EMR data in research &amp; QA, this </a:t>
            </a:r>
            <a:r>
              <a:rPr lang="en-US" sz="2800" dirty="0"/>
              <a:t>new </a:t>
            </a:r>
            <a:r>
              <a:rPr lang="en-US" sz="2800" dirty="0" smtClean="0"/>
              <a:t>system will </a:t>
            </a:r>
            <a:r>
              <a:rPr lang="en-US" sz="2800" dirty="0"/>
              <a:t>provide:</a:t>
            </a:r>
          </a:p>
          <a:p>
            <a:pPr marL="236538" indent="-236538">
              <a:buFont typeface="Arial" panose="020B0604020202020204" pitchFamily="34" charset="0"/>
              <a:buChar char="•"/>
            </a:pPr>
            <a:r>
              <a:rPr lang="en-US" sz="2800" dirty="0" smtClean="0"/>
              <a:t> </a:t>
            </a:r>
            <a:r>
              <a:rPr lang="en-US" sz="2800" dirty="0"/>
              <a:t>Coordinated datasets across sources (combining patients and variables)</a:t>
            </a:r>
          </a:p>
          <a:p>
            <a:pPr marL="236538" indent="-236538">
              <a:buFont typeface="Arial" panose="020B0604020202020204" pitchFamily="34" charset="0"/>
              <a:buChar char="•"/>
            </a:pPr>
            <a:r>
              <a:rPr lang="en-US" sz="2800" dirty="0" smtClean="0"/>
              <a:t> </a:t>
            </a:r>
            <a:r>
              <a:rPr lang="en-US" sz="2800" dirty="0"/>
              <a:t>Automated updates to datasets (important for on-going QA)</a:t>
            </a:r>
          </a:p>
          <a:p>
            <a:pPr marL="236538" indent="-236538">
              <a:buFont typeface="Arial" panose="020B0604020202020204" pitchFamily="34" charset="0"/>
              <a:buChar char="•"/>
            </a:pPr>
            <a:r>
              <a:rPr lang="en-US" sz="2800" dirty="0"/>
              <a:t> More streamlined IRB approval (hopefully)</a:t>
            </a:r>
          </a:p>
          <a:p>
            <a:pPr marL="236538" indent="-236538">
              <a:buFont typeface="Arial" panose="020B0604020202020204" pitchFamily="34" charset="0"/>
              <a:buChar char="•"/>
            </a:pPr>
            <a:r>
              <a:rPr lang="en-US" sz="2800" dirty="0" smtClean="0"/>
              <a:t> </a:t>
            </a:r>
            <a:r>
              <a:rPr lang="en-US" sz="2800" dirty="0"/>
              <a:t>More secure delivery through REDCap (instead of loose Excel files)</a:t>
            </a:r>
          </a:p>
          <a:p>
            <a:pPr marL="236538" indent="-236538">
              <a:buFont typeface="Arial" panose="020B0604020202020204" pitchFamily="34" charset="0"/>
              <a:buChar char="•"/>
            </a:pPr>
            <a:r>
              <a:rPr lang="en-US" sz="2800" dirty="0" smtClean="0"/>
              <a:t>More </a:t>
            </a:r>
            <a:r>
              <a:rPr lang="en-US" sz="2800" dirty="0"/>
              <a:t>consistent experience for multiple research/QA investigations</a:t>
            </a:r>
            <a:endParaRPr lang="en-US" sz="2800" dirty="0" smtClean="0"/>
          </a:p>
        </p:txBody>
      </p:sp>
    </p:spTree>
    <p:extLst>
      <p:ext uri="{BB962C8B-B14F-4D97-AF65-F5344CB8AC3E}">
        <p14:creationId xmlns:p14="http://schemas.microsoft.com/office/powerpoint/2010/main" val="3537802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1963" y="130242"/>
            <a:ext cx="10058400" cy="830262"/>
          </a:xfrm>
        </p:spPr>
        <p:txBody>
          <a:bodyPr/>
          <a:lstStyle/>
          <a:p>
            <a:r>
              <a:rPr lang="en-US" dirty="0" smtClean="0"/>
              <a:t>Overall Goals</a:t>
            </a:r>
            <a:endParaRPr lang="en-US" dirty="0"/>
          </a:p>
        </p:txBody>
      </p:sp>
      <p:sp>
        <p:nvSpPr>
          <p:cNvPr id="3" name="Content Placeholder 2"/>
          <p:cNvSpPr>
            <a:spLocks noGrp="1"/>
          </p:cNvSpPr>
          <p:nvPr>
            <p:ph idx="4294967295"/>
          </p:nvPr>
        </p:nvSpPr>
        <p:spPr>
          <a:xfrm>
            <a:off x="0" y="2674044"/>
            <a:ext cx="11436350" cy="3657600"/>
          </a:xfrm>
        </p:spPr>
        <p:txBody>
          <a:bodyPr>
            <a:noAutofit/>
          </a:bodyPr>
          <a:lstStyle/>
          <a:p>
            <a:pPr marL="508000" indent="-508000">
              <a:buFont typeface="Courier New" panose="02070309020205020404" pitchFamily="49" charset="0"/>
              <a:buChar char="o"/>
            </a:pPr>
            <a:r>
              <a:rPr lang="en-US" sz="3000" dirty="0" smtClean="0"/>
              <a:t>Existing investigations</a:t>
            </a:r>
            <a:br>
              <a:rPr lang="en-US" sz="3000" dirty="0" smtClean="0"/>
            </a:br>
            <a:r>
              <a:rPr lang="en-US" sz="3000" dirty="0" smtClean="0"/>
              <a:t>can proceed quicker</a:t>
            </a:r>
            <a:br>
              <a:rPr lang="en-US" sz="3000" dirty="0" smtClean="0"/>
            </a:br>
            <a:r>
              <a:rPr lang="en-US" sz="3000" dirty="0" smtClean="0"/>
              <a:t>and </a:t>
            </a:r>
            <a:r>
              <a:rPr lang="en-US" sz="3000" dirty="0"/>
              <a:t>more </a:t>
            </a:r>
            <a:r>
              <a:rPr lang="en-US" sz="3000" dirty="0" smtClean="0"/>
              <a:t/>
            </a:r>
            <a:br>
              <a:rPr lang="en-US" sz="3000" dirty="0" smtClean="0"/>
            </a:br>
            <a:r>
              <a:rPr lang="en-US" sz="3000" dirty="0" smtClean="0"/>
              <a:t>frequently</a:t>
            </a:r>
            <a:r>
              <a:rPr lang="en-US" sz="3000" dirty="0"/>
              <a:t>.</a:t>
            </a:r>
          </a:p>
          <a:p>
            <a:pPr marL="508000" indent="-508000">
              <a:buFont typeface="Courier New" panose="02070309020205020404" pitchFamily="49" charset="0"/>
              <a:buChar char="o"/>
            </a:pPr>
            <a:r>
              <a:rPr lang="en-US" sz="3000" dirty="0"/>
              <a:t>The process is more user-friendly and consistent across different investigations &amp; EMRs.</a:t>
            </a:r>
          </a:p>
          <a:p>
            <a:pPr marL="508000" indent="-508000">
              <a:buFont typeface="Courier New" panose="02070309020205020404" pitchFamily="49" charset="0"/>
              <a:buChar char="o"/>
            </a:pPr>
            <a:r>
              <a:rPr lang="en-US" sz="3000" dirty="0" smtClean="0"/>
              <a:t>More </a:t>
            </a:r>
            <a:r>
              <a:rPr lang="en-US" sz="3000" dirty="0"/>
              <a:t>complicated investigation are possible (by combining patients &amp; measurements across data sources</a:t>
            </a:r>
            <a:r>
              <a:rPr lang="en-US" sz="3000" dirty="0" smtClean="0"/>
              <a:t>).</a:t>
            </a:r>
          </a:p>
        </p:txBody>
      </p:sp>
      <p:pic>
        <p:nvPicPr>
          <p:cNvPr id="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32961" y="0"/>
            <a:ext cx="8359040" cy="4103274"/>
          </a:xfrm>
          <a:prstGeom prst="rect">
            <a:avLst/>
          </a:prstGeom>
        </p:spPr>
      </p:pic>
    </p:spTree>
    <p:extLst>
      <p:ext uri="{BB962C8B-B14F-4D97-AF65-F5344CB8AC3E}">
        <p14:creationId xmlns:p14="http://schemas.microsoft.com/office/powerpoint/2010/main" val="2931397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Define and describe clinical data warehouses</a:t>
            </a:r>
          </a:p>
          <a:p>
            <a:r>
              <a:rPr lang="en-US" dirty="0" smtClean="0"/>
              <a:t>Provide examples of data warehouse uses in medicine and public health</a:t>
            </a:r>
          </a:p>
          <a:p>
            <a:r>
              <a:rPr lang="en-US" dirty="0" smtClean="0"/>
              <a:t>Describe the connection between data warehousing and Big Data</a:t>
            </a:r>
          </a:p>
          <a:p>
            <a:r>
              <a:rPr lang="en-US" dirty="0" smtClean="0"/>
              <a:t>Challenges of building a clinical data warehouse (legal, architectural, procedural)</a:t>
            </a:r>
          </a:p>
          <a:p>
            <a:r>
              <a:rPr lang="en-US" dirty="0" smtClean="0"/>
              <a:t>Limitations of warehouse projects</a:t>
            </a:r>
          </a:p>
          <a:p>
            <a:r>
              <a:rPr lang="en-US" dirty="0" smtClean="0"/>
              <a:t>Birth and development of an OUHSC CDW</a:t>
            </a:r>
          </a:p>
          <a:p>
            <a:r>
              <a:rPr lang="en-US" dirty="0" smtClean="0"/>
              <a:t>Brief demonstration of current CDW design and process</a:t>
            </a:r>
          </a:p>
          <a:p>
            <a:r>
              <a:rPr lang="en-US" dirty="0" smtClean="0"/>
              <a:t>Future directions for the OUHSC CDW</a:t>
            </a:r>
            <a:endParaRPr lang="en-US" dirty="0"/>
          </a:p>
        </p:txBody>
      </p:sp>
    </p:spTree>
    <p:extLst>
      <p:ext uri="{BB962C8B-B14F-4D97-AF65-F5344CB8AC3E}">
        <p14:creationId xmlns:p14="http://schemas.microsoft.com/office/powerpoint/2010/main" val="1115073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 y="134937"/>
            <a:ext cx="5604933" cy="1386501"/>
          </a:xfrm>
        </p:spPr>
        <p:txBody>
          <a:bodyPr>
            <a:normAutofit/>
          </a:bodyPr>
          <a:lstStyle/>
          <a:p>
            <a:r>
              <a:rPr lang="en-US" dirty="0" smtClean="0"/>
              <a:t>Instantiation</a:t>
            </a:r>
            <a:br>
              <a:rPr lang="en-US" dirty="0" smtClean="0"/>
            </a:br>
            <a:r>
              <a:rPr lang="en-US" dirty="0" smtClean="0"/>
              <a:t>Activities</a:t>
            </a:r>
            <a:endParaRPr lang="en-US" dirty="0"/>
          </a:p>
        </p:txBody>
      </p:sp>
      <p:sp>
        <p:nvSpPr>
          <p:cNvPr id="3" name="Content Placeholder 2"/>
          <p:cNvSpPr>
            <a:spLocks noGrp="1"/>
          </p:cNvSpPr>
          <p:nvPr>
            <p:ph idx="4294967295"/>
          </p:nvPr>
        </p:nvSpPr>
        <p:spPr>
          <a:xfrm>
            <a:off x="0" y="2182265"/>
            <a:ext cx="11893550" cy="4193133"/>
          </a:xfrm>
        </p:spPr>
        <p:txBody>
          <a:bodyPr>
            <a:noAutofit/>
          </a:bodyPr>
          <a:lstStyle/>
          <a:p>
            <a:pPr marL="0" indent="0">
              <a:buNone/>
            </a:pPr>
            <a:r>
              <a:rPr lang="en-US" sz="3200" dirty="0"/>
              <a:t>Creating and </a:t>
            </a:r>
            <a:r>
              <a:rPr lang="en-US" sz="3200" dirty="0" smtClean="0"/>
              <a:t>maintaining</a:t>
            </a:r>
            <a:br>
              <a:rPr lang="en-US" sz="3200" dirty="0" smtClean="0"/>
            </a:br>
            <a:r>
              <a:rPr lang="en-US" sz="3200" dirty="0" smtClean="0"/>
              <a:t>the </a:t>
            </a:r>
            <a:r>
              <a:rPr lang="en-US" sz="3200" dirty="0"/>
              <a:t> </a:t>
            </a:r>
            <a:r>
              <a:rPr lang="en-US" sz="3200" dirty="0" smtClean="0"/>
              <a:t>warehouse </a:t>
            </a:r>
            <a:r>
              <a:rPr lang="en-US" sz="3200" dirty="0"/>
              <a:t>ecosystem </a:t>
            </a:r>
            <a:r>
              <a:rPr lang="en-US" sz="3200" dirty="0" smtClean="0"/>
              <a:t/>
            </a:r>
            <a:br>
              <a:rPr lang="en-US" sz="3200" dirty="0" smtClean="0"/>
            </a:br>
            <a:r>
              <a:rPr lang="en-US" sz="3200" dirty="0" smtClean="0"/>
              <a:t>involves </a:t>
            </a:r>
            <a:r>
              <a:rPr lang="en-US" sz="3200" dirty="0"/>
              <a:t>three </a:t>
            </a:r>
            <a:r>
              <a:rPr lang="en-US" sz="3200" dirty="0" smtClean="0"/>
              <a:t>different</a:t>
            </a:r>
            <a:br>
              <a:rPr lang="en-US" sz="3200" dirty="0" smtClean="0"/>
            </a:br>
            <a:r>
              <a:rPr lang="en-US" sz="3200" dirty="0" smtClean="0"/>
              <a:t>levels:</a:t>
            </a:r>
            <a:br>
              <a:rPr lang="en-US" sz="3200" dirty="0" smtClean="0"/>
            </a:br>
            <a:endParaRPr lang="en-US" sz="3200" dirty="0"/>
          </a:p>
          <a:p>
            <a:pPr marL="228600" indent="-228600">
              <a:buFont typeface="Arial" panose="020B0604020202020204" pitchFamily="34" charset="0"/>
              <a:buChar char="•"/>
            </a:pPr>
            <a:r>
              <a:rPr lang="en-US" sz="3200" b="1" dirty="0" smtClean="0"/>
              <a:t>Ecosystem</a:t>
            </a:r>
            <a:r>
              <a:rPr lang="en-US" sz="3200" dirty="0" smtClean="0"/>
              <a:t> </a:t>
            </a:r>
            <a:r>
              <a:rPr lang="en-US" sz="2400" dirty="0"/>
              <a:t>(</a:t>
            </a:r>
            <a:r>
              <a:rPr lang="en-US" sz="2400" dirty="0" err="1"/>
              <a:t>eg</a:t>
            </a:r>
            <a:r>
              <a:rPr lang="en-US" sz="2400" dirty="0"/>
              <a:t>, configuring the database VM)</a:t>
            </a:r>
          </a:p>
          <a:p>
            <a:pPr marL="228600" indent="-228600">
              <a:buFont typeface="Arial" panose="020B0604020202020204" pitchFamily="34" charset="0"/>
              <a:buChar char="•"/>
            </a:pPr>
            <a:r>
              <a:rPr lang="en-US" sz="3200" b="1" dirty="0" smtClean="0"/>
              <a:t>Data source </a:t>
            </a:r>
            <a:r>
              <a:rPr lang="en-US" sz="2400" dirty="0"/>
              <a:t>(</a:t>
            </a:r>
            <a:r>
              <a:rPr lang="en-US" sz="2400" dirty="0" err="1"/>
              <a:t>eg</a:t>
            </a:r>
            <a:r>
              <a:rPr lang="en-US" sz="2400" dirty="0"/>
              <a:t>, connecting an EMR's feed to the warehouse)</a:t>
            </a:r>
            <a:endParaRPr lang="en-US" sz="3200" dirty="0"/>
          </a:p>
          <a:p>
            <a:pPr marL="228600" indent="-228600">
              <a:buFont typeface="Arial" panose="020B0604020202020204" pitchFamily="34" charset="0"/>
              <a:buChar char="•"/>
            </a:pPr>
            <a:r>
              <a:rPr lang="en-US" sz="3200" b="1" dirty="0" smtClean="0"/>
              <a:t>Project</a:t>
            </a:r>
            <a:r>
              <a:rPr lang="en-US" sz="3200" dirty="0" smtClean="0"/>
              <a:t> </a:t>
            </a:r>
            <a:r>
              <a:rPr lang="en-US" sz="2400" dirty="0"/>
              <a:t>(</a:t>
            </a:r>
            <a:r>
              <a:rPr lang="en-US" sz="2400" dirty="0" err="1"/>
              <a:t>eg</a:t>
            </a:r>
            <a:r>
              <a:rPr lang="en-US" sz="2400" dirty="0"/>
              <a:t>, processing data from specific patients for a single IRB-approved investigation)</a:t>
            </a:r>
            <a:endParaRPr lang="en-US" sz="2400" dirty="0" smtClean="0"/>
          </a:p>
        </p:txBody>
      </p:sp>
      <p:pic>
        <p:nvPicPr>
          <p:cNvPr id="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33875" y="-1"/>
            <a:ext cx="7858126" cy="3857385"/>
          </a:xfrm>
          <a:prstGeom prst="rect">
            <a:avLst/>
          </a:prstGeom>
        </p:spPr>
      </p:pic>
    </p:spTree>
    <p:extLst>
      <p:ext uri="{BB962C8B-B14F-4D97-AF65-F5344CB8AC3E}">
        <p14:creationId xmlns:p14="http://schemas.microsoft.com/office/powerpoint/2010/main" val="2476591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3820" y="58738"/>
            <a:ext cx="10058400" cy="830262"/>
          </a:xfrm>
        </p:spPr>
        <p:txBody>
          <a:bodyPr/>
          <a:lstStyle/>
          <a:p>
            <a:r>
              <a:rPr lang="en-US" dirty="0" smtClean="0"/>
              <a:t>Requirements Per </a:t>
            </a:r>
            <a:r>
              <a:rPr lang="en-US" dirty="0"/>
              <a:t>Ecosystem</a:t>
            </a:r>
          </a:p>
        </p:txBody>
      </p:sp>
      <p:sp>
        <p:nvSpPr>
          <p:cNvPr id="3" name="Content Placeholder 2"/>
          <p:cNvSpPr>
            <a:spLocks noGrp="1"/>
          </p:cNvSpPr>
          <p:nvPr>
            <p:ph idx="4294967295"/>
          </p:nvPr>
        </p:nvSpPr>
        <p:spPr>
          <a:xfrm>
            <a:off x="259080" y="1257300"/>
            <a:ext cx="11634470" cy="5135880"/>
          </a:xfrm>
        </p:spPr>
        <p:txBody>
          <a:bodyPr>
            <a:noAutofit/>
          </a:bodyPr>
          <a:lstStyle/>
          <a:p>
            <a:pPr marL="0" indent="0">
              <a:buNone/>
            </a:pPr>
            <a:r>
              <a:rPr lang="en-US" sz="2800" dirty="0"/>
              <a:t>These steps are required for the overall ecosystem.  This work is required once for our </a:t>
            </a:r>
            <a:r>
              <a:rPr lang="en-US" sz="2800" b="1" dirty="0" smtClean="0"/>
              <a:t>campus</a:t>
            </a:r>
            <a:r>
              <a:rPr lang="en-US" sz="2800" dirty="0" smtClean="0"/>
              <a:t>, </a:t>
            </a:r>
            <a:r>
              <a:rPr lang="en-US" sz="2800" dirty="0"/>
              <a:t>and doesn't need to be replicated for each additional data sources or investigation.</a:t>
            </a:r>
          </a:p>
          <a:p>
            <a:pPr marL="342900" indent="-342900">
              <a:buFont typeface="+mj-lt"/>
              <a:buAutoNum type="arabicPeriod"/>
            </a:pPr>
            <a:r>
              <a:rPr lang="en-US" sz="2800" dirty="0" smtClean="0"/>
              <a:t>Planning </a:t>
            </a:r>
            <a:r>
              <a:rPr lang="en-US" sz="2800" dirty="0"/>
              <a:t>meetings with Campus IT and shared </a:t>
            </a:r>
            <a:r>
              <a:rPr lang="en-US" sz="2800" dirty="0" smtClean="0"/>
              <a:t>services</a:t>
            </a:r>
            <a:endParaRPr lang="en-US" sz="2800" dirty="0"/>
          </a:p>
          <a:p>
            <a:pPr marL="342900" indent="-342900">
              <a:buFont typeface="+mj-lt"/>
              <a:buAutoNum type="arabicPeriod"/>
            </a:pPr>
            <a:r>
              <a:rPr lang="en-US" sz="2800" dirty="0" smtClean="0"/>
              <a:t>Campus </a:t>
            </a:r>
            <a:r>
              <a:rPr lang="en-US" sz="2800" dirty="0"/>
              <a:t>IT security review (and annual re-reviews</a:t>
            </a:r>
            <a:r>
              <a:rPr lang="en-US" sz="2800" dirty="0" smtClean="0"/>
              <a:t>)</a:t>
            </a:r>
            <a:endParaRPr lang="en-US" sz="2800" dirty="0"/>
          </a:p>
          <a:p>
            <a:pPr marL="342900" indent="-342900">
              <a:buFont typeface="+mj-lt"/>
              <a:buAutoNum type="arabicPeriod"/>
            </a:pPr>
            <a:r>
              <a:rPr lang="en-US" sz="2800" dirty="0" smtClean="0"/>
              <a:t>Creating </a:t>
            </a:r>
            <a:r>
              <a:rPr lang="en-US" sz="2800" dirty="0"/>
              <a:t>multiple VMs (virtual machines</a:t>
            </a:r>
            <a:r>
              <a:rPr lang="en-US" sz="2800" dirty="0" smtClean="0"/>
              <a:t>) </a:t>
            </a:r>
          </a:p>
          <a:p>
            <a:pPr marL="342900" indent="-342900">
              <a:buFont typeface="+mj-lt"/>
              <a:buAutoNum type="arabicPeriod"/>
            </a:pPr>
            <a:r>
              <a:rPr lang="en-US" sz="2800" dirty="0" smtClean="0"/>
              <a:t>Installing </a:t>
            </a:r>
            <a:r>
              <a:rPr lang="en-US" sz="2800" dirty="0"/>
              <a:t>and patching software on </a:t>
            </a:r>
            <a:r>
              <a:rPr lang="en-US" sz="2800" dirty="0" smtClean="0"/>
              <a:t/>
            </a:r>
            <a:br>
              <a:rPr lang="en-US" sz="2800" dirty="0" smtClean="0"/>
            </a:br>
            <a:r>
              <a:rPr lang="en-US" sz="2800" dirty="0" smtClean="0"/>
              <a:t>each machine</a:t>
            </a:r>
          </a:p>
          <a:p>
            <a:pPr marL="342900" indent="-342900">
              <a:buFont typeface="+mj-lt"/>
              <a:buAutoNum type="arabicPeriod"/>
            </a:pPr>
            <a:r>
              <a:rPr lang="en-US" sz="2800" dirty="0" smtClean="0"/>
              <a:t>Establish </a:t>
            </a:r>
            <a:r>
              <a:rPr lang="en-US" sz="2800" dirty="0"/>
              <a:t>and maintaining secure connections between the </a:t>
            </a:r>
            <a:r>
              <a:rPr lang="en-US" sz="2800" dirty="0" smtClean="0"/>
              <a:t>2</a:t>
            </a:r>
            <a:r>
              <a:rPr lang="en-US" sz="2800" baseline="30000" dirty="0" smtClean="0"/>
              <a:t>nd</a:t>
            </a:r>
            <a:r>
              <a:rPr lang="en-US" sz="2800" dirty="0" smtClean="0"/>
              <a:t>-5</a:t>
            </a:r>
            <a:r>
              <a:rPr lang="en-US" sz="2800" baseline="30000" dirty="0" smtClean="0"/>
              <a:t>th</a:t>
            </a:r>
            <a:r>
              <a:rPr lang="en-US" sz="2800" dirty="0" smtClean="0"/>
              <a:t>  cols.</a:t>
            </a:r>
          </a:p>
          <a:p>
            <a:pPr marL="342900" indent="-342900">
              <a:buFont typeface="+mj-lt"/>
              <a:buAutoNum type="arabicPeriod"/>
            </a:pPr>
            <a:r>
              <a:rPr lang="en-US" sz="2800" dirty="0" smtClean="0"/>
              <a:t>Assembling </a:t>
            </a:r>
            <a:r>
              <a:rPr lang="en-US" sz="2800" dirty="0"/>
              <a:t>team </a:t>
            </a:r>
            <a:r>
              <a:rPr lang="en-US" sz="2800" dirty="0" smtClean="0"/>
              <a:t>(DBA, EMR reporter, REDCap admin, statistician)</a:t>
            </a:r>
          </a:p>
        </p:txBody>
      </p:sp>
      <p:pic>
        <p:nvPicPr>
          <p:cNvPr id="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65812" y="3160395"/>
            <a:ext cx="4226188" cy="2074545"/>
          </a:xfrm>
          <a:prstGeom prst="rect">
            <a:avLst/>
          </a:prstGeom>
        </p:spPr>
      </p:pic>
    </p:spTree>
    <p:extLst>
      <p:ext uri="{BB962C8B-B14F-4D97-AF65-F5344CB8AC3E}">
        <p14:creationId xmlns:p14="http://schemas.microsoft.com/office/powerpoint/2010/main" val="1235433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3820" y="58738"/>
            <a:ext cx="11982994" cy="643391"/>
          </a:xfrm>
        </p:spPr>
        <p:txBody>
          <a:bodyPr>
            <a:normAutofit fontScale="90000"/>
          </a:bodyPr>
          <a:lstStyle/>
          <a:p>
            <a:pPr algn="ctr"/>
            <a:r>
              <a:rPr lang="en-US" dirty="0" smtClean="0"/>
              <a:t>Requirements Per </a:t>
            </a:r>
            <a:r>
              <a:rPr lang="en-US" dirty="0"/>
              <a:t>Data Source</a:t>
            </a:r>
          </a:p>
        </p:txBody>
      </p:sp>
      <p:sp>
        <p:nvSpPr>
          <p:cNvPr id="3" name="Content Placeholder 2"/>
          <p:cNvSpPr>
            <a:spLocks noGrp="1"/>
          </p:cNvSpPr>
          <p:nvPr>
            <p:ph idx="4294967295"/>
          </p:nvPr>
        </p:nvSpPr>
        <p:spPr>
          <a:xfrm>
            <a:off x="259080" y="636814"/>
            <a:ext cx="11634470" cy="5756366"/>
          </a:xfrm>
        </p:spPr>
        <p:txBody>
          <a:bodyPr>
            <a:noAutofit/>
          </a:bodyPr>
          <a:lstStyle/>
          <a:p>
            <a:pPr marL="0" indent="0">
              <a:buNone/>
            </a:pPr>
            <a:r>
              <a:rPr lang="en-US" sz="2800" dirty="0"/>
              <a:t>Necessary for each data source (</a:t>
            </a:r>
            <a:r>
              <a:rPr lang="en-US" sz="2800" dirty="0" err="1"/>
              <a:t>eg</a:t>
            </a:r>
            <a:r>
              <a:rPr lang="en-US" sz="2800" dirty="0"/>
              <a:t>, once for Centricity, once for </a:t>
            </a:r>
            <a:r>
              <a:rPr lang="en-US" sz="2800" dirty="0" err="1" smtClean="0"/>
              <a:t>Meditech</a:t>
            </a:r>
            <a:r>
              <a:rPr lang="en-US" sz="2800" dirty="0" smtClean="0"/>
              <a:t>…)</a:t>
            </a:r>
            <a:endParaRPr lang="en-US" sz="2800" dirty="0"/>
          </a:p>
          <a:p>
            <a:pPr marL="457200" indent="-457200">
              <a:buFont typeface="+mj-lt"/>
              <a:buAutoNum type="arabicPeriod"/>
            </a:pPr>
            <a:r>
              <a:rPr lang="en-US" sz="2800" dirty="0" smtClean="0"/>
              <a:t>Agreement </a:t>
            </a:r>
            <a:r>
              <a:rPr lang="en-US" sz="2800" dirty="0"/>
              <a:t>with data source owner.</a:t>
            </a:r>
          </a:p>
          <a:p>
            <a:pPr marL="457200" indent="-457200">
              <a:buFont typeface="+mj-lt"/>
              <a:buAutoNum type="arabicPeriod"/>
            </a:pPr>
            <a:r>
              <a:rPr lang="en-US" sz="2800" dirty="0" smtClean="0"/>
              <a:t>Establish </a:t>
            </a:r>
            <a:r>
              <a:rPr lang="en-US" sz="2800" dirty="0"/>
              <a:t>a periodic automated data feed</a:t>
            </a:r>
            <a:r>
              <a:rPr lang="en-US" sz="2800" dirty="0" smtClean="0"/>
              <a:t>. </a:t>
            </a:r>
          </a:p>
          <a:p>
            <a:pPr marL="457200" indent="-457200">
              <a:buFont typeface="+mj-lt"/>
              <a:buAutoNum type="arabicPeriod"/>
            </a:pPr>
            <a:r>
              <a:rPr lang="en-US" sz="2800" dirty="0" smtClean="0"/>
              <a:t>Secure </a:t>
            </a:r>
            <a:r>
              <a:rPr lang="en-US" sz="2800" dirty="0"/>
              <a:t>licenses for GUI and specialized software (</a:t>
            </a:r>
            <a:r>
              <a:rPr lang="en-US" sz="2800" dirty="0" err="1"/>
              <a:t>eg</a:t>
            </a:r>
            <a:r>
              <a:rPr lang="en-US" sz="2800" dirty="0"/>
              <a:t>, Crystal Reports &amp; Centricity front-end).</a:t>
            </a:r>
          </a:p>
          <a:p>
            <a:pPr marL="457200" indent="-457200">
              <a:buFont typeface="+mj-lt"/>
              <a:buAutoNum type="arabicPeriod"/>
            </a:pPr>
            <a:r>
              <a:rPr lang="en-US" sz="2800" dirty="0" smtClean="0"/>
              <a:t>Learn </a:t>
            </a:r>
            <a:r>
              <a:rPr lang="en-US" sz="2800" dirty="0"/>
              <a:t>data source</a:t>
            </a:r>
            <a:r>
              <a:rPr lang="en-US" sz="2800" dirty="0" smtClean="0"/>
              <a:t>.</a:t>
            </a:r>
            <a:endParaRPr lang="en-US" sz="2800" dirty="0"/>
          </a:p>
          <a:p>
            <a:pPr marL="685800" lvl="1" indent="-228600"/>
            <a:r>
              <a:rPr lang="en-US" sz="2600" dirty="0" smtClean="0"/>
              <a:t>Database </a:t>
            </a:r>
            <a:r>
              <a:rPr lang="en-US" sz="2600" dirty="0"/>
              <a:t>schema </a:t>
            </a:r>
          </a:p>
          <a:p>
            <a:pPr marL="685800" lvl="1" indent="-228600"/>
            <a:r>
              <a:rPr lang="en-US" sz="2600" dirty="0" smtClean="0"/>
              <a:t>Sampling plan (and source of </a:t>
            </a:r>
            <a:r>
              <a:rPr lang="en-US" sz="2600" dirty="0" err="1" smtClean="0"/>
              <a:t>missingness</a:t>
            </a:r>
            <a:r>
              <a:rPr lang="en-US" sz="2600" dirty="0" smtClean="0"/>
              <a:t>)</a:t>
            </a:r>
            <a:endParaRPr lang="en-US" sz="2600" dirty="0"/>
          </a:p>
          <a:p>
            <a:pPr marL="457200" indent="-457200">
              <a:buFont typeface="+mj-lt"/>
              <a:buAutoNum type="arabicPeriod"/>
            </a:pPr>
            <a:r>
              <a:rPr lang="en-US" sz="2800" dirty="0" smtClean="0"/>
              <a:t>Write </a:t>
            </a:r>
            <a:r>
              <a:rPr lang="en-US" sz="2800" dirty="0"/>
              <a:t>code to</a:t>
            </a:r>
            <a:r>
              <a:rPr lang="en-US" sz="2800" dirty="0" smtClean="0"/>
              <a:t>:</a:t>
            </a:r>
            <a:endParaRPr lang="en-US" sz="2800" dirty="0"/>
          </a:p>
          <a:p>
            <a:pPr marL="685800" lvl="1" indent="-228600"/>
            <a:r>
              <a:rPr lang="en-US" sz="2600" dirty="0" smtClean="0"/>
              <a:t>Transform </a:t>
            </a:r>
            <a:r>
              <a:rPr lang="en-US" sz="2600" dirty="0"/>
              <a:t>EAV schema into warehouse-friendly schema</a:t>
            </a:r>
            <a:r>
              <a:rPr lang="en-US" sz="2600" dirty="0" smtClean="0"/>
              <a:t>.</a:t>
            </a:r>
          </a:p>
          <a:p>
            <a:pPr marL="685800" lvl="1" indent="-228600"/>
            <a:r>
              <a:rPr lang="en-US" sz="2600" dirty="0" smtClean="0"/>
              <a:t>Combine </a:t>
            </a:r>
            <a:r>
              <a:rPr lang="en-US" sz="2600" dirty="0"/>
              <a:t>measures from different data sources</a:t>
            </a:r>
          </a:p>
          <a:p>
            <a:pPr marL="685800" lvl="1" indent="-228600"/>
            <a:r>
              <a:rPr lang="en-US" sz="2600" dirty="0" smtClean="0"/>
              <a:t>Link </a:t>
            </a:r>
            <a:r>
              <a:rPr lang="en-US" sz="2600" dirty="0"/>
              <a:t>clients from different data sources</a:t>
            </a:r>
            <a:endParaRPr lang="en-US" sz="2800" dirty="0"/>
          </a:p>
        </p:txBody>
      </p:sp>
      <p:pic>
        <p:nvPicPr>
          <p:cNvPr id="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1189" y="2789987"/>
            <a:ext cx="4960812" cy="2435156"/>
          </a:xfrm>
          <a:prstGeom prst="rect">
            <a:avLst/>
          </a:prstGeom>
        </p:spPr>
      </p:pic>
    </p:spTree>
    <p:extLst>
      <p:ext uri="{BB962C8B-B14F-4D97-AF65-F5344CB8AC3E}">
        <p14:creationId xmlns:p14="http://schemas.microsoft.com/office/powerpoint/2010/main" val="2187317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3820" y="58738"/>
            <a:ext cx="10058400" cy="830262"/>
          </a:xfrm>
        </p:spPr>
        <p:txBody>
          <a:bodyPr/>
          <a:lstStyle/>
          <a:p>
            <a:r>
              <a:rPr lang="en-US" dirty="0" smtClean="0"/>
              <a:t>Requirements Per Project/Investigation</a:t>
            </a:r>
            <a:endParaRPr lang="en-US" dirty="0"/>
          </a:p>
        </p:txBody>
      </p:sp>
      <p:sp>
        <p:nvSpPr>
          <p:cNvPr id="3" name="Content Placeholder 2"/>
          <p:cNvSpPr>
            <a:spLocks noGrp="1"/>
          </p:cNvSpPr>
          <p:nvPr>
            <p:ph idx="4294967295"/>
          </p:nvPr>
        </p:nvSpPr>
        <p:spPr>
          <a:xfrm>
            <a:off x="214685" y="1051560"/>
            <a:ext cx="11970689" cy="5341620"/>
          </a:xfrm>
        </p:spPr>
        <p:txBody>
          <a:bodyPr>
            <a:noAutofit/>
          </a:bodyPr>
          <a:lstStyle/>
          <a:p>
            <a:pPr marL="0" indent="0">
              <a:buNone/>
            </a:pPr>
            <a:r>
              <a:rPr lang="en-US" sz="2800" dirty="0"/>
              <a:t>Necessary for each investigation (</a:t>
            </a:r>
            <a:r>
              <a:rPr lang="en-US" sz="2800" dirty="0" err="1"/>
              <a:t>eg</a:t>
            </a:r>
            <a:r>
              <a:rPr lang="en-US" sz="2800" dirty="0"/>
              <a:t>, once for Gillaspy/</a:t>
            </a:r>
            <a:r>
              <a:rPr lang="en-US" sz="2800" dirty="0" err="1"/>
              <a:t>Weedn</a:t>
            </a:r>
            <a:r>
              <a:rPr lang="en-US" sz="2800" dirty="0"/>
              <a:t>, once for </a:t>
            </a:r>
            <a:r>
              <a:rPr lang="en-US" sz="2800" dirty="0" smtClean="0"/>
              <a:t>Miller…)</a:t>
            </a:r>
          </a:p>
          <a:p>
            <a:pPr marL="457200" indent="-457200">
              <a:buFont typeface="+mj-lt"/>
              <a:buAutoNum type="arabicPeriod"/>
            </a:pPr>
            <a:r>
              <a:rPr lang="en-US" sz="2800" dirty="0" smtClean="0"/>
              <a:t>IRB </a:t>
            </a:r>
            <a:r>
              <a:rPr lang="en-US" sz="2800" dirty="0"/>
              <a:t>approval for investigation</a:t>
            </a:r>
          </a:p>
          <a:p>
            <a:pPr marL="457200" indent="-457200">
              <a:buFont typeface="+mj-lt"/>
              <a:buAutoNum type="arabicPeriod"/>
            </a:pPr>
            <a:r>
              <a:rPr lang="en-US" sz="2800" dirty="0" smtClean="0"/>
              <a:t>IRB </a:t>
            </a:r>
            <a:r>
              <a:rPr lang="en-US" sz="2800" dirty="0"/>
              <a:t>approval for warehouse collaborators</a:t>
            </a:r>
          </a:p>
          <a:p>
            <a:pPr marL="457200" indent="-457200">
              <a:buFont typeface="+mj-lt"/>
              <a:buAutoNum type="arabicPeriod"/>
            </a:pPr>
            <a:r>
              <a:rPr lang="en-US" sz="2800" dirty="0" smtClean="0"/>
              <a:t>Teach us research </a:t>
            </a:r>
            <a:r>
              <a:rPr lang="en-US" sz="2800" dirty="0"/>
              <a:t>goals &amp; specifics</a:t>
            </a:r>
          </a:p>
          <a:p>
            <a:pPr marL="457200" indent="-457200">
              <a:buFont typeface="+mj-lt"/>
              <a:buAutoNum type="arabicPeriod"/>
            </a:pPr>
            <a:r>
              <a:rPr lang="en-US" sz="2800" dirty="0" smtClean="0"/>
              <a:t>Write </a:t>
            </a:r>
            <a:r>
              <a:rPr lang="en-US" sz="2800" dirty="0"/>
              <a:t>code to transform warehouse </a:t>
            </a:r>
            <a:r>
              <a:rPr lang="en-US" sz="2800" dirty="0" smtClean="0"/>
              <a:t/>
            </a:r>
            <a:br>
              <a:rPr lang="en-US" sz="2800" dirty="0" smtClean="0"/>
            </a:br>
            <a:r>
              <a:rPr lang="en-US" sz="2800" dirty="0" smtClean="0"/>
              <a:t>into </a:t>
            </a:r>
            <a:r>
              <a:rPr lang="en-US" sz="2800" dirty="0"/>
              <a:t>research-friendly schema.</a:t>
            </a:r>
          </a:p>
          <a:p>
            <a:pPr marL="457200" indent="-457200">
              <a:buFont typeface="+mj-lt"/>
              <a:buAutoNum type="arabicPeriod"/>
            </a:pPr>
            <a:r>
              <a:rPr lang="en-US" sz="2800" dirty="0" smtClean="0"/>
              <a:t>Establish </a:t>
            </a:r>
            <a:r>
              <a:rPr lang="en-US" sz="2800" dirty="0"/>
              <a:t>REDCap </a:t>
            </a:r>
            <a:r>
              <a:rPr lang="en-US" sz="2800" dirty="0" smtClean="0"/>
              <a:t>cache</a:t>
            </a:r>
          </a:p>
          <a:p>
            <a:pPr marL="457200" indent="-457200">
              <a:buFont typeface="+mj-lt"/>
              <a:buAutoNum type="arabicPeriod"/>
            </a:pPr>
            <a:r>
              <a:rPr lang="en-US" sz="2800" dirty="0" smtClean="0"/>
              <a:t>Write </a:t>
            </a:r>
            <a:r>
              <a:rPr lang="en-US" sz="2800" dirty="0"/>
              <a:t>code to transfer data </a:t>
            </a:r>
            <a:r>
              <a:rPr lang="en-US" sz="2800" dirty="0" smtClean="0"/>
              <a:t/>
            </a:r>
            <a:br>
              <a:rPr lang="en-US" sz="2800" dirty="0" smtClean="0"/>
            </a:br>
            <a:r>
              <a:rPr lang="en-US" sz="2800" dirty="0" smtClean="0"/>
              <a:t>from warehouse </a:t>
            </a:r>
            <a:r>
              <a:rPr lang="en-US" sz="2800" dirty="0"/>
              <a:t>to cache</a:t>
            </a:r>
          </a:p>
          <a:p>
            <a:pPr marL="457200" indent="-457200">
              <a:buFont typeface="+mj-lt"/>
              <a:buAutoNum type="arabicPeriod"/>
            </a:pPr>
            <a:r>
              <a:rPr lang="en-US" sz="2800" dirty="0" smtClean="0"/>
              <a:t>Educate </a:t>
            </a:r>
            <a:r>
              <a:rPr lang="en-US" sz="2800" dirty="0"/>
              <a:t>researchers </a:t>
            </a:r>
            <a:r>
              <a:rPr lang="en-US" sz="2800" dirty="0" smtClean="0"/>
              <a:t>how REDCap &amp; cache work</a:t>
            </a:r>
            <a:endParaRPr lang="en-US" sz="2800" dirty="0"/>
          </a:p>
        </p:txBody>
      </p:sp>
      <p:pic>
        <p:nvPicPr>
          <p:cNvPr id="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12403" y="2649874"/>
            <a:ext cx="6372972" cy="3128356"/>
          </a:xfrm>
          <a:prstGeom prst="rect">
            <a:avLst/>
          </a:prstGeom>
        </p:spPr>
      </p:pic>
    </p:spTree>
    <p:extLst>
      <p:ext uri="{BB962C8B-B14F-4D97-AF65-F5344CB8AC3E}">
        <p14:creationId xmlns:p14="http://schemas.microsoft.com/office/powerpoint/2010/main" val="4248279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8" y="0"/>
            <a:ext cx="3000375" cy="6858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5859" y="603116"/>
            <a:ext cx="9692362" cy="6254884"/>
          </a:xfrm>
          <a:prstGeom prst="rect">
            <a:avLst/>
          </a:prstGeom>
        </p:spPr>
      </p:pic>
      <p:sp>
        <p:nvSpPr>
          <p:cNvPr id="2" name="Title 1"/>
          <p:cNvSpPr>
            <a:spLocks noGrp="1"/>
          </p:cNvSpPr>
          <p:nvPr>
            <p:ph type="title" idx="4294967295"/>
          </p:nvPr>
        </p:nvSpPr>
        <p:spPr>
          <a:xfrm>
            <a:off x="6050604" y="287338"/>
            <a:ext cx="6141396" cy="830262"/>
          </a:xfrm>
        </p:spPr>
        <p:txBody>
          <a:bodyPr/>
          <a:lstStyle/>
          <a:p>
            <a:r>
              <a:rPr lang="en-US" dirty="0" smtClean="0"/>
              <a:t>Part of Centricity</a:t>
            </a:r>
            <a:endParaRPr lang="en-US" dirty="0"/>
          </a:p>
        </p:txBody>
      </p:sp>
    </p:spTree>
    <p:extLst>
      <p:ext uri="{BB962C8B-B14F-4D97-AF65-F5344CB8AC3E}">
        <p14:creationId xmlns:p14="http://schemas.microsoft.com/office/powerpoint/2010/main" val="36787006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
            <a:ext cx="12192000" cy="1225685"/>
          </a:xfrm>
        </p:spPr>
        <p:txBody>
          <a:bodyPr>
            <a:normAutofit fontScale="90000"/>
          </a:bodyPr>
          <a:lstStyle/>
          <a:p>
            <a:pPr algn="ctr"/>
            <a:r>
              <a:rPr lang="en-US" dirty="0" smtClean="0"/>
              <a:t>Transforming (one patient’s collection of) </a:t>
            </a:r>
            <a:br>
              <a:rPr lang="en-US" dirty="0" smtClean="0"/>
            </a:br>
            <a:r>
              <a:rPr lang="en-US" dirty="0" smtClean="0"/>
              <a:t>records for statistical software</a:t>
            </a:r>
            <a:endParaRPr lang="en-US" dirty="0"/>
          </a:p>
        </p:txBody>
      </p:sp>
      <p:sp>
        <p:nvSpPr>
          <p:cNvPr id="6" name="Left Brace 5"/>
          <p:cNvSpPr/>
          <p:nvPr/>
        </p:nvSpPr>
        <p:spPr>
          <a:xfrm rot="16200000">
            <a:off x="3503429" y="1989458"/>
            <a:ext cx="282748" cy="6667032"/>
          </a:xfrm>
          <a:prstGeom prst="leftBrace">
            <a:avLst>
              <a:gd name="adj1" fmla="val 15017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136358" y="5333006"/>
            <a:ext cx="6514116" cy="1077218"/>
          </a:xfrm>
          <a:prstGeom prst="rect">
            <a:avLst/>
          </a:prstGeom>
          <a:noFill/>
        </p:spPr>
        <p:txBody>
          <a:bodyPr wrap="square" rtlCol="0">
            <a:spAutoFit/>
          </a:bodyPr>
          <a:lstStyle/>
          <a:p>
            <a:pPr algn="ctr"/>
            <a:r>
              <a:rPr lang="en-US" sz="3200" dirty="0" smtClean="0"/>
              <a:t>From Centricity</a:t>
            </a:r>
            <a:br>
              <a:rPr lang="en-US" sz="3200" dirty="0" smtClean="0"/>
            </a:br>
            <a:r>
              <a:rPr lang="en-US" sz="3200" dirty="0" smtClean="0"/>
              <a:t>(one row per patient/measurement)</a:t>
            </a:r>
            <a:endParaRPr lang="en-US" sz="3200" dirty="0"/>
          </a:p>
        </p:txBody>
      </p:sp>
      <p:sp>
        <p:nvSpPr>
          <p:cNvPr id="9" name="TextBox 8"/>
          <p:cNvSpPr txBox="1"/>
          <p:nvPr/>
        </p:nvSpPr>
        <p:spPr>
          <a:xfrm>
            <a:off x="7210926" y="5354063"/>
            <a:ext cx="4499811" cy="1077218"/>
          </a:xfrm>
          <a:prstGeom prst="rect">
            <a:avLst/>
          </a:prstGeom>
          <a:noFill/>
        </p:spPr>
        <p:txBody>
          <a:bodyPr wrap="square" rtlCol="0">
            <a:spAutoFit/>
          </a:bodyPr>
          <a:lstStyle/>
          <a:p>
            <a:pPr algn="ctr"/>
            <a:r>
              <a:rPr lang="en-US" sz="3200" dirty="0" smtClean="0"/>
              <a:t>To REDCap Cache</a:t>
            </a:r>
            <a:br>
              <a:rPr lang="en-US" sz="3200" dirty="0" smtClean="0"/>
            </a:br>
            <a:r>
              <a:rPr lang="en-US" sz="3200" dirty="0" smtClean="0"/>
              <a:t>(one row per visit)</a:t>
            </a:r>
            <a:endParaRPr lang="en-US" sz="3200" dirty="0"/>
          </a:p>
        </p:txBody>
      </p:sp>
      <p:pic>
        <p:nvPicPr>
          <p:cNvPr id="4" name="Picture 3"/>
          <p:cNvPicPr>
            <a:picLocks noChangeAspect="1"/>
          </p:cNvPicPr>
          <p:nvPr/>
        </p:nvPicPr>
        <p:blipFill>
          <a:blip r:embed="rId3"/>
          <a:stretch>
            <a:fillRect/>
          </a:stretch>
        </p:blipFill>
        <p:spPr>
          <a:xfrm>
            <a:off x="311286" y="1246771"/>
            <a:ext cx="11602164" cy="3718260"/>
          </a:xfrm>
          <a:prstGeom prst="rect">
            <a:avLst/>
          </a:prstGeom>
        </p:spPr>
      </p:pic>
      <p:sp>
        <p:nvSpPr>
          <p:cNvPr id="10" name="Left Brace 9"/>
          <p:cNvSpPr/>
          <p:nvPr/>
        </p:nvSpPr>
        <p:spPr>
          <a:xfrm rot="16200000">
            <a:off x="9371598" y="2876550"/>
            <a:ext cx="282748" cy="4892850"/>
          </a:xfrm>
          <a:prstGeom prst="leftBrace">
            <a:avLst>
              <a:gd name="adj1" fmla="val 15017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881922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30923" y="287338"/>
            <a:ext cx="10961077" cy="830262"/>
          </a:xfrm>
        </p:spPr>
        <p:txBody>
          <a:bodyPr/>
          <a:lstStyle/>
          <a:p>
            <a:r>
              <a:rPr lang="en-US" dirty="0"/>
              <a:t>Live demo of REDCap Project Cache</a:t>
            </a:r>
          </a:p>
        </p:txBody>
      </p:sp>
      <p:sp>
        <p:nvSpPr>
          <p:cNvPr id="3" name="Content Placeholder 2"/>
          <p:cNvSpPr>
            <a:spLocks noGrp="1"/>
          </p:cNvSpPr>
          <p:nvPr>
            <p:ph idx="4294967295"/>
          </p:nvPr>
        </p:nvSpPr>
        <p:spPr>
          <a:xfrm>
            <a:off x="723900" y="1597025"/>
            <a:ext cx="11169650" cy="4351338"/>
          </a:xfrm>
        </p:spPr>
        <p:txBody>
          <a:bodyPr>
            <a:noAutofit/>
          </a:bodyPr>
          <a:lstStyle/>
          <a:p>
            <a:pPr marL="457200" indent="-457200">
              <a:buFont typeface="Courier New" panose="02070309020205020404" pitchFamily="49" charset="0"/>
              <a:buChar char="o"/>
            </a:pPr>
            <a:r>
              <a:rPr lang="en-US" sz="4400" dirty="0" smtClean="0"/>
              <a:t>REDCap GUI</a:t>
            </a:r>
            <a:endParaRPr lang="en-US" sz="4400" dirty="0"/>
          </a:p>
          <a:p>
            <a:pPr marL="457200" indent="-457200">
              <a:buFont typeface="Courier New" panose="02070309020205020404" pitchFamily="49" charset="0"/>
              <a:buChar char="o"/>
            </a:pPr>
            <a:r>
              <a:rPr lang="en-US" sz="4400" dirty="0" smtClean="0"/>
              <a:t>Access data with R/SAS</a:t>
            </a:r>
            <a:endParaRPr lang="en-US" sz="4400" dirty="0"/>
          </a:p>
        </p:txBody>
      </p:sp>
    </p:spTree>
    <p:extLst>
      <p:ext uri="{BB962C8B-B14F-4D97-AF65-F5344CB8AC3E}">
        <p14:creationId xmlns:p14="http://schemas.microsoft.com/office/powerpoint/2010/main" val="41946076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475784" y="287338"/>
            <a:ext cx="3716215" cy="830262"/>
          </a:xfrm>
        </p:spPr>
        <p:txBody>
          <a:bodyPr/>
          <a:lstStyle/>
          <a:p>
            <a:r>
              <a:rPr lang="en-US" dirty="0" smtClean="0"/>
              <a:t>SAS Example</a:t>
            </a:r>
            <a:endParaRPr lang="en-US" dirty="0"/>
          </a:p>
        </p:txBody>
      </p:sp>
      <p:sp>
        <p:nvSpPr>
          <p:cNvPr id="3" name="Content Placeholder 2"/>
          <p:cNvSpPr>
            <a:spLocks noGrp="1"/>
          </p:cNvSpPr>
          <p:nvPr>
            <p:ph idx="4294967295"/>
          </p:nvPr>
        </p:nvSpPr>
        <p:spPr>
          <a:xfrm>
            <a:off x="184730" y="105848"/>
            <a:ext cx="12007269" cy="6752151"/>
          </a:xfrm>
        </p:spPr>
        <p:txBody>
          <a:bodyPr>
            <a:noAutofit/>
          </a:bodyPr>
          <a:lstStyle/>
          <a:p>
            <a:pPr marL="0" lvl="0" indent="0" eaLnBrk="0" fontAlgn="base" hangingPunct="0">
              <a:lnSpc>
                <a:spcPct val="100000"/>
              </a:lnSpc>
              <a:spcBef>
                <a:spcPct val="0"/>
              </a:spcBef>
              <a:spcAft>
                <a:spcPct val="0"/>
              </a:spcAft>
              <a:buClrTx/>
              <a:buSzTx/>
              <a:buNone/>
            </a:pPr>
            <a:r>
              <a:rPr lang="en-US" altLang="en-US" dirty="0">
                <a:solidFill>
                  <a:srgbClr val="0000FF"/>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in  </a:t>
            </a:r>
            <a:r>
              <a:rPr lang="en-US" altLang="en-US" dirty="0" smtClean="0">
                <a:solidFill>
                  <a:srgbClr val="800080"/>
                </a:solidFill>
                <a:latin typeface="Consolas" panose="020B0609020204030204" pitchFamily="49" charset="0"/>
                <a:cs typeface="Consolas" panose="020B0609020204030204" pitchFamily="49" charset="0"/>
              </a:rPr>
              <a:t>"E:\encrypted_drive\aslan\apicall.csv</a:t>
            </a:r>
            <a:r>
              <a:rPr lang="en-US" altLang="en-US" dirty="0">
                <a:solidFill>
                  <a:srgbClr val="80008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a:t>
            </a:r>
            <a:endParaRPr lang="en-US" altLang="en-US" sz="1600" dirty="0">
              <a:solidFill>
                <a:schemeClr val="tx1"/>
              </a:solidFill>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ClrTx/>
              <a:buSzTx/>
              <a:buNone/>
            </a:pPr>
            <a:r>
              <a:rPr lang="en-US" altLang="en-US" dirty="0">
                <a:solidFill>
                  <a:srgbClr val="0000FF"/>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out </a:t>
            </a:r>
            <a:r>
              <a:rPr lang="en-US" altLang="en-US" dirty="0" smtClean="0">
                <a:solidFill>
                  <a:srgbClr val="800080"/>
                </a:solidFill>
                <a:latin typeface="Consolas" panose="020B0609020204030204" pitchFamily="49" charset="0"/>
                <a:cs typeface="Consolas" panose="020B0609020204030204" pitchFamily="49" charset="0"/>
              </a:rPr>
              <a:t>"</a:t>
            </a:r>
            <a:r>
              <a:rPr lang="en-US" altLang="en-US" dirty="0">
                <a:solidFill>
                  <a:srgbClr val="800080"/>
                </a:solidFill>
                <a:latin typeface="Consolas" panose="020B0609020204030204" pitchFamily="49" charset="0"/>
                <a:cs typeface="Consolas" panose="020B0609020204030204" pitchFamily="49" charset="0"/>
              </a:rPr>
              <a:t>E:\encrypted_drive\aslan\redcap.csv"</a:t>
            </a:r>
            <a:r>
              <a:rPr lang="en-US" altLang="en-US" dirty="0">
                <a:solidFill>
                  <a:srgbClr val="000000"/>
                </a:solidFill>
                <a:latin typeface="Consolas" panose="020B0609020204030204" pitchFamily="49" charset="0"/>
                <a:cs typeface="Consolas" panose="020B0609020204030204" pitchFamily="49" charset="0"/>
              </a:rPr>
              <a:t>;</a:t>
            </a:r>
            <a:endParaRPr lang="en-US" altLang="en-US" sz="1600" dirty="0">
              <a:solidFill>
                <a:schemeClr val="tx1"/>
              </a:solidFill>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ClrTx/>
              <a:buSzTx/>
              <a:buNone/>
            </a:pPr>
            <a:r>
              <a:rPr lang="en-US" altLang="en-US" dirty="0">
                <a:solidFill>
                  <a:srgbClr val="000000"/>
                </a:solidFill>
                <a:latin typeface="Consolas" panose="020B0609020204030204" pitchFamily="49" charset="0"/>
                <a:cs typeface="Consolas" panose="020B0609020204030204" pitchFamily="49" charset="0"/>
              </a:rPr>
              <a:t> </a:t>
            </a:r>
            <a:endParaRPr lang="en-US" altLang="en-US" sz="1600" dirty="0">
              <a:solidFill>
                <a:schemeClr val="tx1"/>
              </a:solidFill>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ClrTx/>
              <a:buSzTx/>
              <a:buNone/>
            </a:pPr>
            <a:r>
              <a:rPr lang="en-US" altLang="en-US" dirty="0">
                <a:solidFill>
                  <a:srgbClr val="0000FF"/>
                </a:solidFill>
                <a:latin typeface="Consolas" panose="020B0609020204030204" pitchFamily="49" charset="0"/>
                <a:cs typeface="Consolas" panose="020B0609020204030204" pitchFamily="49" charset="0"/>
              </a:rPr>
              <a:t>%let</a:t>
            </a:r>
            <a:r>
              <a:rPr lang="en-US" altLang="en-US" dirty="0">
                <a:solidFill>
                  <a:srgbClr val="000000"/>
                </a:solidFill>
                <a:latin typeface="Consolas" panose="020B0609020204030204" pitchFamily="49" charset="0"/>
                <a:cs typeface="Consolas" panose="020B0609020204030204" pitchFamily="49" charset="0"/>
              </a:rPr>
              <a:t> token = </a:t>
            </a:r>
            <a:r>
              <a:rPr lang="en-US" altLang="en-US" dirty="0" err="1">
                <a:solidFill>
                  <a:srgbClr val="000000"/>
                </a:solidFill>
                <a:latin typeface="Consolas" panose="020B0609020204030204" pitchFamily="49" charset="0"/>
                <a:cs typeface="Consolas" panose="020B0609020204030204" pitchFamily="49" charset="0"/>
              </a:rPr>
              <a:t>xxxxx</a:t>
            </a:r>
            <a:r>
              <a:rPr lang="en-US" altLang="en-US" dirty="0" smtClean="0">
                <a:solidFill>
                  <a:srgbClr val="000000"/>
                </a:solidFill>
                <a:latin typeface="Consolas" panose="020B0609020204030204" pitchFamily="49" charset="0"/>
                <a:cs typeface="Consolas" panose="020B0609020204030204" pitchFamily="49" charset="0"/>
              </a:rPr>
              <a:t>;</a:t>
            </a:r>
          </a:p>
          <a:p>
            <a:pPr marL="0" indent="0" eaLnBrk="0" fontAlgn="base" hangingPunct="0">
              <a:lnSpc>
                <a:spcPct val="100000"/>
              </a:lnSpc>
              <a:spcBef>
                <a:spcPct val="0"/>
              </a:spcBef>
              <a:spcAft>
                <a:spcPct val="0"/>
              </a:spcAft>
              <a:buClrTx/>
              <a:buSzTx/>
              <a:buNone/>
            </a:pPr>
            <a:r>
              <a:rPr lang="en-US" altLang="en-US" sz="1600" dirty="0">
                <a:latin typeface="Consolas" panose="020B0609020204030204" pitchFamily="49" charset="0"/>
                <a:cs typeface="Consolas" panose="020B0609020204030204" pitchFamily="49" charset="0"/>
              </a:rPr>
              <a:t>"%</a:t>
            </a:r>
            <a:r>
              <a:rPr lang="en-US" altLang="en-US" sz="1600" dirty="0" err="1">
                <a:latin typeface="Consolas" panose="020B0609020204030204" pitchFamily="49" charset="0"/>
                <a:cs typeface="Consolas" panose="020B0609020204030204" pitchFamily="49" charset="0"/>
              </a:rPr>
              <a:t>NRStr</a:t>
            </a:r>
            <a:r>
              <a:rPr lang="en-US" altLang="en-US" sz="1600" dirty="0">
                <a:latin typeface="Consolas" panose="020B0609020204030204" pitchFamily="49" charset="0"/>
                <a:cs typeface="Consolas" panose="020B0609020204030204" pitchFamily="49" charset="0"/>
              </a:rPr>
              <a:t>(content=</a:t>
            </a:r>
            <a:r>
              <a:rPr lang="en-US" altLang="en-US" sz="1600" dirty="0" err="1">
                <a:latin typeface="Consolas" panose="020B0609020204030204" pitchFamily="49" charset="0"/>
                <a:cs typeface="Consolas" panose="020B0609020204030204" pitchFamily="49" charset="0"/>
              </a:rPr>
              <a:t>record&amp;type</a:t>
            </a:r>
            <a:r>
              <a:rPr lang="en-US" altLang="en-US" sz="1600" dirty="0">
                <a:latin typeface="Consolas" panose="020B0609020204030204" pitchFamily="49" charset="0"/>
                <a:cs typeface="Consolas" panose="020B0609020204030204" pitchFamily="49" charset="0"/>
              </a:rPr>
              <a:t>=</a:t>
            </a:r>
            <a:r>
              <a:rPr lang="en-US" altLang="en-US" sz="1600" dirty="0" err="1">
                <a:latin typeface="Consolas" panose="020B0609020204030204" pitchFamily="49" charset="0"/>
                <a:cs typeface="Consolas" panose="020B0609020204030204" pitchFamily="49" charset="0"/>
              </a:rPr>
              <a:t>flat&amp;format</a:t>
            </a:r>
            <a:r>
              <a:rPr lang="en-US" altLang="en-US" sz="1600" dirty="0">
                <a:latin typeface="Consolas" panose="020B0609020204030204" pitchFamily="49" charset="0"/>
                <a:cs typeface="Consolas" panose="020B0609020204030204" pitchFamily="49" charset="0"/>
              </a:rPr>
              <a:t>=</a:t>
            </a:r>
            <a:r>
              <a:rPr lang="en-US" altLang="en-US" sz="1600" dirty="0" err="1">
                <a:latin typeface="Consolas" panose="020B0609020204030204" pitchFamily="49" charset="0"/>
                <a:cs typeface="Consolas" panose="020B0609020204030204" pitchFamily="49" charset="0"/>
              </a:rPr>
              <a:t>csv&amp;fields</a:t>
            </a:r>
            <a:r>
              <a:rPr lang="en-US" altLang="en-US" sz="1600" dirty="0">
                <a:latin typeface="Consolas" panose="020B0609020204030204" pitchFamily="49" charset="0"/>
                <a:cs typeface="Consolas" panose="020B0609020204030204" pitchFamily="49" charset="0"/>
              </a:rPr>
              <a:t>=</a:t>
            </a:r>
            <a:r>
              <a:rPr lang="en-US" altLang="en-US" sz="1600" dirty="0" err="1">
                <a:latin typeface="Consolas" panose="020B0609020204030204" pitchFamily="49" charset="0"/>
                <a:cs typeface="Consolas" panose="020B0609020204030204" pitchFamily="49" charset="0"/>
              </a:rPr>
              <a:t>last_first_mi&amp;token</a:t>
            </a:r>
            <a:r>
              <a:rPr lang="en-US" altLang="en-US" sz="1600" dirty="0">
                <a:latin typeface="Consolas" panose="020B0609020204030204" pitchFamily="49" charset="0"/>
                <a:cs typeface="Consolas" panose="020B0609020204030204" pitchFamily="49" charset="0"/>
              </a:rPr>
              <a:t>=)&amp;</a:t>
            </a:r>
            <a:r>
              <a:rPr lang="en-US" altLang="en-US" sz="1600" dirty="0" err="1">
                <a:latin typeface="Consolas" panose="020B0609020204030204" pitchFamily="49" charset="0"/>
                <a:cs typeface="Consolas" panose="020B0609020204030204" pitchFamily="49" charset="0"/>
              </a:rPr>
              <a:t>token%NRStr</a:t>
            </a:r>
            <a:r>
              <a:rPr lang="en-US" altLang="en-US" sz="1600" dirty="0">
                <a:latin typeface="Consolas" panose="020B0609020204030204" pitchFamily="49" charset="0"/>
                <a:cs typeface="Consolas" panose="020B0609020204030204" pitchFamily="49" charset="0"/>
              </a:rPr>
              <a:t>(&amp;_x=1)"; </a:t>
            </a:r>
          </a:p>
          <a:p>
            <a:pPr marL="0" lvl="0" indent="0" eaLnBrk="0" fontAlgn="base" hangingPunct="0">
              <a:lnSpc>
                <a:spcPct val="100000"/>
              </a:lnSpc>
              <a:spcBef>
                <a:spcPct val="0"/>
              </a:spcBef>
              <a:spcAft>
                <a:spcPct val="0"/>
              </a:spcAft>
              <a:buClrTx/>
              <a:buSzTx/>
              <a:buNone/>
            </a:pPr>
            <a:endParaRPr lang="en-US" altLang="en-US" sz="1600" dirty="0">
              <a:solidFill>
                <a:schemeClr val="tx1"/>
              </a:solidFill>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ClrTx/>
              <a:buSzTx/>
              <a:buNone/>
            </a:pPr>
            <a:r>
              <a:rPr lang="en-US" altLang="en-US" dirty="0">
                <a:solidFill>
                  <a:srgbClr val="0000FF"/>
                </a:solidFill>
                <a:latin typeface="Consolas" panose="020B0609020204030204" pitchFamily="49" charset="0"/>
                <a:cs typeface="Consolas" panose="020B0609020204030204" pitchFamily="49" charset="0"/>
              </a:rPr>
              <a:t>%let</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url</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6611CC"/>
                </a:solidFill>
                <a:latin typeface="Consolas" panose="020B0609020204030204" pitchFamily="49" charset="0"/>
                <a:cs typeface="Consolas" panose="020B0609020204030204" pitchFamily="49" charset="0"/>
                <a:hlinkClick r:id="rId2"/>
              </a:rPr>
              <a:t>https</a:t>
            </a:r>
            <a:r>
              <a:rPr lang="en-US" altLang="en-US" dirty="0" smtClean="0">
                <a:solidFill>
                  <a:srgbClr val="6611CC"/>
                </a:solidFill>
                <a:latin typeface="Consolas" panose="020B0609020204030204" pitchFamily="49" charset="0"/>
                <a:cs typeface="Consolas" panose="020B0609020204030204" pitchFamily="49" charset="0"/>
                <a:hlinkClick r:id="rId2"/>
              </a:rPr>
              <a:t>://bbmc.ouhsc.edu/</a:t>
            </a:r>
            <a:r>
              <a:rPr lang="en-US" altLang="en-US" dirty="0" err="1" smtClean="0">
                <a:solidFill>
                  <a:srgbClr val="6611CC"/>
                </a:solidFill>
                <a:latin typeface="Consolas" panose="020B0609020204030204" pitchFamily="49" charset="0"/>
                <a:cs typeface="Consolas" panose="020B0609020204030204" pitchFamily="49" charset="0"/>
                <a:hlinkClick r:id="rId2"/>
              </a:rPr>
              <a:t>api</a:t>
            </a:r>
            <a:r>
              <a:rPr lang="en-US" altLang="en-US" dirty="0">
                <a:solidFill>
                  <a:srgbClr val="6611CC"/>
                </a:solidFill>
                <a:latin typeface="Consolas" panose="020B0609020204030204" pitchFamily="49" charset="0"/>
                <a:cs typeface="Consolas" panose="020B0609020204030204" pitchFamily="49" charset="0"/>
                <a:hlinkClick r:id="rId2"/>
              </a:rPr>
              <a:t>/</a:t>
            </a:r>
            <a:r>
              <a:rPr lang="en-US" altLang="en-US" dirty="0">
                <a:solidFill>
                  <a:srgbClr val="000000"/>
                </a:solidFill>
                <a:latin typeface="Consolas" panose="020B0609020204030204" pitchFamily="49" charset="0"/>
                <a:cs typeface="Consolas" panose="020B0609020204030204" pitchFamily="49" charset="0"/>
              </a:rPr>
              <a:t>";</a:t>
            </a:r>
            <a:endParaRPr lang="en-US" altLang="en-US" sz="1600" dirty="0">
              <a:solidFill>
                <a:schemeClr val="tx1"/>
              </a:solidFill>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ClrTx/>
              <a:buSzTx/>
              <a:buNone/>
            </a:pPr>
            <a:r>
              <a:rPr lang="en-US" altLang="en-US" dirty="0">
                <a:solidFill>
                  <a:srgbClr val="000000"/>
                </a:solidFill>
                <a:latin typeface="Consolas" panose="020B0609020204030204" pitchFamily="49" charset="0"/>
                <a:cs typeface="Consolas" panose="020B0609020204030204" pitchFamily="49" charset="0"/>
              </a:rPr>
              <a:t> </a:t>
            </a:r>
            <a:endParaRPr lang="en-US" altLang="en-US" sz="1600" dirty="0">
              <a:solidFill>
                <a:schemeClr val="tx1"/>
              </a:solidFill>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ClrTx/>
              <a:buSzTx/>
              <a:buNone/>
            </a:pPr>
            <a:r>
              <a:rPr lang="en-US" altLang="en-US" b="1" dirty="0">
                <a:solidFill>
                  <a:srgbClr val="000080"/>
                </a:solidFill>
                <a:latin typeface="Consolas" panose="020B0609020204030204" pitchFamily="49" charset="0"/>
                <a:cs typeface="Consolas" panose="020B0609020204030204" pitchFamily="49" charset="0"/>
              </a:rPr>
              <a:t>data</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_null_</a:t>
            </a:r>
            <a:r>
              <a:rPr lang="en-US" altLang="en-US" dirty="0">
                <a:solidFill>
                  <a:srgbClr val="000000"/>
                </a:solidFill>
                <a:latin typeface="Consolas" panose="020B0609020204030204" pitchFamily="49" charset="0"/>
                <a:cs typeface="Consolas" panose="020B0609020204030204" pitchFamily="49" charset="0"/>
              </a:rPr>
              <a:t> ;</a:t>
            </a:r>
            <a:endParaRPr lang="en-US" altLang="en-US" sz="1600" dirty="0">
              <a:solidFill>
                <a:schemeClr val="tx1"/>
              </a:solidFill>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ClrTx/>
              <a:buSzTx/>
              <a:buNone/>
            </a:pPr>
            <a:r>
              <a:rPr lang="en-US" altLang="en-US" dirty="0">
                <a:solidFill>
                  <a:srgbClr val="0000FF"/>
                </a:solidFill>
                <a:latin typeface="Consolas" panose="020B0609020204030204" pitchFamily="49" charset="0"/>
                <a:cs typeface="Consolas" panose="020B0609020204030204" pitchFamily="49" charset="0"/>
              </a:rPr>
              <a:t>file</a:t>
            </a:r>
            <a:r>
              <a:rPr lang="en-US" altLang="en-US" dirty="0">
                <a:solidFill>
                  <a:srgbClr val="000000"/>
                </a:solidFill>
                <a:latin typeface="Consolas" panose="020B0609020204030204" pitchFamily="49" charset="0"/>
                <a:cs typeface="Consolas" panose="020B0609020204030204" pitchFamily="49" charset="0"/>
              </a:rPr>
              <a:t> in ;</a:t>
            </a:r>
            <a:endParaRPr lang="en-US" altLang="en-US" sz="1600" dirty="0">
              <a:solidFill>
                <a:schemeClr val="tx1"/>
              </a:solidFill>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ClrTx/>
              <a:buSzTx/>
              <a:buNone/>
            </a:pPr>
            <a:r>
              <a:rPr lang="en-US" altLang="en-US" dirty="0">
                <a:solidFill>
                  <a:srgbClr val="0000FF"/>
                </a:solidFill>
                <a:latin typeface="Consolas" panose="020B0609020204030204" pitchFamily="49" charset="0"/>
                <a:cs typeface="Consolas" panose="020B0609020204030204" pitchFamily="49" charset="0"/>
              </a:rPr>
              <a:t>put</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800080"/>
                </a:solidFill>
                <a:latin typeface="Consolas" panose="020B0609020204030204" pitchFamily="49" charset="0"/>
                <a:cs typeface="Consolas" panose="020B0609020204030204" pitchFamily="49" charset="0"/>
              </a:rPr>
              <a:t>"%</a:t>
            </a:r>
            <a:r>
              <a:rPr lang="en-US" altLang="en-US" dirty="0" err="1">
                <a:solidFill>
                  <a:srgbClr val="800080"/>
                </a:solidFill>
                <a:latin typeface="Consolas" panose="020B0609020204030204" pitchFamily="49" charset="0"/>
                <a:cs typeface="Consolas" panose="020B0609020204030204" pitchFamily="49" charset="0"/>
              </a:rPr>
              <a:t>NRStr</a:t>
            </a:r>
            <a:r>
              <a:rPr lang="en-US" altLang="en-US" dirty="0">
                <a:solidFill>
                  <a:srgbClr val="800080"/>
                </a:solidFill>
                <a:latin typeface="Consolas" panose="020B0609020204030204" pitchFamily="49" charset="0"/>
                <a:cs typeface="Consolas" panose="020B0609020204030204" pitchFamily="49" charset="0"/>
              </a:rPr>
              <a:t>(content=</a:t>
            </a:r>
            <a:r>
              <a:rPr lang="en-US" altLang="en-US" dirty="0" err="1">
                <a:solidFill>
                  <a:srgbClr val="800080"/>
                </a:solidFill>
                <a:latin typeface="Consolas" panose="020B0609020204030204" pitchFamily="49" charset="0"/>
                <a:cs typeface="Consolas" panose="020B0609020204030204" pitchFamily="49" charset="0"/>
              </a:rPr>
              <a:t>record&amp;type</a:t>
            </a:r>
            <a:r>
              <a:rPr lang="en-US" altLang="en-US" dirty="0">
                <a:solidFill>
                  <a:srgbClr val="800080"/>
                </a:solidFill>
                <a:latin typeface="Consolas" panose="020B0609020204030204" pitchFamily="49" charset="0"/>
                <a:cs typeface="Consolas" panose="020B0609020204030204" pitchFamily="49" charset="0"/>
              </a:rPr>
              <a:t>=</a:t>
            </a:r>
            <a:r>
              <a:rPr lang="en-US" altLang="en-US" dirty="0" err="1">
                <a:solidFill>
                  <a:srgbClr val="800080"/>
                </a:solidFill>
                <a:latin typeface="Consolas" panose="020B0609020204030204" pitchFamily="49" charset="0"/>
                <a:cs typeface="Consolas" panose="020B0609020204030204" pitchFamily="49" charset="0"/>
              </a:rPr>
              <a:t>flat&amp;format</a:t>
            </a:r>
            <a:r>
              <a:rPr lang="en-US" altLang="en-US" dirty="0">
                <a:solidFill>
                  <a:srgbClr val="800080"/>
                </a:solidFill>
                <a:latin typeface="Consolas" panose="020B0609020204030204" pitchFamily="49" charset="0"/>
                <a:cs typeface="Consolas" panose="020B0609020204030204" pitchFamily="49" charset="0"/>
              </a:rPr>
              <a:t>=</a:t>
            </a:r>
            <a:r>
              <a:rPr lang="en-US" altLang="en-US" dirty="0" err="1">
                <a:solidFill>
                  <a:srgbClr val="800080"/>
                </a:solidFill>
                <a:latin typeface="Consolas" panose="020B0609020204030204" pitchFamily="49" charset="0"/>
                <a:cs typeface="Consolas" panose="020B0609020204030204" pitchFamily="49" charset="0"/>
              </a:rPr>
              <a:t>csv&amp;token</a:t>
            </a:r>
            <a:r>
              <a:rPr lang="en-US" altLang="en-US" dirty="0">
                <a:solidFill>
                  <a:srgbClr val="800080"/>
                </a:solidFill>
                <a:latin typeface="Consolas" panose="020B0609020204030204" pitchFamily="49" charset="0"/>
                <a:cs typeface="Consolas" panose="020B0609020204030204" pitchFamily="49" charset="0"/>
              </a:rPr>
              <a:t>=)&amp;token"</a:t>
            </a:r>
            <a:r>
              <a:rPr lang="en-US" altLang="en-US" dirty="0">
                <a:solidFill>
                  <a:srgbClr val="000000"/>
                </a:solidFill>
                <a:latin typeface="Consolas" panose="020B0609020204030204" pitchFamily="49" charset="0"/>
                <a:cs typeface="Consolas" panose="020B0609020204030204" pitchFamily="49" charset="0"/>
              </a:rPr>
              <a:t>;</a:t>
            </a:r>
            <a:endParaRPr lang="en-US" altLang="en-US" sz="1600" dirty="0">
              <a:solidFill>
                <a:schemeClr val="tx1"/>
              </a:solidFill>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ClrTx/>
              <a:buSzTx/>
              <a:buNone/>
            </a:pPr>
            <a:r>
              <a:rPr lang="en-US" altLang="en-US" b="1" dirty="0">
                <a:solidFill>
                  <a:srgbClr val="000080"/>
                </a:solidFill>
                <a:latin typeface="Consolas" panose="020B0609020204030204" pitchFamily="49" charset="0"/>
                <a:cs typeface="Consolas" panose="020B0609020204030204" pitchFamily="49" charset="0"/>
              </a:rPr>
              <a:t>run</a:t>
            </a:r>
            <a:r>
              <a:rPr lang="en-US" altLang="en-US" dirty="0">
                <a:solidFill>
                  <a:srgbClr val="000000"/>
                </a:solidFill>
                <a:latin typeface="Consolas" panose="020B0609020204030204" pitchFamily="49" charset="0"/>
                <a:cs typeface="Consolas" panose="020B0609020204030204" pitchFamily="49" charset="0"/>
              </a:rPr>
              <a:t>;</a:t>
            </a:r>
            <a:endParaRPr lang="en-US" altLang="en-US" sz="1600" dirty="0">
              <a:solidFill>
                <a:schemeClr val="tx1"/>
              </a:solidFill>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ClrTx/>
              <a:buSzTx/>
              <a:buNone/>
            </a:pPr>
            <a:r>
              <a:rPr lang="en-US" altLang="en-US" dirty="0">
                <a:solidFill>
                  <a:srgbClr val="000000"/>
                </a:solidFill>
                <a:latin typeface="Consolas" panose="020B0609020204030204" pitchFamily="49" charset="0"/>
                <a:cs typeface="Consolas" panose="020B0609020204030204" pitchFamily="49" charset="0"/>
              </a:rPr>
              <a:t> </a:t>
            </a:r>
            <a:endParaRPr lang="en-US" altLang="en-US" sz="1600" dirty="0">
              <a:solidFill>
                <a:schemeClr val="tx1"/>
              </a:solidFill>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ClrTx/>
              <a:buSzTx/>
              <a:buNone/>
            </a:pPr>
            <a:r>
              <a:rPr lang="en-US" altLang="en-US" b="1" dirty="0">
                <a:solidFill>
                  <a:srgbClr val="000080"/>
                </a:solidFill>
                <a:latin typeface="Consolas" panose="020B0609020204030204" pitchFamily="49" charset="0"/>
                <a:cs typeface="Consolas" panose="020B0609020204030204" pitchFamily="49" charset="0"/>
              </a:rPr>
              <a:t>proc</a:t>
            </a:r>
            <a:r>
              <a:rPr lang="en-US" altLang="en-US" dirty="0">
                <a:solidFill>
                  <a:srgbClr val="000000"/>
                </a:solidFill>
                <a:latin typeface="Consolas" panose="020B0609020204030204" pitchFamily="49" charset="0"/>
                <a:cs typeface="Consolas" panose="020B0609020204030204" pitchFamily="49" charset="0"/>
              </a:rPr>
              <a:t> </a:t>
            </a:r>
            <a:r>
              <a:rPr lang="en-US" altLang="en-US" b="1" dirty="0">
                <a:solidFill>
                  <a:srgbClr val="000080"/>
                </a:solidFill>
                <a:latin typeface="Consolas" panose="020B0609020204030204" pitchFamily="49" charset="0"/>
                <a:cs typeface="Consolas" panose="020B0609020204030204" pitchFamily="49" charset="0"/>
              </a:rPr>
              <a:t>http</a:t>
            </a:r>
            <a:endParaRPr lang="en-US" altLang="en-US" sz="1600" dirty="0">
              <a:solidFill>
                <a:schemeClr val="tx1"/>
              </a:solidFill>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ClrTx/>
              <a:buSzTx/>
              <a:buNone/>
            </a:pPr>
            <a:r>
              <a:rPr lang="en-US" altLang="en-US" dirty="0">
                <a:solidFill>
                  <a:srgbClr val="000000"/>
                </a:solidFill>
                <a:latin typeface="Consolas" panose="020B0609020204030204" pitchFamily="49" charset="0"/>
                <a:cs typeface="Consolas" panose="020B0609020204030204" pitchFamily="49" charset="0"/>
              </a:rPr>
              <a:t>   in=in</a:t>
            </a:r>
            <a:endParaRPr lang="en-US" altLang="en-US" sz="1600" dirty="0">
              <a:solidFill>
                <a:schemeClr val="tx1"/>
              </a:solidFill>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ClrTx/>
              <a:buSzTx/>
              <a:buNone/>
            </a:pPr>
            <a:r>
              <a:rPr lang="en-US" altLang="en-US" dirty="0">
                <a:solidFill>
                  <a:srgbClr val="000000"/>
                </a:solidFill>
                <a:latin typeface="Consolas" panose="020B0609020204030204" pitchFamily="49" charset="0"/>
                <a:cs typeface="Consolas" panose="020B0609020204030204" pitchFamily="49" charset="0"/>
              </a:rPr>
              <a:t>   out=out</a:t>
            </a:r>
            <a:endParaRPr lang="en-US" altLang="en-US" sz="1600" dirty="0">
              <a:solidFill>
                <a:schemeClr val="tx1"/>
              </a:solidFill>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ClrTx/>
              <a:buSzTx/>
              <a:buNone/>
            </a:pP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url</a:t>
            </a:r>
            <a:r>
              <a:rPr lang="en-US" altLang="en-US" dirty="0">
                <a:solidFill>
                  <a:srgbClr val="000000"/>
                </a:solidFill>
                <a:latin typeface="Consolas" panose="020B0609020204030204" pitchFamily="49" charset="0"/>
                <a:cs typeface="Consolas" panose="020B0609020204030204" pitchFamily="49" charset="0"/>
              </a:rPr>
              <a:t>=&amp;</a:t>
            </a:r>
            <a:r>
              <a:rPr lang="en-US" altLang="en-US" dirty="0" err="1">
                <a:solidFill>
                  <a:srgbClr val="000000"/>
                </a:solidFill>
                <a:latin typeface="Consolas" panose="020B0609020204030204" pitchFamily="49" charset="0"/>
                <a:cs typeface="Consolas" panose="020B0609020204030204" pitchFamily="49" charset="0"/>
              </a:rPr>
              <a:t>url</a:t>
            </a:r>
            <a:endParaRPr lang="en-US" altLang="en-US" sz="1600" dirty="0">
              <a:solidFill>
                <a:schemeClr val="tx1"/>
              </a:solidFill>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ClrTx/>
              <a:buSzTx/>
              <a:buNone/>
            </a:pPr>
            <a:r>
              <a:rPr lang="en-US" altLang="en-US" dirty="0">
                <a:solidFill>
                  <a:srgbClr val="000000"/>
                </a:solidFill>
                <a:latin typeface="Consolas" panose="020B0609020204030204" pitchFamily="49" charset="0"/>
                <a:cs typeface="Consolas" panose="020B0609020204030204" pitchFamily="49" charset="0"/>
              </a:rPr>
              <a:t>   method=</a:t>
            </a:r>
            <a:r>
              <a:rPr lang="en-US" altLang="en-US" dirty="0">
                <a:solidFill>
                  <a:srgbClr val="800080"/>
                </a:solidFill>
                <a:latin typeface="Consolas" panose="020B0609020204030204" pitchFamily="49" charset="0"/>
                <a:cs typeface="Consolas" panose="020B0609020204030204" pitchFamily="49" charset="0"/>
              </a:rPr>
              <a:t>"post"</a:t>
            </a:r>
            <a:r>
              <a:rPr lang="en-US" altLang="en-US" dirty="0">
                <a:solidFill>
                  <a:srgbClr val="000000"/>
                </a:solidFill>
                <a:latin typeface="Consolas" panose="020B0609020204030204" pitchFamily="49" charset="0"/>
                <a:cs typeface="Consolas" panose="020B0609020204030204" pitchFamily="49" charset="0"/>
              </a:rPr>
              <a:t>;</a:t>
            </a:r>
            <a:endParaRPr lang="en-US" altLang="en-US" sz="1600" dirty="0">
              <a:solidFill>
                <a:schemeClr val="tx1"/>
              </a:solidFill>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ClrTx/>
              <a:buSzTx/>
              <a:buNone/>
            </a:pPr>
            <a:r>
              <a:rPr lang="en-US" altLang="en-US" b="1" dirty="0">
                <a:solidFill>
                  <a:srgbClr val="000080"/>
                </a:solidFill>
                <a:latin typeface="Consolas" panose="020B0609020204030204" pitchFamily="49" charset="0"/>
                <a:cs typeface="Consolas" panose="020B0609020204030204" pitchFamily="49" charset="0"/>
              </a:rPr>
              <a:t>run</a:t>
            </a:r>
            <a:r>
              <a:rPr lang="en-US" altLang="en-US" dirty="0" smtClean="0">
                <a:solidFill>
                  <a:srgbClr val="000000"/>
                </a:solidFill>
                <a:latin typeface="Consolas" panose="020B0609020204030204" pitchFamily="49" charset="0"/>
                <a:cs typeface="Consolas" panose="020B0609020204030204" pitchFamily="49" charset="0"/>
              </a:rPr>
              <a:t>;</a:t>
            </a:r>
            <a:endParaRPr lang="en-US" altLang="en-US" dirty="0">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ClrTx/>
              <a:buSzTx/>
              <a:buNone/>
            </a:pPr>
            <a:r>
              <a:rPr lang="en-US" altLang="en-US" sz="1800" dirty="0">
                <a:latin typeface="Consolas" panose="020B0609020204030204" pitchFamily="49" charset="0"/>
                <a:cs typeface="Consolas" panose="020B0609020204030204" pitchFamily="49" charset="0"/>
              </a:rPr>
              <a:t/>
            </a:r>
            <a:br>
              <a:rPr lang="en-US" altLang="en-US" sz="1800" dirty="0">
                <a:latin typeface="Consolas" panose="020B0609020204030204" pitchFamily="49" charset="0"/>
                <a:cs typeface="Consolas" panose="020B0609020204030204" pitchFamily="49" charset="0"/>
              </a:rPr>
            </a:br>
            <a:endParaRPr lang="en-US" altLang="en-US" sz="1800" dirty="0">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ClrTx/>
              <a:buSzTx/>
              <a:buNone/>
            </a:pPr>
            <a:r>
              <a:rPr lang="en-US" altLang="en-US" sz="1600" dirty="0" smtClean="0">
                <a:solidFill>
                  <a:schemeClr val="bg1"/>
                </a:solidFill>
                <a:latin typeface="Consolas" panose="020B0609020204030204" pitchFamily="49" charset="0"/>
                <a:cs typeface="Consolas" panose="020B0609020204030204" pitchFamily="49" charset="0"/>
              </a:rPr>
              <a:t>Adapted from Linda Carlin’s and </a:t>
            </a:r>
            <a:r>
              <a:rPr lang="en-US" altLang="en-US" sz="1600" dirty="0" err="1" smtClean="0">
                <a:solidFill>
                  <a:schemeClr val="bg1"/>
                </a:solidFill>
                <a:latin typeface="Consolas" panose="020B0609020204030204" pitchFamily="49" charset="0"/>
                <a:cs typeface="Consolas" panose="020B0609020204030204" pitchFamily="49" charset="0"/>
              </a:rPr>
              <a:t>Kevan</a:t>
            </a:r>
            <a:r>
              <a:rPr lang="en-US" altLang="en-US" sz="1600" dirty="0" smtClean="0">
                <a:solidFill>
                  <a:schemeClr val="bg1"/>
                </a:solidFill>
                <a:latin typeface="Consolas" panose="020B0609020204030204" pitchFamily="49" charset="0"/>
                <a:cs typeface="Consolas" panose="020B0609020204030204" pitchFamily="49" charset="0"/>
              </a:rPr>
              <a:t> </a:t>
            </a:r>
            <a:r>
              <a:rPr lang="en-US" altLang="en-US" sz="1600" dirty="0" err="1" smtClean="0">
                <a:solidFill>
                  <a:schemeClr val="bg1"/>
                </a:solidFill>
                <a:latin typeface="Consolas" panose="020B0609020204030204" pitchFamily="49" charset="0"/>
                <a:cs typeface="Consolas" panose="020B0609020204030204" pitchFamily="49" charset="0"/>
              </a:rPr>
              <a:t>Essmyer’s</a:t>
            </a:r>
            <a:r>
              <a:rPr lang="en-US" altLang="en-US" sz="1600" dirty="0" smtClean="0">
                <a:solidFill>
                  <a:schemeClr val="bg1"/>
                </a:solidFill>
                <a:latin typeface="Consolas" panose="020B0609020204030204" pitchFamily="49" charset="0"/>
                <a:cs typeface="Consolas" panose="020B0609020204030204" pitchFamily="49" charset="0"/>
              </a:rPr>
              <a:t> </a:t>
            </a:r>
            <a:r>
              <a:rPr lang="en-US" altLang="en-US" sz="1600" dirty="0">
                <a:solidFill>
                  <a:schemeClr val="bg1"/>
                </a:solidFill>
                <a:latin typeface="Consolas" panose="020B0609020204030204" pitchFamily="49" charset="0"/>
                <a:cs typeface="Consolas" panose="020B0609020204030204" pitchFamily="49" charset="0"/>
              </a:rPr>
              <a:t>posts at https://groups.google.com/forum/#!topic/project-redcap/MS_4_l1q-WU</a:t>
            </a:r>
          </a:p>
        </p:txBody>
      </p:sp>
    </p:spTree>
    <p:extLst>
      <p:ext uri="{BB962C8B-B14F-4D97-AF65-F5344CB8AC3E}">
        <p14:creationId xmlns:p14="http://schemas.microsoft.com/office/powerpoint/2010/main" val="42781453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8566826" cy="1186774"/>
          </a:xfrm>
        </p:spPr>
        <p:txBody>
          <a:bodyPr>
            <a:normAutofit fontScale="90000"/>
          </a:bodyPr>
          <a:lstStyle/>
          <a:p>
            <a:r>
              <a:rPr lang="en-US" dirty="0"/>
              <a:t>Open to any Campus </a:t>
            </a:r>
            <a:r>
              <a:rPr lang="en-US" dirty="0" smtClean="0"/>
              <a:t/>
            </a:r>
            <a:br>
              <a:rPr lang="en-US" dirty="0" smtClean="0"/>
            </a:br>
            <a:r>
              <a:rPr lang="en-US" dirty="0" smtClean="0"/>
              <a:t>Collaborators</a:t>
            </a:r>
            <a:endParaRPr lang="en-US" dirty="0"/>
          </a:p>
        </p:txBody>
      </p:sp>
      <p:sp>
        <p:nvSpPr>
          <p:cNvPr id="3" name="Content Placeholder 2"/>
          <p:cNvSpPr>
            <a:spLocks noGrp="1"/>
          </p:cNvSpPr>
          <p:nvPr>
            <p:ph idx="4294967295"/>
          </p:nvPr>
        </p:nvSpPr>
        <p:spPr>
          <a:xfrm>
            <a:off x="111318" y="1685677"/>
            <a:ext cx="11754780" cy="4710606"/>
          </a:xfrm>
        </p:spPr>
        <p:txBody>
          <a:bodyPr>
            <a:noAutofit/>
          </a:bodyPr>
          <a:lstStyle/>
          <a:p>
            <a:pPr marL="0" indent="0">
              <a:buNone/>
            </a:pPr>
            <a:r>
              <a:rPr lang="en-US" sz="3200" dirty="0"/>
              <a:t>With the appropriate IRB approval, </a:t>
            </a:r>
            <a:r>
              <a:rPr lang="en-US" sz="3200" dirty="0" smtClean="0"/>
              <a:t/>
            </a:r>
            <a:br>
              <a:rPr lang="en-US" sz="3200" dirty="0" smtClean="0"/>
            </a:br>
            <a:r>
              <a:rPr lang="en-US" sz="3200" dirty="0" smtClean="0"/>
              <a:t>this </a:t>
            </a:r>
            <a:r>
              <a:rPr lang="en-US" sz="3200" dirty="0"/>
              <a:t>system is open to anyone </a:t>
            </a:r>
            <a:r>
              <a:rPr lang="en-US" sz="3200" dirty="0" smtClean="0"/>
              <a:t/>
            </a:r>
            <a:br>
              <a:rPr lang="en-US" sz="3200" dirty="0" smtClean="0"/>
            </a:br>
            <a:r>
              <a:rPr lang="en-US" sz="3200" dirty="0" smtClean="0"/>
              <a:t>on </a:t>
            </a:r>
            <a:r>
              <a:rPr lang="en-US" sz="3200" dirty="0"/>
              <a:t>campus, including</a:t>
            </a:r>
            <a:r>
              <a:rPr lang="en-US" sz="3200" dirty="0" smtClean="0"/>
              <a:t>:</a:t>
            </a:r>
          </a:p>
          <a:p>
            <a:pPr marL="457200" indent="-457200">
              <a:buFont typeface="Courier New" panose="02070309020205020404" pitchFamily="49" charset="0"/>
              <a:buChar char="o"/>
            </a:pPr>
            <a:r>
              <a:rPr lang="en-US" sz="3200" dirty="0" smtClean="0"/>
              <a:t>Statisticians </a:t>
            </a:r>
            <a:r>
              <a:rPr lang="en-US" sz="3200" dirty="0"/>
              <a:t>analyzing the project caches (</a:t>
            </a:r>
            <a:r>
              <a:rPr lang="en-US" sz="3200" dirty="0" err="1"/>
              <a:t>eg</a:t>
            </a:r>
            <a:r>
              <a:rPr lang="en-US" sz="3200" dirty="0"/>
              <a:t>, BERD &amp; BBMC)</a:t>
            </a:r>
          </a:p>
          <a:p>
            <a:pPr marL="457200" indent="-457200">
              <a:buFont typeface="Courier New" panose="02070309020205020404" pitchFamily="49" charset="0"/>
              <a:buChar char="o"/>
            </a:pPr>
            <a:r>
              <a:rPr lang="en-US" sz="3200" dirty="0" smtClean="0"/>
              <a:t>Applied </a:t>
            </a:r>
            <a:r>
              <a:rPr lang="en-US" sz="3200" dirty="0"/>
              <a:t>researchers or QA investigators (last column)</a:t>
            </a:r>
          </a:p>
          <a:p>
            <a:pPr marL="457200" indent="-457200">
              <a:buFont typeface="Courier New" panose="02070309020205020404" pitchFamily="49" charset="0"/>
              <a:buChar char="o"/>
            </a:pPr>
            <a:r>
              <a:rPr lang="en-US" sz="3200" dirty="0" smtClean="0"/>
              <a:t>Departments </a:t>
            </a:r>
            <a:r>
              <a:rPr lang="en-US" sz="3200" dirty="0"/>
              <a:t>adding their own data source to the ecosystem (first column)</a:t>
            </a:r>
          </a:p>
          <a:p>
            <a:pPr marL="457200" indent="-457200">
              <a:buFont typeface="Courier New" panose="02070309020205020404" pitchFamily="49" charset="0"/>
              <a:buChar char="o"/>
            </a:pPr>
            <a:r>
              <a:rPr lang="en-US" sz="3200" dirty="0" smtClean="0"/>
              <a:t>Departments </a:t>
            </a:r>
            <a:r>
              <a:rPr lang="en-US" sz="3200" dirty="0"/>
              <a:t>who want a separate warehouse &amp; data sources, but want to reuse the distribution mechanism.</a:t>
            </a:r>
            <a:endParaRPr lang="en-US" sz="3200" dirty="0" smtClean="0"/>
          </a:p>
        </p:txBody>
      </p:sp>
      <p:pic>
        <p:nvPicPr>
          <p:cNvPr id="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9670" y="0"/>
            <a:ext cx="6182853" cy="3035030"/>
          </a:xfrm>
          <a:prstGeom prst="rect">
            <a:avLst/>
          </a:prstGeom>
        </p:spPr>
      </p:pic>
    </p:spTree>
    <p:extLst>
      <p:ext uri="{BB962C8B-B14F-4D97-AF65-F5344CB8AC3E}">
        <p14:creationId xmlns:p14="http://schemas.microsoft.com/office/powerpoint/2010/main" val="6678969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33600" y="287338"/>
            <a:ext cx="10058400" cy="830262"/>
          </a:xfrm>
        </p:spPr>
        <p:txBody>
          <a:bodyPr/>
          <a:lstStyle/>
          <a:p>
            <a:r>
              <a:rPr lang="en-US" dirty="0"/>
              <a:t>Possible Service Tiers</a:t>
            </a:r>
          </a:p>
        </p:txBody>
      </p:sp>
      <p:sp>
        <p:nvSpPr>
          <p:cNvPr id="3" name="Content Placeholder 2"/>
          <p:cNvSpPr>
            <a:spLocks noGrp="1"/>
          </p:cNvSpPr>
          <p:nvPr>
            <p:ph idx="4294967295"/>
          </p:nvPr>
        </p:nvSpPr>
        <p:spPr>
          <a:xfrm>
            <a:off x="99892" y="1597025"/>
            <a:ext cx="11793658" cy="4351338"/>
          </a:xfrm>
        </p:spPr>
        <p:txBody>
          <a:bodyPr>
            <a:noAutofit/>
          </a:bodyPr>
          <a:lstStyle/>
          <a:p>
            <a:pPr marL="0" indent="0">
              <a:buNone/>
              <a:tabLst>
                <a:tab pos="1544638" algn="l"/>
                <a:tab pos="5375275" algn="l"/>
              </a:tabLst>
            </a:pPr>
            <a:r>
              <a:rPr lang="en-US" sz="3600" b="1" dirty="0"/>
              <a:t>Tier 0: </a:t>
            </a:r>
            <a:r>
              <a:rPr lang="en-US" sz="3600" b="1" dirty="0" smtClean="0"/>
              <a:t>	</a:t>
            </a:r>
            <a:r>
              <a:rPr lang="en-US" sz="3600" dirty="0" smtClean="0"/>
              <a:t>Education 	</a:t>
            </a:r>
            <a:r>
              <a:rPr lang="en-US" sz="3600" dirty="0" smtClean="0">
                <a:solidFill>
                  <a:schemeClr val="bg1">
                    <a:lumMod val="50000"/>
                  </a:schemeClr>
                </a:solidFill>
              </a:rPr>
              <a:t>(free &amp; composed of fake data)</a:t>
            </a:r>
            <a:endParaRPr lang="en-US" sz="3600" dirty="0">
              <a:solidFill>
                <a:schemeClr val="bg1">
                  <a:lumMod val="50000"/>
                </a:schemeClr>
              </a:solidFill>
            </a:endParaRPr>
          </a:p>
          <a:p>
            <a:pPr marL="0" indent="0">
              <a:buNone/>
              <a:tabLst>
                <a:tab pos="1544638" algn="l"/>
                <a:tab pos="5375275" algn="l"/>
              </a:tabLst>
            </a:pPr>
            <a:r>
              <a:rPr lang="en-US" sz="3600" b="1" dirty="0"/>
              <a:t>Tier 1: </a:t>
            </a:r>
            <a:r>
              <a:rPr lang="en-US" sz="3600" b="1" dirty="0" smtClean="0"/>
              <a:t>	</a:t>
            </a:r>
            <a:r>
              <a:rPr lang="en-US" sz="3600" dirty="0" err="1" smtClean="0"/>
              <a:t>Dept</a:t>
            </a:r>
            <a:r>
              <a:rPr lang="en-US" sz="3600" dirty="0" smtClean="0"/>
              <a:t> </a:t>
            </a:r>
            <a:r>
              <a:rPr lang="en-US" sz="3600" dirty="0"/>
              <a:t>Cookie-cutter </a:t>
            </a:r>
            <a:r>
              <a:rPr lang="en-US" sz="3600" dirty="0" smtClean="0"/>
              <a:t>	</a:t>
            </a:r>
            <a:r>
              <a:rPr lang="en-US" sz="3600" dirty="0" smtClean="0">
                <a:solidFill>
                  <a:schemeClr val="bg1">
                    <a:lumMod val="50000"/>
                  </a:schemeClr>
                </a:solidFill>
              </a:rPr>
              <a:t>(</a:t>
            </a:r>
            <a:r>
              <a:rPr lang="en-US" sz="3600" dirty="0">
                <a:solidFill>
                  <a:schemeClr val="bg1">
                    <a:lumMod val="50000"/>
                  </a:schemeClr>
                </a:solidFill>
              </a:rPr>
              <a:t>free)</a:t>
            </a:r>
          </a:p>
          <a:p>
            <a:pPr marL="0" indent="0">
              <a:buNone/>
              <a:tabLst>
                <a:tab pos="1544638" algn="l"/>
                <a:tab pos="5375275" algn="l"/>
              </a:tabLst>
            </a:pPr>
            <a:r>
              <a:rPr lang="en-US" sz="3600" b="1" dirty="0" smtClean="0"/>
              <a:t>Tier </a:t>
            </a:r>
            <a:r>
              <a:rPr lang="en-US" sz="3600" b="1" dirty="0"/>
              <a:t>2: </a:t>
            </a:r>
            <a:r>
              <a:rPr lang="en-US" sz="3600" b="1" dirty="0" smtClean="0"/>
              <a:t>	</a:t>
            </a:r>
            <a:r>
              <a:rPr lang="en-US" sz="3600" dirty="0" smtClean="0"/>
              <a:t>3D </a:t>
            </a:r>
            <a:r>
              <a:rPr lang="en-US" sz="3600" dirty="0"/>
              <a:t>box </a:t>
            </a:r>
            <a:r>
              <a:rPr lang="en-US" sz="3600" dirty="0" smtClean="0"/>
              <a:t>	</a:t>
            </a:r>
            <a:r>
              <a:rPr lang="en-US" sz="3600" dirty="0" smtClean="0">
                <a:solidFill>
                  <a:schemeClr val="bg1">
                    <a:lumMod val="50000"/>
                  </a:schemeClr>
                </a:solidFill>
              </a:rPr>
              <a:t>(</a:t>
            </a:r>
            <a:r>
              <a:rPr lang="en-US" sz="3600" dirty="0">
                <a:solidFill>
                  <a:schemeClr val="bg1">
                    <a:lumMod val="50000"/>
                  </a:schemeClr>
                </a:solidFill>
              </a:rPr>
              <a:t>hourly fee)</a:t>
            </a:r>
          </a:p>
          <a:p>
            <a:pPr marL="0" indent="0">
              <a:buNone/>
              <a:tabLst>
                <a:tab pos="1544638" algn="l"/>
                <a:tab pos="5375275" algn="l"/>
              </a:tabLst>
            </a:pPr>
            <a:r>
              <a:rPr lang="en-US" sz="3600" b="1" dirty="0" smtClean="0"/>
              <a:t>Tier </a:t>
            </a:r>
            <a:r>
              <a:rPr lang="en-US" sz="3600" b="1" dirty="0"/>
              <a:t>3: </a:t>
            </a:r>
            <a:r>
              <a:rPr lang="en-US" sz="3600" b="1" dirty="0" smtClean="0"/>
              <a:t>	</a:t>
            </a:r>
            <a:r>
              <a:rPr lang="en-US" sz="3600" dirty="0" smtClean="0"/>
              <a:t>Multilevel 	</a:t>
            </a:r>
            <a:r>
              <a:rPr lang="en-US" sz="3600" dirty="0" smtClean="0">
                <a:solidFill>
                  <a:schemeClr val="bg1">
                    <a:lumMod val="50000"/>
                  </a:schemeClr>
                </a:solidFill>
              </a:rPr>
              <a:t>(</a:t>
            </a:r>
            <a:r>
              <a:rPr lang="en-US" sz="3600" dirty="0">
                <a:solidFill>
                  <a:schemeClr val="bg1">
                    <a:lumMod val="50000"/>
                  </a:schemeClr>
                </a:solidFill>
              </a:rPr>
              <a:t>retainer + hourly </a:t>
            </a:r>
            <a:r>
              <a:rPr lang="en-US" sz="3600" dirty="0" smtClean="0">
                <a:solidFill>
                  <a:schemeClr val="bg1">
                    <a:lumMod val="50000"/>
                  </a:schemeClr>
                </a:solidFill>
              </a:rPr>
              <a:t>fee</a:t>
            </a:r>
            <a:r>
              <a:rPr lang="en-US" sz="3600" dirty="0">
                <a:solidFill>
                  <a:schemeClr val="bg1">
                    <a:lumMod val="50000"/>
                  </a:schemeClr>
                </a:solidFill>
              </a:rPr>
              <a:t>)</a:t>
            </a:r>
          </a:p>
        </p:txBody>
      </p:sp>
    </p:spTree>
    <p:extLst>
      <p:ext uri="{BB962C8B-B14F-4D97-AF65-F5344CB8AC3E}">
        <p14:creationId xmlns:p14="http://schemas.microsoft.com/office/powerpoint/2010/main" val="9878148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is a </a:t>
            </a:r>
            <a:r>
              <a:rPr lang="en-US" altLang="en-US" dirty="0" smtClean="0"/>
              <a:t>Clinical Data </a:t>
            </a:r>
            <a:r>
              <a:rPr lang="en-US" altLang="en-US" dirty="0"/>
              <a:t>Warehouse?</a:t>
            </a:r>
            <a:endParaRPr lang="en-US" dirty="0"/>
          </a:p>
        </p:txBody>
      </p:sp>
      <p:sp>
        <p:nvSpPr>
          <p:cNvPr id="3" name="Content Placeholder 2"/>
          <p:cNvSpPr>
            <a:spLocks noGrp="1"/>
          </p:cNvSpPr>
          <p:nvPr>
            <p:ph idx="1"/>
          </p:nvPr>
        </p:nvSpPr>
        <p:spPr/>
        <p:txBody>
          <a:bodyPr>
            <a:normAutofit/>
          </a:bodyPr>
          <a:lstStyle/>
          <a:p>
            <a:r>
              <a:rPr lang="en-US" altLang="en-US" sz="2800" dirty="0" smtClean="0"/>
              <a:t>A data warehouse is a repository of historical data organized for reporting and analysis. It facilitates data access by having data from many sources in one place, linked together, and easily searchable.</a:t>
            </a:r>
          </a:p>
          <a:p>
            <a:r>
              <a:rPr lang="en-US" altLang="en-US" sz="2800" dirty="0" smtClean="0"/>
              <a:t>Common CDW Characteristics</a:t>
            </a:r>
          </a:p>
          <a:p>
            <a:pPr lvl="1"/>
            <a:r>
              <a:rPr lang="en-US" altLang="en-US" sz="2400" dirty="0" smtClean="0"/>
              <a:t>A </a:t>
            </a:r>
            <a:r>
              <a:rPr lang="en-US" altLang="en-US" sz="2400" dirty="0"/>
              <a:t>database containing data from multiple </a:t>
            </a:r>
            <a:r>
              <a:rPr lang="en-US" altLang="en-US" sz="2400" dirty="0" smtClean="0"/>
              <a:t>sources</a:t>
            </a:r>
          </a:p>
          <a:p>
            <a:pPr lvl="1"/>
            <a:r>
              <a:rPr lang="en-US" altLang="en-US" sz="2400" dirty="0" smtClean="0"/>
              <a:t>Data </a:t>
            </a:r>
            <a:r>
              <a:rPr lang="en-US" altLang="en-US" sz="2400" dirty="0"/>
              <a:t>extracted from the databases of </a:t>
            </a:r>
            <a:r>
              <a:rPr lang="en-US" altLang="en-US" sz="2400" dirty="0" smtClean="0"/>
              <a:t>clinical </a:t>
            </a:r>
            <a:r>
              <a:rPr lang="en-US" altLang="en-US" sz="2400" dirty="0"/>
              <a:t>software </a:t>
            </a:r>
            <a:r>
              <a:rPr lang="en-US" altLang="en-US" sz="2400" dirty="0" smtClean="0"/>
              <a:t>packages</a:t>
            </a:r>
          </a:p>
          <a:p>
            <a:pPr lvl="1"/>
            <a:r>
              <a:rPr lang="en-US" altLang="en-US" sz="2400" dirty="0" smtClean="0"/>
              <a:t>A </a:t>
            </a:r>
            <a:r>
              <a:rPr lang="en-US" altLang="en-US" sz="2400" dirty="0"/>
              <a:t>database containing data related to each other with some unique </a:t>
            </a:r>
            <a:r>
              <a:rPr lang="en-US" altLang="en-US" sz="2400" dirty="0" smtClean="0"/>
              <a:t>identifier</a:t>
            </a:r>
          </a:p>
          <a:p>
            <a:pPr lvl="1"/>
            <a:r>
              <a:rPr lang="en-US" altLang="en-US" sz="2400" dirty="0" smtClean="0"/>
              <a:t>A </a:t>
            </a:r>
            <a:r>
              <a:rPr lang="en-US" altLang="en-US" sz="2400" dirty="0"/>
              <a:t>database that is only as good as the data </a:t>
            </a:r>
            <a:r>
              <a:rPr lang="en-US" altLang="en-US" sz="2400" dirty="0" smtClean="0"/>
              <a:t>entered</a:t>
            </a:r>
            <a:endParaRPr lang="en-US" sz="2400" dirty="0"/>
          </a:p>
        </p:txBody>
      </p:sp>
      <p:sp>
        <p:nvSpPr>
          <p:cNvPr id="5" name="TextBox 4"/>
          <p:cNvSpPr txBox="1"/>
          <p:nvPr/>
        </p:nvSpPr>
        <p:spPr>
          <a:xfrm>
            <a:off x="5946892" y="5729186"/>
            <a:ext cx="6245108" cy="646331"/>
          </a:xfrm>
          <a:prstGeom prst="rect">
            <a:avLst/>
          </a:prstGeom>
          <a:noFill/>
        </p:spPr>
        <p:txBody>
          <a:bodyPr wrap="none" rtlCol="0">
            <a:spAutoFit/>
          </a:bodyPr>
          <a:lstStyle/>
          <a:p>
            <a:r>
              <a:rPr lang="en-US" dirty="0" smtClean="0"/>
              <a:t>Slide courtesy of BUMC </a:t>
            </a:r>
            <a:r>
              <a:rPr lang="en-US" dirty="0" err="1" smtClean="0"/>
              <a:t>Rozen</a:t>
            </a:r>
            <a:r>
              <a:rPr lang="en-US" dirty="0" smtClean="0"/>
              <a:t> &amp; </a:t>
            </a:r>
            <a:r>
              <a:rPr lang="en-US" dirty="0" err="1" smtClean="0"/>
              <a:t>Saitz</a:t>
            </a:r>
            <a:r>
              <a:rPr lang="en-US" dirty="0" smtClean="0"/>
              <a:t> </a:t>
            </a:r>
          </a:p>
          <a:p>
            <a:r>
              <a:rPr lang="en-US" dirty="0" smtClean="0">
                <a:hlinkClick r:id="rId2"/>
              </a:rPr>
              <a:t>http</a:t>
            </a:r>
            <a:r>
              <a:rPr lang="en-US" dirty="0">
                <a:hlinkClick r:id="rId2"/>
              </a:rPr>
              <a:t>://</a:t>
            </a:r>
            <a:r>
              <a:rPr lang="en-US" dirty="0" smtClean="0">
                <a:hlinkClick r:id="rId2"/>
              </a:rPr>
              <a:t>www.bumc.bu.edu/crro/files/2010/01/Rosen-4-11-07.pdf</a:t>
            </a:r>
            <a:r>
              <a:rPr lang="en-US" dirty="0" smtClean="0"/>
              <a:t> </a:t>
            </a:r>
            <a:endParaRPr lang="en-US" dirty="0"/>
          </a:p>
        </p:txBody>
      </p:sp>
    </p:spTree>
    <p:extLst>
      <p:ext uri="{BB962C8B-B14F-4D97-AF65-F5344CB8AC3E}">
        <p14:creationId xmlns:p14="http://schemas.microsoft.com/office/powerpoint/2010/main" val="4103661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33600" y="287338"/>
            <a:ext cx="10058400" cy="830262"/>
          </a:xfrm>
        </p:spPr>
        <p:txBody>
          <a:bodyPr/>
          <a:lstStyle/>
          <a:p>
            <a:r>
              <a:rPr lang="en-US" dirty="0" err="1"/>
              <a:t>Misc</a:t>
            </a:r>
            <a:endParaRPr lang="en-US" dirty="0"/>
          </a:p>
        </p:txBody>
      </p:sp>
      <p:sp>
        <p:nvSpPr>
          <p:cNvPr id="3" name="Content Placeholder 2"/>
          <p:cNvSpPr>
            <a:spLocks noGrp="1"/>
          </p:cNvSpPr>
          <p:nvPr>
            <p:ph idx="4294967295"/>
          </p:nvPr>
        </p:nvSpPr>
        <p:spPr>
          <a:xfrm>
            <a:off x="723900" y="1202788"/>
            <a:ext cx="11169650" cy="4745575"/>
          </a:xfrm>
        </p:spPr>
        <p:txBody>
          <a:bodyPr>
            <a:noAutofit/>
          </a:bodyPr>
          <a:lstStyle/>
          <a:p>
            <a:pPr marL="457200" indent="-457200">
              <a:buFont typeface="Courier New" panose="02070309020205020404" pitchFamily="49" charset="0"/>
              <a:buChar char="o"/>
            </a:pPr>
            <a:r>
              <a:rPr lang="en-US" sz="3600" dirty="0" smtClean="0"/>
              <a:t>Design </a:t>
            </a:r>
            <a:r>
              <a:rPr lang="en-US" sz="3600" dirty="0"/>
              <a:t>benefits</a:t>
            </a:r>
          </a:p>
          <a:p>
            <a:pPr marL="914400" lvl="1" indent="-457200">
              <a:buFont typeface="Courier New" panose="02070309020205020404" pitchFamily="49" charset="0"/>
              <a:buChar char="o"/>
            </a:pPr>
            <a:r>
              <a:rPr lang="en-US" sz="3400" dirty="0" smtClean="0"/>
              <a:t>For </a:t>
            </a:r>
            <a:r>
              <a:rPr lang="en-US" sz="3400" dirty="0"/>
              <a:t>the subspecialties, a wider collection/net starts to escape limitation of case-control-like designs</a:t>
            </a:r>
          </a:p>
          <a:p>
            <a:pPr marL="457200" indent="-457200">
              <a:buFont typeface="Courier New" panose="02070309020205020404" pitchFamily="49" charset="0"/>
              <a:buChar char="o"/>
            </a:pPr>
            <a:r>
              <a:rPr lang="en-US" sz="3600" dirty="0" smtClean="0"/>
              <a:t>Advantages </a:t>
            </a:r>
            <a:r>
              <a:rPr lang="en-US" sz="3600" dirty="0"/>
              <a:t>of starting small, compared to </a:t>
            </a:r>
            <a:r>
              <a:rPr lang="en-US" sz="3600" dirty="0" err="1" smtClean="0"/>
              <a:t>MyHealthNet</a:t>
            </a:r>
            <a:endParaRPr lang="en-US" sz="3600" dirty="0" smtClean="0"/>
          </a:p>
          <a:p>
            <a:pPr marL="749808" lvl="1" indent="-457200">
              <a:buFont typeface="Courier New" panose="02070309020205020404" pitchFamily="49" charset="0"/>
              <a:buChar char="o"/>
            </a:pPr>
            <a:r>
              <a:rPr lang="en-US" sz="3400" dirty="0" smtClean="0"/>
              <a:t>Pitfalls </a:t>
            </a:r>
            <a:r>
              <a:rPr lang="en-US" sz="3400" dirty="0"/>
              <a:t>of relying on standardization that exists in those </a:t>
            </a:r>
            <a:r>
              <a:rPr lang="en-US" sz="3400" dirty="0" smtClean="0"/>
              <a:t>biggies</a:t>
            </a:r>
          </a:p>
          <a:p>
            <a:pPr marL="749808" lvl="1" indent="-457200">
              <a:buFont typeface="Courier New" panose="02070309020205020404" pitchFamily="49" charset="0"/>
              <a:buChar char="o"/>
            </a:pPr>
            <a:r>
              <a:rPr lang="en-US" sz="3400" dirty="0"/>
              <a:t>N</a:t>
            </a:r>
            <a:r>
              <a:rPr lang="en-US" sz="3600" dirty="0" smtClean="0"/>
              <a:t>OT </a:t>
            </a:r>
            <a:r>
              <a:rPr lang="en-US" sz="3600" dirty="0"/>
              <a:t>missing context of a standardized tag</a:t>
            </a:r>
          </a:p>
          <a:p>
            <a:pPr marL="457200" indent="-457200">
              <a:buFont typeface="Courier New" panose="02070309020205020404" pitchFamily="49" charset="0"/>
              <a:buChar char="o"/>
            </a:pPr>
            <a:r>
              <a:rPr lang="en-US" sz="3600" dirty="0" smtClean="0"/>
              <a:t>Not </a:t>
            </a:r>
            <a:r>
              <a:rPr lang="en-US" sz="3600" dirty="0"/>
              <a:t>a black box.  We'll share the code that took the data from </a:t>
            </a:r>
            <a:r>
              <a:rPr lang="en-US" sz="3600" dirty="0" err="1"/>
              <a:t>datasource</a:t>
            </a:r>
            <a:r>
              <a:rPr lang="en-US" sz="3600" dirty="0"/>
              <a:t> to project cache </a:t>
            </a:r>
            <a:endParaRPr lang="en-US" sz="3600" dirty="0" smtClean="0"/>
          </a:p>
        </p:txBody>
      </p:sp>
    </p:spTree>
    <p:extLst>
      <p:ext uri="{BB962C8B-B14F-4D97-AF65-F5344CB8AC3E}">
        <p14:creationId xmlns:p14="http://schemas.microsoft.com/office/powerpoint/2010/main" val="29814211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699802" y="287338"/>
            <a:ext cx="8492197" cy="549690"/>
          </a:xfrm>
        </p:spPr>
        <p:txBody>
          <a:bodyPr>
            <a:normAutofit fontScale="90000"/>
          </a:bodyPr>
          <a:lstStyle/>
          <a:p>
            <a:r>
              <a:rPr lang="en-US" dirty="0"/>
              <a:t>Future</a:t>
            </a:r>
          </a:p>
        </p:txBody>
      </p:sp>
      <p:sp>
        <p:nvSpPr>
          <p:cNvPr id="3" name="Content Placeholder 2"/>
          <p:cNvSpPr>
            <a:spLocks noGrp="1"/>
          </p:cNvSpPr>
          <p:nvPr>
            <p:ph idx="4294967295"/>
          </p:nvPr>
        </p:nvSpPr>
        <p:spPr>
          <a:xfrm>
            <a:off x="723900" y="1055077"/>
            <a:ext cx="11169650" cy="5205046"/>
          </a:xfrm>
        </p:spPr>
        <p:txBody>
          <a:bodyPr>
            <a:noAutofit/>
          </a:bodyPr>
          <a:lstStyle/>
          <a:p>
            <a:pPr marL="457200" indent="-457200">
              <a:buFont typeface="Courier New" panose="02070309020205020404" pitchFamily="49" charset="0"/>
              <a:buChar char="o"/>
            </a:pPr>
            <a:r>
              <a:rPr lang="en-US" sz="3600" dirty="0" smtClean="0"/>
              <a:t>Scalability</a:t>
            </a:r>
            <a:endParaRPr lang="en-US" sz="3600" dirty="0"/>
          </a:p>
          <a:p>
            <a:pPr marL="749808" lvl="1" indent="-457200">
              <a:buFont typeface="Courier New" panose="02070309020205020404" pitchFamily="49" charset="0"/>
              <a:buChar char="o"/>
            </a:pPr>
            <a:r>
              <a:rPr lang="en-US" sz="3400" dirty="0" smtClean="0"/>
              <a:t>More </a:t>
            </a:r>
            <a:r>
              <a:rPr lang="en-US" sz="3400" dirty="0"/>
              <a:t>projects</a:t>
            </a:r>
          </a:p>
          <a:p>
            <a:pPr marL="749808" lvl="1" indent="-457200">
              <a:buFont typeface="Courier New" panose="02070309020205020404" pitchFamily="49" charset="0"/>
              <a:buChar char="o"/>
            </a:pPr>
            <a:r>
              <a:rPr lang="en-US" sz="3400" dirty="0" smtClean="0"/>
              <a:t>More </a:t>
            </a:r>
            <a:r>
              <a:rPr lang="en-US" sz="3400" dirty="0"/>
              <a:t>data per project</a:t>
            </a:r>
          </a:p>
          <a:p>
            <a:pPr marL="749808" lvl="1" indent="-457200">
              <a:buFont typeface="Courier New" panose="02070309020205020404" pitchFamily="49" charset="0"/>
              <a:buChar char="o"/>
            </a:pPr>
            <a:r>
              <a:rPr lang="en-US" sz="3400" dirty="0" smtClean="0"/>
              <a:t>More </a:t>
            </a:r>
            <a:r>
              <a:rPr lang="en-US" sz="3400" dirty="0"/>
              <a:t>frequent updates per project</a:t>
            </a:r>
          </a:p>
          <a:p>
            <a:pPr marL="457200" indent="-457200">
              <a:buFont typeface="Courier New" panose="02070309020205020404" pitchFamily="49" charset="0"/>
              <a:buChar char="o"/>
            </a:pPr>
            <a:r>
              <a:rPr lang="en-US" sz="3600" dirty="0" smtClean="0"/>
              <a:t>Federal </a:t>
            </a:r>
            <a:r>
              <a:rPr lang="en-US" sz="3600" dirty="0"/>
              <a:t>reporting benefits of combining data sources </a:t>
            </a:r>
            <a:endParaRPr lang="en-US" sz="3600" dirty="0" smtClean="0"/>
          </a:p>
          <a:p>
            <a:pPr marL="457200" indent="-457200">
              <a:buFont typeface="Courier New" panose="02070309020205020404" pitchFamily="49" charset="0"/>
              <a:buChar char="o"/>
            </a:pPr>
            <a:r>
              <a:rPr lang="en-US" sz="3600" smtClean="0"/>
              <a:t>i2b2 possible </a:t>
            </a:r>
            <a:r>
              <a:rPr lang="en-US" sz="2400" smtClean="0"/>
              <a:t>(https</a:t>
            </a:r>
            <a:r>
              <a:rPr lang="en-US" sz="2400" dirty="0"/>
              <a:t>://www.i2b2.org/)</a:t>
            </a:r>
          </a:p>
          <a:p>
            <a:pPr marL="749808" lvl="1" indent="-457200">
              <a:buFont typeface="Courier New" panose="02070309020205020404" pitchFamily="49" charset="0"/>
              <a:buChar char="o"/>
            </a:pPr>
            <a:r>
              <a:rPr lang="en-US" sz="3400" dirty="0" smtClean="0"/>
              <a:t>Learn </a:t>
            </a:r>
            <a:r>
              <a:rPr lang="en-US" sz="3400" dirty="0"/>
              <a:t>from/with other institutions</a:t>
            </a:r>
          </a:p>
          <a:p>
            <a:pPr marL="749808" lvl="1" indent="-457200">
              <a:buFont typeface="Courier New" panose="02070309020205020404" pitchFamily="49" charset="0"/>
              <a:buChar char="o"/>
            </a:pPr>
            <a:r>
              <a:rPr lang="en-US" sz="3400" dirty="0" smtClean="0"/>
              <a:t>Cheaper </a:t>
            </a:r>
            <a:r>
              <a:rPr lang="en-US" sz="3400" dirty="0"/>
              <a:t>code development &amp; maintenance.</a:t>
            </a:r>
            <a:endParaRPr lang="en-US" sz="3400" dirty="0" smtClean="0"/>
          </a:p>
        </p:txBody>
      </p:sp>
    </p:spTree>
    <p:extLst>
      <p:ext uri="{BB962C8B-B14F-4D97-AF65-F5344CB8AC3E}">
        <p14:creationId xmlns:p14="http://schemas.microsoft.com/office/powerpoint/2010/main" val="2567487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Long-term Vision</a:t>
            </a:r>
            <a:endParaRPr lang="en-US" dirty="0"/>
          </a:p>
        </p:txBody>
      </p:sp>
      <p:pic>
        <p:nvPicPr>
          <p:cNvPr id="4" name="Content Placeholder 3"/>
          <p:cNvPicPr>
            <a:picLocks noGrp="1" noChangeAspect="1"/>
          </p:cNvPicPr>
          <p:nvPr>
            <p:ph idx="1"/>
          </p:nvPr>
        </p:nvPicPr>
        <p:blipFill>
          <a:blip r:embed="rId2"/>
          <a:stretch>
            <a:fillRect/>
          </a:stretch>
        </p:blipFill>
        <p:spPr>
          <a:xfrm>
            <a:off x="2441274" y="1823260"/>
            <a:ext cx="7029975" cy="4823471"/>
          </a:xfrm>
          <a:prstGeom prst="rect">
            <a:avLst/>
          </a:prstGeom>
        </p:spPr>
      </p:pic>
    </p:spTree>
    <p:extLst>
      <p:ext uri="{BB962C8B-B14F-4D97-AF65-F5344CB8AC3E}">
        <p14:creationId xmlns:p14="http://schemas.microsoft.com/office/powerpoint/2010/main" val="15759945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Immediate Next Steps</a:t>
            </a:r>
          </a:p>
        </p:txBody>
      </p:sp>
      <p:sp>
        <p:nvSpPr>
          <p:cNvPr id="3" name="Content Placeholder 2"/>
          <p:cNvSpPr>
            <a:spLocks noGrp="1"/>
          </p:cNvSpPr>
          <p:nvPr>
            <p:ph idx="1"/>
          </p:nvPr>
        </p:nvSpPr>
        <p:spPr/>
        <p:txBody>
          <a:bodyPr>
            <a:normAutofit/>
          </a:bodyPr>
          <a:lstStyle/>
          <a:p>
            <a:r>
              <a:rPr lang="en-US" dirty="0" smtClean="0"/>
              <a:t>Finalize roster and convene the CDW governance body</a:t>
            </a:r>
          </a:p>
          <a:p>
            <a:pPr lvl="1"/>
            <a:r>
              <a:rPr lang="en-US" dirty="0" smtClean="0"/>
              <a:t>Develop standard operating procedures for CDW access and use</a:t>
            </a:r>
          </a:p>
          <a:p>
            <a:pPr lvl="1"/>
            <a:r>
              <a:rPr lang="en-US" dirty="0" smtClean="0"/>
              <a:t>Determine regulatory review processes for CDW projects</a:t>
            </a:r>
          </a:p>
          <a:p>
            <a:r>
              <a:rPr lang="en-US" dirty="0" smtClean="0"/>
              <a:t>Obtain data sharing agreements with EHR systems</a:t>
            </a:r>
          </a:p>
          <a:p>
            <a:r>
              <a:rPr lang="en-US" dirty="0"/>
              <a:t>Build system components to accommodate </a:t>
            </a:r>
            <a:r>
              <a:rPr lang="en-US" dirty="0" smtClean="0"/>
              <a:t>a few more select pilot projects</a:t>
            </a:r>
          </a:p>
          <a:p>
            <a:r>
              <a:rPr lang="en-US" dirty="0" smtClean="0"/>
              <a:t>Continually collect and monitor feedback from end-users and adapt system accordingly</a:t>
            </a:r>
          </a:p>
          <a:p>
            <a:r>
              <a:rPr lang="en-US" dirty="0" smtClean="0"/>
              <a:t>Invite and select new CDW projects</a:t>
            </a:r>
            <a:endParaRPr lang="en-US" dirty="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4314825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OUHSC CDW Data Possibilities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Currently available</a:t>
            </a:r>
          </a:p>
          <a:p>
            <a:pPr lvl="1"/>
            <a:r>
              <a:rPr lang="en-US" dirty="0" smtClean="0"/>
              <a:t>Centricity data from OKC-HSC clinics</a:t>
            </a:r>
          </a:p>
          <a:p>
            <a:pPr lvl="2"/>
            <a:r>
              <a:rPr lang="en-US" dirty="0" smtClean="0"/>
              <a:t>Patient demographics</a:t>
            </a:r>
          </a:p>
          <a:p>
            <a:pPr lvl="2"/>
            <a:r>
              <a:rPr lang="en-US" dirty="0" smtClean="0"/>
              <a:t>Visit information</a:t>
            </a:r>
          </a:p>
          <a:p>
            <a:pPr lvl="2"/>
            <a:r>
              <a:rPr lang="en-US" dirty="0" smtClean="0"/>
              <a:t>Biometrics</a:t>
            </a:r>
          </a:p>
          <a:p>
            <a:pPr lvl="2"/>
            <a:r>
              <a:rPr lang="en-US" dirty="0" smtClean="0"/>
              <a:t>Diagnoses</a:t>
            </a:r>
          </a:p>
          <a:p>
            <a:pPr lvl="2"/>
            <a:r>
              <a:rPr lang="en-US" dirty="0" smtClean="0">
                <a:solidFill>
                  <a:schemeClr val="tx1"/>
                </a:solidFill>
              </a:rPr>
              <a:t>Lab results</a:t>
            </a:r>
          </a:p>
          <a:p>
            <a:pPr lvl="2"/>
            <a:r>
              <a:rPr lang="en-US" dirty="0" smtClean="0">
                <a:solidFill>
                  <a:schemeClr val="tx1"/>
                </a:solidFill>
              </a:rPr>
              <a:t>Prescription information</a:t>
            </a:r>
          </a:p>
          <a:p>
            <a:pPr lvl="2"/>
            <a:r>
              <a:rPr lang="en-US" dirty="0" smtClean="0">
                <a:solidFill>
                  <a:schemeClr val="tx1"/>
                </a:solidFill>
              </a:rPr>
              <a:t>Limited billing information</a:t>
            </a:r>
          </a:p>
          <a:p>
            <a:pPr lvl="1"/>
            <a:endParaRPr lang="en-US" dirty="0" smtClean="0">
              <a:solidFill>
                <a:schemeClr val="tx1"/>
              </a:solidFill>
            </a:endParaRPr>
          </a:p>
          <a:p>
            <a:r>
              <a:rPr lang="en-US" dirty="0" smtClean="0">
                <a:solidFill>
                  <a:schemeClr val="tx1"/>
                </a:solidFill>
              </a:rPr>
              <a:t>Planned additions in near future (negotiations pending)</a:t>
            </a:r>
          </a:p>
          <a:p>
            <a:pPr lvl="1"/>
            <a:r>
              <a:rPr lang="en-US" dirty="0" err="1" smtClean="0">
                <a:solidFill>
                  <a:schemeClr val="tx1"/>
                </a:solidFill>
              </a:rPr>
              <a:t>Meditech</a:t>
            </a:r>
            <a:r>
              <a:rPr lang="en-US" dirty="0" smtClean="0">
                <a:solidFill>
                  <a:schemeClr val="tx1"/>
                </a:solidFill>
              </a:rPr>
              <a:t> data</a:t>
            </a:r>
          </a:p>
          <a:p>
            <a:pPr lvl="1"/>
            <a:r>
              <a:rPr lang="en-US" dirty="0" err="1" smtClean="0">
                <a:solidFill>
                  <a:schemeClr val="tx1"/>
                </a:solidFill>
              </a:rPr>
              <a:t>CribNotes</a:t>
            </a:r>
            <a:r>
              <a:rPr lang="en-US" dirty="0" smtClean="0">
                <a:solidFill>
                  <a:schemeClr val="tx1"/>
                </a:solidFill>
              </a:rPr>
              <a:t> data (neonatal/perinatal specific EMR)</a:t>
            </a:r>
          </a:p>
          <a:p>
            <a:pPr lvl="1"/>
            <a:r>
              <a:rPr lang="en-US" dirty="0" smtClean="0">
                <a:solidFill>
                  <a:schemeClr val="tx1"/>
                </a:solidFill>
              </a:rPr>
              <a:t>Select OSIIS data from OK State </a:t>
            </a:r>
            <a:r>
              <a:rPr lang="en-US" dirty="0" err="1" smtClean="0">
                <a:solidFill>
                  <a:schemeClr val="tx1"/>
                </a:solidFill>
              </a:rPr>
              <a:t>Dept</a:t>
            </a:r>
            <a:r>
              <a:rPr lang="en-US" dirty="0" smtClean="0">
                <a:solidFill>
                  <a:schemeClr val="tx1"/>
                </a:solidFill>
              </a:rPr>
              <a:t> of Health</a:t>
            </a:r>
          </a:p>
          <a:p>
            <a:pPr lvl="1"/>
            <a:r>
              <a:rPr lang="en-US" dirty="0">
                <a:solidFill>
                  <a:schemeClr val="tx1"/>
                </a:solidFill>
              </a:rPr>
              <a:t>HSC Pharmaceutical data</a:t>
            </a:r>
          </a:p>
          <a:p>
            <a:pPr lvl="1"/>
            <a:r>
              <a:rPr lang="en-US" dirty="0" smtClean="0">
                <a:solidFill>
                  <a:schemeClr val="tx1"/>
                </a:solidFill>
              </a:rPr>
              <a:t>IDX billing information</a:t>
            </a:r>
          </a:p>
          <a:p>
            <a:pPr lvl="1"/>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5103237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the Only CDW in Town/State</a:t>
            </a:r>
            <a:endParaRPr lang="en-US" dirty="0"/>
          </a:p>
        </p:txBody>
      </p:sp>
      <p:sp>
        <p:nvSpPr>
          <p:cNvPr id="3" name="Content Placeholder 2"/>
          <p:cNvSpPr>
            <a:spLocks noGrp="1"/>
          </p:cNvSpPr>
          <p:nvPr>
            <p:ph idx="1"/>
          </p:nvPr>
        </p:nvSpPr>
        <p:spPr/>
        <p:txBody>
          <a:bodyPr/>
          <a:lstStyle/>
          <a:p>
            <a:r>
              <a:rPr lang="en-US" dirty="0" smtClean="0"/>
              <a:t>Coming Soon: OSDH Health-e-Oklahoma system</a:t>
            </a:r>
          </a:p>
          <a:p>
            <a:pPr lvl="1"/>
            <a:r>
              <a:rPr lang="en-US" dirty="0" smtClean="0"/>
              <a:t>Orion Health vendor</a:t>
            </a:r>
          </a:p>
          <a:p>
            <a:r>
              <a:rPr lang="en-US" dirty="0" smtClean="0"/>
              <a:t>OPSR Data Systems &amp; Coordination workgroup</a:t>
            </a:r>
          </a:p>
          <a:p>
            <a:pPr lvl="1"/>
            <a:r>
              <a:rPr lang="en-US" dirty="0">
                <a:hlinkClick r:id="rId2"/>
              </a:rPr>
              <a:t>http://</a:t>
            </a:r>
            <a:r>
              <a:rPr lang="en-US" dirty="0" smtClean="0">
                <a:hlinkClick r:id="rId2"/>
              </a:rPr>
              <a:t>smartstartok.org/opsr</a:t>
            </a:r>
            <a:r>
              <a:rPr lang="en-US" dirty="0" smtClean="0"/>
              <a:t> </a:t>
            </a:r>
          </a:p>
          <a:p>
            <a:r>
              <a:rPr lang="en-US" dirty="0" smtClean="0"/>
              <a:t>OU Centricity maintains a business operations warehouse</a:t>
            </a:r>
          </a:p>
          <a:p>
            <a:r>
              <a:rPr lang="en-US" dirty="0" err="1" smtClean="0"/>
              <a:t>MediTech</a:t>
            </a:r>
            <a:r>
              <a:rPr lang="en-US" dirty="0" smtClean="0"/>
              <a:t> participates in pooled warehouse</a:t>
            </a:r>
          </a:p>
          <a:p>
            <a:r>
              <a:rPr lang="en-US" dirty="0" smtClean="0"/>
              <a:t>Health Information Exchanges (HIEs)</a:t>
            </a:r>
          </a:p>
          <a:p>
            <a:pPr lvl="1"/>
            <a:r>
              <a:rPr lang="en-US" dirty="0" err="1"/>
              <a:t>MyHealth</a:t>
            </a:r>
            <a:r>
              <a:rPr lang="en-US" dirty="0"/>
              <a:t> Access </a:t>
            </a:r>
            <a:r>
              <a:rPr lang="en-US" dirty="0" smtClean="0"/>
              <a:t>Network</a:t>
            </a:r>
          </a:p>
          <a:p>
            <a:pPr lvl="1"/>
            <a:r>
              <a:rPr lang="en-US" dirty="0"/>
              <a:t>Coordinated Care </a:t>
            </a:r>
            <a:r>
              <a:rPr lang="en-US" dirty="0" smtClean="0"/>
              <a:t>Oklahoma</a:t>
            </a:r>
          </a:p>
          <a:p>
            <a:pPr lvl="1"/>
            <a:r>
              <a:rPr lang="en-US" dirty="0"/>
              <a:t>OSU Center for Health Systems </a:t>
            </a:r>
            <a:r>
              <a:rPr lang="en-US" dirty="0" smtClean="0"/>
              <a:t>Innovation pays for Cerner HIE</a:t>
            </a:r>
          </a:p>
          <a:p>
            <a:pPr lvl="1"/>
            <a:endParaRPr lang="en-US" dirty="0" smtClean="0"/>
          </a:p>
        </p:txBody>
      </p:sp>
    </p:spTree>
    <p:extLst>
      <p:ext uri="{BB962C8B-B14F-4D97-AF65-F5344CB8AC3E}">
        <p14:creationId xmlns:p14="http://schemas.microsoft.com/office/powerpoint/2010/main" val="31463910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BM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094" y="75083"/>
            <a:ext cx="1062679" cy="106267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OSCT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03600" y="0"/>
            <a:ext cx="2783581" cy="113776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https://www.oumedicine.com/images/default-source/ad-family-medicine/ad-fammed.jpg?sfvrsn=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6142" y="178228"/>
            <a:ext cx="4348544" cy="717511"/>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smtClean="0"/>
              <a:t>Current Collaborators</a:t>
            </a:r>
            <a:endParaRPr lang="en-US" dirty="0"/>
          </a:p>
        </p:txBody>
      </p:sp>
      <p:sp>
        <p:nvSpPr>
          <p:cNvPr id="5" name="Content Placeholder 4"/>
          <p:cNvSpPr>
            <a:spLocks noGrp="1"/>
          </p:cNvSpPr>
          <p:nvPr>
            <p:ph sz="half" idx="1"/>
          </p:nvPr>
        </p:nvSpPr>
        <p:spPr/>
        <p:txBody>
          <a:bodyPr>
            <a:normAutofit fontScale="92500" lnSpcReduction="10000"/>
          </a:bodyPr>
          <a:lstStyle/>
          <a:p>
            <a:r>
              <a:rPr lang="en-US" dirty="0"/>
              <a:t>Design </a:t>
            </a:r>
            <a:r>
              <a:rPr lang="en-US" dirty="0" smtClean="0"/>
              <a:t>and Management Team</a:t>
            </a:r>
          </a:p>
          <a:p>
            <a:pPr lvl="1"/>
            <a:r>
              <a:rPr lang="en-US" dirty="0" smtClean="0"/>
              <a:t>Will </a:t>
            </a:r>
            <a:r>
              <a:rPr lang="en-US" dirty="0"/>
              <a:t>Beasley (</a:t>
            </a:r>
            <a:r>
              <a:rPr lang="en-US" dirty="0" smtClean="0"/>
              <a:t>BBMC)</a:t>
            </a:r>
          </a:p>
          <a:p>
            <a:pPr lvl="1"/>
            <a:r>
              <a:rPr lang="en-US" dirty="0" smtClean="0"/>
              <a:t>David </a:t>
            </a:r>
            <a:r>
              <a:rPr lang="en-US" dirty="0"/>
              <a:t>Bard (</a:t>
            </a:r>
            <a:r>
              <a:rPr lang="en-US" dirty="0" smtClean="0"/>
              <a:t>BBMC)</a:t>
            </a:r>
          </a:p>
          <a:p>
            <a:pPr lvl="1"/>
            <a:r>
              <a:rPr lang="en-US" dirty="0" smtClean="0"/>
              <a:t>Zsolt </a:t>
            </a:r>
            <a:r>
              <a:rPr lang="en-US" dirty="0"/>
              <a:t>Nagykaldi (HSC </a:t>
            </a:r>
            <a:r>
              <a:rPr lang="en-US" dirty="0" smtClean="0"/>
              <a:t>FPM)</a:t>
            </a:r>
          </a:p>
          <a:p>
            <a:pPr lvl="1"/>
            <a:r>
              <a:rPr lang="en-US" dirty="0" smtClean="0"/>
              <a:t>Sreeharsha </a:t>
            </a:r>
            <a:r>
              <a:rPr lang="en-US" dirty="0"/>
              <a:t>Mandem (BBMC &amp; OU </a:t>
            </a:r>
            <a:r>
              <a:rPr lang="en-US" dirty="0" smtClean="0"/>
              <a:t>CS)</a:t>
            </a:r>
          </a:p>
          <a:p>
            <a:pPr lvl="1"/>
            <a:r>
              <a:rPr lang="en-US" dirty="0" smtClean="0"/>
              <a:t>Sabrina </a:t>
            </a:r>
            <a:r>
              <a:rPr lang="en-US" dirty="0"/>
              <a:t>Antry (BBMC)</a:t>
            </a:r>
          </a:p>
          <a:p>
            <a:r>
              <a:rPr lang="en-US" dirty="0" smtClean="0"/>
              <a:t>Centricity Support</a:t>
            </a:r>
          </a:p>
          <a:p>
            <a:pPr lvl="1"/>
            <a:r>
              <a:rPr lang="en-US" dirty="0" smtClean="0"/>
              <a:t>Kevin Elledge</a:t>
            </a:r>
          </a:p>
          <a:p>
            <a:pPr lvl="1"/>
            <a:r>
              <a:rPr lang="en-US" dirty="0" smtClean="0"/>
              <a:t>Cynthia Proctor</a:t>
            </a:r>
          </a:p>
          <a:p>
            <a:pPr lvl="1"/>
            <a:r>
              <a:rPr lang="en-US" dirty="0" smtClean="0"/>
              <a:t>Adam McGann</a:t>
            </a:r>
          </a:p>
          <a:p>
            <a:pPr lvl="1"/>
            <a:r>
              <a:rPr lang="en-US" dirty="0" smtClean="0"/>
              <a:t>June </a:t>
            </a:r>
            <a:r>
              <a:rPr lang="en-US" dirty="0"/>
              <a:t>Pearson</a:t>
            </a:r>
          </a:p>
          <a:p>
            <a:endParaRPr lang="en-US" dirty="0"/>
          </a:p>
        </p:txBody>
      </p:sp>
      <p:sp>
        <p:nvSpPr>
          <p:cNvPr id="6" name="Content Placeholder 5"/>
          <p:cNvSpPr>
            <a:spLocks noGrp="1"/>
          </p:cNvSpPr>
          <p:nvPr>
            <p:ph sz="half" idx="2"/>
          </p:nvPr>
        </p:nvSpPr>
        <p:spPr/>
        <p:txBody>
          <a:bodyPr>
            <a:normAutofit fontScale="92500" lnSpcReduction="10000"/>
          </a:bodyPr>
          <a:lstStyle/>
          <a:p>
            <a:r>
              <a:rPr lang="en-US" dirty="0" smtClean="0"/>
              <a:t>Institutional Support &amp; Guidance</a:t>
            </a:r>
          </a:p>
          <a:p>
            <a:pPr lvl="1"/>
            <a:r>
              <a:rPr lang="en-US" dirty="0" smtClean="0"/>
              <a:t>Judith James (OSCTR)</a:t>
            </a:r>
          </a:p>
          <a:p>
            <a:pPr lvl="1"/>
            <a:r>
              <a:rPr lang="en-US" dirty="0" smtClean="0"/>
              <a:t>Tim VanWagoner (OSCTR)</a:t>
            </a:r>
          </a:p>
          <a:p>
            <a:pPr lvl="1"/>
            <a:r>
              <a:rPr lang="en-US" dirty="0" smtClean="0"/>
              <a:t>Joel Guthridge (OSCTR)</a:t>
            </a:r>
          </a:p>
          <a:p>
            <a:pPr lvl="1"/>
            <a:r>
              <a:rPr lang="en-US" dirty="0" smtClean="0"/>
              <a:t>Robert Roswell (COM)</a:t>
            </a:r>
          </a:p>
          <a:p>
            <a:pPr lvl="1"/>
            <a:r>
              <a:rPr lang="en-US" dirty="0" smtClean="0"/>
              <a:t>Darrin Akins (COM)</a:t>
            </a:r>
            <a:endParaRPr lang="en-US" dirty="0"/>
          </a:p>
          <a:p>
            <a:r>
              <a:rPr lang="en-US" dirty="0" smtClean="0"/>
              <a:t>OU IT</a:t>
            </a:r>
          </a:p>
          <a:p>
            <a:pPr lvl="1"/>
            <a:r>
              <a:rPr lang="en-US" dirty="0" smtClean="0"/>
              <a:t>Mark Ferguson</a:t>
            </a:r>
          </a:p>
          <a:p>
            <a:pPr lvl="1"/>
            <a:r>
              <a:rPr lang="en-US" dirty="0" smtClean="0"/>
              <a:t>Scott DeWitt</a:t>
            </a:r>
          </a:p>
          <a:p>
            <a:pPr lvl="1"/>
            <a:r>
              <a:rPr lang="en-US" dirty="0" smtClean="0"/>
              <a:t>Cliff Mack</a:t>
            </a:r>
          </a:p>
          <a:p>
            <a:pPr lvl="1"/>
            <a:r>
              <a:rPr lang="en-US" dirty="0" smtClean="0"/>
              <a:t>Tony Miller</a:t>
            </a:r>
          </a:p>
          <a:p>
            <a:pPr lvl="1"/>
            <a:r>
              <a:rPr lang="en-US" dirty="0" smtClean="0"/>
              <a:t>Randy Moore</a:t>
            </a:r>
          </a:p>
          <a:p>
            <a:pPr lvl="1"/>
            <a:r>
              <a:rPr lang="en-US" dirty="0" smtClean="0"/>
              <a:t>April Lee</a:t>
            </a:r>
          </a:p>
          <a:p>
            <a:pPr lvl="1"/>
            <a:endParaRPr lang="en-US" dirty="0"/>
          </a:p>
          <a:p>
            <a:endParaRPr lang="en-US" dirty="0"/>
          </a:p>
        </p:txBody>
      </p:sp>
    </p:spTree>
    <p:extLst>
      <p:ext uri="{BB962C8B-B14F-4D97-AF65-F5344CB8AC3E}">
        <p14:creationId xmlns:p14="http://schemas.microsoft.com/office/powerpoint/2010/main" val="3801076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CDW Uses</a:t>
            </a:r>
            <a:endParaRPr lang="en-US" dirty="0"/>
          </a:p>
        </p:txBody>
      </p:sp>
      <p:pic>
        <p:nvPicPr>
          <p:cNvPr id="4" name="Picture 3"/>
          <p:cNvPicPr>
            <a:picLocks noChangeAspect="1"/>
          </p:cNvPicPr>
          <p:nvPr/>
        </p:nvPicPr>
        <p:blipFill>
          <a:blip r:embed="rId3"/>
          <a:stretch>
            <a:fillRect/>
          </a:stretch>
        </p:blipFill>
        <p:spPr>
          <a:xfrm>
            <a:off x="948090" y="2622534"/>
            <a:ext cx="4291556" cy="2618339"/>
          </a:xfrm>
          <a:prstGeom prst="rect">
            <a:avLst/>
          </a:prstGeom>
        </p:spPr>
      </p:pic>
      <p:pic>
        <p:nvPicPr>
          <p:cNvPr id="5" name="Picture 4"/>
          <p:cNvPicPr>
            <a:picLocks noChangeAspect="1"/>
          </p:cNvPicPr>
          <p:nvPr/>
        </p:nvPicPr>
        <p:blipFill>
          <a:blip r:embed="rId4"/>
          <a:stretch>
            <a:fillRect/>
          </a:stretch>
        </p:blipFill>
        <p:spPr>
          <a:xfrm>
            <a:off x="6025578" y="2759672"/>
            <a:ext cx="6040474" cy="2344065"/>
          </a:xfrm>
          <a:prstGeom prst="rect">
            <a:avLst/>
          </a:prstGeom>
        </p:spPr>
      </p:pic>
    </p:spTree>
    <p:extLst>
      <p:ext uri="{BB962C8B-B14F-4D97-AF65-F5344CB8AC3E}">
        <p14:creationId xmlns:p14="http://schemas.microsoft.com/office/powerpoint/2010/main" val="830853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Recent publications using RODS</a:t>
            </a:r>
            <a:endParaRPr lang="en-US" dirty="0"/>
          </a:p>
        </p:txBody>
      </p:sp>
      <p:sp>
        <p:nvSpPr>
          <p:cNvPr id="5" name="Content Placeholder 4"/>
          <p:cNvSpPr>
            <a:spLocks noGrp="1"/>
          </p:cNvSpPr>
          <p:nvPr>
            <p:ph idx="1"/>
          </p:nvPr>
        </p:nvSpPr>
        <p:spPr/>
        <p:txBody>
          <a:bodyPr>
            <a:normAutofit fontScale="77500" lnSpcReduction="20000"/>
          </a:bodyPr>
          <a:lstStyle/>
          <a:p>
            <a:r>
              <a:rPr lang="en-US" dirty="0" smtClean="0"/>
              <a:t>Ye</a:t>
            </a:r>
            <a:r>
              <a:rPr lang="en-US" dirty="0"/>
              <a:t>, Y., </a:t>
            </a:r>
            <a:r>
              <a:rPr lang="en-US" dirty="0" err="1"/>
              <a:t>Tsui</a:t>
            </a:r>
            <a:r>
              <a:rPr lang="en-US" dirty="0"/>
              <a:t>, F. R., Wagner, M., Espino, J. U. and Li, Q. (2014), </a:t>
            </a:r>
            <a:r>
              <a:rPr lang="en-US" dirty="0" smtClean="0"/>
              <a:t>Influenza </a:t>
            </a:r>
            <a:r>
              <a:rPr lang="en-US" dirty="0"/>
              <a:t>detection from emergency department reports using natural language processing and Bayesian network </a:t>
            </a:r>
            <a:r>
              <a:rPr lang="en-US" dirty="0" smtClean="0"/>
              <a:t>classifiers, </a:t>
            </a:r>
            <a:r>
              <a:rPr lang="en-US" dirty="0"/>
              <a:t>J Am Med Inform Assoc.</a:t>
            </a:r>
          </a:p>
          <a:p>
            <a:r>
              <a:rPr lang="en-US" dirty="0"/>
              <a:t>Wagner, M. M., </a:t>
            </a:r>
            <a:r>
              <a:rPr lang="en-US" dirty="0" err="1"/>
              <a:t>Levander</a:t>
            </a:r>
            <a:r>
              <a:rPr lang="en-US" dirty="0"/>
              <a:t>, J. D., Brown, S., Hogan, W. R., Millett, N. and Hanna, J. (2013), </a:t>
            </a:r>
            <a:r>
              <a:rPr lang="en-US" dirty="0" smtClean="0"/>
              <a:t>Apollo</a:t>
            </a:r>
            <a:r>
              <a:rPr lang="en-US" dirty="0"/>
              <a:t>: giving application developers a single point of access to public health models using structured vocabularies and Web </a:t>
            </a:r>
            <a:r>
              <a:rPr lang="en-US" dirty="0" smtClean="0"/>
              <a:t>services, </a:t>
            </a:r>
            <a:r>
              <a:rPr lang="en-US" dirty="0"/>
              <a:t>AMIA </a:t>
            </a:r>
            <a:r>
              <a:rPr lang="en-US" dirty="0" err="1"/>
              <a:t>Annu</a:t>
            </a:r>
            <a:r>
              <a:rPr lang="en-US" dirty="0"/>
              <a:t> </a:t>
            </a:r>
            <a:r>
              <a:rPr lang="en-US" dirty="0" err="1"/>
              <a:t>Symp</a:t>
            </a:r>
            <a:r>
              <a:rPr lang="en-US" dirty="0"/>
              <a:t> Proc, 2013: 1415--1424.</a:t>
            </a:r>
          </a:p>
          <a:p>
            <a:r>
              <a:rPr lang="en-US" dirty="0"/>
              <a:t>Liu, T. Y., Sanders, J. L., </a:t>
            </a:r>
            <a:r>
              <a:rPr lang="en-US" dirty="0" err="1"/>
              <a:t>Tsui</a:t>
            </a:r>
            <a:r>
              <a:rPr lang="en-US" dirty="0"/>
              <a:t>, F. C., Espino, J. U., </a:t>
            </a:r>
            <a:r>
              <a:rPr lang="en-US" dirty="0" err="1"/>
              <a:t>Dato</a:t>
            </a:r>
            <a:r>
              <a:rPr lang="en-US" dirty="0"/>
              <a:t>, V. M. and </a:t>
            </a:r>
            <a:r>
              <a:rPr lang="en-US" dirty="0" err="1"/>
              <a:t>Suyama</a:t>
            </a:r>
            <a:r>
              <a:rPr lang="en-US" dirty="0"/>
              <a:t>, J. (2013), </a:t>
            </a:r>
            <a:r>
              <a:rPr lang="en-US" dirty="0" smtClean="0"/>
              <a:t>Association </a:t>
            </a:r>
            <a:r>
              <a:rPr lang="en-US" dirty="0"/>
              <a:t>of over-the-counter pharmaceutical sales with influenza-like-illnesses to patient volume in an urgent care </a:t>
            </a:r>
            <a:r>
              <a:rPr lang="en-US" dirty="0" smtClean="0"/>
              <a:t>setting, </a:t>
            </a:r>
            <a:r>
              <a:rPr lang="en-US" dirty="0" err="1"/>
              <a:t>PLoS</a:t>
            </a:r>
            <a:r>
              <a:rPr lang="en-US" dirty="0"/>
              <a:t> ONE, 8, 3: e59273.</a:t>
            </a:r>
          </a:p>
          <a:p>
            <a:r>
              <a:rPr lang="en-US" dirty="0" smtClean="0"/>
              <a:t>Lee</a:t>
            </a:r>
            <a:r>
              <a:rPr lang="en-US" dirty="0"/>
              <a:t>, B. Y., Tai, J. H., </a:t>
            </a:r>
            <a:r>
              <a:rPr lang="en-US" dirty="0" err="1"/>
              <a:t>McGlone</a:t>
            </a:r>
            <a:r>
              <a:rPr lang="en-US" dirty="0"/>
              <a:t>, S. M., Bailey, R. R., </a:t>
            </a:r>
            <a:r>
              <a:rPr lang="en-US" dirty="0" err="1"/>
              <a:t>Wateska</a:t>
            </a:r>
            <a:r>
              <a:rPr lang="en-US" dirty="0"/>
              <a:t>, A. R., Zimmer, S. M., Zimmerman, R. K. and Wagner, M. M. (2012), </a:t>
            </a:r>
            <a:r>
              <a:rPr lang="en-US" dirty="0" smtClean="0"/>
              <a:t>The </a:t>
            </a:r>
            <a:r>
              <a:rPr lang="en-US" dirty="0"/>
              <a:t>potential economic value of a 'universal' (multi-year) influenza </a:t>
            </a:r>
            <a:r>
              <a:rPr lang="en-US" dirty="0" smtClean="0"/>
              <a:t>vaccine, </a:t>
            </a:r>
            <a:r>
              <a:rPr lang="en-US" dirty="0"/>
              <a:t>Influenza Other </a:t>
            </a:r>
            <a:r>
              <a:rPr lang="en-US" dirty="0" err="1"/>
              <a:t>Respi</a:t>
            </a:r>
            <a:r>
              <a:rPr lang="en-US" dirty="0"/>
              <a:t> Viruses, 6, 3: 167--175</a:t>
            </a:r>
            <a:r>
              <a:rPr lang="en-US" dirty="0" smtClean="0"/>
              <a:t>.</a:t>
            </a:r>
          </a:p>
          <a:p>
            <a:r>
              <a:rPr lang="en-US" dirty="0"/>
              <a:t>Wagner, M., Cooper, G., </a:t>
            </a:r>
            <a:r>
              <a:rPr lang="en-US" dirty="0" err="1"/>
              <a:t>Tsui</a:t>
            </a:r>
            <a:r>
              <a:rPr lang="en-US" dirty="0"/>
              <a:t>, </a:t>
            </a:r>
            <a:r>
              <a:rPr lang="en-US" dirty="0" err="1"/>
              <a:t>Fuchiang</a:t>
            </a:r>
            <a:r>
              <a:rPr lang="en-US" dirty="0"/>
              <a:t>, Espino, J.U., </a:t>
            </a:r>
            <a:r>
              <a:rPr lang="en-US" dirty="0" err="1"/>
              <a:t>Harkema</a:t>
            </a:r>
            <a:r>
              <a:rPr lang="en-US" dirty="0"/>
              <a:t>, H., </a:t>
            </a:r>
            <a:r>
              <a:rPr lang="en-US" dirty="0" err="1"/>
              <a:t>Levander</a:t>
            </a:r>
            <a:r>
              <a:rPr lang="en-US" dirty="0"/>
              <a:t>, J., </a:t>
            </a:r>
            <a:r>
              <a:rPr lang="en-US" dirty="0" err="1"/>
              <a:t>Villamarin</a:t>
            </a:r>
            <a:r>
              <a:rPr lang="en-US" dirty="0"/>
              <a:t>, R., Millett, N., Brown, S.T. and </a:t>
            </a:r>
            <a:r>
              <a:rPr lang="en-US" dirty="0" err="1"/>
              <a:t>Gallaggher</a:t>
            </a:r>
            <a:r>
              <a:rPr lang="en-US" dirty="0"/>
              <a:t>, A. (2012), </a:t>
            </a:r>
            <a:r>
              <a:rPr lang="en-US" dirty="0" smtClean="0"/>
              <a:t>A </a:t>
            </a:r>
            <a:r>
              <a:rPr lang="en-US" dirty="0"/>
              <a:t>Decision-Theoretic Model of Disease Surveillance and Control and a Prototype Implementation for the Disease </a:t>
            </a:r>
            <a:r>
              <a:rPr lang="en-US" dirty="0" smtClean="0"/>
              <a:t>Influenza, </a:t>
            </a:r>
            <a:r>
              <a:rPr lang="en-US" dirty="0"/>
              <a:t>Data Engineering Workshops (ICDEW), 2012 IEEE 28th International Conference on: 49-54.</a:t>
            </a:r>
          </a:p>
          <a:p>
            <a:r>
              <a:rPr lang="en-US" dirty="0"/>
              <a:t>Lee, B. Y., </a:t>
            </a:r>
            <a:r>
              <a:rPr lang="en-US" dirty="0" err="1"/>
              <a:t>Stalter</a:t>
            </a:r>
            <a:r>
              <a:rPr lang="en-US" dirty="0"/>
              <a:t>, R. M., Bacon, K. M., Tai, J. H., Bailey, R. R., Zimmer, S. M. and Wagner, M. M. (2011), </a:t>
            </a:r>
            <a:r>
              <a:rPr lang="en-US" dirty="0" smtClean="0"/>
              <a:t>Cost-effectiveness </a:t>
            </a:r>
            <a:r>
              <a:rPr lang="en-US" dirty="0"/>
              <a:t>of </a:t>
            </a:r>
            <a:r>
              <a:rPr lang="en-US" dirty="0" err="1"/>
              <a:t>adjuvanted</a:t>
            </a:r>
            <a:r>
              <a:rPr lang="en-US" dirty="0"/>
              <a:t> versus </a:t>
            </a:r>
            <a:r>
              <a:rPr lang="en-US" dirty="0" err="1"/>
              <a:t>nonadjuvanted</a:t>
            </a:r>
            <a:r>
              <a:rPr lang="en-US" dirty="0"/>
              <a:t> influenza vaccine in adult hemodialysis </a:t>
            </a:r>
            <a:r>
              <a:rPr lang="en-US" dirty="0" smtClean="0"/>
              <a:t>patients, </a:t>
            </a:r>
            <a:r>
              <a:rPr lang="en-US" dirty="0"/>
              <a:t>Am. J. Kidney Dis., 57, 5: 724--732</a:t>
            </a:r>
            <a:r>
              <a:rPr lang="en-US" dirty="0" smtClean="0"/>
              <a:t>.</a:t>
            </a:r>
            <a:endParaRPr lang="en-US" dirty="0"/>
          </a:p>
        </p:txBody>
      </p:sp>
    </p:spTree>
    <p:extLst>
      <p:ext uri="{BB962C8B-B14F-4D97-AF65-F5344CB8AC3E}">
        <p14:creationId xmlns:p14="http://schemas.microsoft.com/office/powerpoint/2010/main" val="4201777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Marrying CDW and Big Data</a:t>
            </a:r>
            <a:endParaRPr lang="en-US" dirty="0"/>
          </a:p>
        </p:txBody>
      </p:sp>
      <p:sp>
        <p:nvSpPr>
          <p:cNvPr id="3" name="Content Placeholder 2"/>
          <p:cNvSpPr>
            <a:spLocks noGrp="1"/>
          </p:cNvSpPr>
          <p:nvPr>
            <p:ph idx="1"/>
          </p:nvPr>
        </p:nvSpPr>
        <p:spPr>
          <a:xfrm>
            <a:off x="838200" y="1825625"/>
            <a:ext cx="5417634" cy="4351338"/>
          </a:xfrm>
        </p:spPr>
        <p:txBody>
          <a:bodyPr>
            <a:normAutofit/>
          </a:bodyPr>
          <a:lstStyle/>
          <a:p>
            <a:r>
              <a:rPr lang="en-US" dirty="0" smtClean="0"/>
              <a:t>One step in the process of whipping “Big Data” into shape for analysis</a:t>
            </a:r>
          </a:p>
          <a:p>
            <a:pPr lvl="1"/>
            <a:r>
              <a:rPr lang="en-US" dirty="0" smtClean="0"/>
              <a:t>Aggregates data from various sources</a:t>
            </a:r>
          </a:p>
          <a:p>
            <a:pPr lvl="1"/>
            <a:r>
              <a:rPr lang="en-US" dirty="0" smtClean="0"/>
              <a:t>Data is usually not real-time (but not too far behind)</a:t>
            </a:r>
          </a:p>
          <a:p>
            <a:pPr lvl="1"/>
            <a:r>
              <a:rPr lang="en-US" dirty="0" smtClean="0"/>
              <a:t>Standardization, cleansing, and relational restructuring are common tasks that immediately precede CDW storage</a:t>
            </a:r>
          </a:p>
          <a:p>
            <a:pPr lvl="1"/>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44756" y="1881379"/>
            <a:ext cx="5671860" cy="3315087"/>
          </a:xfrm>
          <a:prstGeom prst="rect">
            <a:avLst/>
          </a:prstGeom>
        </p:spPr>
      </p:pic>
      <p:sp>
        <p:nvSpPr>
          <p:cNvPr id="5" name="Rectangle 4"/>
          <p:cNvSpPr/>
          <p:nvPr/>
        </p:nvSpPr>
        <p:spPr>
          <a:xfrm>
            <a:off x="6348761" y="5387157"/>
            <a:ext cx="6096000" cy="646331"/>
          </a:xfrm>
          <a:prstGeom prst="rect">
            <a:avLst/>
          </a:prstGeom>
        </p:spPr>
        <p:txBody>
          <a:bodyPr>
            <a:spAutoFit/>
          </a:bodyPr>
          <a:lstStyle/>
          <a:p>
            <a:r>
              <a:rPr lang="en-US" dirty="0" err="1">
                <a:solidFill>
                  <a:srgbClr val="474848"/>
                </a:solidFill>
                <a:latin typeface="Verdana" panose="020B0604030504040204" pitchFamily="34" charset="0"/>
              </a:rPr>
              <a:t>Raghupathi</a:t>
            </a:r>
            <a:r>
              <a:rPr lang="en-US" dirty="0">
                <a:solidFill>
                  <a:srgbClr val="474848"/>
                </a:solidFill>
                <a:latin typeface="Verdana" panose="020B0604030504040204" pitchFamily="34" charset="0"/>
              </a:rPr>
              <a:t> and </a:t>
            </a:r>
            <a:r>
              <a:rPr lang="en-US" dirty="0" err="1">
                <a:solidFill>
                  <a:srgbClr val="474848"/>
                </a:solidFill>
                <a:latin typeface="Verdana" panose="020B0604030504040204" pitchFamily="34" charset="0"/>
              </a:rPr>
              <a:t>Raghupathi</a:t>
            </a:r>
            <a:r>
              <a:rPr lang="en-US" dirty="0">
                <a:solidFill>
                  <a:srgbClr val="474848"/>
                </a:solidFill>
                <a:latin typeface="Verdana" panose="020B0604030504040204" pitchFamily="34" charset="0"/>
              </a:rPr>
              <a:t> </a:t>
            </a:r>
            <a:r>
              <a:rPr lang="en-US" i="1" dirty="0">
                <a:solidFill>
                  <a:srgbClr val="474848"/>
                </a:solidFill>
                <a:latin typeface="Verdana" panose="020B0604030504040204" pitchFamily="34" charset="0"/>
              </a:rPr>
              <a:t>Health Information Science and </a:t>
            </a:r>
            <a:r>
              <a:rPr lang="en-US" i="1" dirty="0" smtClean="0">
                <a:solidFill>
                  <a:srgbClr val="474848"/>
                </a:solidFill>
                <a:latin typeface="Verdana" panose="020B0604030504040204" pitchFamily="34" charset="0"/>
              </a:rPr>
              <a:t>Systems</a:t>
            </a:r>
            <a:r>
              <a:rPr lang="en-US" dirty="0">
                <a:solidFill>
                  <a:srgbClr val="474848"/>
                </a:solidFill>
                <a:latin typeface="Verdana" panose="020B0604030504040204" pitchFamily="34" charset="0"/>
              </a:rPr>
              <a:t> 2014 </a:t>
            </a:r>
            <a:r>
              <a:rPr lang="en-US" b="1" dirty="0">
                <a:solidFill>
                  <a:srgbClr val="474848"/>
                </a:solidFill>
                <a:latin typeface="Verdana" panose="020B0604030504040204" pitchFamily="34" charset="0"/>
              </a:rPr>
              <a:t>2</a:t>
            </a:r>
            <a:r>
              <a:rPr lang="en-US" dirty="0">
                <a:solidFill>
                  <a:srgbClr val="474848"/>
                </a:solidFill>
                <a:latin typeface="Verdana" panose="020B0604030504040204" pitchFamily="34" charset="0"/>
              </a:rPr>
              <a:t>:3  </a:t>
            </a:r>
            <a:endParaRPr lang="en-US" dirty="0"/>
          </a:p>
        </p:txBody>
      </p:sp>
    </p:spTree>
    <p:extLst>
      <p:ext uri="{BB962C8B-B14F-4D97-AF65-F5344CB8AC3E}">
        <p14:creationId xmlns:p14="http://schemas.microsoft.com/office/powerpoint/2010/main" val="1819810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Analytics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What is Big Data?</a:t>
            </a:r>
          </a:p>
          <a:p>
            <a:pPr lvl="1"/>
            <a:r>
              <a:rPr lang="en-US" dirty="0" smtClean="0"/>
              <a:t>Extremely </a:t>
            </a:r>
            <a:r>
              <a:rPr lang="en-US" dirty="0"/>
              <a:t>large data </a:t>
            </a:r>
            <a:r>
              <a:rPr lang="en-US" dirty="0" smtClean="0"/>
              <a:t>sets (usually containing raw data) </a:t>
            </a:r>
            <a:r>
              <a:rPr lang="en-US" dirty="0"/>
              <a:t>that may be analyzed computationally to reveal patterns, trends, and associations, especially relating to human behavior and interactions</a:t>
            </a:r>
            <a:r>
              <a:rPr lang="en-US" dirty="0" smtClean="0"/>
              <a:t>.</a:t>
            </a:r>
          </a:p>
          <a:p>
            <a:r>
              <a:rPr lang="en-US" dirty="0" smtClean="0"/>
              <a:t>Why is it important?</a:t>
            </a:r>
          </a:p>
          <a:p>
            <a:pPr lvl="1"/>
            <a:r>
              <a:rPr lang="en-US" dirty="0" smtClean="0"/>
              <a:t>Improve </a:t>
            </a:r>
            <a:r>
              <a:rPr lang="en-US" dirty="0"/>
              <a:t>care, save lives, and lower costs </a:t>
            </a:r>
            <a:r>
              <a:rPr lang="en-US" dirty="0" smtClean="0"/>
              <a:t>(some estimates reach $300 Billion/year in U.S.)</a:t>
            </a:r>
          </a:p>
          <a:p>
            <a:pPr lvl="1"/>
            <a:r>
              <a:rPr lang="en-US" dirty="0" smtClean="0"/>
              <a:t>The promise of predictive analytics</a:t>
            </a:r>
          </a:p>
          <a:p>
            <a:pPr lvl="2"/>
            <a:r>
              <a:rPr lang="en-US" dirty="0" smtClean="0"/>
              <a:t>Predict cost-effective best practices, disease surveillance, etc.</a:t>
            </a:r>
          </a:p>
          <a:p>
            <a:pPr lvl="1"/>
            <a:r>
              <a:rPr lang="en-US" dirty="0"/>
              <a:t>The promise of </a:t>
            </a:r>
            <a:r>
              <a:rPr lang="en-US" dirty="0" smtClean="0"/>
              <a:t>prescriptive </a:t>
            </a:r>
            <a:r>
              <a:rPr lang="en-US" dirty="0"/>
              <a:t>analytics</a:t>
            </a:r>
          </a:p>
          <a:p>
            <a:pPr lvl="2"/>
            <a:r>
              <a:rPr lang="en-US" dirty="0" smtClean="0"/>
              <a:t>Adaptive interventions that redirect patient health trajectories that drift off-course</a:t>
            </a:r>
          </a:p>
          <a:p>
            <a:pPr lvl="2"/>
            <a:r>
              <a:rPr lang="en-US" dirty="0" smtClean="0"/>
              <a:t>Enables personalized medicine via advanced </a:t>
            </a:r>
            <a:r>
              <a:rPr lang="en-US" dirty="0"/>
              <a:t>clinical decision </a:t>
            </a:r>
            <a:r>
              <a:rPr lang="en-US" dirty="0" smtClean="0"/>
              <a:t>support </a:t>
            </a:r>
          </a:p>
          <a:p>
            <a:r>
              <a:rPr lang="en-US" dirty="0" smtClean="0"/>
              <a:t>What is the future of Big Data?</a:t>
            </a:r>
          </a:p>
          <a:p>
            <a:pPr lvl="1"/>
            <a:r>
              <a:rPr lang="en-US" dirty="0"/>
              <a:t>As data capture </a:t>
            </a:r>
            <a:r>
              <a:rPr lang="en-US" dirty="0" smtClean="0"/>
              <a:t>technologies (</a:t>
            </a:r>
            <a:r>
              <a:rPr lang="en-US" dirty="0" err="1" smtClean="0"/>
              <a:t>e.g</a:t>
            </a:r>
            <a:r>
              <a:rPr lang="en-US" dirty="0" smtClean="0"/>
              <a:t>,. fitness monitoring devices, the eventual Internet of Things) </a:t>
            </a:r>
            <a:r>
              <a:rPr lang="en-US" dirty="0"/>
              <a:t>continue to evolve, we be accumulating more and more Big </a:t>
            </a:r>
            <a:r>
              <a:rPr lang="en-US" dirty="0" smtClean="0"/>
              <a:t>Data</a:t>
            </a:r>
          </a:p>
          <a:p>
            <a:pPr lvl="1"/>
            <a:r>
              <a:rPr lang="en-US" dirty="0" smtClean="0"/>
              <a:t>Healthcare isn’t really at the Big Data stage, yet, but with the advent of medical devices and cloud data capture technologies, we are certainly on the doorstep</a:t>
            </a:r>
            <a:endParaRPr lang="en-US" dirty="0"/>
          </a:p>
          <a:p>
            <a:pPr lvl="1"/>
            <a:endParaRPr lang="en-US" dirty="0"/>
          </a:p>
          <a:p>
            <a:endParaRPr lang="en-US" dirty="0"/>
          </a:p>
        </p:txBody>
      </p:sp>
    </p:spTree>
    <p:extLst>
      <p:ext uri="{BB962C8B-B14F-4D97-AF65-F5344CB8AC3E}">
        <p14:creationId xmlns:p14="http://schemas.microsoft.com/office/powerpoint/2010/main" val="1915587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Examples of Big Data Analytics Use in Healthcare</a:t>
            </a:r>
            <a:endParaRPr lang="en-US" dirty="0"/>
          </a:p>
        </p:txBody>
      </p:sp>
      <p:sp>
        <p:nvSpPr>
          <p:cNvPr id="3" name="Content Placeholder 2"/>
          <p:cNvSpPr>
            <a:spLocks noGrp="1"/>
          </p:cNvSpPr>
          <p:nvPr>
            <p:ph idx="1"/>
          </p:nvPr>
        </p:nvSpPr>
        <p:spPr/>
        <p:txBody>
          <a:bodyPr>
            <a:normAutofit/>
          </a:bodyPr>
          <a:lstStyle/>
          <a:p>
            <a:r>
              <a:rPr lang="en-US" dirty="0" smtClean="0"/>
              <a:t>Columbia </a:t>
            </a:r>
            <a:r>
              <a:rPr lang="en-US" dirty="0"/>
              <a:t>University Medical Center’s </a:t>
            </a:r>
            <a:r>
              <a:rPr lang="en-US" dirty="0" smtClean="0"/>
              <a:t>“</a:t>
            </a:r>
            <a:r>
              <a:rPr lang="en-US" dirty="0"/>
              <a:t>complex correlations” </a:t>
            </a:r>
            <a:r>
              <a:rPr lang="en-US" dirty="0" smtClean="0"/>
              <a:t>project</a:t>
            </a:r>
          </a:p>
          <a:p>
            <a:pPr lvl="1"/>
            <a:r>
              <a:rPr lang="en-US" dirty="0" smtClean="0"/>
              <a:t>Using physiological </a:t>
            </a:r>
            <a:r>
              <a:rPr lang="en-US" dirty="0"/>
              <a:t>data </a:t>
            </a:r>
            <a:r>
              <a:rPr lang="en-US" dirty="0" smtClean="0"/>
              <a:t>from patients </a:t>
            </a:r>
            <a:r>
              <a:rPr lang="en-US" dirty="0"/>
              <a:t>with brain </a:t>
            </a:r>
            <a:r>
              <a:rPr lang="en-US" dirty="0" smtClean="0"/>
              <a:t>injuries, provides information </a:t>
            </a:r>
            <a:r>
              <a:rPr lang="en-US" dirty="0"/>
              <a:t>to aggressively treat </a:t>
            </a:r>
            <a:r>
              <a:rPr lang="en-US" dirty="0" smtClean="0"/>
              <a:t>complications </a:t>
            </a:r>
          </a:p>
          <a:p>
            <a:pPr lvl="1"/>
            <a:r>
              <a:rPr lang="en-US" dirty="0" smtClean="0"/>
              <a:t>Reputedly diagnoses </a:t>
            </a:r>
            <a:r>
              <a:rPr lang="en-US" dirty="0"/>
              <a:t>serious complications </a:t>
            </a:r>
            <a:r>
              <a:rPr lang="en-US" dirty="0" smtClean="0"/>
              <a:t>48 </a:t>
            </a:r>
            <a:r>
              <a:rPr lang="en-US" dirty="0"/>
              <a:t>hours </a:t>
            </a:r>
            <a:r>
              <a:rPr lang="en-US" dirty="0" smtClean="0"/>
              <a:t>earlier in </a:t>
            </a:r>
            <a:r>
              <a:rPr lang="en-US" dirty="0"/>
              <a:t>patients </a:t>
            </a:r>
            <a:r>
              <a:rPr lang="en-US" dirty="0" smtClean="0"/>
              <a:t>suffering </a:t>
            </a:r>
            <a:r>
              <a:rPr lang="en-US" dirty="0"/>
              <a:t>a bleeding stroke from a ruptured brain </a:t>
            </a:r>
            <a:r>
              <a:rPr lang="en-US" dirty="0" smtClean="0"/>
              <a:t>aneurysm</a:t>
            </a:r>
          </a:p>
          <a:p>
            <a:endParaRPr lang="en-US" dirty="0" smtClean="0"/>
          </a:p>
          <a:p>
            <a:r>
              <a:rPr lang="en-US" dirty="0" smtClean="0"/>
              <a:t>California-based </a:t>
            </a:r>
            <a:r>
              <a:rPr lang="en-US" dirty="0"/>
              <a:t>Kaiser Permanente </a:t>
            </a:r>
            <a:r>
              <a:rPr lang="en-US" dirty="0" smtClean="0"/>
              <a:t>discovery </a:t>
            </a:r>
            <a:r>
              <a:rPr lang="en-US" dirty="0"/>
              <a:t>of adverse drug effects and subsequent withdrawal of </a:t>
            </a:r>
            <a:r>
              <a:rPr lang="en-US" dirty="0" err="1"/>
              <a:t>Vioxx</a:t>
            </a:r>
            <a:r>
              <a:rPr lang="en-US" dirty="0"/>
              <a:t>  </a:t>
            </a:r>
          </a:p>
        </p:txBody>
      </p:sp>
    </p:spTree>
    <p:extLst>
      <p:ext uri="{BB962C8B-B14F-4D97-AF65-F5344CB8AC3E}">
        <p14:creationId xmlns:p14="http://schemas.microsoft.com/office/powerpoint/2010/main" val="182261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PCOR Context</a:t>
            </a:r>
            <a:endParaRPr lang="en-US" dirty="0"/>
          </a:p>
        </p:txBody>
      </p:sp>
      <p:sp>
        <p:nvSpPr>
          <p:cNvPr id="3" name="Content Placeholder 2"/>
          <p:cNvSpPr>
            <a:spLocks noGrp="1"/>
          </p:cNvSpPr>
          <p:nvPr>
            <p:ph idx="1"/>
          </p:nvPr>
        </p:nvSpPr>
        <p:spPr/>
        <p:txBody>
          <a:bodyPr>
            <a:normAutofit/>
          </a:bodyPr>
          <a:lstStyle/>
          <a:p>
            <a:r>
              <a:rPr lang="en-US" dirty="0" smtClean="0"/>
              <a:t>The potential of fully </a:t>
            </a:r>
            <a:r>
              <a:rPr lang="en-US" dirty="0"/>
              <a:t>functional </a:t>
            </a:r>
            <a:r>
              <a:rPr lang="en-US" dirty="0" smtClean="0"/>
              <a:t>EHRs that are aggregated in a CDW- all </a:t>
            </a:r>
            <a:r>
              <a:rPr lang="en-US" dirty="0"/>
              <a:t>members of the </a:t>
            </a:r>
            <a:r>
              <a:rPr lang="en-US" dirty="0" smtClean="0"/>
              <a:t>clinical team </a:t>
            </a:r>
            <a:r>
              <a:rPr lang="en-US" dirty="0"/>
              <a:t>have ready access to the </a:t>
            </a:r>
            <a:r>
              <a:rPr lang="en-US" dirty="0" smtClean="0"/>
              <a:t>~</a:t>
            </a:r>
            <a:r>
              <a:rPr lang="en-US" i="1" dirty="0" smtClean="0"/>
              <a:t>latest</a:t>
            </a:r>
            <a:r>
              <a:rPr lang="en-US" dirty="0" smtClean="0"/>
              <a:t> </a:t>
            </a:r>
            <a:r>
              <a:rPr lang="en-US" dirty="0"/>
              <a:t>information allowing for more </a:t>
            </a:r>
            <a:r>
              <a:rPr lang="en-US" b="1" dirty="0"/>
              <a:t>coordinated, patient-centered care</a:t>
            </a:r>
            <a:r>
              <a:rPr lang="en-US" dirty="0"/>
              <a:t>. </a:t>
            </a:r>
            <a:endParaRPr lang="en-US" dirty="0" smtClean="0"/>
          </a:p>
          <a:p>
            <a:pPr lvl="1"/>
            <a:r>
              <a:rPr lang="en-US" dirty="0" smtClean="0"/>
              <a:t>The </a:t>
            </a:r>
            <a:r>
              <a:rPr lang="en-US" dirty="0"/>
              <a:t>information gathered by the primary care provider tells the emergency department clinician about the patient’s life threatening allergy, so that care can be adjusted appropriately, even if the patient is unconscious.</a:t>
            </a:r>
          </a:p>
          <a:p>
            <a:pPr lvl="1"/>
            <a:r>
              <a:rPr lang="en-US" dirty="0"/>
              <a:t>A patient can log on to his own record and see the trend of the lab results over the last year, which can help motivate him to take his medications and keep up with the lifestyle changes that have improved the numbers.</a:t>
            </a:r>
          </a:p>
          <a:p>
            <a:pPr lvl="1"/>
            <a:r>
              <a:rPr lang="en-US" dirty="0"/>
              <a:t>The lab results run last week are already in the record to tell the specialist what she needs to know without running duplicate tests.</a:t>
            </a:r>
          </a:p>
          <a:p>
            <a:pPr lvl="1"/>
            <a:r>
              <a:rPr lang="en-US" dirty="0"/>
              <a:t>The clinician’s notes from the patient’s hospital stay can help inform the discharge instructions and follow-up care and enable the patient to move from one care setting to another more smoothly.</a:t>
            </a:r>
          </a:p>
          <a:p>
            <a:endParaRPr lang="en-US" dirty="0"/>
          </a:p>
        </p:txBody>
      </p:sp>
    </p:spTree>
    <p:extLst>
      <p:ext uri="{BB962C8B-B14F-4D97-AF65-F5344CB8AC3E}">
        <p14:creationId xmlns:p14="http://schemas.microsoft.com/office/powerpoint/2010/main" val="220312105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3092</TotalTime>
  <Words>3538</Words>
  <Application>Microsoft Office PowerPoint</Application>
  <PresentationFormat>Widescreen</PresentationFormat>
  <Paragraphs>397</Paragraphs>
  <Slides>36</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Consolas</vt:lpstr>
      <vt:lpstr>Courier New</vt:lpstr>
      <vt:lpstr>Verdana</vt:lpstr>
      <vt:lpstr>Retrospect</vt:lpstr>
      <vt:lpstr>A Clinical Data Warehouse Ecosystem to Support Research &amp; QAQI</vt:lpstr>
      <vt:lpstr>Objectives</vt:lpstr>
      <vt:lpstr>What is a Clinical Data Warehouse?</vt:lpstr>
      <vt:lpstr>Examples of CDW Uses</vt:lpstr>
      <vt:lpstr>Recent publications using RODS</vt:lpstr>
      <vt:lpstr>Marrying CDW and Big Data</vt:lpstr>
      <vt:lpstr>Big Data Analytics</vt:lpstr>
      <vt:lpstr>Examples of Big Data Analytics Use in Healthcare</vt:lpstr>
      <vt:lpstr>PCOR Context</vt:lpstr>
      <vt:lpstr>Challenges of building a CDW</vt:lpstr>
      <vt:lpstr>Challenges of building a CDW</vt:lpstr>
      <vt:lpstr>Limitations of CDW Research</vt:lpstr>
      <vt:lpstr>Strengths of CDW Research</vt:lpstr>
      <vt:lpstr>The Birth of an OUHSC CDW</vt:lpstr>
      <vt:lpstr>Progress to Date</vt:lpstr>
      <vt:lpstr>Ecosystem Architecture</vt:lpstr>
      <vt:lpstr>PowerPoint Presentation</vt:lpstr>
      <vt:lpstr>Benefits over ad-hoc EMR Extracts</vt:lpstr>
      <vt:lpstr>Overall Goals</vt:lpstr>
      <vt:lpstr>Instantiation Activities</vt:lpstr>
      <vt:lpstr>Requirements Per Ecosystem</vt:lpstr>
      <vt:lpstr>Requirements Per Data Source</vt:lpstr>
      <vt:lpstr>Requirements Per Project/Investigation</vt:lpstr>
      <vt:lpstr>Part of Centricity</vt:lpstr>
      <vt:lpstr>Transforming (one patient’s collection of)  records for statistical software</vt:lpstr>
      <vt:lpstr>Live demo of REDCap Project Cache</vt:lpstr>
      <vt:lpstr>SAS Example</vt:lpstr>
      <vt:lpstr>Open to any Campus  Collaborators</vt:lpstr>
      <vt:lpstr>Possible Service Tiers</vt:lpstr>
      <vt:lpstr>Misc</vt:lpstr>
      <vt:lpstr>Future</vt:lpstr>
      <vt:lpstr>Long-term Vision</vt:lpstr>
      <vt:lpstr>Immediate Next Steps</vt:lpstr>
      <vt:lpstr>OUHSC CDW Data Possibilities</vt:lpstr>
      <vt:lpstr>Not the Only CDW in Town/State</vt:lpstr>
      <vt:lpstr>Current Collaborators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Clinical Data Warehouses for Research and QIQA</dc:title>
  <dc:creator>Bard, David E. (HSC)</dc:creator>
  <cp:lastModifiedBy>Beasley, William H.  (HSC)</cp:lastModifiedBy>
  <cp:revision>82</cp:revision>
  <dcterms:created xsi:type="dcterms:W3CDTF">2015-04-22T21:49:11Z</dcterms:created>
  <dcterms:modified xsi:type="dcterms:W3CDTF">2015-11-23T16:29:55Z</dcterms:modified>
</cp:coreProperties>
</file>