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5827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16541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7481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3308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791363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4963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0790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6618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2A"/>
    <a:srgbClr val="890028"/>
    <a:srgbClr val="8A0028"/>
    <a:srgbClr val="A3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8" d="100"/>
          <a:sy n="28" d="100"/>
        </p:scale>
        <p:origin x="-1842" y="-132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5C9A4-98E0-4A3F-BC01-D77FF42C1CFB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F4D9F-21C0-45E9-92C3-6DC3AE42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F4D9F-21C0-45E9-92C3-6DC3AE42A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6"/>
            <a:ext cx="115214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6"/>
            <a:ext cx="337108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8643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596"/>
            <a:ext cx="43525440" cy="8401047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3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596633"/>
            <a:ext cx="2263394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2179300"/>
            <a:ext cx="2263394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529080"/>
            <a:ext cx="1684655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036563"/>
            <a:ext cx="1684655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6883360"/>
            <a:ext cx="3072384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431540"/>
            <a:ext cx="3072384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0057093"/>
            <a:ext cx="3072384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  <a:prstGeom prst="rect">
            <a:avLst/>
          </a:prstGeom>
        </p:spPr>
        <p:txBody>
          <a:bodyPr vert="horz" lIns="512064" tIns="256032" rIns="512064" bIns="2560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3"/>
            <a:ext cx="46085760" cy="25345393"/>
          </a:xfrm>
          <a:prstGeom prst="rect">
            <a:avLst/>
          </a:prstGeom>
        </p:spPr>
        <p:txBody>
          <a:bodyPr vert="horz" lIns="512064" tIns="256032" rIns="512064" bIns="256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6F9B-2D6C-3B44-92C9-2F63A4582805}" type="datetimeFigureOut">
              <a:rPr lang="en-US" smtClean="0"/>
              <a:t>4/19/2013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560320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0" indent="-1920240" algn="l" defTabSz="2560320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defTabSz="2560320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2560320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256032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2560320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363" y="25789350"/>
            <a:ext cx="16459200" cy="110954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503493" y="8912963"/>
            <a:ext cx="16459200" cy="16014297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r>
              <a:rPr lang="en-US" sz="5100" dirty="0" smtClean="0"/>
              <a:t>A no cost, secure web application for building and managing online surveys and databases</a:t>
            </a:r>
          </a:p>
          <a:p>
            <a:r>
              <a:rPr lang="en-US" sz="5100" dirty="0" smtClean="0"/>
              <a:t>Designed for academic biomedical researchers</a:t>
            </a:r>
          </a:p>
          <a:p>
            <a:r>
              <a:rPr lang="en-US" sz="5100" dirty="0" smtClean="0"/>
              <a:t>Concurrent and distributed data entry allowing multiple simultaneous users</a:t>
            </a:r>
          </a:p>
          <a:p>
            <a:r>
              <a:rPr lang="en-US" sz="5100" dirty="0" smtClean="0"/>
              <a:t>Dynamic Content</a:t>
            </a:r>
          </a:p>
          <a:p>
            <a:r>
              <a:rPr lang="en-US" sz="5100" dirty="0" smtClean="0"/>
              <a:t>3 Types of projects</a:t>
            </a:r>
          </a:p>
          <a:p>
            <a:pPr lvl="1"/>
            <a:r>
              <a:rPr lang="en-US" sz="5100" dirty="0" smtClean="0"/>
              <a:t>Single Survey</a:t>
            </a:r>
          </a:p>
          <a:p>
            <a:pPr lvl="1"/>
            <a:r>
              <a:rPr lang="en-US" sz="5100" dirty="0" smtClean="0"/>
              <a:t>Data Entry Forms</a:t>
            </a:r>
          </a:p>
          <a:p>
            <a:pPr lvl="1"/>
            <a:r>
              <a:rPr lang="en-US" sz="5100" dirty="0" smtClean="0"/>
              <a:t>Single Survey + Data Entry Forms</a:t>
            </a:r>
          </a:p>
          <a:p>
            <a:r>
              <a:rPr lang="en-US" sz="5100" dirty="0" smtClean="0"/>
              <a:t>Multi-site accessibility</a:t>
            </a:r>
          </a:p>
          <a:p>
            <a:r>
              <a:rPr lang="en-US" sz="5100" dirty="0" smtClean="0"/>
              <a:t>Customizable</a:t>
            </a:r>
          </a:p>
          <a:p>
            <a:r>
              <a:rPr lang="en-US" sz="5400" dirty="0" err="1" smtClean="0"/>
              <a:t>REDCap</a:t>
            </a:r>
            <a:r>
              <a:rPr lang="en-US" sz="5400" dirty="0" smtClean="0"/>
              <a:t> consortium </a:t>
            </a:r>
            <a:r>
              <a:rPr lang="en-US" sz="5400" dirty="0"/>
              <a:t>composed of 612 active institutional partners in 55 </a:t>
            </a:r>
            <a:r>
              <a:rPr lang="en-US" sz="5400" dirty="0" smtClean="0"/>
              <a:t>countries</a:t>
            </a:r>
          </a:p>
          <a:p>
            <a:pPr marL="0" indent="0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6600" dirty="0" smtClean="0"/>
              <a:t>http</a:t>
            </a:r>
            <a:r>
              <a:rPr lang="en-US" sz="6600" dirty="0"/>
              <a:t>://project-redcap.org/</a:t>
            </a:r>
          </a:p>
          <a:p>
            <a:endParaRPr lang="en-US" sz="5100" dirty="0" smtClean="0"/>
          </a:p>
          <a:p>
            <a:pPr marL="2560320" lvl="1" indent="0">
              <a:buNone/>
            </a:pPr>
            <a:endParaRPr lang="en-US" sz="5100" dirty="0"/>
          </a:p>
        </p:txBody>
      </p:sp>
      <p:sp>
        <p:nvSpPr>
          <p:cNvPr id="43" name="Rounded Rectangle 42"/>
          <p:cNvSpPr/>
          <p:nvPr/>
        </p:nvSpPr>
        <p:spPr>
          <a:xfrm>
            <a:off x="17330117" y="866274"/>
            <a:ext cx="16525136" cy="506429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 smtClean="0">
                <a:latin typeface="+mj-lt"/>
              </a:rPr>
              <a:t>REDCap</a:t>
            </a:r>
            <a:endParaRPr lang="en-US" sz="8000" dirty="0" smtClean="0">
              <a:latin typeface="+mj-lt"/>
            </a:endParaRPr>
          </a:p>
          <a:p>
            <a:pPr algn="ctr"/>
            <a:r>
              <a:rPr lang="en-US" sz="5400" i="1" dirty="0" smtClean="0">
                <a:solidFill>
                  <a:schemeClr val="bg1"/>
                </a:solidFill>
              </a:rPr>
              <a:t>Research Electronic Data Capture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Thomas Wilson, David </a:t>
            </a:r>
            <a:r>
              <a:rPr lang="en-US" sz="4800" dirty="0" smtClean="0">
                <a:solidFill>
                  <a:schemeClr val="bg1"/>
                </a:solidFill>
              </a:rPr>
              <a:t>E. Bard</a:t>
            </a:r>
            <a:r>
              <a:rPr lang="en-US" sz="4800" dirty="0" smtClean="0">
                <a:solidFill>
                  <a:schemeClr val="bg1"/>
                </a:solidFill>
              </a:rPr>
              <a:t>, and William </a:t>
            </a:r>
            <a:r>
              <a:rPr lang="en-US" sz="4800" dirty="0" smtClean="0">
                <a:solidFill>
                  <a:schemeClr val="bg1"/>
                </a:solidFill>
              </a:rPr>
              <a:t>H. Beasley</a:t>
            </a:r>
            <a:r>
              <a:rPr lang="en-US" sz="4800" dirty="0" smtClean="0">
                <a:solidFill>
                  <a:schemeClr val="bg1"/>
                </a:solidFill>
              </a:rPr>
              <a:t>,</a:t>
            </a:r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>OUHSC, Developmental and Behavioral Pediatrics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48849" y="25789349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Single Survey Project</a:t>
            </a:r>
            <a:endParaRPr lang="en-US" sz="4800" b="1" dirty="0"/>
          </a:p>
        </p:txBody>
      </p:sp>
      <p:sp>
        <p:nvSpPr>
          <p:cNvPr id="54" name="Content Placeholder 5"/>
          <p:cNvSpPr>
            <a:spLocks noGrp="1"/>
          </p:cNvSpPr>
          <p:nvPr>
            <p:ph sz="half" idx="1"/>
          </p:nvPr>
        </p:nvSpPr>
        <p:spPr>
          <a:xfrm>
            <a:off x="548849" y="27933522"/>
            <a:ext cx="16459200" cy="8951252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endParaRPr lang="en-US" sz="6000" dirty="0" smtClean="0"/>
          </a:p>
        </p:txBody>
      </p:sp>
      <p:sp>
        <p:nvSpPr>
          <p:cNvPr id="65" name="Rounded Rectangle 64"/>
          <p:cNvSpPr/>
          <p:nvPr/>
        </p:nvSpPr>
        <p:spPr>
          <a:xfrm>
            <a:off x="34395411" y="25789350"/>
            <a:ext cx="1649191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Data Entry Forms</a:t>
            </a:r>
            <a:endParaRPr lang="en-US" sz="4800" b="1" dirty="0"/>
          </a:p>
        </p:txBody>
      </p:sp>
      <p:sp>
        <p:nvSpPr>
          <p:cNvPr id="66" name="Content Placeholder 5"/>
          <p:cNvSpPr>
            <a:spLocks noGrp="1"/>
          </p:cNvSpPr>
          <p:nvPr>
            <p:ph sz="half" idx="1"/>
          </p:nvPr>
        </p:nvSpPr>
        <p:spPr>
          <a:xfrm>
            <a:off x="34316968" y="28036760"/>
            <a:ext cx="16459200" cy="8848015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 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7340407" y="13054486"/>
            <a:ext cx="16558354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Scenarios Favoring </a:t>
            </a:r>
            <a:r>
              <a:rPr lang="en-US" sz="4800" b="1" dirty="0" err="1" smtClean="0"/>
              <a:t>REDCap</a:t>
            </a:r>
            <a:endParaRPr lang="en-US" sz="4800" b="1" dirty="0"/>
          </a:p>
        </p:txBody>
      </p:sp>
      <p:sp>
        <p:nvSpPr>
          <p:cNvPr id="68" name="Content Placeholder 5"/>
          <p:cNvSpPr>
            <a:spLocks noGrp="1"/>
          </p:cNvSpPr>
          <p:nvPr>
            <p:ph sz="half" idx="1"/>
          </p:nvPr>
        </p:nvSpPr>
        <p:spPr>
          <a:xfrm>
            <a:off x="17365962" y="15332281"/>
            <a:ext cx="16459200" cy="959498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US" sz="5100" dirty="0" smtClean="0"/>
              <a:t>Project requires centralized data storage, but multiple locations for data entry</a:t>
            </a:r>
          </a:p>
          <a:p>
            <a:r>
              <a:rPr lang="en-US" sz="5100" dirty="0" smtClean="0"/>
              <a:t>A flexible, universal </a:t>
            </a:r>
            <a:r>
              <a:rPr lang="en-US" sz="5100" dirty="0" smtClean="0"/>
              <a:t>framework </a:t>
            </a:r>
            <a:r>
              <a:rPr lang="en-US" sz="5100" dirty="0" smtClean="0"/>
              <a:t>to create consistent data systems</a:t>
            </a:r>
          </a:p>
          <a:p>
            <a:r>
              <a:rPr lang="en-US" sz="5100" dirty="0" smtClean="0"/>
              <a:t>Project has a relatively flat data structure</a:t>
            </a:r>
          </a:p>
          <a:p>
            <a:pPr lvl="1"/>
            <a:r>
              <a:rPr lang="en-US" sz="5100" dirty="0" smtClean="0"/>
              <a:t>Typically accommodates 2 or 3 levels well.</a:t>
            </a:r>
          </a:p>
          <a:p>
            <a:r>
              <a:rPr lang="en-US" sz="5100" dirty="0" smtClean="0"/>
              <a:t>No professional software developer is necessary</a:t>
            </a:r>
          </a:p>
          <a:p>
            <a:r>
              <a:rPr lang="en-US" sz="5100" dirty="0" smtClean="0"/>
              <a:t>Accommodates the designs and needs </a:t>
            </a:r>
            <a:r>
              <a:rPr lang="en-US" sz="5100" dirty="0"/>
              <a:t>for multiple types of clinical </a:t>
            </a:r>
            <a:r>
              <a:rPr lang="en-US" sz="5100" dirty="0" smtClean="0"/>
              <a:t>projects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503493" y="6596088"/>
            <a:ext cx="163521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What is </a:t>
            </a:r>
            <a:r>
              <a:rPr lang="en-US" sz="4800" b="1" dirty="0" err="1" smtClean="0"/>
              <a:t>REDCap</a:t>
            </a:r>
            <a:r>
              <a:rPr lang="en-US" sz="4800" b="1" dirty="0" smtClean="0"/>
              <a:t>?</a:t>
            </a:r>
            <a:endParaRPr lang="en-US" sz="4800" dirty="0"/>
          </a:p>
        </p:txBody>
      </p:sp>
      <p:sp>
        <p:nvSpPr>
          <p:cNvPr id="85" name="Rounded Rectangle 84"/>
          <p:cNvSpPr/>
          <p:nvPr/>
        </p:nvSpPr>
        <p:spPr>
          <a:xfrm>
            <a:off x="17340407" y="6596088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Support Features</a:t>
            </a:r>
            <a:endParaRPr lang="en-US" sz="4800" b="1" dirty="0"/>
          </a:p>
        </p:txBody>
      </p:sp>
      <p:sp>
        <p:nvSpPr>
          <p:cNvPr id="31" name="Content Placeholder 5"/>
          <p:cNvSpPr>
            <a:spLocks noGrp="1"/>
          </p:cNvSpPr>
          <p:nvPr>
            <p:ph sz="half" idx="1"/>
          </p:nvPr>
        </p:nvSpPr>
        <p:spPr>
          <a:xfrm>
            <a:off x="17378243" y="8906288"/>
            <a:ext cx="16459200" cy="3282144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US" sz="5100" dirty="0" smtClean="0"/>
              <a:t>User-group network</a:t>
            </a:r>
          </a:p>
          <a:p>
            <a:r>
              <a:rPr lang="en-US" sz="5100" dirty="0"/>
              <a:t>Example templates</a:t>
            </a:r>
          </a:p>
          <a:p>
            <a:r>
              <a:rPr lang="en-US" sz="5100" dirty="0"/>
              <a:t>Instructional training </a:t>
            </a:r>
            <a:r>
              <a:rPr lang="en-US" sz="5100" dirty="0" smtClean="0"/>
              <a:t>videos</a:t>
            </a:r>
            <a:endParaRPr lang="en-US" sz="5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2" y="266466"/>
            <a:ext cx="12018851" cy="323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5264" y="33509617"/>
            <a:ext cx="12018851" cy="32394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768" y="28121316"/>
            <a:ext cx="7772400" cy="8763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391" y="129310"/>
            <a:ext cx="16461446" cy="351376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9" y="27985609"/>
            <a:ext cx="7704646" cy="8763459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34316836" y="6596088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Featured Software  Highlights</a:t>
            </a:r>
            <a:endParaRPr lang="en-US" sz="4800" b="1" dirty="0"/>
          </a:p>
        </p:txBody>
      </p:sp>
      <p:sp>
        <p:nvSpPr>
          <p:cNvPr id="30" name="Content Placeholder 5"/>
          <p:cNvSpPr>
            <a:spLocks noGrp="1"/>
          </p:cNvSpPr>
          <p:nvPr>
            <p:ph sz="half" idx="1"/>
          </p:nvPr>
        </p:nvSpPr>
        <p:spPr>
          <a:xfrm>
            <a:off x="34315371" y="8852120"/>
            <a:ext cx="16459200" cy="16065978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100" dirty="0" smtClean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4126" y="18312558"/>
            <a:ext cx="5005137" cy="6263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3374" y="11260642"/>
            <a:ext cx="6222123" cy="47562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426" y="11104092"/>
            <a:ext cx="8240411" cy="33812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839" y="16016901"/>
            <a:ext cx="6359584" cy="26579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094" y="20342585"/>
            <a:ext cx="6081073" cy="44256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208534" y="14749569"/>
            <a:ext cx="54104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dirty="0" smtClean="0"/>
              <a:t>(Assign Instrument)</a:t>
            </a:r>
            <a:endParaRPr lang="en-US" sz="51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75441" y="19064625"/>
            <a:ext cx="607660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dirty="0" smtClean="0"/>
              <a:t>(Schedule Participant)</a:t>
            </a:r>
            <a:endParaRPr lang="en-US" sz="5100" dirty="0"/>
          </a:p>
        </p:txBody>
      </p:sp>
      <p:sp>
        <p:nvSpPr>
          <p:cNvPr id="40" name="TextBox 39"/>
          <p:cNvSpPr txBox="1"/>
          <p:nvPr/>
        </p:nvSpPr>
        <p:spPr>
          <a:xfrm>
            <a:off x="34916000" y="9291089"/>
            <a:ext cx="676139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b="1" dirty="0" smtClean="0"/>
              <a:t>Built-in project Calendar</a:t>
            </a:r>
            <a:endParaRPr lang="en-US" sz="5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3114927" y="9291087"/>
            <a:ext cx="55976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b="1" dirty="0" smtClean="0"/>
              <a:t>Scheduling Module</a:t>
            </a:r>
            <a:endParaRPr lang="en-US" sz="5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3274207" y="10219874"/>
            <a:ext cx="52790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dirty="0" smtClean="0"/>
              <a:t>(Define Events)</a:t>
            </a:r>
            <a:endParaRPr lang="en-US" sz="51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16001" y="16911245"/>
            <a:ext cx="676139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00" b="1" dirty="0" smtClean="0"/>
              <a:t>Built-in export formats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3495" y="28121316"/>
            <a:ext cx="8602154" cy="872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Utilize an online survey for data collection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Can be e-mailed to participants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Public survey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Private Survey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Survey can be completed in a clinical setting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“Save and Return” option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Customizable logo and headings</a:t>
            </a:r>
            <a:endParaRPr lang="en-US" sz="5100" dirty="0"/>
          </a:p>
        </p:txBody>
      </p:sp>
      <p:sp>
        <p:nvSpPr>
          <p:cNvPr id="45" name="TextBox 44"/>
          <p:cNvSpPr txBox="1"/>
          <p:nvPr/>
        </p:nvSpPr>
        <p:spPr>
          <a:xfrm>
            <a:off x="34395411" y="28036760"/>
            <a:ext cx="8480030" cy="872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Utilize an online method of data collection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Well-suited for clinical settings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Can be used in longitudinal studies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Supports limited html tags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“Save and Return” option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5100" dirty="0" smtClean="0"/>
              <a:t>Calendar and Scheduling Module</a:t>
            </a:r>
          </a:p>
          <a:p>
            <a:pPr marL="685800" indent="-685800">
              <a:buFont typeface="Arial" pitchFamily="34" charset="0"/>
              <a:buChar char="•"/>
            </a:pPr>
            <a:endParaRPr lang="en-US" sz="5100" dirty="0" smtClean="0"/>
          </a:p>
        </p:txBody>
      </p:sp>
      <p:sp>
        <p:nvSpPr>
          <p:cNvPr id="36" name="Content Placeholder 5"/>
          <p:cNvSpPr>
            <a:spLocks noGrp="1"/>
          </p:cNvSpPr>
          <p:nvPr>
            <p:ph sz="half" idx="1"/>
          </p:nvPr>
        </p:nvSpPr>
        <p:spPr>
          <a:xfrm>
            <a:off x="34363496" y="3643072"/>
            <a:ext cx="16459200" cy="276633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0" cap="flat" cmpd="sng">
            <a:noFill/>
            <a:miter lim="800000"/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800" dirty="0" smtClean="0"/>
              <a:t>If you have questions, or would like assistance applying this system (or a subset of its tools) to current or future projects, please contact: william-beasley@ouhsc.edu, thomas-wilson@ouhsc.edu, or david-bard@ouhsc.edu.</a:t>
            </a:r>
          </a:p>
        </p:txBody>
      </p:sp>
    </p:spTree>
    <p:extLst>
      <p:ext uri="{BB962C8B-B14F-4D97-AF65-F5344CB8AC3E}">
        <p14:creationId xmlns:p14="http://schemas.microsoft.com/office/powerpoint/2010/main" val="18669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1D1B10"/>
      </a:dk1>
      <a:lt1>
        <a:sysClr val="window" lastClr="FFFFFF"/>
      </a:lt1>
      <a:dk2>
        <a:srgbClr val="9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292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ouhsc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Sooter</dc:creator>
  <cp:lastModifiedBy>Will Beasley</cp:lastModifiedBy>
  <cp:revision>59</cp:revision>
  <dcterms:created xsi:type="dcterms:W3CDTF">2012-06-08T15:40:16Z</dcterms:created>
  <dcterms:modified xsi:type="dcterms:W3CDTF">2013-04-19T21:59:10Z</dcterms:modified>
</cp:coreProperties>
</file>