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8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309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88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16" r:id="rId56"/>
    <p:sldId id="311" r:id="rId57"/>
    <p:sldId id="310" r:id="rId58"/>
    <p:sldId id="313" r:id="rId59"/>
    <p:sldId id="312" r:id="rId60"/>
    <p:sldId id="314" r:id="rId61"/>
    <p:sldId id="315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20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29EB-DAEF-44D4-94A7-CDD846E03241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1AE2-07E5-4270-999C-75090C3C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1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29EB-DAEF-44D4-94A7-CDD846E03241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1AE2-07E5-4270-999C-75090C3C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29EB-DAEF-44D4-94A7-CDD846E03241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1AE2-07E5-4270-999C-75090C3C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6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29EB-DAEF-44D4-94A7-CDD846E03241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1AE2-07E5-4270-999C-75090C3C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2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29EB-DAEF-44D4-94A7-CDD846E03241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1AE2-07E5-4270-999C-75090C3C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4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29EB-DAEF-44D4-94A7-CDD846E03241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1AE2-07E5-4270-999C-75090C3C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3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29EB-DAEF-44D4-94A7-CDD846E03241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1AE2-07E5-4270-999C-75090C3C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1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29EB-DAEF-44D4-94A7-CDD846E03241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1AE2-07E5-4270-999C-75090C3C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7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29EB-DAEF-44D4-94A7-CDD846E03241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1AE2-07E5-4270-999C-75090C3C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3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29EB-DAEF-44D4-94A7-CDD846E03241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1AE2-07E5-4270-999C-75090C3C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3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29EB-DAEF-44D4-94A7-CDD846E03241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1AE2-07E5-4270-999C-75090C3C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1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29EB-DAEF-44D4-94A7-CDD846E03241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71AE2-07E5-4270-999C-75090C3C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glimmer.rstudio.com/wibeasley/Oneway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redcaplogo (big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7239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46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done “offline”</a:t>
            </a:r>
          </a:p>
          <a:p>
            <a:endParaRPr lang="en-US" dirty="0" smtClean="0"/>
          </a:p>
          <a:p>
            <a:r>
              <a:rPr lang="en-US" dirty="0" smtClean="0"/>
              <a:t>Easy to make global edits</a:t>
            </a:r>
          </a:p>
          <a:p>
            <a:endParaRPr lang="en-US" dirty="0" smtClean="0"/>
          </a:p>
          <a:p>
            <a:r>
              <a:rPr lang="en-US" dirty="0" smtClean="0"/>
              <a:t>Cannot see your end product until you upload it to </a:t>
            </a:r>
            <a:r>
              <a:rPr lang="en-US" dirty="0" err="1" smtClean="0"/>
              <a:t>REDCap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94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/>
          <a:lstStyle/>
          <a:p>
            <a:r>
              <a:rPr lang="en-US" sz="6000" dirty="0" smtClean="0"/>
              <a:t>FEATURES</a:t>
            </a:r>
            <a:endParaRPr lang="en-US" dirty="0"/>
          </a:p>
        </p:txBody>
      </p:sp>
      <p:pic>
        <p:nvPicPr>
          <p:cNvPr id="3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681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Allows you to create a sequence of events (e.g., survey administrations, contact calls, etc.) for your research</a:t>
            </a:r>
          </a:p>
          <a:p>
            <a:endParaRPr lang="en-US" sz="2400" dirty="0" smtClean="0"/>
          </a:p>
          <a:p>
            <a:r>
              <a:rPr lang="en-US" sz="2400" dirty="0" smtClean="0"/>
              <a:t>You can schedule a participant for the first event and </a:t>
            </a:r>
            <a:r>
              <a:rPr lang="en-US" sz="2400" dirty="0" err="1" smtClean="0"/>
              <a:t>REDCap</a:t>
            </a:r>
            <a:r>
              <a:rPr lang="en-US" sz="2400" dirty="0" smtClean="0"/>
              <a:t> automatically creates a schedule for the entire sequence of events.</a:t>
            </a:r>
          </a:p>
          <a:p>
            <a:endParaRPr lang="en-US" sz="2400" dirty="0" smtClean="0"/>
          </a:p>
          <a:p>
            <a:r>
              <a:rPr lang="en-US" sz="2400" dirty="0" smtClean="0"/>
              <a:t>Schedules are automatically put on the </a:t>
            </a:r>
            <a:r>
              <a:rPr lang="en-US" sz="2400" dirty="0" err="1" smtClean="0"/>
              <a:t>REDCap</a:t>
            </a:r>
            <a:r>
              <a:rPr lang="en-US" sz="2400" dirty="0" smtClean="0"/>
              <a:t> calendar</a:t>
            </a:r>
            <a:endParaRPr lang="en-US" sz="2400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926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Events are hyperlinked within the calendar</a:t>
            </a:r>
          </a:p>
          <a:p>
            <a:pPr lvl="1"/>
            <a:r>
              <a:rPr lang="en-US" sz="1800" dirty="0" smtClean="0"/>
              <a:t>When you click on an event, you can see all its details.</a:t>
            </a:r>
          </a:p>
          <a:p>
            <a:endParaRPr lang="en-US" sz="2400" dirty="0" smtClean="0"/>
          </a:p>
          <a:p>
            <a:r>
              <a:rPr lang="en-US" sz="2400" dirty="0" smtClean="0"/>
              <a:t>Capability for adding notes</a:t>
            </a:r>
          </a:p>
          <a:p>
            <a:endParaRPr lang="en-US" sz="2400" dirty="0" smtClean="0"/>
          </a:p>
          <a:p>
            <a:r>
              <a:rPr lang="en-US" sz="2400" dirty="0" smtClean="0"/>
              <a:t>Within the event, there is a hyperlink to take you to the data collection instruments assigned to the research subject.</a:t>
            </a:r>
          </a:p>
          <a:p>
            <a:endParaRPr lang="en-US" sz="2400" dirty="0" smtClean="0"/>
          </a:p>
          <a:p>
            <a:r>
              <a:rPr lang="en-US" sz="2400" dirty="0" smtClean="0"/>
              <a:t>Event dates can be modified or deleted.</a:t>
            </a:r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065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general data export options: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Export all data from a </a:t>
            </a:r>
            <a:r>
              <a:rPr lang="en-US" dirty="0" err="1" smtClean="0"/>
              <a:t>REDCap</a:t>
            </a:r>
            <a:r>
              <a:rPr lang="en-US" dirty="0" smtClean="0"/>
              <a:t> project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Export portions of a </a:t>
            </a:r>
            <a:r>
              <a:rPr lang="en-US" dirty="0" err="1" smtClean="0"/>
              <a:t>REDCap</a:t>
            </a:r>
            <a:r>
              <a:rPr lang="en-US" dirty="0" smtClean="0"/>
              <a:t> project (if using multiple data collection instruments)</a:t>
            </a:r>
            <a:endParaRPr lang="en-US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498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File Download options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Microsoft Excel </a:t>
            </a:r>
            <a:r>
              <a:rPr lang="en-US" dirty="0" err="1" smtClean="0"/>
              <a:t>csv</a:t>
            </a:r>
            <a:r>
              <a:rPr lang="en-US" dirty="0" smtClean="0"/>
              <a:t> file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SPSS file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SAS file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R file</a:t>
            </a:r>
          </a:p>
          <a:p>
            <a:pPr lvl="1">
              <a:lnSpc>
                <a:spcPct val="200000"/>
              </a:lnSpc>
            </a:pPr>
            <a:r>
              <a:rPr lang="en-US" dirty="0" err="1" smtClean="0"/>
              <a:t>Stata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651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Import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existing data, or data collected using another method, it can be imported into </a:t>
            </a:r>
            <a:r>
              <a:rPr lang="en-US" dirty="0" err="1" smtClean="0"/>
              <a:t>REDCap</a:t>
            </a:r>
            <a:r>
              <a:rPr lang="en-US" dirty="0" smtClean="0"/>
              <a:t> rather than having to re-enter all the records</a:t>
            </a:r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349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REDCap</a:t>
            </a:r>
            <a:r>
              <a:rPr lang="en-US" sz="2400" dirty="0" smtClean="0"/>
              <a:t> has detailed instructions documenting the import process.</a:t>
            </a:r>
          </a:p>
          <a:p>
            <a:endParaRPr lang="en-US" sz="2400" dirty="0" smtClean="0"/>
          </a:p>
          <a:p>
            <a:r>
              <a:rPr lang="en-US" sz="2400" dirty="0" smtClean="0"/>
              <a:t>Download a Data Import Template</a:t>
            </a:r>
          </a:p>
          <a:p>
            <a:endParaRPr lang="en-US" sz="2400" dirty="0" smtClean="0"/>
          </a:p>
          <a:p>
            <a:r>
              <a:rPr lang="en-US" sz="2400" dirty="0" smtClean="0"/>
              <a:t>Records can be in rows, or in columns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REDCap</a:t>
            </a:r>
            <a:r>
              <a:rPr lang="en-US" sz="2400" dirty="0" smtClean="0"/>
              <a:t> automatically checks your file for errors, new data, and existing records.</a:t>
            </a:r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484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Import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Limitations:</a:t>
            </a:r>
          </a:p>
          <a:p>
            <a:endParaRPr lang="en-US" sz="2800" dirty="0" smtClean="0"/>
          </a:p>
          <a:p>
            <a:pPr lvl="1"/>
            <a:r>
              <a:rPr lang="en-US" sz="2400" dirty="0" smtClean="0"/>
              <a:t>Default installation of </a:t>
            </a:r>
            <a:r>
              <a:rPr lang="en-US" sz="2400" dirty="0" err="1" smtClean="0"/>
              <a:t>REDCap</a:t>
            </a:r>
            <a:r>
              <a:rPr lang="en-US" sz="2400" dirty="0" smtClean="0"/>
              <a:t> limits the number of records you can import. (1500-2000 per import).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This is not a </a:t>
            </a:r>
            <a:r>
              <a:rPr lang="en-US" sz="2400" dirty="0" err="1" smtClean="0"/>
              <a:t>REDCap</a:t>
            </a:r>
            <a:r>
              <a:rPr lang="en-US" sz="2400" dirty="0" smtClean="0"/>
              <a:t> limit, but rather due to the settings of the “back end” MySQL database (can be overridden) 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4210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Limitations cont.</a:t>
            </a:r>
          </a:p>
          <a:p>
            <a:endParaRPr lang="en-US" sz="2400" dirty="0" smtClean="0"/>
          </a:p>
          <a:p>
            <a:pPr lvl="1"/>
            <a:r>
              <a:rPr lang="en-US" sz="2000" dirty="0" smtClean="0">
                <a:solidFill>
                  <a:prstClr val="black"/>
                </a:solidFill>
              </a:rPr>
              <a:t>Currently, importing </a:t>
            </a:r>
            <a:r>
              <a:rPr lang="en-US" sz="2000" dirty="0">
                <a:solidFill>
                  <a:prstClr val="black"/>
                </a:solidFill>
              </a:rPr>
              <a:t>is an “all or nothing” </a:t>
            </a:r>
            <a:r>
              <a:rPr lang="en-US" sz="2000" dirty="0" smtClean="0">
                <a:solidFill>
                  <a:prstClr val="black"/>
                </a:solidFill>
              </a:rPr>
              <a:t>function.</a:t>
            </a:r>
          </a:p>
          <a:p>
            <a:pPr lvl="1"/>
            <a:endParaRPr lang="en-US" sz="2000" dirty="0">
              <a:solidFill>
                <a:prstClr val="black"/>
              </a:solidFill>
            </a:endParaRPr>
          </a:p>
          <a:p>
            <a:pPr lvl="1"/>
            <a:r>
              <a:rPr lang="en-US" sz="2000" dirty="0" smtClean="0"/>
              <a:t>In the review display, if one record has an error in the file you cannot upload any of it.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Special characters will cause an error when importing into </a:t>
            </a:r>
            <a:r>
              <a:rPr lang="en-US" sz="2000" dirty="0" err="1" smtClean="0"/>
              <a:t>REDCap</a:t>
            </a:r>
            <a:r>
              <a:rPr lang="en-US" sz="2000" dirty="0" smtClean="0"/>
              <a:t> (</a:t>
            </a:r>
            <a:r>
              <a:rPr lang="en-US" sz="2000" dirty="0"/>
              <a:t>ex: ⅓, ñ, </a:t>
            </a:r>
            <a:r>
              <a:rPr lang="en-US" sz="2000" dirty="0" smtClean="0"/>
              <a:t>ü…)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877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REDCap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REDCap</a:t>
            </a:r>
            <a:r>
              <a:rPr lang="en-US" dirty="0" smtClean="0">
                <a:effectLst/>
              </a:rPr>
              <a:t> (Research Electronic Data Capture) is a secure web application for building and managing online surveys and databases.  When internet connectivity is present, data is collected and stored in real-time.</a:t>
            </a:r>
            <a:endParaRPr lang="en-US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444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Limitations cont.</a:t>
            </a:r>
          </a:p>
          <a:p>
            <a:endParaRPr lang="en-US" sz="2800" dirty="0" smtClean="0"/>
          </a:p>
          <a:p>
            <a:pPr lvl="1"/>
            <a:r>
              <a:rPr lang="en-US" sz="2400" dirty="0" smtClean="0"/>
              <a:t>First variable (column or row) in your import file must be the same as the unique identifier in your </a:t>
            </a:r>
            <a:r>
              <a:rPr lang="en-US" sz="2400" dirty="0" err="1" smtClean="0"/>
              <a:t>REDCap</a:t>
            </a:r>
            <a:r>
              <a:rPr lang="en-US" sz="2400" dirty="0" smtClean="0"/>
              <a:t> project.  After this, order of columns or rows does not matter.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You do NOT have to include all variable in an import file.  You can import a subset of all database fields.</a:t>
            </a:r>
            <a:endParaRPr lang="en-US" sz="2400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504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Comparison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select two records in a project and compare responses side by side.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data comparison tool only displays difference between the two records.</a:t>
            </a:r>
            <a:endParaRPr lang="en-US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389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REDCap</a:t>
            </a:r>
            <a:r>
              <a:rPr lang="en-US" dirty="0" smtClean="0"/>
              <a:t> keeps a log of all user activity within </a:t>
            </a:r>
            <a:r>
              <a:rPr lang="en-US" dirty="0" err="1" smtClean="0"/>
              <a:t>REDCap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469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REDCap</a:t>
            </a:r>
            <a:r>
              <a:rPr lang="en-US" dirty="0" smtClean="0"/>
              <a:t> has a file repository for you to store files and documents related to a particular project.  </a:t>
            </a:r>
          </a:p>
          <a:p>
            <a:endParaRPr lang="en-US" dirty="0" smtClean="0"/>
          </a:p>
          <a:p>
            <a:r>
              <a:rPr lang="en-US" dirty="0" smtClean="0"/>
              <a:t>This could be used to store blank copies of consent forms, data collection manuals, etc.</a:t>
            </a:r>
            <a:endParaRPr lang="en-US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482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Rights: </a:t>
            </a:r>
            <a:br>
              <a:rPr lang="en-US" dirty="0" smtClean="0"/>
            </a:br>
            <a:r>
              <a:rPr lang="en-US" dirty="0" smtClean="0"/>
              <a:t>Data Access Groups (DAGs)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REDCap</a:t>
            </a:r>
            <a:r>
              <a:rPr lang="en-US" dirty="0" smtClean="0"/>
              <a:t> allows the project creator to define which users are assigned to a particular project.</a:t>
            </a:r>
          </a:p>
          <a:p>
            <a:endParaRPr lang="en-US" dirty="0" smtClean="0"/>
          </a:p>
          <a:p>
            <a:r>
              <a:rPr lang="en-US" dirty="0" smtClean="0"/>
              <a:t>The project creator can also define what features of a </a:t>
            </a:r>
            <a:r>
              <a:rPr lang="en-US" dirty="0" err="1" smtClean="0"/>
              <a:t>REDCap</a:t>
            </a:r>
            <a:r>
              <a:rPr lang="en-US" dirty="0" smtClean="0"/>
              <a:t> project a user can access (including which records they can view).</a:t>
            </a:r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2499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Data View and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REDCap</a:t>
            </a:r>
            <a:r>
              <a:rPr lang="en-US" dirty="0" smtClean="0"/>
              <a:t> has a built-in feature to create quick and easy graphs and summary statistics.</a:t>
            </a:r>
          </a:p>
          <a:p>
            <a:endParaRPr lang="en-US" dirty="0" smtClean="0"/>
          </a:p>
          <a:p>
            <a:r>
              <a:rPr lang="en-US" dirty="0" smtClean="0"/>
              <a:t>This feature is very limited.</a:t>
            </a:r>
            <a:endParaRPr lang="en-US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386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Create quick and easy reports from a project.</a:t>
            </a:r>
          </a:p>
          <a:p>
            <a:endParaRPr lang="en-US" dirty="0" smtClean="0"/>
          </a:p>
          <a:p>
            <a:r>
              <a:rPr lang="en-US" dirty="0" smtClean="0"/>
              <a:t>Reports can be downloaded as a Excel </a:t>
            </a:r>
            <a:r>
              <a:rPr lang="en-US" dirty="0" err="1" smtClean="0"/>
              <a:t>csv</a:t>
            </a:r>
            <a:r>
              <a:rPr lang="en-US" dirty="0" smtClean="0"/>
              <a:t> file or as XML</a:t>
            </a:r>
          </a:p>
          <a:p>
            <a:endParaRPr lang="en-US" sz="2400" dirty="0" smtClean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01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Limitations:</a:t>
            </a:r>
          </a:p>
          <a:p>
            <a:endParaRPr lang="en-US" sz="2800" dirty="0" smtClean="0"/>
          </a:p>
          <a:p>
            <a:pPr lvl="1"/>
            <a:r>
              <a:rPr lang="en-US" sz="2400" dirty="0" smtClean="0"/>
              <a:t>Reports </a:t>
            </a:r>
            <a:r>
              <a:rPr lang="en-US" sz="2400" dirty="0"/>
              <a:t>with a large number of records are slow to open</a:t>
            </a:r>
          </a:p>
          <a:p>
            <a:endParaRPr lang="en-US" sz="2800" dirty="0"/>
          </a:p>
          <a:p>
            <a:pPr lvl="1"/>
            <a:r>
              <a:rPr lang="en-US" sz="2400" dirty="0"/>
              <a:t>Records can be </a:t>
            </a:r>
            <a:r>
              <a:rPr lang="en-US" sz="2400" dirty="0" err="1" smtClean="0"/>
              <a:t>subsetted</a:t>
            </a:r>
            <a:r>
              <a:rPr lang="en-US" sz="2400" dirty="0" smtClean="0"/>
              <a:t>, but…</a:t>
            </a:r>
            <a:endParaRPr lang="en-US" sz="2400" dirty="0"/>
          </a:p>
          <a:p>
            <a:pPr lvl="2"/>
            <a:r>
              <a:rPr lang="en-US" sz="1800" dirty="0"/>
              <a:t>You can use only ONE </a:t>
            </a:r>
            <a:r>
              <a:rPr lang="en-US" sz="1800" dirty="0" smtClean="0"/>
              <a:t>selection operator for numeric data (operators include </a:t>
            </a:r>
            <a:r>
              <a:rPr lang="en-US" sz="1800" dirty="0"/>
              <a:t>&lt;, &gt;, ≤, ≥, or </a:t>
            </a:r>
            <a:r>
              <a:rPr lang="en-US" sz="1800" dirty="0" smtClean="0"/>
              <a:t>=)</a:t>
            </a:r>
            <a:endParaRPr lang="en-US" sz="1800" dirty="0"/>
          </a:p>
          <a:p>
            <a:pPr lvl="2"/>
            <a:r>
              <a:rPr lang="en-US" sz="1800" dirty="0" smtClean="0"/>
              <a:t>Text </a:t>
            </a:r>
            <a:r>
              <a:rPr lang="en-US" sz="1800" dirty="0"/>
              <a:t>data can be limited on a </a:t>
            </a:r>
            <a:r>
              <a:rPr lang="en-US" sz="1800" dirty="0" smtClean="0"/>
              <a:t>full text </a:t>
            </a:r>
            <a:r>
              <a:rPr lang="en-US" sz="1800" dirty="0"/>
              <a:t>string </a:t>
            </a:r>
            <a:r>
              <a:rPr lang="en-US" sz="1800" dirty="0" smtClean="0"/>
              <a:t>only and no </a:t>
            </a:r>
            <a:r>
              <a:rPr lang="en-US" sz="1600" dirty="0" smtClean="0"/>
              <a:t>wildcard operators allowed</a:t>
            </a:r>
            <a:endParaRPr lang="en-US" sz="1600" dirty="0"/>
          </a:p>
          <a:p>
            <a:endParaRPr lang="en-US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056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err="1" smtClean="0"/>
              <a:t>REDCap</a:t>
            </a:r>
            <a:r>
              <a:rPr lang="en-US" sz="6000" dirty="0" smtClean="0"/>
              <a:t> Miscellaneous</a:t>
            </a:r>
            <a:endParaRPr lang="en-US" sz="6000" dirty="0"/>
          </a:p>
        </p:txBody>
      </p:sp>
      <p:pic>
        <p:nvPicPr>
          <p:cNvPr id="3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532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Entire </a:t>
            </a:r>
            <a:r>
              <a:rPr lang="en-US" sz="2800" dirty="0" err="1" smtClean="0"/>
              <a:t>REDCap</a:t>
            </a:r>
            <a:r>
              <a:rPr lang="en-US" sz="2800" dirty="0" smtClean="0"/>
              <a:t> project can be copied.</a:t>
            </a:r>
          </a:p>
          <a:p>
            <a:endParaRPr lang="en-US" sz="2800" dirty="0" smtClean="0"/>
          </a:p>
          <a:p>
            <a:r>
              <a:rPr lang="en-US" sz="2800" dirty="0" smtClean="0"/>
              <a:t>A copied project duplicates most of the information from the original and assigns a new project name</a:t>
            </a:r>
          </a:p>
          <a:p>
            <a:endParaRPr lang="en-US" sz="2800" dirty="0" smtClean="0"/>
          </a:p>
          <a:p>
            <a:r>
              <a:rPr lang="en-US" sz="2800" dirty="0" smtClean="0"/>
              <a:t>It can copy variables, data, and events.</a:t>
            </a:r>
          </a:p>
          <a:p>
            <a:pPr lvl="1"/>
            <a:r>
              <a:rPr lang="en-US" sz="2400" dirty="0" smtClean="0"/>
              <a:t>It does NOT copy calendar entries.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95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REDCap</a:t>
            </a:r>
            <a:r>
              <a:rPr lang="en-US" dirty="0" smtClean="0"/>
              <a:t>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Much of the security surrounding </a:t>
            </a:r>
            <a:r>
              <a:rPr lang="en-US" sz="2800" dirty="0" err="1" smtClean="0"/>
              <a:t>REDCap</a:t>
            </a:r>
            <a:r>
              <a:rPr lang="en-US" sz="2800" dirty="0" smtClean="0"/>
              <a:t> has nothing to do with the </a:t>
            </a:r>
            <a:r>
              <a:rPr lang="en-US" sz="2800" dirty="0" err="1" smtClean="0"/>
              <a:t>REDCap</a:t>
            </a:r>
            <a:r>
              <a:rPr lang="en-US" sz="2800" dirty="0" smtClean="0"/>
              <a:t> software itself, but is dependent upon the IT infrastructure and environment in which </a:t>
            </a:r>
            <a:r>
              <a:rPr lang="en-US" sz="2800" dirty="0" err="1" smtClean="0"/>
              <a:t>REDCap</a:t>
            </a:r>
            <a:r>
              <a:rPr lang="en-US" sz="2800" dirty="0" smtClean="0"/>
              <a:t> has been installed.</a:t>
            </a:r>
          </a:p>
          <a:p>
            <a:endParaRPr lang="en-US" sz="2800" dirty="0" smtClean="0"/>
          </a:p>
          <a:p>
            <a:r>
              <a:rPr lang="en-US" sz="2800" dirty="0" smtClean="0"/>
              <a:t>https://</a:t>
            </a:r>
            <a:r>
              <a:rPr lang="en-US" sz="2800" dirty="0" smtClean="0"/>
              <a:t>xxxRedcapUrlxxx/Logging/index.php?pid=35</a:t>
            </a:r>
            <a:endParaRPr lang="en-US" sz="2800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947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Projects are not easily deleted.</a:t>
            </a:r>
          </a:p>
          <a:p>
            <a:pPr lvl="1"/>
            <a:r>
              <a:rPr lang="en-US" sz="2400" dirty="0" smtClean="0"/>
              <a:t>Only “</a:t>
            </a:r>
            <a:r>
              <a:rPr lang="en-US" sz="2400" dirty="0" err="1" smtClean="0"/>
              <a:t>SuperUsers</a:t>
            </a:r>
            <a:r>
              <a:rPr lang="en-US" sz="2400" dirty="0" smtClean="0"/>
              <a:t>” can delete a project</a:t>
            </a:r>
          </a:p>
          <a:p>
            <a:pPr lvl="1"/>
            <a:r>
              <a:rPr lang="en-US" sz="2400" dirty="0" smtClean="0"/>
              <a:t>Must be done through the Control Center</a:t>
            </a:r>
          </a:p>
          <a:p>
            <a:pPr lvl="2"/>
            <a:r>
              <a:rPr lang="en-US" sz="2000" dirty="0" smtClean="0"/>
              <a:t>Select a project to delete</a:t>
            </a:r>
          </a:p>
          <a:p>
            <a:pPr lvl="2"/>
            <a:r>
              <a:rPr lang="en-US" sz="2000" dirty="0" smtClean="0"/>
              <a:t>Click delete</a:t>
            </a:r>
          </a:p>
          <a:p>
            <a:pPr lvl="2"/>
            <a:r>
              <a:rPr lang="en-US" sz="2000" dirty="0" smtClean="0"/>
              <a:t>A pop-up window will ask you to type in the word “DELETE”</a:t>
            </a:r>
          </a:p>
          <a:p>
            <a:pPr lvl="2"/>
            <a:r>
              <a:rPr lang="en-US" sz="2000" dirty="0" smtClean="0"/>
              <a:t>Pop-up window asks “are you sure?”</a:t>
            </a:r>
          </a:p>
          <a:p>
            <a:pPr lvl="3"/>
            <a:r>
              <a:rPr lang="en-US" sz="1800" dirty="0" smtClean="0"/>
              <a:t>This is point of no return.  Once you click “Yes”, the project is gone.</a:t>
            </a:r>
            <a:endParaRPr lang="en-US" sz="1800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733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Conducting a multi-site study and need to maintain confidentiality amongst sites?</a:t>
            </a:r>
          </a:p>
          <a:p>
            <a:pPr lvl="1"/>
            <a:r>
              <a:rPr lang="en-US" sz="2000" dirty="0" smtClean="0"/>
              <a:t>Data Access Groups allow assignment of users to specific DAG.  Once assigned, users only see records associated with that DAG.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Users not assigned to a DAG, see all records</a:t>
            </a:r>
          </a:p>
          <a:p>
            <a:endParaRPr lang="en-US" sz="2400" dirty="0" smtClean="0"/>
          </a:p>
          <a:p>
            <a:r>
              <a:rPr lang="en-US" sz="2400" dirty="0" smtClean="0"/>
              <a:t>Records not assigned to DAG only seen by users not assigned to a DAG.</a:t>
            </a:r>
            <a:endParaRPr lang="en-US" sz="2400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097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and Survey Aesthetics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REDCap</a:t>
            </a:r>
            <a:r>
              <a:rPr lang="en-US" dirty="0" smtClean="0"/>
              <a:t> supports a limited number of HTML tags to change the appearance of your data collection instruments</a:t>
            </a:r>
          </a:p>
          <a:p>
            <a:endParaRPr lang="en-US" dirty="0" smtClean="0"/>
          </a:p>
          <a:p>
            <a:pPr lvl="1"/>
            <a:r>
              <a:rPr lang="en-US" dirty="0"/>
              <a:t>&lt;p&gt; &lt;a&gt; &lt;</a:t>
            </a:r>
            <a:r>
              <a:rPr lang="en-US" dirty="0" err="1"/>
              <a:t>br</a:t>
            </a:r>
            <a:r>
              <a:rPr lang="en-US" dirty="0"/>
              <a:t>&gt; &lt;</a:t>
            </a:r>
            <a:r>
              <a:rPr lang="en-US" dirty="0" err="1"/>
              <a:t>br</a:t>
            </a:r>
            <a:r>
              <a:rPr lang="en-US" dirty="0"/>
              <a:t>/&gt; &lt;center&gt; &lt;font&gt; &lt;b&gt; &lt;</a:t>
            </a:r>
            <a:r>
              <a:rPr lang="en-US" dirty="0" err="1"/>
              <a:t>i</a:t>
            </a:r>
            <a:r>
              <a:rPr lang="en-US" dirty="0"/>
              <a:t>&gt; &lt;u&gt; &lt;h3&gt; &lt;h2&gt; &lt;h1&gt; &lt;</a:t>
            </a:r>
            <a:r>
              <a:rPr lang="en-US" dirty="0" err="1"/>
              <a:t>hr</a:t>
            </a:r>
            <a:r>
              <a:rPr lang="en-US" dirty="0"/>
              <a:t>&gt; &lt;</a:t>
            </a:r>
            <a:r>
              <a:rPr lang="en-US" dirty="0" err="1"/>
              <a:t>img</a:t>
            </a:r>
            <a:r>
              <a:rPr lang="en-US" dirty="0"/>
              <a:t>&gt; &lt;span&gt; &lt;div&gt; &lt;</a:t>
            </a:r>
            <a:r>
              <a:rPr lang="en-US" dirty="0" err="1"/>
              <a:t>em</a:t>
            </a:r>
            <a:r>
              <a:rPr lang="en-US" dirty="0"/>
              <a:t>&gt; &lt;strong&gt; &lt;table&gt; &lt;td&gt; &lt;</a:t>
            </a:r>
            <a:r>
              <a:rPr lang="en-US" dirty="0" err="1"/>
              <a:t>tr</a:t>
            </a:r>
            <a:r>
              <a:rPr lang="en-US" dirty="0"/>
              <a:t>&gt; &lt;</a:t>
            </a:r>
            <a:r>
              <a:rPr lang="en-US" dirty="0" err="1"/>
              <a:t>th</a:t>
            </a:r>
            <a:r>
              <a:rPr lang="en-US" dirty="0"/>
              <a:t>&gt; and &lt;acronym&gt;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383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and Survey Aesthetics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HTML allows you to do the following:</a:t>
            </a:r>
          </a:p>
          <a:p>
            <a:pPr lvl="1"/>
            <a:r>
              <a:rPr lang="en-US" sz="2000" dirty="0" smtClean="0"/>
              <a:t>Hyperlink to website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Add audio (as an external hyperlink)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Add pictures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Change font style, size, and color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Add video files (as an external hyperlink)</a:t>
            </a:r>
            <a:endParaRPr lang="en-US" sz="2000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54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Variable Types</a:t>
            </a:r>
            <a:endParaRPr lang="en-US" sz="6600" dirty="0"/>
          </a:p>
        </p:txBody>
      </p:sp>
      <p:pic>
        <p:nvPicPr>
          <p:cNvPr id="3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282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Box (Short Text)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Useful for names, dates, short text answers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Has optional Data validation for the following:</a:t>
            </a:r>
          </a:p>
          <a:p>
            <a:pPr lvl="1"/>
            <a:r>
              <a:rPr lang="en-US" dirty="0" smtClean="0"/>
              <a:t>Dates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Phone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Zip Code</a:t>
            </a:r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201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Box (Paragraph Text)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narrative text answers.</a:t>
            </a:r>
            <a:endParaRPr lang="en-US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260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Calculated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Perform calculations on numeric variables only</a:t>
            </a:r>
          </a:p>
          <a:p>
            <a:endParaRPr lang="en-US" sz="2400" dirty="0" smtClean="0"/>
          </a:p>
          <a:p>
            <a:r>
              <a:rPr lang="en-US" sz="2400" dirty="0" smtClean="0"/>
              <a:t>Some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commands can be used:</a:t>
            </a:r>
          </a:p>
          <a:p>
            <a:pPr lvl="1"/>
            <a:r>
              <a:rPr lang="en-US" sz="2000" dirty="0" err="1" smtClean="0"/>
              <a:t>Math.random</a:t>
            </a:r>
            <a:r>
              <a:rPr lang="en-US" sz="2000" dirty="0" smtClean="0"/>
              <a:t>() can be used to return a random number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Cannot be used to calculate on text variables.</a:t>
            </a:r>
          </a:p>
          <a:p>
            <a:endParaRPr lang="en-US" sz="2400" dirty="0" smtClean="0"/>
          </a:p>
          <a:p>
            <a:r>
              <a:rPr lang="en-US" sz="2400" dirty="0" smtClean="0"/>
              <a:t>Cannot return a text answer</a:t>
            </a:r>
            <a:endParaRPr lang="en-US" sz="2400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114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Choice-Drop Down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one answer can be chosen.</a:t>
            </a:r>
          </a:p>
          <a:p>
            <a:endParaRPr lang="en-US" dirty="0" smtClean="0"/>
          </a:p>
          <a:p>
            <a:r>
              <a:rPr lang="en-US" dirty="0" smtClean="0"/>
              <a:t>Have not discovered a limit to the number of response options.</a:t>
            </a:r>
          </a:p>
          <a:p>
            <a:endParaRPr lang="en-US" dirty="0" smtClean="0"/>
          </a:p>
          <a:p>
            <a:r>
              <a:rPr lang="en-US" dirty="0" smtClean="0"/>
              <a:t>Text size cannot be manipulated using HTML</a:t>
            </a:r>
            <a:endParaRPr lang="en-US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81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Choice-Radio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Only one answer can be chosen</a:t>
            </a:r>
          </a:p>
          <a:p>
            <a:endParaRPr lang="en-US" sz="2800" dirty="0" smtClean="0"/>
          </a:p>
          <a:p>
            <a:r>
              <a:rPr lang="en-US" sz="2800" dirty="0" smtClean="0"/>
              <a:t>No limit to the number of response options</a:t>
            </a:r>
          </a:p>
          <a:p>
            <a:endParaRPr lang="en-US" sz="2800" dirty="0" smtClean="0"/>
          </a:p>
          <a:p>
            <a:r>
              <a:rPr lang="en-US" sz="2800" dirty="0" smtClean="0"/>
              <a:t>Text size can be manipulated using HTML</a:t>
            </a:r>
          </a:p>
          <a:p>
            <a:endParaRPr lang="en-US" sz="2800" dirty="0" smtClean="0"/>
          </a:p>
          <a:p>
            <a:r>
              <a:rPr lang="en-US" sz="2800" dirty="0" smtClean="0"/>
              <a:t>Audio and pictures can be added using HTML</a:t>
            </a:r>
            <a:endParaRPr lang="en-US" sz="2800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65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REDCap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Project:</a:t>
            </a:r>
          </a:p>
          <a:p>
            <a:pPr lvl="1"/>
            <a:r>
              <a:rPr lang="en-US" dirty="0" smtClean="0"/>
              <a:t>A project is the element within </a:t>
            </a:r>
            <a:r>
              <a:rPr lang="en-US" dirty="0" err="1" smtClean="0"/>
              <a:t>REDCap</a:t>
            </a:r>
            <a:r>
              <a:rPr lang="en-US" dirty="0" smtClean="0"/>
              <a:t> that houses your surveys, forms, and databases.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180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Multiple answers can be selected</a:t>
            </a:r>
          </a:p>
          <a:p>
            <a:endParaRPr lang="en-US" sz="2800" dirty="0" smtClean="0"/>
          </a:p>
          <a:p>
            <a:r>
              <a:rPr lang="en-US" sz="2800" dirty="0" smtClean="0"/>
              <a:t>No limit to the number of response options</a:t>
            </a:r>
          </a:p>
          <a:p>
            <a:endParaRPr lang="en-US" sz="2800" dirty="0" smtClean="0"/>
          </a:p>
          <a:p>
            <a:r>
              <a:rPr lang="en-US" sz="2800" dirty="0" smtClean="0"/>
              <a:t>Text size can be manipulated using HTML</a:t>
            </a:r>
          </a:p>
          <a:p>
            <a:endParaRPr lang="en-US" sz="2800" dirty="0" smtClean="0"/>
          </a:p>
          <a:p>
            <a:r>
              <a:rPr lang="en-US" sz="2800" dirty="0" smtClean="0"/>
              <a:t>Audio and pictures can be added using HTML</a:t>
            </a:r>
          </a:p>
          <a:p>
            <a:endParaRPr lang="en-US" sz="2800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971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Yes-No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Text size cannot be manipulated using HTML</a:t>
            </a:r>
          </a:p>
          <a:p>
            <a:endParaRPr lang="en-US" sz="2800" dirty="0" smtClean="0"/>
          </a:p>
          <a:p>
            <a:r>
              <a:rPr lang="en-US" sz="2800" dirty="0" smtClean="0"/>
              <a:t>Audio and pictures cannot be added using HTML</a:t>
            </a:r>
          </a:p>
          <a:p>
            <a:endParaRPr lang="en-US" sz="2800" dirty="0" smtClean="0"/>
          </a:p>
          <a:p>
            <a:r>
              <a:rPr lang="en-US" sz="2800" dirty="0" smtClean="0"/>
              <a:t>For Yes-No responses, it is better to use the Radio Button option so you have the HTML capabilities</a:t>
            </a:r>
          </a:p>
          <a:p>
            <a:endParaRPr lang="en-US" sz="2800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811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True-False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Text size cannot be manipulated using HTML</a:t>
            </a:r>
          </a:p>
          <a:p>
            <a:endParaRPr lang="en-US" sz="2800" dirty="0" smtClean="0"/>
          </a:p>
          <a:p>
            <a:r>
              <a:rPr lang="en-US" sz="2800" dirty="0" smtClean="0"/>
              <a:t>Audio and pictures cannot be added using HTML</a:t>
            </a:r>
          </a:p>
          <a:p>
            <a:endParaRPr lang="en-US" sz="2800" dirty="0" smtClean="0"/>
          </a:p>
          <a:p>
            <a:r>
              <a:rPr lang="en-US" sz="2800" dirty="0" smtClean="0"/>
              <a:t>For True-False responses, it is better to use the Radio Button option so you have the HTML capabilities</a:t>
            </a:r>
          </a:p>
          <a:p>
            <a:endParaRPr lang="en-US" sz="2800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8136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Slider/Visual Analog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Creates a sliding scale for a participant to respond</a:t>
            </a:r>
          </a:p>
          <a:p>
            <a:endParaRPr lang="en-US" sz="2800" dirty="0" smtClean="0"/>
          </a:p>
          <a:p>
            <a:r>
              <a:rPr lang="en-US" sz="2800" dirty="0" smtClean="0"/>
              <a:t>Allows left-hand, middle, and right-hand labels.</a:t>
            </a:r>
          </a:p>
          <a:p>
            <a:endParaRPr lang="en-US" sz="2800" dirty="0" smtClean="0"/>
          </a:p>
          <a:p>
            <a:r>
              <a:rPr lang="en-US" sz="2800" dirty="0" smtClean="0"/>
              <a:t>Scale is set from 0-100 and cannot be changed</a:t>
            </a:r>
            <a:endParaRPr lang="en-US" sz="2800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596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field that allows users to upload files</a:t>
            </a:r>
          </a:p>
          <a:p>
            <a:pPr lvl="1"/>
            <a:r>
              <a:rPr lang="en-US" dirty="0" smtClean="0"/>
              <a:t>Scanned consent forms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Lab Reports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X-rays</a:t>
            </a:r>
            <a:endParaRPr lang="en-US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3539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field with no response.</a:t>
            </a:r>
          </a:p>
          <a:p>
            <a:endParaRPr lang="en-US" dirty="0" smtClean="0"/>
          </a:p>
          <a:p>
            <a:r>
              <a:rPr lang="en-US" dirty="0" smtClean="0"/>
              <a:t>Useful for instructions, headers, footers, etc.</a:t>
            </a:r>
          </a:p>
          <a:p>
            <a:endParaRPr lang="en-US" dirty="0" smtClean="0"/>
          </a:p>
          <a:p>
            <a:r>
              <a:rPr lang="en-US" dirty="0" smtClean="0"/>
              <a:t>Allows for a document or image file to be uploaded.</a:t>
            </a:r>
            <a:endParaRPr lang="en-US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9104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 New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new section</a:t>
            </a:r>
          </a:p>
          <a:p>
            <a:endParaRPr lang="en-US" dirty="0" smtClean="0"/>
          </a:p>
          <a:p>
            <a:r>
              <a:rPr lang="en-US" dirty="0" smtClean="0"/>
              <a:t>Must be followed by another field (cannot be another Begin New Section field)</a:t>
            </a:r>
          </a:p>
          <a:p>
            <a:endParaRPr lang="en-US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1171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Query (SQL)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 dropdown list of all the responses in a project for a specified field.</a:t>
            </a:r>
            <a:endParaRPr lang="en-US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75740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Branching Logic</a:t>
            </a:r>
            <a:endParaRPr lang="en-US" sz="6000" dirty="0"/>
          </a:p>
        </p:txBody>
      </p:sp>
      <p:pic>
        <p:nvPicPr>
          <p:cNvPr id="3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0062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Used to hide fields/questions under certain conditions</a:t>
            </a:r>
          </a:p>
          <a:p>
            <a:endParaRPr lang="en-US" sz="2800" dirty="0" smtClean="0"/>
          </a:p>
          <a:p>
            <a:r>
              <a:rPr lang="en-US" sz="2800" dirty="0" smtClean="0"/>
              <a:t>When branching logic is defined, a field will only be visible if the conditions specified are present.</a:t>
            </a:r>
          </a:p>
          <a:p>
            <a:endParaRPr lang="en-US" sz="2800" dirty="0" smtClean="0"/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.g., Pregnancy questions are only visible if a participant indicates that they are female on a previous question.</a:t>
            </a:r>
            <a:endParaRPr lang="en-US" sz="2400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67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REDCap</a:t>
            </a:r>
            <a:r>
              <a:rPr lang="en-US" dirty="0" smtClean="0"/>
              <a:t> Surveys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Survey:</a:t>
            </a:r>
          </a:p>
          <a:p>
            <a:pPr lvl="1"/>
            <a:r>
              <a:rPr lang="en-US" sz="2400" dirty="0" smtClean="0"/>
              <a:t>An online data collection instrument employed via computer at centralized location, laptop computer with wireless internet, or e-mailed to survey participants. 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Surveys are housed within a project.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Currently, </a:t>
            </a:r>
            <a:r>
              <a:rPr lang="en-US" sz="2400" dirty="0" err="1" smtClean="0"/>
              <a:t>REDCap</a:t>
            </a:r>
            <a:r>
              <a:rPr lang="en-US" sz="2400" dirty="0" smtClean="0"/>
              <a:t> only allows 1 survey instrument per project (i.e. cannot be used longitudinally).</a:t>
            </a:r>
          </a:p>
          <a:p>
            <a:endParaRPr lang="en-US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8399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Can be used on numeric or text fields</a:t>
            </a:r>
          </a:p>
          <a:p>
            <a:endParaRPr lang="en-US" sz="2400" dirty="0" smtClean="0"/>
          </a:p>
          <a:p>
            <a:r>
              <a:rPr lang="en-US" sz="2400" dirty="0" smtClean="0"/>
              <a:t>Branching logic can use responses from other forms within a project.</a:t>
            </a:r>
          </a:p>
          <a:p>
            <a:endParaRPr lang="en-US" sz="2400" dirty="0" smtClean="0"/>
          </a:p>
          <a:p>
            <a:r>
              <a:rPr lang="en-US" sz="2400" dirty="0" smtClean="0"/>
              <a:t>Branching logic can use responses from other arms of a longitudinal project.</a:t>
            </a:r>
          </a:p>
          <a:p>
            <a:endParaRPr lang="en-US" sz="2400" dirty="0" smtClean="0"/>
          </a:p>
          <a:p>
            <a:r>
              <a:rPr lang="en-US" sz="2400" dirty="0" smtClean="0"/>
              <a:t>You cannot use branching logic with responses from a different project.</a:t>
            </a:r>
            <a:endParaRPr lang="en-US" sz="2400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9097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Offline </a:t>
            </a:r>
            <a:r>
              <a:rPr lang="en-US" sz="6600" dirty="0" err="1" smtClean="0"/>
              <a:t>REDCap</a:t>
            </a:r>
            <a:endParaRPr lang="en-US" sz="6600" dirty="0"/>
          </a:p>
        </p:txBody>
      </p:sp>
      <p:pic>
        <p:nvPicPr>
          <p:cNvPr id="3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0425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Data 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not currently supported by </a:t>
            </a:r>
            <a:r>
              <a:rPr lang="en-US" dirty="0" err="1" smtClean="0"/>
              <a:t>REDCap</a:t>
            </a:r>
            <a:r>
              <a:rPr lang="en-US" dirty="0" smtClean="0"/>
              <a:t> consortium, when internet access is not available, you can still create an offline version of </a:t>
            </a:r>
            <a:r>
              <a:rPr lang="en-US" dirty="0" err="1" smtClean="0"/>
              <a:t>REDCap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 is essentially the same as the online version, but it is not published to the internet.</a:t>
            </a:r>
            <a:endParaRPr lang="en-US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18521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Data 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free WAMP server to your computer.</a:t>
            </a:r>
          </a:p>
          <a:p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REDCap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err="1" smtClean="0"/>
              <a:t>REDCap</a:t>
            </a:r>
            <a:r>
              <a:rPr lang="en-US" dirty="0" smtClean="0"/>
              <a:t> using internet explorer.</a:t>
            </a:r>
          </a:p>
          <a:p>
            <a:pPr lvl="1"/>
            <a:r>
              <a:rPr lang="en-US" dirty="0" smtClean="0"/>
              <a:t>Open as “</a:t>
            </a:r>
            <a:r>
              <a:rPr lang="en-US" dirty="0" err="1" smtClean="0"/>
              <a:t>localhost</a:t>
            </a:r>
            <a:r>
              <a:rPr lang="en-US" dirty="0" smtClean="0"/>
              <a:t>” rather than https:</a:t>
            </a:r>
            <a:endParaRPr lang="en-US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9403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Data 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Offline version has all features of the online version, except real-time data capture and calendar entries.</a:t>
            </a:r>
          </a:p>
          <a:p>
            <a:endParaRPr lang="en-US" sz="2400" dirty="0" smtClean="0"/>
          </a:p>
          <a:p>
            <a:r>
              <a:rPr lang="en-US" sz="2400" dirty="0" smtClean="0"/>
              <a:t>You will have to export any data collected in an off-line application and import it into your online application.</a:t>
            </a:r>
          </a:p>
          <a:p>
            <a:pPr lvl="1"/>
            <a:r>
              <a:rPr lang="en-US" sz="2000" dirty="0" smtClean="0"/>
              <a:t>The off-line and on-line versions do not have a way to communicate with each other.</a:t>
            </a: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S:\</a:t>
            </a:r>
            <a:r>
              <a:rPr lang="en-US" sz="2000" dirty="0" smtClean="0"/>
              <a:t>xxxFileServerUrlxxx\RedCap\REDCap </a:t>
            </a:r>
            <a:r>
              <a:rPr lang="en-US" sz="2000" dirty="0"/>
              <a:t>Installation and Upgrade</a:t>
            </a:r>
            <a:endParaRPr lang="en-US" sz="2000" dirty="0" smtClean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0194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REDCap</a:t>
            </a:r>
            <a:r>
              <a:rPr lang="en-US" dirty="0" smtClean="0"/>
              <a:t> Xmas </a:t>
            </a:r>
            <a:r>
              <a:rPr lang="en-US" dirty="0" err="1" smtClean="0"/>
              <a:t>Wishlist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Ability to use Branching Logic and Calculations from different </a:t>
            </a:r>
            <a:r>
              <a:rPr lang="en-US" sz="1800" dirty="0" smtClean="0"/>
              <a:t>projects</a:t>
            </a:r>
          </a:p>
          <a:p>
            <a:endParaRPr lang="en-US" sz="1800" dirty="0"/>
          </a:p>
          <a:p>
            <a:r>
              <a:rPr lang="en-US" sz="1800" dirty="0" smtClean="0"/>
              <a:t>Ability to pre-populate fields with prior field response</a:t>
            </a:r>
          </a:p>
          <a:p>
            <a:endParaRPr lang="en-US" sz="1800" dirty="0"/>
          </a:p>
          <a:p>
            <a:r>
              <a:rPr lang="en-US" sz="1800" dirty="0"/>
              <a:t>Ability to copy forms in the online </a:t>
            </a:r>
            <a:r>
              <a:rPr lang="en-US" sz="1800" dirty="0" smtClean="0"/>
              <a:t>designer</a:t>
            </a:r>
          </a:p>
          <a:p>
            <a:endParaRPr lang="en-US" sz="1800" dirty="0"/>
          </a:p>
          <a:p>
            <a:r>
              <a:rPr lang="en-US" sz="1800" dirty="0"/>
              <a:t>Ability to switch a field to a different form in the online </a:t>
            </a:r>
            <a:r>
              <a:rPr lang="en-US" sz="1800" dirty="0" smtClean="0"/>
              <a:t>designer</a:t>
            </a:r>
          </a:p>
          <a:p>
            <a:endParaRPr lang="en-US" sz="1800" dirty="0"/>
          </a:p>
          <a:p>
            <a:r>
              <a:rPr lang="en-US" sz="1800" dirty="0"/>
              <a:t>Record by Record import ability in </a:t>
            </a:r>
            <a:r>
              <a:rPr lang="en-US" sz="1800" dirty="0" err="1" smtClean="0"/>
              <a:t>REDCap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/>
              <a:t>Ability to import calendar events into </a:t>
            </a:r>
            <a:r>
              <a:rPr lang="en-US" sz="1800" dirty="0" err="1"/>
              <a:t>REDCap</a:t>
            </a:r>
            <a:endParaRPr lang="en-US" sz="1800" dirty="0"/>
          </a:p>
          <a:p>
            <a:endParaRPr lang="en-US" sz="2000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692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API to Create Dynamic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API tokens can be used to access to </a:t>
            </a:r>
            <a:r>
              <a:rPr lang="en-US" sz="2800" dirty="0" err="1" smtClean="0"/>
              <a:t>REDCap</a:t>
            </a:r>
            <a:r>
              <a:rPr lang="en-US" sz="2800" dirty="0" smtClean="0"/>
              <a:t> data externally</a:t>
            </a:r>
          </a:p>
          <a:p>
            <a:endParaRPr lang="en-US" sz="2800" dirty="0" smtClean="0"/>
          </a:p>
          <a:p>
            <a:pPr lvl="1"/>
            <a:r>
              <a:rPr lang="en-US" sz="2400" dirty="0" smtClean="0"/>
              <a:t>Programs like R can use this token to extract data, generate output, and then transmit output into report document</a:t>
            </a:r>
          </a:p>
          <a:p>
            <a:pPr lvl="2"/>
            <a:r>
              <a:rPr lang="en-US" sz="2000" dirty="0"/>
              <a:t>e</a:t>
            </a:r>
            <a:r>
              <a:rPr lang="en-US" sz="2000" dirty="0" smtClean="0"/>
              <a:t>.g., </a:t>
            </a:r>
            <a:r>
              <a:rPr lang="en-US" sz="2000" dirty="0">
                <a:hlinkClick r:id="rId2"/>
              </a:rPr>
              <a:t>http://glimmer.rstudio.com/wibeasley/Oneway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400" dirty="0" smtClean="0"/>
              <a:t>Can embed hyperlink within external report that points to a </a:t>
            </a:r>
            <a:r>
              <a:rPr lang="en-US" sz="2400" dirty="0" err="1" smtClean="0"/>
              <a:t>REDCap</a:t>
            </a:r>
            <a:r>
              <a:rPr lang="en-US" sz="2400" dirty="0" smtClean="0"/>
              <a:t> record (might be ideal for recruitment when recruitment database is large)</a:t>
            </a:r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8603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Issues</a:t>
            </a:r>
          </a:p>
          <a:p>
            <a:pPr lvl="1"/>
            <a:r>
              <a:rPr lang="en-US" dirty="0"/>
              <a:t>Generated R script that defines variables (read from the exported CSV) gets truncated after 5,535 lines (589,587 characters).  Example of the last </a:t>
            </a:r>
            <a:r>
              <a:rPr lang="en-US" dirty="0" smtClean="0"/>
              <a:t>line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smtClean="0">
                <a:cs typeface="Consolas" pitchFamily="49" charset="0"/>
              </a:rPr>
              <a:t>levels(</a:t>
            </a:r>
            <a:r>
              <a:rPr lang="en-US" dirty="0" err="1" smtClean="0">
                <a:cs typeface="Consolas" pitchFamily="49" charset="0"/>
              </a:rPr>
              <a:t>data$pregspan.factor</a:t>
            </a:r>
            <a:r>
              <a:rPr lang="en-US" dirty="0">
                <a:cs typeface="Consolas" pitchFamily="49" charset="0"/>
              </a:rPr>
              <a:t>)=c("A. </a:t>
            </a:r>
            <a:r>
              <a:rPr lang="en-US" dirty="0" smtClean="0">
                <a:cs typeface="Consolas" pitchFamily="49" charset="0"/>
              </a:rPr>
              <a:t> More 		than 12 </a:t>
            </a:r>
            <a:r>
              <a:rPr lang="en-US" dirty="0">
                <a:cs typeface="Consolas" pitchFamily="49" charset="0"/>
              </a:rPr>
              <a:t>months", "B. 12 </a:t>
            </a:r>
            <a:r>
              <a:rPr lang="en-US" dirty="0" smtClean="0">
                <a:cs typeface="Consolas" pitchFamily="49" charset="0"/>
              </a:rPr>
              <a:t>months or </a:t>
            </a:r>
            <a:r>
              <a:rPr lang="en-US" dirty="0">
                <a:cs typeface="Consolas" pitchFamily="49" charset="0"/>
              </a:rPr>
              <a:t>less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Unresolved Issues/Questions</a:t>
            </a:r>
            <a:endParaRPr lang="en-US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5951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with API Issues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do we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pPr lvl="2"/>
            <a:r>
              <a:rPr lang="en-US" dirty="0"/>
              <a:t>Use your existing SSL capabilities?</a:t>
            </a:r>
          </a:p>
          <a:p>
            <a:pPr lvl="3"/>
            <a:r>
              <a:rPr lang="en-US" dirty="0">
                <a:latin typeface="Consolas" pitchFamily="49" charset="0"/>
                <a:cs typeface="Consolas" pitchFamily="49" charset="0"/>
              </a:rPr>
              <a:t>opts=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curlOptions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ssl.verifypeer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=FALSE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Is Curl your recommended way of interacting with the API?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Unresolved Issues/Questions</a:t>
            </a:r>
            <a:endParaRPr lang="en-US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5125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Export with API Issues cont.</a:t>
            </a:r>
          </a:p>
          <a:p>
            <a:pPr lvl="1"/>
            <a:r>
              <a:rPr lang="en-US" sz="2400" dirty="0"/>
              <a:t>Row-level permissions/restrictions?</a:t>
            </a:r>
          </a:p>
          <a:p>
            <a:pPr lvl="2"/>
            <a:r>
              <a:rPr lang="en-US" sz="2000" dirty="0" smtClean="0"/>
              <a:t>DC in county A </a:t>
            </a:r>
            <a:r>
              <a:rPr lang="en-US" sz="2000" dirty="0"/>
              <a:t>can’t view </a:t>
            </a:r>
            <a:r>
              <a:rPr lang="en-US" sz="2000" dirty="0" smtClean="0"/>
              <a:t>records </a:t>
            </a:r>
            <a:r>
              <a:rPr lang="en-US" sz="2000" dirty="0"/>
              <a:t>in </a:t>
            </a:r>
            <a:r>
              <a:rPr lang="en-US" sz="2000" dirty="0" smtClean="0"/>
              <a:t>county B.</a:t>
            </a:r>
            <a:endParaRPr lang="en-US" sz="2000" dirty="0"/>
          </a:p>
          <a:p>
            <a:pPr lvl="2"/>
            <a:r>
              <a:rPr lang="en-US" sz="2000" dirty="0"/>
              <a:t>Using the existing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Data Access Group</a:t>
            </a:r>
            <a:r>
              <a:rPr lang="en-US" sz="2000" dirty="0"/>
              <a:t> mechanism.</a:t>
            </a:r>
          </a:p>
          <a:p>
            <a:pPr lvl="1"/>
            <a:r>
              <a:rPr lang="en-US" sz="2400" dirty="0"/>
              <a:t>Column-level permissions/restrictions?</a:t>
            </a:r>
          </a:p>
          <a:p>
            <a:pPr lvl="2"/>
            <a:r>
              <a:rPr lang="en-US" sz="2000" dirty="0"/>
              <a:t>Especially restricting PHI columns.</a:t>
            </a:r>
          </a:p>
          <a:p>
            <a:pPr lvl="2"/>
            <a:r>
              <a:rPr lang="en-US" sz="2000" dirty="0"/>
              <a:t>Using the existing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Data Entry Rights</a:t>
            </a:r>
            <a:r>
              <a:rPr lang="en-US" sz="2000" dirty="0"/>
              <a:t> mechanism</a:t>
            </a:r>
          </a:p>
          <a:p>
            <a:pPr lvl="2"/>
            <a:r>
              <a:rPr lang="en-US" sz="2000" dirty="0"/>
              <a:t>Or using the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Export Tool</a:t>
            </a:r>
            <a:r>
              <a:rPr lang="en-US" sz="2000" dirty="0"/>
              <a:t> settings 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en-US" sz="2000" dirty="0" err="1"/>
              <a:t>ie</a:t>
            </a:r>
            <a:r>
              <a:rPr lang="en-US" sz="2000" dirty="0"/>
              <a:t>, No Access, De-Identified, Full Data Set)</a:t>
            </a:r>
          </a:p>
          <a:p>
            <a:pPr lvl="1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Unresolved Issues/Questions</a:t>
            </a:r>
            <a:endParaRPr lang="en-US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50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REDCap</a:t>
            </a:r>
            <a:r>
              <a:rPr lang="en-US" dirty="0" smtClean="0"/>
              <a:t>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Form:</a:t>
            </a:r>
          </a:p>
          <a:p>
            <a:pPr lvl="1"/>
            <a:r>
              <a:rPr lang="en-US" sz="2000" dirty="0" smtClean="0"/>
              <a:t>An online data collection instrument that can be employed via computer at centralized location or laptop computer with wireless internet.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Forms cannot be e-mailed to participants.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Forms can be used longitudinally.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Forms are housed within a project.</a:t>
            </a:r>
            <a:endParaRPr lang="en-US" sz="2000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1916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Set-up and Project Duplication Issues</a:t>
            </a:r>
          </a:p>
          <a:p>
            <a:pPr lvl="1"/>
            <a:r>
              <a:rPr lang="en-US" sz="2000" dirty="0" smtClean="0"/>
              <a:t>Any </a:t>
            </a:r>
            <a:r>
              <a:rPr lang="en-US" sz="2000" dirty="0"/>
              <a:t>general advice when</a:t>
            </a:r>
            <a:r>
              <a:rPr lang="en-US" sz="2000" dirty="0" smtClean="0"/>
              <a:t>:</a:t>
            </a:r>
          </a:p>
          <a:p>
            <a:pPr lvl="1"/>
            <a:endParaRPr lang="en-US" sz="2000" dirty="0"/>
          </a:p>
          <a:p>
            <a:pPr lvl="2"/>
            <a:r>
              <a:rPr lang="en-US" sz="1800" dirty="0"/>
              <a:t>The original was incorrectly setup with the </a:t>
            </a:r>
            <a:r>
              <a:rPr lang="en-US" sz="1800" dirty="0" err="1"/>
              <a:t>site_user</a:t>
            </a:r>
            <a:r>
              <a:rPr lang="en-US" sz="1800" dirty="0"/>
              <a:t> as a super user</a:t>
            </a:r>
            <a:r>
              <a:rPr lang="en-US" sz="1800" dirty="0" smtClean="0"/>
              <a:t>.</a:t>
            </a:r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We simply want to copy a project, without affecting the old one. </a:t>
            </a:r>
            <a:endParaRPr lang="en-US" sz="1800" dirty="0" smtClean="0"/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We want to connect with ODBC</a:t>
            </a:r>
            <a:r>
              <a:rPr lang="en-US" sz="1800" dirty="0" smtClean="0"/>
              <a:t>?</a:t>
            </a:r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A newer version of </a:t>
            </a:r>
            <a:r>
              <a:rPr lang="en-US" sz="1800" dirty="0" err="1"/>
              <a:t>REDCap</a:t>
            </a:r>
            <a:r>
              <a:rPr lang="en-US" sz="1800" dirty="0"/>
              <a:t> is released?</a:t>
            </a:r>
          </a:p>
          <a:p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Unresolved Issues/Questions</a:t>
            </a:r>
            <a:endParaRPr lang="en-US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8035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Enterprising Issues</a:t>
            </a:r>
          </a:p>
          <a:p>
            <a:endParaRPr lang="en-US" sz="2800" dirty="0" smtClean="0"/>
          </a:p>
          <a:p>
            <a:pPr lvl="1"/>
            <a:r>
              <a:rPr lang="en-US" dirty="0" smtClean="0"/>
              <a:t>We’re </a:t>
            </a:r>
            <a:r>
              <a:rPr lang="en-US" dirty="0"/>
              <a:t>concerned that different groups could affect/read other groups, especially when we manipulate </a:t>
            </a:r>
            <a:r>
              <a:rPr lang="en-US" dirty="0" smtClean="0"/>
              <a:t>MySQL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Could we have five </a:t>
            </a:r>
            <a:r>
              <a:rPr lang="en-US" dirty="0" err="1"/>
              <a:t>REDCap</a:t>
            </a:r>
            <a:r>
              <a:rPr lang="en-US" dirty="0"/>
              <a:t> installations, with one MySQL installation (containing 5 MySQL databases)?</a:t>
            </a:r>
          </a:p>
          <a:p>
            <a:pPr lvl="1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Unresolved Issues/Questions</a:t>
            </a:r>
            <a:endParaRPr lang="en-US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03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REDCap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Database:</a:t>
            </a:r>
          </a:p>
          <a:p>
            <a:pPr lvl="1"/>
            <a:r>
              <a:rPr lang="en-US" dirty="0" err="1" smtClean="0"/>
              <a:t>REDCap</a:t>
            </a:r>
            <a:r>
              <a:rPr lang="en-US" dirty="0" smtClean="0"/>
              <a:t> databases are collections of surveys and forms within a </a:t>
            </a:r>
            <a:r>
              <a:rPr lang="en-US" dirty="0" err="1" smtClean="0"/>
              <a:t>REDCap</a:t>
            </a:r>
            <a:r>
              <a:rPr lang="en-US" dirty="0" smtClean="0"/>
              <a:t> project.</a:t>
            </a:r>
            <a:endParaRPr lang="en-US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94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REDCap</a:t>
            </a:r>
            <a:r>
              <a:rPr lang="en-US" sz="2800" dirty="0" smtClean="0"/>
              <a:t> offers two methods for creating a project</a:t>
            </a:r>
          </a:p>
          <a:p>
            <a:pPr lvl="1"/>
            <a:r>
              <a:rPr lang="en-US" sz="2400" dirty="0" smtClean="0"/>
              <a:t>Online designer</a:t>
            </a:r>
          </a:p>
          <a:p>
            <a:pPr lvl="1"/>
            <a:endParaRPr lang="en-US" sz="2400" dirty="0" smtClean="0"/>
          </a:p>
          <a:p>
            <a:pPr lvl="2"/>
            <a:r>
              <a:rPr lang="en-US" sz="2000" dirty="0" smtClean="0"/>
              <a:t>Accessing </a:t>
            </a:r>
            <a:r>
              <a:rPr lang="en-US" sz="2000" dirty="0" err="1" smtClean="0"/>
              <a:t>REDCap</a:t>
            </a:r>
            <a:r>
              <a:rPr lang="en-US" sz="2000" dirty="0" smtClean="0"/>
              <a:t> through a web browser and using the built-in Online Designer function.</a:t>
            </a:r>
          </a:p>
          <a:p>
            <a:pPr lvl="2"/>
            <a:endParaRPr lang="en-US" sz="2000" dirty="0" smtClean="0"/>
          </a:p>
          <a:p>
            <a:pPr lvl="2"/>
            <a:r>
              <a:rPr lang="en-US" sz="2000" dirty="0" smtClean="0"/>
              <a:t>Constructing a data dictionary using Microsoft Excel and uploading the data dictionary into </a:t>
            </a:r>
            <a:r>
              <a:rPr lang="en-US" sz="2000" dirty="0" err="1" smtClean="0"/>
              <a:t>REDCap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86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User friendly.</a:t>
            </a:r>
          </a:p>
          <a:p>
            <a:endParaRPr lang="en-US" sz="2800" dirty="0" smtClean="0"/>
          </a:p>
          <a:p>
            <a:r>
              <a:rPr lang="en-US" sz="2800" dirty="0" smtClean="0"/>
              <a:t>Good starting point for creation of a project</a:t>
            </a:r>
          </a:p>
          <a:p>
            <a:endParaRPr lang="en-US" sz="2800" dirty="0" smtClean="0"/>
          </a:p>
          <a:p>
            <a:r>
              <a:rPr lang="en-US" sz="2800" dirty="0" smtClean="0"/>
              <a:t>Must have internet connectivity</a:t>
            </a:r>
          </a:p>
          <a:p>
            <a:endParaRPr lang="en-US" sz="2800" dirty="0" smtClean="0"/>
          </a:p>
          <a:p>
            <a:r>
              <a:rPr lang="en-US" sz="2800" dirty="0" smtClean="0"/>
              <a:t>Can be slow when making lots of changes.</a:t>
            </a:r>
            <a:endParaRPr lang="en-US" sz="2800" dirty="0"/>
          </a:p>
        </p:txBody>
      </p:sp>
      <p:pic>
        <p:nvPicPr>
          <p:cNvPr id="4" name="Picture 1" descr="redcaplogo (big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10200"/>
            <a:ext cx="3733800" cy="123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78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2171</Words>
  <Application>Microsoft Office PowerPoint</Application>
  <PresentationFormat>On-screen Show (4:3)</PresentationFormat>
  <Paragraphs>349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PowerPoint Presentation</vt:lpstr>
      <vt:lpstr>What is REDCap?</vt:lpstr>
      <vt:lpstr>REDCap Security</vt:lpstr>
      <vt:lpstr>REDCap Structure</vt:lpstr>
      <vt:lpstr>REDCap Surveys</vt:lpstr>
      <vt:lpstr>REDCap Forms</vt:lpstr>
      <vt:lpstr>REDCap Databases</vt:lpstr>
      <vt:lpstr>Project Creation</vt:lpstr>
      <vt:lpstr>Online Designer</vt:lpstr>
      <vt:lpstr>Data Dictionary</vt:lpstr>
      <vt:lpstr>FEATURES</vt:lpstr>
      <vt:lpstr>Scheduling Module</vt:lpstr>
      <vt:lpstr>Calendar Module</vt:lpstr>
      <vt:lpstr>Data Export</vt:lpstr>
      <vt:lpstr>Data Export</vt:lpstr>
      <vt:lpstr>Data Import </vt:lpstr>
      <vt:lpstr>Data Import</vt:lpstr>
      <vt:lpstr>Data Import </vt:lpstr>
      <vt:lpstr>Data Import</vt:lpstr>
      <vt:lpstr>Data Import</vt:lpstr>
      <vt:lpstr>Data Comparison Tool</vt:lpstr>
      <vt:lpstr>Logging</vt:lpstr>
      <vt:lpstr>File Repository</vt:lpstr>
      <vt:lpstr>User Rights:  Data Access Groups (DAGs)</vt:lpstr>
      <vt:lpstr>Graphical Data View and Stats</vt:lpstr>
      <vt:lpstr>Report Builder</vt:lpstr>
      <vt:lpstr>Report Builder</vt:lpstr>
      <vt:lpstr>REDCap Miscellaneous</vt:lpstr>
      <vt:lpstr>Copying Projects</vt:lpstr>
      <vt:lpstr>Deleting Projects</vt:lpstr>
      <vt:lpstr>Data Access Groups</vt:lpstr>
      <vt:lpstr>Form and Survey Aesthetics</vt:lpstr>
      <vt:lpstr>Form and Survey Aesthetics</vt:lpstr>
      <vt:lpstr>Variable Types</vt:lpstr>
      <vt:lpstr>Text Box (Short Text)</vt:lpstr>
      <vt:lpstr>Notes Box (Paragraph Text)</vt:lpstr>
      <vt:lpstr>Calculated Field</vt:lpstr>
      <vt:lpstr>Multiple Choice-Drop Down List</vt:lpstr>
      <vt:lpstr>Multiple Choice-Radio Buttons</vt:lpstr>
      <vt:lpstr>Checkboxes</vt:lpstr>
      <vt:lpstr>Yes-No</vt:lpstr>
      <vt:lpstr>True-False</vt:lpstr>
      <vt:lpstr>Slider/Visual Analog Scale</vt:lpstr>
      <vt:lpstr>File Upload</vt:lpstr>
      <vt:lpstr>Descriptive Text</vt:lpstr>
      <vt:lpstr>Begin New Section</vt:lpstr>
      <vt:lpstr>Dynamic Query (SQL)</vt:lpstr>
      <vt:lpstr>Branching Logic</vt:lpstr>
      <vt:lpstr>Branching Logic</vt:lpstr>
      <vt:lpstr>Branching Logic</vt:lpstr>
      <vt:lpstr>Offline REDCap</vt:lpstr>
      <vt:lpstr>Asynchronous Data Capture</vt:lpstr>
      <vt:lpstr>Asynchronous Data Capture</vt:lpstr>
      <vt:lpstr>Asynchronous Data Capture</vt:lpstr>
      <vt:lpstr>REDCap Xmas Wishlist</vt:lpstr>
      <vt:lpstr>Using API to Create Dynamic Reports</vt:lpstr>
      <vt:lpstr>Unresolved Issues/Questions</vt:lpstr>
      <vt:lpstr>Unresolved Issues/Questions</vt:lpstr>
      <vt:lpstr>Unresolved Issues/Questions</vt:lpstr>
      <vt:lpstr>Unresolved Issues/Questions</vt:lpstr>
      <vt:lpstr>Unresolved Issues/Questions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REDCap</dc:title>
  <dc:creator>Wilson, Thomas N (HSC)</dc:creator>
  <cp:lastModifiedBy>Will Beasley</cp:lastModifiedBy>
  <cp:revision>37</cp:revision>
  <dcterms:created xsi:type="dcterms:W3CDTF">2012-12-13T14:30:03Z</dcterms:created>
  <dcterms:modified xsi:type="dcterms:W3CDTF">2013-01-22T19:45:36Z</dcterms:modified>
</cp:coreProperties>
</file>