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5" r:id="rId4"/>
    <p:sldId id="264" r:id="rId5"/>
    <p:sldId id="306" r:id="rId6"/>
    <p:sldId id="296" r:id="rId7"/>
    <p:sldId id="265" r:id="rId8"/>
    <p:sldId id="276" r:id="rId9"/>
    <p:sldId id="300" r:id="rId10"/>
    <p:sldId id="269" r:id="rId11"/>
    <p:sldId id="271" r:id="rId12"/>
    <p:sldId id="27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86" r:id="rId23"/>
    <p:sldId id="294" r:id="rId24"/>
    <p:sldId id="291" r:id="rId25"/>
    <p:sldId id="320" r:id="rId26"/>
    <p:sldId id="321" r:id="rId27"/>
    <p:sldId id="322" r:id="rId28"/>
    <p:sldId id="293" r:id="rId29"/>
    <p:sldId id="323" r:id="rId30"/>
    <p:sldId id="288" r:id="rId31"/>
    <p:sldId id="289" r:id="rId32"/>
    <p:sldId id="285" r:id="rId33"/>
    <p:sldId id="292" r:id="rId34"/>
    <p:sldId id="262" r:id="rId35"/>
    <p:sldId id="319" r:id="rId36"/>
    <p:sldId id="307" r:id="rId37"/>
    <p:sldId id="32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xmlns="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98"/>
    <a:srgbClr val="FDAE61"/>
    <a:srgbClr val="D53E4F"/>
    <a:srgbClr val="66C2A5"/>
    <a:srgbClr val="9E0142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2" autoAdjust="0"/>
    <p:restoredTop sz="95879" autoAdjust="0"/>
  </p:normalViewPr>
  <p:slideViewPr>
    <p:cSldViewPr>
      <p:cViewPr>
        <p:scale>
          <a:sx n="100" d="100"/>
          <a:sy n="100" d="100"/>
        </p:scale>
        <p:origin x="-135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zzzzzzzz.ouhs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Optimizing Study Management using </a:t>
            </a:r>
            <a:r>
              <a:rPr lang="en-US" sz="4800" dirty="0" smtClean="0"/>
              <a:t>Automation and REDCap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Thomas </a:t>
            </a:r>
            <a:r>
              <a:rPr lang="en-US" sz="4400" dirty="0" smtClean="0"/>
              <a:t>Wilson, Will Beasley, David Bard</a:t>
            </a:r>
            <a:br>
              <a:rPr lang="en-US" sz="4400" dirty="0" smtClean="0"/>
            </a:br>
            <a:r>
              <a:rPr lang="en-US" dirty="0" smtClean="0"/>
              <a:t>CCAN Pediatrics</a:t>
            </a:r>
          </a:p>
          <a:p>
            <a:endParaRPr lang="en-US" dirty="0"/>
          </a:p>
          <a:p>
            <a:r>
              <a:rPr lang="en-US" dirty="0" smtClean="0"/>
              <a:t>CSC CCAN Faculty Meeting</a:t>
            </a:r>
          </a:p>
          <a:p>
            <a:r>
              <a:rPr lang="en-US" dirty="0" smtClean="0"/>
              <a:t>April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Candidate for replacing Access, Survey Monkey, Excel.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Project Management with </a:t>
            </a:r>
            <a:r>
              <a:rPr lang="en-US" sz="4900" dirty="0" err="1" smtClean="0"/>
              <a:t>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original intent of the development of </a:t>
            </a:r>
            <a:r>
              <a:rPr lang="en-US" dirty="0" err="1" smtClean="0"/>
              <a:t>REDCap</a:t>
            </a:r>
            <a:r>
              <a:rPr lang="en-US" dirty="0" smtClean="0"/>
              <a:t> was to provide researchers with a secure web application for research, a </a:t>
            </a:r>
            <a:r>
              <a:rPr lang="en-US" dirty="0" err="1" smtClean="0"/>
              <a:t>REDCap</a:t>
            </a:r>
            <a:r>
              <a:rPr lang="en-US" dirty="0" smtClean="0"/>
              <a:t> project can be designed to simultaneously aid in project management and productivity monitoring.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Productivity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 you want to monitor?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Productivity indicators can be incorporated in the original design phase of a </a:t>
            </a:r>
            <a:r>
              <a:rPr lang="en-US" dirty="0" err="1" smtClean="0"/>
              <a:t>REDCap</a:t>
            </a:r>
            <a:r>
              <a:rPr lang="en-US" dirty="0" smtClean="0"/>
              <a:t> project, or added to an existing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9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MIECHV Project Productivity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Community Survey Recruitment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recruitment calls made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on recruitment calls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recruiting call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Number of recruits who agreed to participate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Percent of recruits who agreed to participate</a:t>
            </a:r>
            <a:endParaRPr lang="en-US" dirty="0"/>
          </a:p>
          <a:p>
            <a:r>
              <a:rPr lang="en-US" dirty="0" smtClean="0"/>
              <a:t>Community Surveying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interviews completed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conducting interviews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interview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0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066800"/>
            <a:ext cx="6086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(6 Month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143000"/>
            <a:ext cx="6402259" cy="54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(7 Day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19200"/>
            <a:ext cx="6402259" cy="54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95400"/>
            <a:ext cx="6402259" cy="53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149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(4 Week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066800"/>
            <a:ext cx="6402259" cy="5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</a:t>
            </a:r>
            <a:r>
              <a:rPr lang="en-US" sz="4900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Flexibility: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Productivity indicators established by project team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Reporting methods determined by project needs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All aspects are customizable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Current and </a:t>
            </a:r>
            <a:r>
              <a:rPr lang="en-US" smtClean="0"/>
              <a:t>historical reports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Automated: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Not necessary to compile data</a:t>
            </a:r>
            <a:endParaRPr lang="en-US" dirty="0"/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Real-time data availability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within REDCap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495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Accommodates basic descriptives &amp; graphs, </a:t>
            </a:r>
            <a:br>
              <a:rPr lang="en-US" dirty="0" smtClean="0"/>
            </a:br>
            <a:r>
              <a:rPr lang="en-US" dirty="0" smtClean="0"/>
              <a:t>but not much more.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4" y="1524000"/>
            <a:ext cx="485582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33850"/>
            <a:ext cx="4871024" cy="266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6" y="3505201"/>
            <a:ext cx="347836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Use automation to present results in a coherent document.</a:t>
            </a:r>
          </a:p>
          <a:p>
            <a:endParaRPr lang="en-US" dirty="0" smtClean="0"/>
          </a:p>
          <a:p>
            <a:r>
              <a:rPr lang="en-US" dirty="0" smtClean="0"/>
              <a:t>Eliminate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pPr lvl="1"/>
            <a:endParaRPr lang="en-US" dirty="0"/>
          </a:p>
          <a:p>
            <a:r>
              <a:rPr lang="en-US" dirty="0" smtClean="0"/>
              <a:t>Internal vs. External Audiences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11430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External to REDCap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Reports for Outcomes:</a:t>
            </a:r>
            <a:br>
              <a:rPr lang="en-US" dirty="0"/>
            </a:br>
            <a:r>
              <a:rPr lang="en-US" sz="3600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internal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audiences.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/>
              <a:t>Text and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Optionally hosted online.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51"/>
            <a:ext cx="9144000" cy="61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2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Tables for External Audiences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501"/>
            <a:ext cx="9144000" cy="53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489"/>
            <a:ext cx="9144000" cy="622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98"/>
            <a:ext cx="9144000" cy="629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sharing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-receiving their </a:t>
            </a:r>
            <a:r>
              <a:rPr lang="en-US" sz="2800" i="1" dirty="0" smtClean="0">
                <a:solidFill>
                  <a:srgbClr val="66C2A5"/>
                </a:solidFill>
              </a:rPr>
              <a:t>subject-level </a:t>
            </a:r>
            <a:r>
              <a:rPr lang="en-US" sz="2800" i="1" dirty="0">
                <a:solidFill>
                  <a:srgbClr val="66C2A5"/>
                </a:solidFill>
              </a:rPr>
              <a:t>&amp; agency-level </a:t>
            </a:r>
            <a:r>
              <a:rPr lang="en-US" sz="2800" i="1" dirty="0" smtClean="0">
                <a:solidFill>
                  <a:srgbClr val="66C2A5"/>
                </a:solidFill>
              </a:rPr>
              <a:t>data.</a:t>
            </a:r>
            <a:r>
              <a:rPr lang="en-US" sz="2800" i="1" dirty="0">
                <a:solidFill>
                  <a:srgbClr val="66C2A5"/>
                </a:solidFill>
              </a:rPr>
              <a:t/>
            </a:r>
            <a:br>
              <a:rPr lang="en-US" sz="2800" i="1" dirty="0">
                <a:solidFill>
                  <a:srgbClr val="66C2A5"/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-distributing our </a:t>
            </a:r>
            <a:r>
              <a:rPr lang="en-US" sz="2800" i="1" dirty="0" smtClean="0">
                <a:solidFill>
                  <a:srgbClr val="66C2A5"/>
                </a:solidFill>
              </a:rPr>
              <a:t>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rgbClr val="66C2A5"/>
                </a:solidFill>
              </a:rPr>
              <a:t>exchanging tools and workflows.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726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Document Version </a:t>
            </a:r>
            <a:r>
              <a:rPr lang="en-US" dirty="0" smtClean="0"/>
              <a:t>Control: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Examples: GitHub </a:t>
            </a:r>
            <a:r>
              <a:rPr lang="en-US" dirty="0"/>
              <a:t>and Microsoft </a:t>
            </a:r>
            <a:r>
              <a:rPr lang="en-US" dirty="0" smtClean="0"/>
              <a:t>SharePoint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Think </a:t>
            </a:r>
            <a:r>
              <a:rPr lang="en-US" dirty="0"/>
              <a:t>MS Word’s </a:t>
            </a:r>
            <a:r>
              <a:rPr lang="en-US" dirty="0" smtClean="0"/>
              <a:t>“Track Changes” </a:t>
            </a:r>
            <a:r>
              <a:rPr lang="en-US" dirty="0"/>
              <a:t>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Facilitates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9188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25"/>
              </p:ext>
            </p:extLst>
          </p:nvPr>
        </p:nvGraphicFramePr>
        <p:xfrm>
          <a:off x="152400" y="76200"/>
          <a:ext cx="8839200" cy="570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276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REDCap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Qualtrics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Dictionary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</a:t>
                      </a:r>
                      <a:r>
                        <a:rPr lang="en-US" sz="1700" b="1" u="none" strike="noStrike" dirty="0" smtClean="0">
                          <a:effectLst/>
                        </a:rPr>
                        <a:t>Import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Data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700" b="1" u="none" strike="noStrike" dirty="0" smtClean="0">
                          <a:effectLst/>
                        </a:rPr>
                        <a:t>Export &amp; Summaries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E-mail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survey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Only </a:t>
                      </a:r>
                      <a:r>
                        <a:rPr lang="en-US" sz="1700" u="none" strike="noStrike" dirty="0">
                          <a:effectLst/>
                        </a:rPr>
                        <a:t>using a survey </a:t>
                      </a:r>
                      <a:r>
                        <a:rPr lang="en-US" sz="1700" u="none" strike="noStrike" dirty="0" smtClean="0">
                          <a:effectLst/>
                        </a:rPr>
                        <a:t>form,</a:t>
                      </a:r>
                      <a:br>
                        <a:rPr lang="en-US" sz="1700" u="none" strike="noStrike" dirty="0" smtClean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not a </a:t>
                      </a:r>
                      <a:r>
                        <a:rPr lang="en-US" sz="1700" u="none" strike="noStrike" dirty="0">
                          <a:effectLst/>
                        </a:rPr>
                        <a:t>data collection form.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Copy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other surveys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Survey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templates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Branching </a:t>
                      </a:r>
                      <a:r>
                        <a:rPr lang="en-US" sz="1700" b="1" u="none" strike="noStrike" dirty="0" smtClean="0">
                          <a:effectLst/>
                        </a:rPr>
                        <a:t>logic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logic for 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</a:t>
                      </a:r>
                      <a:r>
                        <a:rPr lang="en-US" sz="1700" u="none" strike="noStrike" dirty="0" smtClean="0">
                          <a:effectLst/>
                        </a:rPr>
                        <a:t>for </a:t>
                      </a:r>
                      <a:r>
                        <a:rPr lang="en-US" sz="1700" u="none" strike="noStrike" dirty="0">
                          <a:effectLst/>
                        </a:rPr>
                        <a:t>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 and </a:t>
                      </a:r>
                      <a:r>
                        <a:rPr lang="en-US" sz="1700" u="none" strike="noStrike" dirty="0">
                          <a:effectLst/>
                        </a:rPr>
                        <a:t>for groups of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dirty="0" smtClean="0">
                          <a:effectLst/>
                        </a:rPr>
                        <a:t>Audio capabilities</a:t>
                      </a:r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Expiration capabilities: </a:t>
                      </a:r>
                      <a:r>
                        <a:rPr lang="en-US" sz="1700" b="1" u="none" strike="noStrike" dirty="0" smtClean="0">
                          <a:effectLst/>
                        </a:rPr>
                        <a:t/>
                      </a:r>
                      <a:br>
                        <a:rPr lang="en-US" sz="1700" b="1" u="none" strike="noStrike" dirty="0" smtClean="0">
                          <a:effectLst/>
                        </a:rPr>
                      </a:br>
                      <a:r>
                        <a:rPr lang="en-US" sz="1700" b="1" u="none" strike="noStrike" dirty="0" smtClean="0">
                          <a:effectLst/>
                        </a:rPr>
                        <a:t>(</a:t>
                      </a:r>
                      <a:r>
                        <a:rPr lang="en-US" sz="1700" b="1" u="none" strike="noStrike" dirty="0" err="1" smtClean="0">
                          <a:effectLst/>
                        </a:rPr>
                        <a:t>eg</a:t>
                      </a:r>
                      <a:r>
                        <a:rPr lang="en-US" sz="1700" b="1" u="none" strike="noStrike" dirty="0" smtClean="0">
                          <a:effectLst/>
                        </a:rPr>
                        <a:t>, </a:t>
                      </a:r>
                      <a:r>
                        <a:rPr lang="en-US" sz="1700" b="1" u="none" strike="noStrike" dirty="0">
                          <a:effectLst/>
                        </a:rPr>
                        <a:t>1 week to respond)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Spell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check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API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to </a:t>
                      </a:r>
                      <a:r>
                        <a:rPr lang="en-US" sz="17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institutions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n?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Offline </a:t>
                      </a:r>
                      <a:r>
                        <a:rPr lang="en-US" sz="1700" b="1" u="none" strike="noStrike" dirty="0" smtClean="0">
                          <a:effectLst/>
                        </a:rPr>
                        <a:t>data </a:t>
                      </a:r>
                      <a:r>
                        <a:rPr lang="en-US" sz="1700" b="1" u="none" strike="noStrike" dirty="0">
                          <a:effectLst/>
                        </a:rPr>
                        <a:t>capture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Currently, there is not an official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offline data capture component.  However, CCAN has created an "in-house" off-line version of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that is currently in use.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6019800"/>
            <a:ext cx="9148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Our exposure to </a:t>
            </a:r>
            <a:r>
              <a:rPr lang="en-US" sz="2400" dirty="0" err="1" smtClean="0"/>
              <a:t>Qualtrics</a:t>
            </a:r>
            <a:r>
              <a:rPr lang="en-US" sz="2400" dirty="0" smtClean="0"/>
              <a:t> is limited.</a:t>
            </a:r>
            <a:br>
              <a:rPr lang="en-US" sz="2400" dirty="0" smtClean="0"/>
            </a:br>
            <a:r>
              <a:rPr lang="en-US" sz="2400" dirty="0" smtClean="0"/>
              <a:t>Please don’t interpret this as the authoritative guide.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</a:t>
            </a:r>
            <a:r>
              <a:rPr lang="en-US" smtClean="0"/>
              <a:t>biomedical researchers.</a:t>
            </a:r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Availability</a:t>
            </a:r>
            <a:r>
              <a:rPr lang="en-US" dirty="0"/>
              <a:t> - Software </a:t>
            </a:r>
            <a:r>
              <a:rPr lang="en-US" dirty="0" smtClean="0"/>
              <a:t>available </a:t>
            </a:r>
            <a:r>
              <a:rPr lang="en-US" dirty="0"/>
              <a:t>at no cost for </a:t>
            </a:r>
            <a:r>
              <a:rPr lang="en-US" dirty="0" smtClean="0"/>
              <a:t>REDCap partners.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Secure and web-based</a:t>
            </a:r>
            <a:r>
              <a:rPr lang="en-US" dirty="0"/>
              <a:t> - Input data or build </a:t>
            </a:r>
            <a:r>
              <a:rPr lang="en-US" dirty="0" smtClean="0"/>
              <a:t>online </a:t>
            </a:r>
            <a:r>
              <a:rPr lang="en-US" dirty="0"/>
              <a:t>survey </a:t>
            </a:r>
            <a:r>
              <a:rPr lang="en-US" dirty="0" smtClean="0"/>
              <a:t>anywhere </a:t>
            </a:r>
            <a:r>
              <a:rPr lang="en-US" dirty="0"/>
              <a:t>in the world over </a:t>
            </a:r>
            <a:r>
              <a:rPr lang="en-US" dirty="0" smtClean="0"/>
              <a:t>secure </a:t>
            </a:r>
            <a:r>
              <a:rPr lang="en-US" dirty="0"/>
              <a:t>web connection with authentication and data logging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Multi-site </a:t>
            </a:r>
            <a:r>
              <a:rPr lang="en-US" b="1" dirty="0"/>
              <a:t>access</a:t>
            </a:r>
            <a:r>
              <a:rPr lang="en-US" dirty="0"/>
              <a:t> - REDCap databases/surveys can be used </a:t>
            </a:r>
            <a:r>
              <a:rPr lang="en-US" dirty="0" smtClean="0"/>
              <a:t>by researchers from </a:t>
            </a:r>
            <a:r>
              <a:rPr lang="en-US" dirty="0"/>
              <a:t>multiple sites and institutions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redcap1.mayo.edu/redcap/index.php?action=training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Traditional </a:t>
            </a:r>
            <a:r>
              <a:rPr lang="en-US" dirty="0"/>
              <a:t>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classic </a:t>
            </a:r>
            <a:r>
              <a:rPr lang="en-US" sz="2800" i="1" dirty="0" smtClean="0"/>
              <a:t>model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Parent-Child </a:t>
            </a:r>
            <a:r>
              <a:rPr lang="en-US" dirty="0"/>
              <a:t>Linking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err="1"/>
              <a:t>linking</a:t>
            </a:r>
            <a:r>
              <a:rPr lang="en-US" sz="2800" i="1" dirty="0"/>
              <a:t> </a:t>
            </a:r>
            <a:r>
              <a:rPr lang="en-US" sz="2800" i="1" dirty="0" smtClean="0"/>
              <a:t>together multiple databases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Operations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/>
              <a:t>use case for </a:t>
            </a:r>
            <a:r>
              <a:rPr lang="en-US" sz="2800" i="1" dirty="0" smtClean="0"/>
              <a:t>non-study/non-trial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00B050"/>
                </a:solidFill>
              </a:rPr>
              <a:t>Longitudinal Database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multi-use forms with time points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Thomas’ Data Entry Demonstration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10245"/>
            <a:ext cx="8001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Go to </a:t>
            </a:r>
            <a:r>
              <a:rPr lang="en-US" sz="3600" dirty="0">
                <a:hlinkClick r:id="rId2"/>
              </a:rPr>
              <a:t>https</a:t>
            </a:r>
            <a:r>
              <a:rPr lang="en-US" sz="3600" dirty="0" smtClean="0">
                <a:hlinkClick r:id="rId2"/>
              </a:rPr>
              <a:t>://zzzzzzzzz.ouhsc.edu</a:t>
            </a:r>
            <a:r>
              <a:rPr lang="en-US" sz="3600" dirty="0">
                <a:hlinkClick r:id="rId2"/>
              </a:rPr>
              <a:t>/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Login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Select project “testing123”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Enter some more test data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Create a calendar entry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(Note: the exact address has been changed for security purposes.)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904</Words>
  <Application>Microsoft Office PowerPoint</Application>
  <PresentationFormat>On-screen Show (4:3)</PresentationFormat>
  <Paragraphs>249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Optimizing Study Management using Automation and REDCap</vt:lpstr>
      <vt:lpstr>Presentation Outline</vt:lpstr>
      <vt:lpstr>Collaboration among</vt:lpstr>
      <vt:lpstr>REDCap overview (http://project-redcap.org/)</vt:lpstr>
      <vt:lpstr>REDCap Software Features</vt:lpstr>
      <vt:lpstr>REDCap Project Types</vt:lpstr>
      <vt:lpstr>Example Data Entry</vt:lpstr>
      <vt:lpstr>Thomas’ Data Entry Demonstration</vt:lpstr>
      <vt:lpstr>Possible REDCap Workflows</vt:lpstr>
      <vt:lpstr>Scenarios Favoring REDCap</vt:lpstr>
      <vt:lpstr>Scenario NOT favoring REDCap</vt:lpstr>
      <vt:lpstr>Scenarios Favoring REDCap</vt:lpstr>
      <vt:lpstr>Project Management with REDCap</vt:lpstr>
      <vt:lpstr>Productivity Monitoring</vt:lpstr>
      <vt:lpstr>MIECHV Project Productivity Indicators</vt:lpstr>
      <vt:lpstr>Example Report (Project Aggregate)</vt:lpstr>
      <vt:lpstr>Example Report (6 Month History)</vt:lpstr>
      <vt:lpstr>Example Report (7 Day History)</vt:lpstr>
      <vt:lpstr>Example Report (Project Aggregate)</vt:lpstr>
      <vt:lpstr>Example Report (4 Week History)</vt:lpstr>
      <vt:lpstr>REDCap Advantages</vt:lpstr>
      <vt:lpstr>Reports for Outcomes: within REDCap </vt:lpstr>
      <vt:lpstr>PowerPoint Presentation</vt:lpstr>
      <vt:lpstr>Reports for Outcomes: Examples</vt:lpstr>
      <vt:lpstr>Quick for Internal Audiences</vt:lpstr>
      <vt:lpstr>Text and Graphs for External Audiences</vt:lpstr>
      <vt:lpstr>Tables for External Audiences</vt:lpstr>
      <vt:lpstr>PowerPoint Presentation</vt:lpstr>
      <vt:lpstr>PowerPoint Presentation</vt:lpstr>
      <vt:lpstr>Goals</vt:lpstr>
      <vt:lpstr>Collaboration among</vt:lpstr>
      <vt:lpstr>Document Version Control:</vt:lpstr>
      <vt:lpstr>Underlying Security Concepts Part 1</vt:lpstr>
      <vt:lpstr>Underlying Security Concepts Part 2</vt:lpstr>
      <vt:lpstr>Presentation 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388</cp:revision>
  <dcterms:created xsi:type="dcterms:W3CDTF">2006-08-16T00:00:00Z</dcterms:created>
  <dcterms:modified xsi:type="dcterms:W3CDTF">2013-04-18T20:46:26Z</dcterms:modified>
</cp:coreProperties>
</file>