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95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0A5C-D095-7240-9569-E159D5A0DF58}" type="datetimeFigureOut">
              <a:rPr lang="en-US" smtClean="0"/>
              <a:pPr/>
              <a:t>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623AB-8E2E-CC4B-A2AC-84FA572C2C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82951-5A65-804D-9A71-6160A8D42F07}" type="datetime1">
              <a:rPr lang="en-US" smtClean="0"/>
              <a:pPr>
                <a:defRPr/>
              </a:pPr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5F03F-75B5-DE43-A0E7-DBA954A58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E73B-2EA2-2D44-8894-A3C477DBEA0C}" type="datetime1">
              <a:rPr lang="en-US" smtClean="0"/>
              <a:pPr>
                <a:defRPr/>
              </a:pPr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C3ED2-0A7E-2F4B-A014-1E73FBA15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BFAEE-E349-804F-9B8F-541BA0E76398}" type="datetime1">
              <a:rPr lang="en-US" smtClean="0"/>
              <a:pPr>
                <a:defRPr/>
              </a:pPr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18205-E65C-5340-A7E5-BE27E0962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D269E-B42C-C941-AEF0-886643C3CF9E}" type="datetime1">
              <a:rPr lang="en-US" smtClean="0"/>
              <a:pPr>
                <a:defRPr/>
              </a:pPr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6B336-A360-EB4D-9AA5-D1E376BDE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AB16C-479A-834F-9152-CA14FE030461}" type="datetime1">
              <a:rPr lang="en-US" smtClean="0"/>
              <a:pPr>
                <a:defRPr/>
              </a:pPr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41D18-BFF1-EB43-A932-8071E1CFC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34C1A-4446-5C4C-B543-523BDCE2FAC6}" type="datetime1">
              <a:rPr lang="en-US" smtClean="0"/>
              <a:pPr>
                <a:defRPr/>
              </a:pPr>
              <a:t>6/11/2013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C3AF-70E7-8F41-BD8E-600100F6C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F9BC-231D-B447-AB6B-D8362A406ACF}" type="datetime1">
              <a:rPr lang="en-US" smtClean="0"/>
              <a:pPr>
                <a:defRPr/>
              </a:pPr>
              <a:t>6/11/2013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75005-A4CC-B94E-B4FE-86A6A4E5E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8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9F16B-8DEF-8F48-8340-EE97332ACD84}" type="datetime1">
              <a:rPr lang="en-US" smtClean="0"/>
              <a:pPr>
                <a:defRPr/>
              </a:pPr>
              <a:t>6/11/2013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4FB46-0F34-6F43-8E07-20637CE36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32937-C2F8-3B4A-93BE-E935446B18CD}" type="datetime1">
              <a:rPr lang="en-US" smtClean="0"/>
              <a:pPr>
                <a:defRPr/>
              </a:pPr>
              <a:t>6/11/2013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D031F-CBCA-D44E-814E-CD22E57B3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6D5EB-D7D4-084F-9BF4-247EE186AF29}" type="datetime1">
              <a:rPr lang="en-US" smtClean="0"/>
              <a:pPr>
                <a:defRPr/>
              </a:pPr>
              <a:t>6/11/2013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0C6CD-2759-E746-A271-4BB94632D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0FBAB-D088-9044-9E18-E7F7C244D26F}" type="datetime1">
              <a:rPr lang="en-US" smtClean="0"/>
              <a:pPr>
                <a:defRPr/>
              </a:pPr>
              <a:t>6/11/2013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13E25-E834-D743-A3A0-A48B414F5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9382DD5-7BEC-2F41-B26E-40CB6DE1F429}" type="datetime1">
              <a:rPr 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914400"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D9F5D5F-6B32-CD42-B6B5-1390C41DB77C}" type="slidenum">
              <a:rPr lang="en-US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73023"/>
            <a:ext cx="8153400" cy="2052749"/>
          </a:xfrm>
        </p:spPr>
        <p:txBody>
          <a:bodyPr/>
          <a:lstStyle/>
          <a:p>
            <a:r>
              <a:rPr lang="en-US" dirty="0" smtClean="0"/>
              <a:t>Importing a Biospecimen Management System into </a:t>
            </a:r>
            <a:r>
              <a:rPr lang="en-US" dirty="0" err="1" smtClean="0"/>
              <a:t>REDCap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906" y="3309563"/>
            <a:ext cx="7116533" cy="2025717"/>
          </a:xfrm>
        </p:spPr>
        <p:txBody>
          <a:bodyPr/>
          <a:lstStyle/>
          <a:p>
            <a:r>
              <a:rPr lang="en-US" sz="2400" dirty="0" smtClean="0"/>
              <a:t>Bernie LaSalle</a:t>
            </a:r>
          </a:p>
          <a:p>
            <a:r>
              <a:rPr lang="en-US" sz="2000" dirty="0" smtClean="0"/>
              <a:t>Operations Director</a:t>
            </a:r>
          </a:p>
          <a:p>
            <a:r>
              <a:rPr lang="en-US" sz="2000" dirty="0" smtClean="0"/>
              <a:t>Biomedical Research Informatics Service Core</a:t>
            </a:r>
          </a:p>
          <a:p>
            <a:r>
              <a:rPr lang="en-US" sz="2000" dirty="0" smtClean="0"/>
              <a:t>Center for Clinical and Translational Science</a:t>
            </a:r>
          </a:p>
          <a:p>
            <a:r>
              <a:rPr lang="en-US" sz="2000" dirty="0" smtClean="0"/>
              <a:t>Academic Health Sciences Information Technology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5F03F-75B5-DE43-A0E7-DBA954A5804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following these processes you can</a:t>
            </a:r>
          </a:p>
          <a:p>
            <a:pPr lvl="1"/>
            <a:r>
              <a:rPr lang="en-US" dirty="0" smtClean="0"/>
              <a:t>Understand the complexity of the import</a:t>
            </a:r>
          </a:p>
          <a:p>
            <a:pPr lvl="1"/>
            <a:r>
              <a:rPr lang="en-US" dirty="0" smtClean="0"/>
              <a:t>Determine if it’s feasible</a:t>
            </a:r>
          </a:p>
          <a:p>
            <a:pPr lvl="1"/>
            <a:r>
              <a:rPr lang="en-US" dirty="0" smtClean="0"/>
              <a:t>Estimate the time/effort required</a:t>
            </a:r>
          </a:p>
          <a:p>
            <a:pPr lvl="1"/>
            <a:r>
              <a:rPr lang="en-US" dirty="0" smtClean="0"/>
              <a:t>Be confident in your estimates</a:t>
            </a:r>
          </a:p>
          <a:p>
            <a:pPr lvl="1"/>
            <a:r>
              <a:rPr lang="en-US" dirty="0" smtClean="0"/>
              <a:t>Give some of the tasks back to the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6B336-A360-EB4D-9AA5-D1E376BDEB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704"/>
            <a:ext cx="8229600" cy="4880459"/>
          </a:xfrm>
        </p:spPr>
        <p:txBody>
          <a:bodyPr/>
          <a:lstStyle/>
          <a:p>
            <a:r>
              <a:rPr lang="en-US" dirty="0" smtClean="0"/>
              <a:t>Creating an automated/coded solution is not cost effective</a:t>
            </a:r>
          </a:p>
          <a:p>
            <a:r>
              <a:rPr lang="en-US" smtClean="0"/>
              <a:t>Use </a:t>
            </a:r>
            <a:r>
              <a:rPr lang="en-US" dirty="0" smtClean="0"/>
              <a:t>a standardized process to:</a:t>
            </a:r>
          </a:p>
          <a:p>
            <a:pPr lvl="1"/>
            <a:r>
              <a:rPr lang="en-US" dirty="0" smtClean="0"/>
              <a:t>Evaluate the likelihood of success</a:t>
            </a:r>
          </a:p>
          <a:p>
            <a:pPr lvl="1"/>
            <a:r>
              <a:rPr lang="en-US" dirty="0" smtClean="0"/>
              <a:t>Model issues</a:t>
            </a:r>
          </a:p>
          <a:p>
            <a:pPr lvl="1"/>
            <a:r>
              <a:rPr lang="en-US" dirty="0" smtClean="0"/>
              <a:t>Data issues</a:t>
            </a:r>
          </a:p>
          <a:p>
            <a:pPr lvl="1"/>
            <a:r>
              <a:rPr lang="en-US" dirty="0" smtClean="0"/>
              <a:t>Extraction, load and transform process</a:t>
            </a:r>
          </a:p>
          <a:p>
            <a:pPr lvl="1"/>
            <a:r>
              <a:rPr lang="en-US" dirty="0" smtClean="0"/>
              <a:t>Import process</a:t>
            </a:r>
          </a:p>
          <a:p>
            <a:pPr lvl="1"/>
            <a:r>
              <a:rPr lang="en-US" dirty="0" smtClean="0"/>
              <a:t>Quality assessment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6B336-A360-EB4D-9AA5-D1E376BDEBE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Transforming an MS Access </a:t>
            </a:r>
            <a:r>
              <a:rPr lang="en-US" dirty="0" err="1" smtClean="0"/>
              <a:t>Biospecimen</a:t>
            </a:r>
            <a:r>
              <a:rPr lang="en-US" dirty="0" smtClean="0"/>
              <a:t> database into a </a:t>
            </a:r>
            <a:r>
              <a:rPr lang="en-US" dirty="0" err="1" smtClean="0"/>
              <a:t>REDCap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Thousands of biospecimens</a:t>
            </a:r>
          </a:p>
          <a:p>
            <a:pPr lvl="1"/>
            <a:r>
              <a:rPr lang="en-US" dirty="0" smtClean="0"/>
              <a:t>Highly relational</a:t>
            </a:r>
          </a:p>
          <a:p>
            <a:pPr lvl="1"/>
            <a:r>
              <a:rPr lang="en-US" dirty="0" smtClean="0"/>
              <a:t>Three primary keys that are auto-incremented integers + a character identifier that does not export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6B336-A360-EB4D-9AA5-D1E376BDEB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026"/>
            <a:ext cx="8229600" cy="953812"/>
          </a:xfrm>
        </p:spPr>
        <p:txBody>
          <a:bodyPr/>
          <a:lstStyle/>
          <a:p>
            <a:r>
              <a:rPr lang="en-US" dirty="0" smtClean="0"/>
              <a:t>Identify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8"/>
            <a:ext cx="8229600" cy="4525963"/>
          </a:xfrm>
        </p:spPr>
        <p:txBody>
          <a:bodyPr/>
          <a:lstStyle/>
          <a:p>
            <a:r>
              <a:rPr lang="en-US" dirty="0" smtClean="0"/>
              <a:t>Schema of existing database</a:t>
            </a:r>
          </a:p>
          <a:p>
            <a:r>
              <a:rPr lang="en-US" dirty="0" smtClean="0"/>
              <a:t>Copies of all data collection forms</a:t>
            </a:r>
          </a:p>
          <a:p>
            <a:r>
              <a:rPr lang="en-US" dirty="0" smtClean="0"/>
              <a:t>Copies of all reports</a:t>
            </a:r>
          </a:p>
          <a:p>
            <a:r>
              <a:rPr lang="en-US" dirty="0" smtClean="0"/>
              <a:t>Meeting with research team </a:t>
            </a:r>
          </a:p>
          <a:p>
            <a:pPr lvl="1"/>
            <a:r>
              <a:rPr lang="en-US" dirty="0" smtClean="0"/>
              <a:t>How forms and reports are used</a:t>
            </a:r>
          </a:p>
          <a:p>
            <a:pPr lvl="1"/>
            <a:r>
              <a:rPr lang="en-US" dirty="0" smtClean="0"/>
              <a:t>What functionality is critical to maintain</a:t>
            </a:r>
          </a:p>
          <a:p>
            <a:pPr lvl="1"/>
            <a:r>
              <a:rPr lang="en-US" dirty="0" smtClean="0"/>
              <a:t>What added functionality is wanted</a:t>
            </a:r>
          </a:p>
          <a:p>
            <a:r>
              <a:rPr lang="en-US" dirty="0" smtClean="0"/>
              <a:t>Feasibility analysis – can this be done?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6B336-A360-EB4D-9AA5-D1E376BDEB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owles_sche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6B336-A360-EB4D-9AA5-D1E376BDEB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73966" y="37106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Existing MS Access Database Schema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41704" y="3617843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 tables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0560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560"/>
            <a:ext cx="8229600" cy="5062675"/>
          </a:xfrm>
        </p:spPr>
        <p:txBody>
          <a:bodyPr/>
          <a:lstStyle/>
          <a:p>
            <a:r>
              <a:rPr lang="en-US" dirty="0" smtClean="0"/>
              <a:t>One to many (7) relationships</a:t>
            </a:r>
          </a:p>
          <a:p>
            <a:r>
              <a:rPr lang="en-US" dirty="0" smtClean="0"/>
              <a:t>Many to many (1) relationships</a:t>
            </a:r>
          </a:p>
          <a:p>
            <a:r>
              <a:rPr lang="en-US" dirty="0" smtClean="0"/>
              <a:t>Incremental number identifiers - repeat</a:t>
            </a:r>
          </a:p>
          <a:p>
            <a:pPr lvl="1"/>
            <a:r>
              <a:rPr lang="en-US" dirty="0" smtClean="0"/>
              <a:t>Study ID 		P100002	100002</a:t>
            </a:r>
          </a:p>
          <a:p>
            <a:pPr lvl="1"/>
            <a:r>
              <a:rPr lang="en-US" dirty="0" err="1" smtClean="0"/>
              <a:t>Biospecimen</a:t>
            </a:r>
            <a:r>
              <a:rPr lang="en-US" dirty="0" smtClean="0"/>
              <a:t> ID	SP100002	100002	</a:t>
            </a:r>
          </a:p>
          <a:p>
            <a:pPr lvl="1"/>
            <a:r>
              <a:rPr lang="en-US" dirty="0" smtClean="0"/>
              <a:t>Sample ID		SA100002	100002</a:t>
            </a:r>
          </a:p>
          <a:p>
            <a:r>
              <a:rPr lang="en-US" dirty="0" smtClean="0"/>
              <a:t>Reference tables have to be coded</a:t>
            </a:r>
          </a:p>
          <a:p>
            <a:r>
              <a:rPr lang="en-US" dirty="0" smtClean="0"/>
              <a:t>Each participant can have multiple specimens</a:t>
            </a:r>
          </a:p>
          <a:p>
            <a:r>
              <a:rPr lang="en-US" dirty="0" smtClean="0"/>
              <a:t>Each specimen can become multiple samples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6B336-A360-EB4D-9AA5-D1E376BDEB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Each specimen is an EVENT</a:t>
            </a:r>
          </a:p>
          <a:p>
            <a:pPr lvl="1"/>
            <a:r>
              <a:rPr lang="en-US" dirty="0" smtClean="0"/>
              <a:t>There can be up to eight samples per event (specimen)</a:t>
            </a:r>
          </a:p>
          <a:p>
            <a:pPr lvl="1"/>
            <a:r>
              <a:rPr lang="en-US" dirty="0" smtClean="0"/>
              <a:t>Samples 2 – 8 are hidden using conditional branching</a:t>
            </a:r>
          </a:p>
          <a:p>
            <a:r>
              <a:rPr lang="en-US" dirty="0" smtClean="0"/>
              <a:t>Incremented identifiers replaced with barcodes</a:t>
            </a:r>
          </a:p>
          <a:p>
            <a:r>
              <a:rPr lang="en-US" dirty="0" smtClean="0"/>
              <a:t>References replaced with codes before import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6B336-A360-EB4D-9AA5-D1E376BDEB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REDCap</a:t>
            </a:r>
            <a:r>
              <a:rPr lang="en-US" dirty="0" smtClean="0"/>
              <a:t> import table (Rows)</a:t>
            </a:r>
          </a:p>
          <a:p>
            <a:r>
              <a:rPr lang="en-US" dirty="0" smtClean="0"/>
              <a:t>Import first event (specimen 1) data first</a:t>
            </a:r>
          </a:p>
          <a:p>
            <a:pPr lvl="1"/>
            <a:r>
              <a:rPr lang="en-US" dirty="0" smtClean="0"/>
              <a:t>Patient Intake</a:t>
            </a:r>
          </a:p>
          <a:p>
            <a:pPr lvl="1"/>
            <a:r>
              <a:rPr lang="en-US" dirty="0" smtClean="0"/>
              <a:t>Contact Info</a:t>
            </a:r>
          </a:p>
          <a:p>
            <a:pPr lvl="1"/>
            <a:r>
              <a:rPr lang="en-US" dirty="0" smtClean="0"/>
              <a:t>Diagnosis</a:t>
            </a:r>
          </a:p>
          <a:p>
            <a:pPr lvl="1"/>
            <a:r>
              <a:rPr lang="en-US" dirty="0" smtClean="0"/>
              <a:t>Family History</a:t>
            </a:r>
          </a:p>
          <a:p>
            <a:pPr lvl="1"/>
            <a:r>
              <a:rPr lang="en-US" dirty="0" smtClean="0"/>
              <a:t>Lab Test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6B336-A360-EB4D-9AA5-D1E376BDEBE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specimen data into multiple event files for import</a:t>
            </a:r>
          </a:p>
          <a:p>
            <a:r>
              <a:rPr lang="en-US" dirty="0" smtClean="0"/>
              <a:t>There were several thousand first events</a:t>
            </a:r>
          </a:p>
          <a:p>
            <a:pPr lvl="1"/>
            <a:r>
              <a:rPr lang="en-US" dirty="0" smtClean="0"/>
              <a:t>Many hundreds of second events</a:t>
            </a:r>
          </a:p>
          <a:p>
            <a:pPr lvl="1"/>
            <a:r>
              <a:rPr lang="en-US" dirty="0" smtClean="0"/>
              <a:t>A few hundred third events</a:t>
            </a:r>
          </a:p>
          <a:p>
            <a:pPr lvl="1"/>
            <a:r>
              <a:rPr lang="en-US" dirty="0" smtClean="0"/>
              <a:t>About 100 fourth events</a:t>
            </a:r>
          </a:p>
          <a:p>
            <a:pPr lvl="1"/>
            <a:r>
              <a:rPr lang="en-US" dirty="0" smtClean="0"/>
              <a:t>&gt; than 50 fifth events</a:t>
            </a:r>
          </a:p>
          <a:p>
            <a:pPr lvl="1"/>
            <a:r>
              <a:rPr lang="en-US" dirty="0" smtClean="0"/>
              <a:t>&gt; 10 sixth events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6B336-A360-EB4D-9AA5-D1E376BDEB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6B336-A360-EB4D-9AA5-D1E376BDEB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 descr="specimen_ev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683313"/>
            <a:ext cx="9067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68752"/>
      </p:ext>
    </p:extLst>
  </p:cSld>
  <p:clrMapOvr>
    <a:masterClrMapping/>
  </p:clrMapOvr>
</p:sld>
</file>

<file path=ppt/theme/theme1.xml><?xml version="1.0" encoding="utf-8"?>
<a:theme xmlns:a="http://schemas.openxmlformats.org/drawingml/2006/main" name="AVP H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AVP HSC.potx</Template>
  <TotalTime>1970</TotalTime>
  <Words>316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AVP HSC</vt:lpstr>
      <vt:lpstr>Importing a Biospecimen Management System into REDCap</vt:lpstr>
      <vt:lpstr>Problem Statement</vt:lpstr>
      <vt:lpstr>Identify Procedures</vt:lpstr>
      <vt:lpstr>PowerPoint Presentation</vt:lpstr>
      <vt:lpstr>Issues</vt:lpstr>
      <vt:lpstr>Solutions</vt:lpstr>
      <vt:lpstr>Process</vt:lpstr>
      <vt:lpstr>Process</vt:lpstr>
      <vt:lpstr>PowerPoint Presentation</vt:lpstr>
      <vt:lpstr>Summary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– Searching the University’s data resources for clinical cohorts</dc:title>
  <dc:creator>Joyce</dc:creator>
  <cp:lastModifiedBy>Bard, David E. (HSC)</cp:lastModifiedBy>
  <cp:revision>21</cp:revision>
  <dcterms:created xsi:type="dcterms:W3CDTF">2012-03-07T00:27:17Z</dcterms:created>
  <dcterms:modified xsi:type="dcterms:W3CDTF">2013-06-11T16:27:28Z</dcterms:modified>
</cp:coreProperties>
</file>