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12"/>
  </p:notesMasterIdLst>
  <p:sldIdLst>
    <p:sldId id="266" r:id="rId2"/>
    <p:sldId id="267" r:id="rId3"/>
    <p:sldId id="268" r:id="rId4"/>
    <p:sldId id="275" r:id="rId5"/>
    <p:sldId id="259" r:id="rId6"/>
    <p:sldId id="264" r:id="rId7"/>
    <p:sldId id="263" r:id="rId8"/>
    <p:sldId id="269" r:id="rId9"/>
    <p:sldId id="274" r:id="rId10"/>
    <p:sldId id="2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2B4"/>
    <a:srgbClr val="2592C2"/>
    <a:srgbClr val="2592B9"/>
    <a:srgbClr val="33CCCC"/>
    <a:srgbClr val="B4E9F2"/>
    <a:srgbClr val="B4E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2130" y="-78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57B762-1CF3-4D10-B359-C3648E64014D}" type="datetimeFigureOut">
              <a:rPr lang="en-US" smtClean="0"/>
              <a:t>2013-11-20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43CDEE-AB8B-4B4E-AF54-C24E1034B606}" type="slidenum">
              <a:rPr lang="en-US" smtClean="0"/>
              <a:t>‹#›</a:t>
            </a:fld>
            <a:endParaRPr lang="en-US"/>
          </a:p>
        </p:txBody>
      </p:sp>
    </p:spTree>
    <p:extLst>
      <p:ext uri="{BB962C8B-B14F-4D97-AF65-F5344CB8AC3E}">
        <p14:creationId xmlns:p14="http://schemas.microsoft.com/office/powerpoint/2010/main" val="345067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1D8BD707-D9CF-40AE-B4C6-C98DA3205C09}" type="datetimeFigureOut">
              <a:rPr lang="en-US" smtClean="0"/>
              <a:pPr/>
              <a:t>2013-11-20</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2013-11-20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2013-11-20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2013-11-20</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2013-11-20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2013-11-20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2013-11-20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2013-11-20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2013-11-20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B6F15528-21DE-4FAA-801E-634DDDAF4B2B}" type="slidenum">
              <a:rPr lang="en-US" smtClean="0"/>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2013-11-20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1D8BD707-D9CF-40AE-B4C6-C98DA3205C09}" type="datetimeFigureOut">
              <a:rPr lang="en-US" smtClean="0"/>
              <a:pPr/>
              <a:t>2013-11-20</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hare.ou.edu/sites/PedsDBPprojects/SitePages/Home.aspx"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file:///\\pedsis\peds\Data\CCAN%20CSC\PCIT%20Training\PCIT%20Training%20Database\New%20PCIT%20training%20database.accdb"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file:///\\pedsis\peds\Data\CCAN\CCANAdmin\ss\AngelaDonna\DBPSection_Grants_Database.accdb"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ile:///\\pedsis\peds\Data\CSC\CSC\Project%20DATA%20Toddler%20Autism\Data\Access%20Databases\Contacts%20Database.accdb"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hyperlink" Target="file:///\\dch-res\PEDS-FILE-SV\Data\CSC\CSC\Project%20DATA%20Toddler%20Autism\Data\Access%20Databases\Contacts%20Database.accdb" TargetMode="External"/><Relationship Id="rId4" Type="http://schemas.openxmlformats.org/officeDocument/2006/relationships/hyperlink" Target="file:///\\pedsis\peds\Data\CSC\CSC\Project%20DATA%20Toddler%20Autism\Data\Access%20Databases\Assessment%20Database.accd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hare.ou.edu/sites/PedsDBPprojects/SitePages/Home.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229600" cy="4297363"/>
          </a:xfrm>
        </p:spPr>
        <p:txBody>
          <a:bodyPr>
            <a:normAutofit/>
          </a:bodyPr>
          <a:lstStyle/>
          <a:p>
            <a:r>
              <a:rPr lang="en-US" dirty="0" smtClean="0"/>
              <a:t>Information management tool that helps you store information for reference, reporting and analysis</a:t>
            </a:r>
          </a:p>
          <a:p>
            <a:r>
              <a:rPr lang="en-US" dirty="0" smtClean="0"/>
              <a:t>Pseudo-relational database allows you to create connections between related data</a:t>
            </a:r>
            <a:endParaRPr lang="en-US" dirty="0"/>
          </a:p>
          <a:p>
            <a:r>
              <a:rPr lang="en-US" dirty="0" smtClean="0"/>
              <a:t>Part </a:t>
            </a:r>
            <a:r>
              <a:rPr lang="en-US" dirty="0"/>
              <a:t>of the Microsoft Office </a:t>
            </a:r>
            <a:r>
              <a:rPr lang="en-US" dirty="0" smtClean="0"/>
              <a:t>Suite</a:t>
            </a:r>
          </a:p>
          <a:p>
            <a:r>
              <a:rPr lang="en-US" dirty="0" smtClean="0"/>
              <a:t>Data validation</a:t>
            </a:r>
          </a:p>
          <a:p>
            <a:r>
              <a:rPr lang="en-US" dirty="0" smtClean="0"/>
              <a:t>Data entry forms for easy data entry</a:t>
            </a:r>
          </a:p>
          <a:p>
            <a:r>
              <a:rPr lang="en-US" dirty="0" smtClean="0"/>
              <a:t>Simple to complex design</a:t>
            </a:r>
          </a:p>
        </p:txBody>
      </p:sp>
      <p:sp>
        <p:nvSpPr>
          <p:cNvPr id="2" name="Title 1"/>
          <p:cNvSpPr>
            <a:spLocks noGrp="1"/>
          </p:cNvSpPr>
          <p:nvPr>
            <p:ph type="title"/>
          </p:nvPr>
        </p:nvSpPr>
        <p:spPr>
          <a:xfrm>
            <a:off x="457200" y="457200"/>
            <a:ext cx="8183880" cy="762000"/>
          </a:xfrm>
        </p:spPr>
        <p:txBody>
          <a:bodyPr>
            <a:normAutofit/>
          </a:bodyPr>
          <a:lstStyle/>
          <a:p>
            <a:r>
              <a:rPr lang="en-US" dirty="0" smtClean="0"/>
              <a:t>Microsoft Access</a:t>
            </a:r>
            <a:endParaRPr lang="en-US" dirty="0"/>
          </a:p>
        </p:txBody>
      </p:sp>
    </p:spTree>
    <p:extLst>
      <p:ext uri="{BB962C8B-B14F-4D97-AF65-F5344CB8AC3E}">
        <p14:creationId xmlns:p14="http://schemas.microsoft.com/office/powerpoint/2010/main" val="3425037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Community Connector site</a:t>
            </a:r>
            <a:endParaRPr lang="en-US" dirty="0"/>
          </a:p>
        </p:txBody>
      </p:sp>
      <p:pic>
        <p:nvPicPr>
          <p:cNvPr id="4" name="Content Placeholder 3"/>
          <p:cNvPicPr>
            <a:picLocks noGrp="1"/>
          </p:cNvPicPr>
          <p:nvPr>
            <p:ph idx="1"/>
          </p:nvPr>
        </p:nvPicPr>
        <p:blipFill rotWithShape="1">
          <a:blip r:embed="rId2"/>
          <a:srcRect t="13712" r="14545" b="6836"/>
          <a:stretch/>
        </p:blipFill>
        <p:spPr>
          <a:xfrm>
            <a:off x="1295400" y="2222500"/>
            <a:ext cx="6869941" cy="4406900"/>
          </a:xfrm>
          <a:prstGeom prst="rect">
            <a:avLst/>
          </a:prstGeom>
        </p:spPr>
      </p:pic>
      <p:sp>
        <p:nvSpPr>
          <p:cNvPr id="7" name="Rectangle 6"/>
          <p:cNvSpPr/>
          <p:nvPr/>
        </p:nvSpPr>
        <p:spPr>
          <a:xfrm>
            <a:off x="3886200" y="1784865"/>
            <a:ext cx="1403131" cy="369332"/>
          </a:xfrm>
          <a:prstGeom prst="rect">
            <a:avLst/>
          </a:prstGeom>
        </p:spPr>
        <p:txBody>
          <a:bodyPr wrap="square">
            <a:spAutoFit/>
          </a:bodyPr>
          <a:lstStyle/>
          <a:p>
            <a:r>
              <a:rPr lang="en-US" u="sng" dirty="0" err="1" smtClean="0">
                <a:hlinkClick r:id="rId3"/>
              </a:rPr>
              <a:t>Sharepoint</a:t>
            </a:r>
            <a:endParaRPr lang="en-US" dirty="0"/>
          </a:p>
        </p:txBody>
      </p:sp>
    </p:spTree>
    <p:extLst>
      <p:ext uri="{BB962C8B-B14F-4D97-AF65-F5344CB8AC3E}">
        <p14:creationId xmlns:p14="http://schemas.microsoft.com/office/powerpoint/2010/main" val="1357610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Organized Collection of Data</a:t>
            </a:r>
            <a:endParaRPr lang="en-US" dirty="0"/>
          </a:p>
        </p:txBody>
      </p:sp>
      <p:sp>
        <p:nvSpPr>
          <p:cNvPr id="6" name="TextBox 5"/>
          <p:cNvSpPr txBox="1"/>
          <p:nvPr/>
        </p:nvSpPr>
        <p:spPr>
          <a:xfrm>
            <a:off x="340131" y="1095116"/>
            <a:ext cx="8136461" cy="5478423"/>
          </a:xfrm>
          <a:prstGeom prst="rect">
            <a:avLst/>
          </a:prstGeom>
          <a:noFill/>
        </p:spPr>
        <p:txBody>
          <a:bodyPr wrap="square" rtlCol="0">
            <a:spAutoFit/>
          </a:bodyPr>
          <a:lstStyle/>
          <a:p>
            <a:pPr algn="ctr"/>
            <a:endParaRPr lang="en-US" sz="35000" dirty="0">
              <a:solidFill>
                <a:srgbClr val="FF0000"/>
              </a:solidFill>
            </a:endParaRPr>
          </a:p>
        </p:txBody>
      </p:sp>
      <p:sp>
        <p:nvSpPr>
          <p:cNvPr id="7" name="TextBox 6"/>
          <p:cNvSpPr txBox="1"/>
          <p:nvPr/>
        </p:nvSpPr>
        <p:spPr>
          <a:xfrm>
            <a:off x="326993" y="1068840"/>
            <a:ext cx="8136461" cy="5478423"/>
          </a:xfrm>
          <a:prstGeom prst="rect">
            <a:avLst/>
          </a:prstGeom>
          <a:noFill/>
        </p:spPr>
        <p:txBody>
          <a:bodyPr wrap="square" rtlCol="0">
            <a:spAutoFit/>
          </a:bodyPr>
          <a:lstStyle/>
          <a:p>
            <a:pPr algn="ctr"/>
            <a:endParaRPr lang="en-US" sz="35000" dirty="0">
              <a:solidFill>
                <a:srgbClr val="FF0000"/>
              </a:solidFill>
            </a:endParaRPr>
          </a:p>
        </p:txBody>
      </p:sp>
      <p:pic>
        <p:nvPicPr>
          <p:cNvPr id="8"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29815" t="15439" r="47798" b="12207"/>
          <a:stretch/>
        </p:blipFill>
        <p:spPr bwMode="auto">
          <a:xfrm>
            <a:off x="5029200" y="1723015"/>
            <a:ext cx="1923393" cy="4824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31151" b="45225"/>
          <a:stretch/>
        </p:blipFill>
        <p:spPr bwMode="auto">
          <a:xfrm>
            <a:off x="1877820" y="1805621"/>
            <a:ext cx="2394551" cy="2329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0969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srcRect t="14451" r="56717" b="30347"/>
          <a:stretch/>
        </p:blipFill>
        <p:spPr bwMode="auto">
          <a:xfrm>
            <a:off x="228600" y="1752600"/>
            <a:ext cx="5525859" cy="4767262"/>
          </a:xfrm>
          <a:prstGeom prst="rect">
            <a:avLst/>
          </a:prstGeom>
          <a:ln>
            <a:noFill/>
          </a:ln>
          <a:extLst>
            <a:ext uri="{53640926-AAD7-44D8-BBD7-CCE9431645EC}">
              <a14:shadowObscured xmlns:a14="http://schemas.microsoft.com/office/drawing/2010/main"/>
            </a:ext>
          </a:extLst>
        </p:spPr>
      </p:pic>
      <p:sp>
        <p:nvSpPr>
          <p:cNvPr id="6" name="Title 2"/>
          <p:cNvSpPr>
            <a:spLocks noGrp="1"/>
          </p:cNvSpPr>
          <p:nvPr>
            <p:ph type="title"/>
          </p:nvPr>
        </p:nvSpPr>
        <p:spPr>
          <a:xfrm>
            <a:off x="381000" y="355847"/>
            <a:ext cx="8381260" cy="1054394"/>
          </a:xfrm>
        </p:spPr>
        <p:txBody>
          <a:bodyPr/>
          <a:lstStyle/>
          <a:p>
            <a:r>
              <a:rPr lang="en-US" dirty="0" err="1" smtClean="0"/>
              <a:t>Pcit</a:t>
            </a:r>
            <a:r>
              <a:rPr lang="en-US" dirty="0" smtClean="0"/>
              <a:t> training database</a:t>
            </a:r>
            <a:endParaRPr lang="en-US" dirty="0"/>
          </a:p>
        </p:txBody>
      </p:sp>
      <p:sp>
        <p:nvSpPr>
          <p:cNvPr id="2" name="TextBox 1"/>
          <p:cNvSpPr txBox="1"/>
          <p:nvPr/>
        </p:nvSpPr>
        <p:spPr>
          <a:xfrm>
            <a:off x="6019800" y="1828800"/>
            <a:ext cx="2514600" cy="2062103"/>
          </a:xfrm>
          <a:prstGeom prst="rect">
            <a:avLst/>
          </a:prstGeom>
          <a:noFill/>
        </p:spPr>
        <p:txBody>
          <a:bodyPr wrap="square" rtlCol="0">
            <a:spAutoFit/>
          </a:bodyPr>
          <a:lstStyle/>
          <a:p>
            <a:r>
              <a:rPr lang="en-US" sz="1600" dirty="0">
                <a:solidFill>
                  <a:schemeClr val="accent1"/>
                </a:solidFill>
              </a:rPr>
              <a:t>U</a:t>
            </a:r>
            <a:r>
              <a:rPr lang="en-US" sz="1600" dirty="0" smtClean="0">
                <a:solidFill>
                  <a:schemeClr val="accent1"/>
                </a:solidFill>
              </a:rPr>
              <a:t>sed to track everyone we train in PCIT and to keep track of their requirements met for certification. Also used to track consultation participation and their family’s progress.</a:t>
            </a:r>
          </a:p>
          <a:p>
            <a:endParaRPr lang="en-US" sz="1600" dirty="0"/>
          </a:p>
        </p:txBody>
      </p:sp>
    </p:spTree>
    <p:extLst>
      <p:ext uri="{BB962C8B-B14F-4D97-AF65-F5344CB8AC3E}">
        <p14:creationId xmlns:p14="http://schemas.microsoft.com/office/powerpoint/2010/main" val="2600467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pic>
        <p:nvPicPr>
          <p:cNvPr id="4" name="Picture 3"/>
          <p:cNvPicPr/>
          <p:nvPr/>
        </p:nvPicPr>
        <p:blipFill rotWithShape="1">
          <a:blip r:embed="rId2"/>
          <a:srcRect l="1946" t="19653" r="52016" b="20231"/>
          <a:stretch/>
        </p:blipFill>
        <p:spPr bwMode="auto">
          <a:xfrm>
            <a:off x="381000" y="1752600"/>
            <a:ext cx="3962400" cy="25146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t="14451" r="29321" b="3170"/>
          <a:stretch/>
        </p:blipFill>
        <p:spPr bwMode="auto">
          <a:xfrm>
            <a:off x="1600200" y="3581400"/>
            <a:ext cx="4267200" cy="2400300"/>
          </a:xfrm>
          <a:prstGeom prst="rect">
            <a:avLst/>
          </a:prstGeom>
          <a:ln>
            <a:noFill/>
          </a:ln>
          <a:extLst>
            <a:ext uri="{53640926-AAD7-44D8-BBD7-CCE9431645EC}">
              <a14:shadowObscured xmlns:a14="http://schemas.microsoft.com/office/drawing/2010/main"/>
            </a:ext>
          </a:extLst>
        </p:spPr>
      </p:pic>
      <p:sp>
        <p:nvSpPr>
          <p:cNvPr id="6" name="Content Placeholder 2"/>
          <p:cNvSpPr txBox="1">
            <a:spLocks/>
          </p:cNvSpPr>
          <p:nvPr/>
        </p:nvSpPr>
        <p:spPr>
          <a:xfrm>
            <a:off x="5867400" y="2120233"/>
            <a:ext cx="3048000" cy="2165360"/>
          </a:xfrm>
          <a:prstGeom prst="rect">
            <a:avLst/>
          </a:prstGeom>
        </p:spPr>
        <p:txBody>
          <a:bodyPr vert="horz" lIns="91440" tIns="45720" rIns="91440" bIns="45720" rtlCol="0">
            <a:normAutofit fontScale="85000" lnSpcReduction="2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Therapist contact information</a:t>
            </a:r>
          </a:p>
          <a:p>
            <a:r>
              <a:rPr lang="en-US" dirty="0" smtClean="0"/>
              <a:t>Training completion records</a:t>
            </a:r>
          </a:p>
          <a:p>
            <a:r>
              <a:rPr lang="en-US" dirty="0" smtClean="0"/>
              <a:t>Integrity checklists</a:t>
            </a:r>
          </a:p>
          <a:p>
            <a:r>
              <a:rPr lang="en-US" dirty="0" smtClean="0"/>
              <a:t>Phone log</a:t>
            </a:r>
          </a:p>
          <a:p>
            <a:r>
              <a:rPr lang="en-US" dirty="0" smtClean="0"/>
              <a:t>Case information</a:t>
            </a:r>
          </a:p>
          <a:p>
            <a:r>
              <a:rPr lang="en-US" dirty="0" smtClean="0"/>
              <a:t>Video review</a:t>
            </a:r>
          </a:p>
        </p:txBody>
      </p:sp>
      <p:sp>
        <p:nvSpPr>
          <p:cNvPr id="7" name="Content Placeholder 2"/>
          <p:cNvSpPr txBox="1">
            <a:spLocks noGrp="1"/>
          </p:cNvSpPr>
          <p:nvPr>
            <p:ph type="title"/>
          </p:nvPr>
        </p:nvSpPr>
        <p:spPr>
          <a:prstGeom prst="rect">
            <a:avLst/>
          </a:prstGeom>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r>
              <a:rPr lang="en-US" sz="1400" dirty="0" smtClean="0">
                <a:ln w="18000">
                  <a:noFill/>
                  <a:prstDash val="solid"/>
                  <a:miter lim="800000"/>
                </a:ln>
                <a:solidFill>
                  <a:schemeClr val="tx1"/>
                </a:solidFill>
                <a:hlinkClick r:id="rId4" action="ppaction://hlinkfile"/>
              </a:rPr>
              <a:t>PCIT Training</a:t>
            </a:r>
            <a:endParaRPr lang="en-US" sz="1400" dirty="0">
              <a:ln w="18000">
                <a:noFill/>
                <a:prstDash val="solid"/>
                <a:miter lim="800000"/>
              </a:ln>
              <a:solidFill>
                <a:schemeClr val="tx1"/>
              </a:solidFill>
            </a:endParaRPr>
          </a:p>
        </p:txBody>
      </p:sp>
    </p:spTree>
    <p:extLst>
      <p:ext uri="{BB962C8B-B14F-4D97-AF65-F5344CB8AC3E}">
        <p14:creationId xmlns:p14="http://schemas.microsoft.com/office/powerpoint/2010/main" val="2599559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473" r="23420" b="32754"/>
          <a:stretch/>
        </p:blipFill>
        <p:spPr bwMode="auto">
          <a:xfrm>
            <a:off x="457200" y="2362200"/>
            <a:ext cx="3886200" cy="326570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Rectangle 5"/>
          <p:cNvSpPr/>
          <p:nvPr/>
        </p:nvSpPr>
        <p:spPr>
          <a:xfrm>
            <a:off x="4579882" y="1676400"/>
            <a:ext cx="3878317" cy="4770537"/>
          </a:xfrm>
          <a:prstGeom prst="rect">
            <a:avLst/>
          </a:prstGeom>
        </p:spPr>
        <p:txBody>
          <a:bodyPr wrap="square">
            <a:spAutoFit/>
          </a:bodyPr>
          <a:lstStyle/>
          <a:p>
            <a:r>
              <a:rPr lang="en-US" sz="1600" dirty="0"/>
              <a:t>Hands down the database is better than our previous system. A database has parameters for organizing your data. Our previous methods had no structure or consistency. It changed from spreadsheet to spreadsheet, possibly due to different information being requested at different times. They were also spread out over multiple excel spreadsheets. There is no way to know what information overlaps or which spreadsheet contains the correct information. It’s too open ended. The database is a way to combine multiple tables/spreadsheets, provide more structured definitions, and query out any number of sets of data that would have taken someone days before</a:t>
            </a:r>
            <a:r>
              <a:rPr lang="en-US" sz="1600" dirty="0" smtClean="0"/>
              <a:t>.</a:t>
            </a:r>
            <a:endParaRPr lang="en-US" sz="1600" dirty="0"/>
          </a:p>
          <a:p>
            <a:r>
              <a:rPr lang="en-US" sz="1600" i="1" dirty="0"/>
              <a:t>~Angela</a:t>
            </a:r>
            <a:endParaRPr lang="en-US" sz="1600" dirty="0"/>
          </a:p>
        </p:txBody>
      </p:sp>
      <p:sp>
        <p:nvSpPr>
          <p:cNvPr id="7" name="TextBox 6"/>
          <p:cNvSpPr txBox="1"/>
          <p:nvPr/>
        </p:nvSpPr>
        <p:spPr>
          <a:xfrm>
            <a:off x="1143000" y="468868"/>
            <a:ext cx="6629400" cy="523220"/>
          </a:xfrm>
          <a:prstGeom prst="rect">
            <a:avLst/>
          </a:prstGeom>
          <a:solidFill>
            <a:srgbClr val="3492B4">
              <a:alpha val="50196"/>
            </a:srgb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800" dirty="0"/>
              <a:t>Departmental Grant Database</a:t>
            </a:r>
          </a:p>
        </p:txBody>
      </p:sp>
      <p:sp>
        <p:nvSpPr>
          <p:cNvPr id="2" name="Content Placeholder 1"/>
          <p:cNvSpPr>
            <a:spLocks noGrp="1"/>
          </p:cNvSpPr>
          <p:nvPr>
            <p:ph idx="1"/>
          </p:nvPr>
        </p:nvSpPr>
        <p:spPr/>
        <p:txBody>
          <a:bodyPr/>
          <a:lstStyle/>
          <a:p>
            <a:endParaRPr lang="en-US" dirty="0"/>
          </a:p>
        </p:txBody>
      </p:sp>
      <p:sp>
        <p:nvSpPr>
          <p:cNvPr id="4" name="TextBox 3"/>
          <p:cNvSpPr txBox="1"/>
          <p:nvPr/>
        </p:nvSpPr>
        <p:spPr>
          <a:xfrm>
            <a:off x="2895600" y="1143000"/>
            <a:ext cx="2895600" cy="369332"/>
          </a:xfrm>
          <a:prstGeom prst="rect">
            <a:avLst/>
          </a:prstGeom>
          <a:noFill/>
        </p:spPr>
        <p:txBody>
          <a:bodyPr wrap="square" rtlCol="0">
            <a:spAutoFit/>
          </a:bodyPr>
          <a:lstStyle/>
          <a:p>
            <a:r>
              <a:rPr lang="en-US" dirty="0" smtClean="0">
                <a:hlinkClick r:id="rId3" action="ppaction://hlinkfile"/>
              </a:rPr>
              <a:t>Section Grants Database</a:t>
            </a:r>
            <a:endParaRPr lang="en-US" dirty="0"/>
          </a:p>
        </p:txBody>
      </p:sp>
    </p:spTree>
    <p:extLst>
      <p:ext uri="{BB962C8B-B14F-4D97-AF65-F5344CB8AC3E}">
        <p14:creationId xmlns:p14="http://schemas.microsoft.com/office/powerpoint/2010/main" val="3152507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827" t="21113" r="14629" b="11697"/>
          <a:stretch/>
        </p:blipFill>
        <p:spPr bwMode="auto">
          <a:xfrm>
            <a:off x="1752600" y="1651481"/>
            <a:ext cx="3799490" cy="4281830"/>
          </a:xfrm>
          <a:prstGeom prst="rect">
            <a:avLst/>
          </a:prstGeom>
          <a:solidFill>
            <a:schemeClr val="accent3">
              <a:lumMod val="20000"/>
              <a:lumOff val="80000"/>
            </a:schemeClr>
          </a:solidFill>
          <a:ln w="19050">
            <a:solidFill>
              <a:schemeClr val="tx1"/>
            </a:solidFill>
          </a:ln>
          <a:extLst/>
        </p:spPr>
      </p:pic>
      <p:sp>
        <p:nvSpPr>
          <p:cNvPr id="4" name="TextBox 3"/>
          <p:cNvSpPr txBox="1"/>
          <p:nvPr/>
        </p:nvSpPr>
        <p:spPr>
          <a:xfrm>
            <a:off x="152400" y="304800"/>
            <a:ext cx="6553200" cy="523220"/>
          </a:xfrm>
          <a:prstGeom prst="rect">
            <a:avLst/>
          </a:prstGeom>
          <a:solidFill>
            <a:schemeClr val="bg2">
              <a:lumMod val="90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800" dirty="0" smtClean="0"/>
              <a:t>Project DATA Toddler Contacts</a:t>
            </a:r>
            <a:endParaRPr lang="en-US" sz="2800" dirty="0"/>
          </a:p>
        </p:txBody>
      </p:sp>
      <p:sp>
        <p:nvSpPr>
          <p:cNvPr id="5" name="TextBox 4"/>
          <p:cNvSpPr txBox="1"/>
          <p:nvPr/>
        </p:nvSpPr>
        <p:spPr>
          <a:xfrm>
            <a:off x="7057697" y="2835952"/>
            <a:ext cx="1857703" cy="307777"/>
          </a:xfrm>
          <a:prstGeom prst="rect">
            <a:avLst/>
          </a:prstGeom>
          <a:solidFill>
            <a:schemeClr val="bg2">
              <a:lumMod val="90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smtClean="0"/>
              <a:t>Participant</a:t>
            </a:r>
            <a:endParaRPr lang="en-US" sz="1400" dirty="0"/>
          </a:p>
        </p:txBody>
      </p:sp>
      <p:sp>
        <p:nvSpPr>
          <p:cNvPr id="6" name="TextBox 5"/>
          <p:cNvSpPr txBox="1"/>
          <p:nvPr/>
        </p:nvSpPr>
        <p:spPr>
          <a:xfrm>
            <a:off x="7057697" y="2422281"/>
            <a:ext cx="1857703" cy="307777"/>
          </a:xfrm>
          <a:prstGeom prst="rect">
            <a:avLst/>
          </a:prstGeom>
          <a:solidFill>
            <a:schemeClr val="bg2">
              <a:lumMod val="90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smtClean="0"/>
              <a:t>Study Status</a:t>
            </a:r>
            <a:endParaRPr lang="en-US" sz="1400" dirty="0"/>
          </a:p>
        </p:txBody>
      </p:sp>
      <p:sp>
        <p:nvSpPr>
          <p:cNvPr id="7" name="TextBox 6"/>
          <p:cNvSpPr txBox="1"/>
          <p:nvPr/>
        </p:nvSpPr>
        <p:spPr>
          <a:xfrm>
            <a:off x="7057697" y="3234559"/>
            <a:ext cx="1857703" cy="307777"/>
          </a:xfrm>
          <a:prstGeom prst="rect">
            <a:avLst/>
          </a:prstGeom>
          <a:solidFill>
            <a:schemeClr val="bg2">
              <a:lumMod val="90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smtClean="0"/>
              <a:t>Data Tracking</a:t>
            </a:r>
            <a:endParaRPr lang="en-US" sz="1400" dirty="0"/>
          </a:p>
        </p:txBody>
      </p:sp>
      <p:sp>
        <p:nvSpPr>
          <p:cNvPr id="8" name="TextBox 7"/>
          <p:cNvSpPr txBox="1"/>
          <p:nvPr/>
        </p:nvSpPr>
        <p:spPr>
          <a:xfrm>
            <a:off x="7057697" y="3638508"/>
            <a:ext cx="1857703" cy="307777"/>
          </a:xfrm>
          <a:prstGeom prst="rect">
            <a:avLst/>
          </a:prstGeom>
          <a:solidFill>
            <a:schemeClr val="bg2">
              <a:lumMod val="90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smtClean="0"/>
              <a:t>Study Management</a:t>
            </a:r>
            <a:endParaRPr lang="en-US" sz="1400" dirty="0"/>
          </a:p>
        </p:txBody>
      </p:sp>
      <p:sp>
        <p:nvSpPr>
          <p:cNvPr id="9" name="TextBox 8"/>
          <p:cNvSpPr txBox="1"/>
          <p:nvPr/>
        </p:nvSpPr>
        <p:spPr>
          <a:xfrm>
            <a:off x="7057697" y="4100046"/>
            <a:ext cx="1857703" cy="307777"/>
          </a:xfrm>
          <a:prstGeom prst="rect">
            <a:avLst/>
          </a:prstGeom>
          <a:solidFill>
            <a:schemeClr val="bg2">
              <a:lumMod val="90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smtClean="0"/>
              <a:t>Reporting</a:t>
            </a:r>
            <a:endParaRPr lang="en-US" sz="1400" dirty="0"/>
          </a:p>
        </p:txBody>
      </p:sp>
      <p:sp>
        <p:nvSpPr>
          <p:cNvPr id="13" name="TextBox 12"/>
          <p:cNvSpPr txBox="1"/>
          <p:nvPr/>
        </p:nvSpPr>
        <p:spPr>
          <a:xfrm>
            <a:off x="2133600" y="1066800"/>
            <a:ext cx="2362200" cy="369332"/>
          </a:xfrm>
          <a:prstGeom prst="rect">
            <a:avLst/>
          </a:prstGeom>
          <a:noFill/>
        </p:spPr>
        <p:txBody>
          <a:bodyPr wrap="square" rtlCol="0">
            <a:spAutoFit/>
          </a:bodyPr>
          <a:lstStyle/>
          <a:p>
            <a:r>
              <a:rPr lang="en-US" dirty="0" smtClean="0">
                <a:hlinkClick r:id="rId3" action="ppaction://hlinkfile"/>
              </a:rPr>
              <a:t>Contacts Database</a:t>
            </a:r>
            <a:endParaRPr lang="en-US" dirty="0"/>
          </a:p>
        </p:txBody>
      </p:sp>
    </p:spTree>
    <p:extLst>
      <p:ext uri="{BB962C8B-B14F-4D97-AF65-F5344CB8AC3E}">
        <p14:creationId xmlns:p14="http://schemas.microsoft.com/office/powerpoint/2010/main" val="3015530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701" t="13033" r="52039" b="43099"/>
          <a:stretch/>
        </p:blipFill>
        <p:spPr bwMode="auto">
          <a:xfrm>
            <a:off x="762000" y="1828800"/>
            <a:ext cx="2590800" cy="2895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304800" y="281970"/>
            <a:ext cx="6324600" cy="523220"/>
          </a:xfrm>
          <a:prstGeom prst="rect">
            <a:avLst/>
          </a:prstGeom>
          <a:solidFill>
            <a:srgbClr val="3492B4">
              <a:alpha val="50196"/>
            </a:srgb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800" dirty="0" smtClean="0"/>
              <a:t>Project DATA Toddler Assessment</a:t>
            </a:r>
            <a:endParaRPr lang="en-US" sz="2800" dirty="0"/>
          </a:p>
        </p:txBody>
      </p:sp>
      <p:pic>
        <p:nvPicPr>
          <p:cNvPr id="6" name="Picture 5"/>
          <p:cNvPicPr/>
          <p:nvPr/>
        </p:nvPicPr>
        <p:blipFill rotWithShape="1">
          <a:blip r:embed="rId3"/>
          <a:srcRect l="23718" t="18075" r="29327" b="41644"/>
          <a:stretch/>
        </p:blipFill>
        <p:spPr bwMode="auto">
          <a:xfrm>
            <a:off x="3657600" y="3048000"/>
            <a:ext cx="2790825" cy="2514600"/>
          </a:xfrm>
          <a:prstGeom prst="rect">
            <a:avLst/>
          </a:prstGeom>
          <a:ln>
            <a:noFill/>
          </a:ln>
          <a:extLst>
            <a:ext uri="{53640926-AAD7-44D8-BBD7-CCE9431645EC}">
              <a14:shadowObscured xmlns:a14="http://schemas.microsoft.com/office/drawing/2010/main"/>
            </a:ext>
          </a:extLst>
        </p:spPr>
      </p:pic>
      <p:sp>
        <p:nvSpPr>
          <p:cNvPr id="7" name="TextBox 6"/>
          <p:cNvSpPr txBox="1"/>
          <p:nvPr/>
        </p:nvSpPr>
        <p:spPr>
          <a:xfrm>
            <a:off x="7086599" y="2299138"/>
            <a:ext cx="1815663" cy="523220"/>
          </a:xfrm>
          <a:prstGeom prst="rect">
            <a:avLst/>
          </a:prstGeom>
          <a:solidFill>
            <a:schemeClr val="bg1">
              <a:lumMod val="85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smtClean="0"/>
              <a:t>Participant Progress Report</a:t>
            </a:r>
            <a:endParaRPr lang="en-US" sz="1400" dirty="0"/>
          </a:p>
        </p:txBody>
      </p:sp>
      <p:sp>
        <p:nvSpPr>
          <p:cNvPr id="8" name="TextBox 7"/>
          <p:cNvSpPr txBox="1"/>
          <p:nvPr/>
        </p:nvSpPr>
        <p:spPr>
          <a:xfrm>
            <a:off x="7086600" y="3010864"/>
            <a:ext cx="1815662" cy="523220"/>
          </a:xfrm>
          <a:prstGeom prst="rect">
            <a:avLst/>
          </a:prstGeom>
          <a:solidFill>
            <a:schemeClr val="bg1">
              <a:lumMod val="85000"/>
            </a:schemeClr>
          </a:solidFill>
          <a:effectLst>
            <a:outerShdw blurRad="50800" dist="38100" dir="18900000" algn="b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smtClean="0"/>
              <a:t>Assessment Outcomes</a:t>
            </a:r>
            <a:endParaRPr lang="en-US" sz="1400" dirty="0"/>
          </a:p>
        </p:txBody>
      </p:sp>
      <p:sp>
        <p:nvSpPr>
          <p:cNvPr id="9" name="Title 1">
            <a:hlinkClick r:id="rId4" action="ppaction://hlinkfile"/>
          </p:cNvPr>
          <p:cNvSpPr txBox="1">
            <a:spLocks/>
          </p:cNvSpPr>
          <p:nvPr/>
        </p:nvSpPr>
        <p:spPr>
          <a:xfrm>
            <a:off x="2362200" y="914400"/>
            <a:ext cx="2590800" cy="37951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0000" lnSpcReduction="20000"/>
          </a:bodyPr>
          <a:lstStyle>
            <a:lvl1pPr algn="r" defTabSz="914400" rtl="0" eaLnBrk="1" latinLnBrk="0" hangingPunct="1">
              <a:spcBef>
                <a:spcPct val="0"/>
              </a:spcBef>
              <a:buNone/>
              <a:defRPr sz="4200" kern="1200" cap="all" spc="150" baseline="0">
                <a:ln>
                  <a:noFill/>
                </a:ln>
                <a:solidFill>
                  <a:schemeClr val="dk1"/>
                </a:solidFill>
                <a:effectLst/>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1200" b="1" dirty="0" smtClean="0">
                <a:solidFill>
                  <a:schemeClr val="tx1"/>
                </a:solidFill>
                <a:hlinkClick r:id="rId4" action="ppaction://hlinkfile"/>
              </a:rPr>
              <a:t>Autism Assessment Database</a:t>
            </a:r>
            <a:endParaRPr lang="en-US" sz="1200" dirty="0">
              <a:solidFill>
                <a:schemeClr val="tx1">
                  <a:lumMod val="85000"/>
                  <a:lumOff val="15000"/>
                </a:schemeClr>
              </a:solidFill>
              <a:hlinkClick r:id="rId5" action="ppaction://hlinkfile"/>
            </a:endParaRPr>
          </a:p>
        </p:txBody>
      </p:sp>
    </p:spTree>
    <p:extLst>
      <p:ext uri="{BB962C8B-B14F-4D97-AF65-F5344CB8AC3E}">
        <p14:creationId xmlns:p14="http://schemas.microsoft.com/office/powerpoint/2010/main" val="3069748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Web based, centralized project collaboration application</a:t>
            </a:r>
          </a:p>
          <a:p>
            <a:r>
              <a:rPr lang="en-US" dirty="0" smtClean="0"/>
              <a:t>Document sharing</a:t>
            </a:r>
          </a:p>
          <a:p>
            <a:r>
              <a:rPr lang="en-US" dirty="0" smtClean="0"/>
              <a:t>Calendar and Tasks</a:t>
            </a:r>
          </a:p>
          <a:p>
            <a:r>
              <a:rPr lang="en-US" dirty="0" smtClean="0"/>
              <a:t>Contact Information</a:t>
            </a:r>
          </a:p>
          <a:p>
            <a:r>
              <a:rPr lang="en-US" dirty="0" smtClean="0"/>
              <a:t>Discussions</a:t>
            </a:r>
          </a:p>
          <a:p>
            <a:r>
              <a:rPr lang="en-US" dirty="0" smtClean="0"/>
              <a:t>Announcements</a:t>
            </a:r>
          </a:p>
          <a:p>
            <a:r>
              <a:rPr lang="en-US" dirty="0" smtClean="0"/>
              <a:t>Interface with Microsoft Access and Outlook</a:t>
            </a:r>
          </a:p>
          <a:p>
            <a:r>
              <a:rPr lang="en-US" dirty="0" smtClean="0"/>
              <a:t>Sites</a:t>
            </a:r>
            <a:endParaRPr lang="en-US" dirty="0"/>
          </a:p>
        </p:txBody>
      </p:sp>
      <p:sp>
        <p:nvSpPr>
          <p:cNvPr id="3" name="Title 2"/>
          <p:cNvSpPr>
            <a:spLocks noGrp="1"/>
          </p:cNvSpPr>
          <p:nvPr>
            <p:ph type="title"/>
          </p:nvPr>
        </p:nvSpPr>
        <p:spPr/>
        <p:txBody>
          <a:bodyPr/>
          <a:lstStyle/>
          <a:p>
            <a:r>
              <a:rPr lang="en-US" dirty="0" err="1" smtClean="0"/>
              <a:t>Sharepoint</a:t>
            </a:r>
            <a:endParaRPr lang="en-US" dirty="0"/>
          </a:p>
        </p:txBody>
      </p:sp>
    </p:spTree>
    <p:extLst>
      <p:ext uri="{BB962C8B-B14F-4D97-AF65-F5344CB8AC3E}">
        <p14:creationId xmlns:p14="http://schemas.microsoft.com/office/powerpoint/2010/main" val="4225389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MIECHV team site</a:t>
            </a:r>
            <a:endParaRPr lang="en-US" dirty="0"/>
          </a:p>
        </p:txBody>
      </p:sp>
      <p:sp>
        <p:nvSpPr>
          <p:cNvPr id="2" name="TextBox 1"/>
          <p:cNvSpPr txBox="1"/>
          <p:nvPr/>
        </p:nvSpPr>
        <p:spPr>
          <a:xfrm>
            <a:off x="3581400" y="1676400"/>
            <a:ext cx="1524000" cy="369332"/>
          </a:xfrm>
          <a:prstGeom prst="rect">
            <a:avLst/>
          </a:prstGeom>
          <a:noFill/>
        </p:spPr>
        <p:txBody>
          <a:bodyPr wrap="square" rtlCol="0">
            <a:spAutoFit/>
          </a:bodyPr>
          <a:lstStyle/>
          <a:p>
            <a:r>
              <a:rPr lang="en-US" dirty="0" smtClean="0">
                <a:hlinkClick r:id="rId2"/>
              </a:rPr>
              <a:t>SHAREPOINT</a:t>
            </a:r>
            <a:endParaRPr lang="en-US" dirty="0"/>
          </a:p>
        </p:txBody>
      </p:sp>
      <p:sp>
        <p:nvSpPr>
          <p:cNvPr id="5" name="Content Placeholder 4"/>
          <p:cNvSpPr>
            <a:spLocks noGrp="1"/>
          </p:cNvSpPr>
          <p:nvPr>
            <p:ph idx="1"/>
          </p:nvPr>
        </p:nvSpPr>
        <p:spPr/>
        <p:txBody>
          <a:bodyPr/>
          <a:lstStyle/>
          <a:p>
            <a:endParaRPr lang="en-US" dirty="0"/>
          </a:p>
        </p:txBody>
      </p:sp>
      <p:pic>
        <p:nvPicPr>
          <p:cNvPr id="8" name="Picture 7"/>
          <p:cNvPicPr/>
          <p:nvPr/>
        </p:nvPicPr>
        <p:blipFill rotWithShape="1">
          <a:blip r:embed="rId3"/>
          <a:srcRect t="23460" r="-196"/>
          <a:stretch/>
        </p:blipFill>
        <p:spPr bwMode="auto">
          <a:xfrm>
            <a:off x="1369377" y="2209800"/>
            <a:ext cx="6784023" cy="381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54597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449</TotalTime>
  <Words>275</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Grid</vt:lpstr>
      <vt:lpstr>Microsoft Access</vt:lpstr>
      <vt:lpstr>Organized Collection of Data</vt:lpstr>
      <vt:lpstr>Pcit training database</vt:lpstr>
      <vt:lpstr>PCIT Training</vt:lpstr>
      <vt:lpstr>PowerPoint Presentation</vt:lpstr>
      <vt:lpstr>PowerPoint Presentation</vt:lpstr>
      <vt:lpstr>PowerPoint Presentation</vt:lpstr>
      <vt:lpstr>Sharepoint</vt:lpstr>
      <vt:lpstr>MIECHV team site</vt:lpstr>
      <vt:lpstr>Community Connector site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“Pretty” Database        Good Data</dc:title>
  <dc:creator>wibeasley</dc:creator>
  <cp:lastModifiedBy>Wilson, Thomas N (HSC)</cp:lastModifiedBy>
  <cp:revision>63</cp:revision>
  <dcterms:created xsi:type="dcterms:W3CDTF">2006-08-16T00:00:00Z</dcterms:created>
  <dcterms:modified xsi:type="dcterms:W3CDTF">2013-11-20T19:12:33Z</dcterms:modified>
</cp:coreProperties>
</file>