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68" r:id="rId2"/>
    <p:sldId id="269" r:id="rId3"/>
    <p:sldId id="270" r:id="rId4"/>
    <p:sldId id="271" r:id="rId5"/>
    <p:sldId id="289" r:id="rId6"/>
    <p:sldId id="290" r:id="rId7"/>
    <p:sldId id="302" r:id="rId8"/>
    <p:sldId id="301" r:id="rId9"/>
    <p:sldId id="293" r:id="rId10"/>
    <p:sldId id="295" r:id="rId11"/>
    <p:sldId id="291" r:id="rId12"/>
    <p:sldId id="292" r:id="rId13"/>
    <p:sldId id="294" r:id="rId14"/>
    <p:sldId id="274" r:id="rId15"/>
    <p:sldId id="299" r:id="rId16"/>
    <p:sldId id="287"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8" r:id="rId30"/>
    <p:sldId id="300" r:id="rId31"/>
    <p:sldId id="273" r:id="rId32"/>
    <p:sldId id="296" r:id="rId33"/>
    <p:sldId id="297" r:id="rId34"/>
    <p:sldId id="29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9" d="100"/>
          <a:sy n="139" d="100"/>
        </p:scale>
        <p:origin x="-750"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38921B-546A-4974-9E20-B16E146250B5}" type="datetimeFigureOut">
              <a:rPr lang="en-US" smtClean="0"/>
              <a:t>2014-04-07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8BEA6-67E1-4FCC-967B-1257EE6D9CB7}" type="slidenum">
              <a:rPr lang="en-US" smtClean="0"/>
              <a:t>‹#›</a:t>
            </a:fld>
            <a:endParaRPr lang="en-US"/>
          </a:p>
        </p:txBody>
      </p:sp>
    </p:spTree>
    <p:extLst>
      <p:ext uri="{BB962C8B-B14F-4D97-AF65-F5344CB8AC3E}">
        <p14:creationId xmlns:p14="http://schemas.microsoft.com/office/powerpoint/2010/main" val="2673639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AF6B6C-8FD5-4FD5-90C0-FA7F094C2994}" type="slidenum">
              <a:rPr lang="en-US" smtClean="0"/>
              <a:t>1</a:t>
            </a:fld>
            <a:endParaRPr lang="en-US"/>
          </a:p>
        </p:txBody>
      </p:sp>
    </p:spTree>
    <p:extLst>
      <p:ext uri="{BB962C8B-B14F-4D97-AF65-F5344CB8AC3E}">
        <p14:creationId xmlns:p14="http://schemas.microsoft.com/office/powerpoint/2010/main" val="3372514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670</a:t>
            </a:r>
            <a:r>
              <a:rPr lang="en-US" baseline="0" dirty="0" smtClean="0"/>
              <a:t> active partners in 56 countries as of June 2013</a:t>
            </a:r>
          </a:p>
          <a:p>
            <a:r>
              <a:rPr lang="en-US" baseline="0" dirty="0" smtClean="0"/>
              <a:t>70,000 projects and 92,000 users</a:t>
            </a:r>
            <a:endParaRPr lang="en-US" dirty="0"/>
          </a:p>
        </p:txBody>
      </p:sp>
      <p:sp>
        <p:nvSpPr>
          <p:cNvPr id="4" name="Slide Number Placeholder 3"/>
          <p:cNvSpPr>
            <a:spLocks noGrp="1"/>
          </p:cNvSpPr>
          <p:nvPr>
            <p:ph type="sldNum" sz="quarter" idx="10"/>
          </p:nvPr>
        </p:nvSpPr>
        <p:spPr/>
        <p:txBody>
          <a:bodyPr/>
          <a:lstStyle/>
          <a:p>
            <a:fld id="{66AF6B6C-8FD5-4FD5-90C0-FA7F094C2994}" type="slidenum">
              <a:rPr lang="en-US" smtClean="0"/>
              <a:t>4</a:t>
            </a:fld>
            <a:endParaRPr lang="en-US"/>
          </a:p>
        </p:txBody>
      </p:sp>
    </p:spTree>
    <p:extLst>
      <p:ext uri="{BB962C8B-B14F-4D97-AF65-F5344CB8AC3E}">
        <p14:creationId xmlns:p14="http://schemas.microsoft.com/office/powerpoint/2010/main" val="100771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E7CD21-9F80-49E8-98DE-B542690D23E7}" type="datetimeFigureOut">
              <a:rPr lang="en-US" smtClean="0"/>
              <a:t>2014-04-07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95E49-ADCD-4B54-B0C2-17F59712CCBD}" type="slidenum">
              <a:rPr lang="en-US" smtClean="0"/>
              <a:t>‹#›</a:t>
            </a:fld>
            <a:endParaRPr lang="en-US"/>
          </a:p>
        </p:txBody>
      </p:sp>
    </p:spTree>
    <p:extLst>
      <p:ext uri="{BB962C8B-B14F-4D97-AF65-F5344CB8AC3E}">
        <p14:creationId xmlns:p14="http://schemas.microsoft.com/office/powerpoint/2010/main" val="2838459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E7CD21-9F80-49E8-98DE-B542690D23E7}" type="datetimeFigureOut">
              <a:rPr lang="en-US" smtClean="0"/>
              <a:t>2014-04-07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95E49-ADCD-4B54-B0C2-17F59712CCBD}" type="slidenum">
              <a:rPr lang="en-US" smtClean="0"/>
              <a:t>‹#›</a:t>
            </a:fld>
            <a:endParaRPr lang="en-US"/>
          </a:p>
        </p:txBody>
      </p:sp>
    </p:spTree>
    <p:extLst>
      <p:ext uri="{BB962C8B-B14F-4D97-AF65-F5344CB8AC3E}">
        <p14:creationId xmlns:p14="http://schemas.microsoft.com/office/powerpoint/2010/main" val="188741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E7CD21-9F80-49E8-98DE-B542690D23E7}" type="datetimeFigureOut">
              <a:rPr lang="en-US" smtClean="0"/>
              <a:t>2014-04-07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95E49-ADCD-4B54-B0C2-17F59712CCBD}" type="slidenum">
              <a:rPr lang="en-US" smtClean="0"/>
              <a:t>‹#›</a:t>
            </a:fld>
            <a:endParaRPr lang="en-US"/>
          </a:p>
        </p:txBody>
      </p:sp>
    </p:spTree>
    <p:extLst>
      <p:ext uri="{BB962C8B-B14F-4D97-AF65-F5344CB8AC3E}">
        <p14:creationId xmlns:p14="http://schemas.microsoft.com/office/powerpoint/2010/main" val="2267044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E7CD21-9F80-49E8-98DE-B542690D23E7}" type="datetimeFigureOut">
              <a:rPr lang="en-US" smtClean="0"/>
              <a:t>2014-04-07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95E49-ADCD-4B54-B0C2-17F59712CCBD}" type="slidenum">
              <a:rPr lang="en-US" smtClean="0"/>
              <a:t>‹#›</a:t>
            </a:fld>
            <a:endParaRPr lang="en-US"/>
          </a:p>
        </p:txBody>
      </p:sp>
    </p:spTree>
    <p:extLst>
      <p:ext uri="{BB962C8B-B14F-4D97-AF65-F5344CB8AC3E}">
        <p14:creationId xmlns:p14="http://schemas.microsoft.com/office/powerpoint/2010/main" val="2364975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E7CD21-9F80-49E8-98DE-B542690D23E7}" type="datetimeFigureOut">
              <a:rPr lang="en-US" smtClean="0"/>
              <a:t>2014-04-07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95E49-ADCD-4B54-B0C2-17F59712CCBD}" type="slidenum">
              <a:rPr lang="en-US" smtClean="0"/>
              <a:t>‹#›</a:t>
            </a:fld>
            <a:endParaRPr lang="en-US"/>
          </a:p>
        </p:txBody>
      </p:sp>
    </p:spTree>
    <p:extLst>
      <p:ext uri="{BB962C8B-B14F-4D97-AF65-F5344CB8AC3E}">
        <p14:creationId xmlns:p14="http://schemas.microsoft.com/office/powerpoint/2010/main" val="164627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E7CD21-9F80-49E8-98DE-B542690D23E7}" type="datetimeFigureOut">
              <a:rPr lang="en-US" smtClean="0"/>
              <a:t>2014-04-07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95E49-ADCD-4B54-B0C2-17F59712CCBD}" type="slidenum">
              <a:rPr lang="en-US" smtClean="0"/>
              <a:t>‹#›</a:t>
            </a:fld>
            <a:endParaRPr lang="en-US"/>
          </a:p>
        </p:txBody>
      </p:sp>
    </p:spTree>
    <p:extLst>
      <p:ext uri="{BB962C8B-B14F-4D97-AF65-F5344CB8AC3E}">
        <p14:creationId xmlns:p14="http://schemas.microsoft.com/office/powerpoint/2010/main" val="4252973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E7CD21-9F80-49E8-98DE-B542690D23E7}" type="datetimeFigureOut">
              <a:rPr lang="en-US" smtClean="0"/>
              <a:t>2014-04-07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395E49-ADCD-4B54-B0C2-17F59712CCBD}" type="slidenum">
              <a:rPr lang="en-US" smtClean="0"/>
              <a:t>‹#›</a:t>
            </a:fld>
            <a:endParaRPr lang="en-US"/>
          </a:p>
        </p:txBody>
      </p:sp>
    </p:spTree>
    <p:extLst>
      <p:ext uri="{BB962C8B-B14F-4D97-AF65-F5344CB8AC3E}">
        <p14:creationId xmlns:p14="http://schemas.microsoft.com/office/powerpoint/2010/main" val="2861240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E7CD21-9F80-49E8-98DE-B542690D23E7}" type="datetimeFigureOut">
              <a:rPr lang="en-US" smtClean="0"/>
              <a:t>2014-04-07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395E49-ADCD-4B54-B0C2-17F59712CCBD}" type="slidenum">
              <a:rPr lang="en-US" smtClean="0"/>
              <a:t>‹#›</a:t>
            </a:fld>
            <a:endParaRPr lang="en-US"/>
          </a:p>
        </p:txBody>
      </p:sp>
    </p:spTree>
    <p:extLst>
      <p:ext uri="{BB962C8B-B14F-4D97-AF65-F5344CB8AC3E}">
        <p14:creationId xmlns:p14="http://schemas.microsoft.com/office/powerpoint/2010/main" val="3676862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E7CD21-9F80-49E8-98DE-B542690D23E7}" type="datetimeFigureOut">
              <a:rPr lang="en-US" smtClean="0"/>
              <a:t>2014-04-07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395E49-ADCD-4B54-B0C2-17F59712CCBD}" type="slidenum">
              <a:rPr lang="en-US" smtClean="0"/>
              <a:t>‹#›</a:t>
            </a:fld>
            <a:endParaRPr lang="en-US"/>
          </a:p>
        </p:txBody>
      </p:sp>
    </p:spTree>
    <p:extLst>
      <p:ext uri="{BB962C8B-B14F-4D97-AF65-F5344CB8AC3E}">
        <p14:creationId xmlns:p14="http://schemas.microsoft.com/office/powerpoint/2010/main" val="654230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E7CD21-9F80-49E8-98DE-B542690D23E7}" type="datetimeFigureOut">
              <a:rPr lang="en-US" smtClean="0"/>
              <a:t>2014-04-07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95E49-ADCD-4B54-B0C2-17F59712CCBD}" type="slidenum">
              <a:rPr lang="en-US" smtClean="0"/>
              <a:t>‹#›</a:t>
            </a:fld>
            <a:endParaRPr lang="en-US"/>
          </a:p>
        </p:txBody>
      </p:sp>
    </p:spTree>
    <p:extLst>
      <p:ext uri="{BB962C8B-B14F-4D97-AF65-F5344CB8AC3E}">
        <p14:creationId xmlns:p14="http://schemas.microsoft.com/office/powerpoint/2010/main" val="3787733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E7CD21-9F80-49E8-98DE-B542690D23E7}" type="datetimeFigureOut">
              <a:rPr lang="en-US" smtClean="0"/>
              <a:t>2014-04-07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95E49-ADCD-4B54-B0C2-17F59712CCBD}" type="slidenum">
              <a:rPr lang="en-US" smtClean="0"/>
              <a:t>‹#›</a:t>
            </a:fld>
            <a:endParaRPr lang="en-US"/>
          </a:p>
        </p:txBody>
      </p:sp>
    </p:spTree>
    <p:extLst>
      <p:ext uri="{BB962C8B-B14F-4D97-AF65-F5344CB8AC3E}">
        <p14:creationId xmlns:p14="http://schemas.microsoft.com/office/powerpoint/2010/main" val="1341861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E7CD21-9F80-49E8-98DE-B542690D23E7}" type="datetimeFigureOut">
              <a:rPr lang="en-US" smtClean="0"/>
              <a:t>2014-04-07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395E49-ADCD-4B54-B0C2-17F59712CCBD}" type="slidenum">
              <a:rPr lang="en-US" smtClean="0"/>
              <a:t>‹#›</a:t>
            </a:fld>
            <a:endParaRPr lang="en-US"/>
          </a:p>
        </p:txBody>
      </p:sp>
    </p:spTree>
    <p:extLst>
      <p:ext uri="{BB962C8B-B14F-4D97-AF65-F5344CB8AC3E}">
        <p14:creationId xmlns:p14="http://schemas.microsoft.com/office/powerpoint/2010/main" val="3622418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project-redcap.or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685800"/>
            <a:ext cx="8991600" cy="2914651"/>
          </a:xfrm>
          <a:solidFill>
            <a:schemeClr val="bg1"/>
          </a:solidFill>
        </p:spPr>
        <p:txBody>
          <a:bodyPr>
            <a:noAutofit/>
          </a:bodyPr>
          <a:lstStyle/>
          <a:p>
            <a:r>
              <a:rPr lang="en-US" sz="4000" b="1" dirty="0" smtClean="0"/>
              <a:t>Exporting Data from </a:t>
            </a:r>
            <a:br>
              <a:rPr lang="en-US" sz="4000" b="1" dirty="0" smtClean="0"/>
            </a:br>
            <a:r>
              <a:rPr lang="en-US" sz="4000" b="1" dirty="0"/>
              <a:t> </a:t>
            </a:r>
            <a:r>
              <a:rPr lang="en-US" sz="4000" b="1" dirty="0" smtClean="0"/>
              <a:t>               : </a:t>
            </a:r>
            <a:br>
              <a:rPr lang="en-US" sz="4000" b="1" dirty="0" smtClean="0"/>
            </a:br>
            <a:r>
              <a:rPr lang="en-US" sz="4000" b="1" dirty="0" smtClean="0"/>
              <a:t>Using the </a:t>
            </a:r>
            <a:r>
              <a:rPr lang="en-US" sz="4000" b="1" dirty="0" err="1" smtClean="0"/>
              <a:t>REDCapR</a:t>
            </a:r>
            <a:r>
              <a:rPr lang="en-US" sz="4000" b="1" dirty="0" smtClean="0"/>
              <a:t> package to export data using the REDCap API</a:t>
            </a:r>
            <a:endParaRPr lang="en-US" sz="4000" dirty="0"/>
          </a:p>
        </p:txBody>
      </p:sp>
      <p:sp>
        <p:nvSpPr>
          <p:cNvPr id="3" name="Subtitle 2"/>
          <p:cNvSpPr>
            <a:spLocks noGrp="1"/>
          </p:cNvSpPr>
          <p:nvPr>
            <p:ph type="subTitle" idx="1"/>
          </p:nvPr>
        </p:nvSpPr>
        <p:spPr>
          <a:xfrm>
            <a:off x="76200" y="3886200"/>
            <a:ext cx="8915400" cy="2895600"/>
          </a:xfrm>
          <a:solidFill>
            <a:schemeClr val="bg1">
              <a:lumMod val="75000"/>
            </a:schemeClr>
          </a:solidFill>
        </p:spPr>
        <p:txBody>
          <a:bodyPr>
            <a:noAutofit/>
          </a:bodyPr>
          <a:lstStyle/>
          <a:p>
            <a:r>
              <a:rPr lang="en-US" sz="2000" dirty="0" smtClean="0">
                <a:solidFill>
                  <a:schemeClr val="bg1"/>
                </a:solidFill>
              </a:rPr>
              <a:t>Thomas Wilson, MPH</a:t>
            </a:r>
            <a:endParaRPr lang="en-US" sz="2000" dirty="0">
              <a:solidFill>
                <a:schemeClr val="bg1"/>
              </a:solidFill>
            </a:endParaRPr>
          </a:p>
          <a:p>
            <a:r>
              <a:rPr lang="en-US" sz="2000" dirty="0" smtClean="0">
                <a:solidFill>
                  <a:schemeClr val="bg1"/>
                </a:solidFill>
              </a:rPr>
              <a:t>Center on Child Abuse and Neglect</a:t>
            </a:r>
            <a:endParaRPr lang="en-US" sz="2000" dirty="0">
              <a:solidFill>
                <a:schemeClr val="bg1"/>
              </a:solidFill>
            </a:endParaRPr>
          </a:p>
          <a:p>
            <a:r>
              <a:rPr lang="en-US" sz="2000" dirty="0">
                <a:solidFill>
                  <a:schemeClr val="bg1"/>
                </a:solidFill>
              </a:rPr>
              <a:t>Department of Pediatrics, </a:t>
            </a:r>
            <a:r>
              <a:rPr lang="en-US" sz="2000" dirty="0" smtClean="0">
                <a:solidFill>
                  <a:schemeClr val="bg1"/>
                </a:solidFill>
              </a:rPr>
              <a:t>OUHSC</a:t>
            </a:r>
          </a:p>
          <a:p>
            <a:endParaRPr lang="en-US" sz="2000" b="1" dirty="0" smtClean="0">
              <a:solidFill>
                <a:schemeClr val="bg1"/>
              </a:solidFill>
            </a:endParaRPr>
          </a:p>
          <a:p>
            <a:endParaRPr lang="en-US" sz="2000" b="1" dirty="0" smtClean="0">
              <a:solidFill>
                <a:schemeClr val="bg1"/>
              </a:solidFill>
            </a:endParaRPr>
          </a:p>
          <a:p>
            <a:r>
              <a:rPr lang="en-US" sz="2000" dirty="0" smtClean="0">
                <a:solidFill>
                  <a:schemeClr val="bg1"/>
                </a:solidFill>
              </a:rPr>
              <a:t>MIECHV Paper Discussion</a:t>
            </a:r>
          </a:p>
          <a:p>
            <a:r>
              <a:rPr lang="en-US" sz="2000" dirty="0" smtClean="0">
                <a:solidFill>
                  <a:schemeClr val="bg1"/>
                </a:solidFill>
              </a:rPr>
              <a:t>April 7, 2014</a:t>
            </a:r>
            <a:endParaRPr lang="en-US" sz="2000" dirty="0">
              <a:solidFill>
                <a:schemeClr val="bg1"/>
              </a:solidFill>
            </a:endParaRPr>
          </a:p>
        </p:txBody>
      </p:sp>
      <p:pic>
        <p:nvPicPr>
          <p:cNvPr id="4" name="Picture 2" descr="REDCa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576776"/>
            <a:ext cx="1981200" cy="609036"/>
          </a:xfrm>
          <a:prstGeom prst="rect">
            <a:avLst/>
          </a:prstGeom>
          <a:solidFill>
            <a:schemeClr val="bg1">
              <a:lumMod val="65000"/>
            </a:schemeClr>
          </a:solidFill>
        </p:spPr>
      </p:pic>
    </p:spTree>
    <p:extLst>
      <p:ext uri="{BB962C8B-B14F-4D97-AF65-F5344CB8AC3E}">
        <p14:creationId xmlns:p14="http://schemas.microsoft.com/office/powerpoint/2010/main" val="6556978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chemeClr val="accent6">
              <a:lumMod val="75000"/>
            </a:schemeClr>
          </a:solidFill>
        </p:spPr>
        <p:txBody>
          <a:bodyPr>
            <a:normAutofit/>
          </a:bodyPr>
          <a:lstStyle/>
          <a:p>
            <a:pPr>
              <a:spcBef>
                <a:spcPts val="0"/>
              </a:spcBef>
              <a:defRPr/>
            </a:pPr>
            <a:r>
              <a:rPr lang="en-US" dirty="0"/>
              <a:t>Data Export Tool</a:t>
            </a:r>
          </a:p>
        </p:txBody>
      </p:sp>
      <p:sp>
        <p:nvSpPr>
          <p:cNvPr id="3" name="Content Placeholder 2"/>
          <p:cNvSpPr>
            <a:spLocks noGrp="1"/>
          </p:cNvSpPr>
          <p:nvPr>
            <p:ph idx="1"/>
          </p:nvPr>
        </p:nvSpPr>
        <p:spPr>
          <a:xfrm>
            <a:off x="0" y="914400"/>
            <a:ext cx="9144000" cy="5943600"/>
          </a:xfrm>
        </p:spPr>
        <p:txBody>
          <a:bodyPr>
            <a:normAutofit/>
          </a:bodyPr>
          <a:lstStyle/>
          <a:p>
            <a:pPr marL="342900" lvl="3" indent="-342900">
              <a:buFont typeface="Arial" panose="020B0604020202020204" pitchFamily="34" charset="0"/>
              <a:buChar char="•"/>
            </a:pPr>
            <a:r>
              <a:rPr lang="en-US" sz="2500" dirty="0" smtClean="0"/>
              <a:t>Clickable interface embedded in each project</a:t>
            </a:r>
          </a:p>
          <a:p>
            <a:pPr marL="342900" lvl="3" indent="-342900">
              <a:buFont typeface="Arial" panose="020B0604020202020204" pitchFamily="34" charset="0"/>
              <a:buChar char="•"/>
            </a:pPr>
            <a:r>
              <a:rPr lang="en-US" sz="2500" dirty="0" smtClean="0"/>
              <a:t>Project specific</a:t>
            </a:r>
          </a:p>
          <a:p>
            <a:pPr marL="342900" lvl="3" indent="-342900">
              <a:buFont typeface="Arial" panose="020B0604020202020204" pitchFamily="34" charset="0"/>
              <a:buChar char="•"/>
            </a:pPr>
            <a:r>
              <a:rPr lang="en-US" sz="2500" dirty="0" smtClean="0"/>
              <a:t>Exports data in five formats (Excel .csv, SPSS, SAS, R, and STATA)</a:t>
            </a:r>
          </a:p>
          <a:p>
            <a:pPr marL="342900" lvl="3" indent="-342900">
              <a:buFont typeface="Arial" panose="020B0604020202020204" pitchFamily="34" charset="0"/>
              <a:buChar char="•"/>
            </a:pPr>
            <a:r>
              <a:rPr lang="en-US" sz="2500" dirty="0" smtClean="0"/>
              <a:t>Two options using the data export tool</a:t>
            </a:r>
          </a:p>
          <a:p>
            <a:pPr marL="800100" lvl="4" indent="-342900">
              <a:buFont typeface="Arial" panose="020B0604020202020204" pitchFamily="34" charset="0"/>
              <a:buChar char="–"/>
            </a:pPr>
            <a:r>
              <a:rPr lang="en-US" sz="2200" dirty="0" smtClean="0"/>
              <a:t>Simple Data Export: exports entire data set with one click</a:t>
            </a:r>
          </a:p>
          <a:p>
            <a:pPr marL="800100" lvl="4" indent="-342900">
              <a:buFont typeface="Arial" panose="020B0604020202020204" pitchFamily="34" charset="0"/>
              <a:buChar char="–"/>
            </a:pPr>
            <a:r>
              <a:rPr lang="en-US" sz="2200" dirty="0" smtClean="0"/>
              <a:t>Advanced Data Export: users choose which </a:t>
            </a:r>
          </a:p>
          <a:p>
            <a:pPr marL="457200" lvl="4" indent="0">
              <a:buNone/>
            </a:pPr>
            <a:r>
              <a:rPr lang="en-US" sz="2200" dirty="0"/>
              <a:t> </a:t>
            </a:r>
            <a:r>
              <a:rPr lang="en-US" sz="2200" dirty="0" smtClean="0"/>
              <a:t>    fields to export and has </a:t>
            </a:r>
          </a:p>
          <a:p>
            <a:pPr marL="457200" lvl="4" indent="0">
              <a:buNone/>
            </a:pPr>
            <a:r>
              <a:rPr lang="en-US" sz="2200" dirty="0"/>
              <a:t> </a:t>
            </a:r>
            <a:r>
              <a:rPr lang="en-US" sz="2200" dirty="0" smtClean="0"/>
              <a:t>    de-identification options</a:t>
            </a:r>
          </a:p>
          <a:p>
            <a:pPr marL="342900" lvl="3" indent="-342900">
              <a:buFont typeface="Arial" panose="020B0604020202020204" pitchFamily="34" charset="0"/>
              <a:buChar char="•"/>
            </a:pPr>
            <a:r>
              <a:rPr lang="en-US" sz="2500" dirty="0" smtClean="0"/>
              <a:t>Manual interaction with REDCap </a:t>
            </a:r>
          </a:p>
          <a:p>
            <a:pPr marL="0" lvl="3" indent="0">
              <a:buNone/>
            </a:pPr>
            <a:r>
              <a:rPr lang="en-US" sz="2500" dirty="0" smtClean="0"/>
              <a:t>     to retrieve data</a:t>
            </a:r>
          </a:p>
          <a:p>
            <a:pPr marL="342900" lvl="3" indent="-342900">
              <a:buFont typeface="Arial" panose="020B0604020202020204" pitchFamily="34" charset="0"/>
              <a:buChar char="•"/>
            </a:pPr>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53200" y="3962400"/>
            <a:ext cx="2165863" cy="2710354"/>
          </a:xfrm>
          <a:prstGeom prst="rect">
            <a:avLst/>
          </a:prstGeom>
        </p:spPr>
      </p:pic>
      <p:sp>
        <p:nvSpPr>
          <p:cNvPr id="5" name="TextBox 4"/>
          <p:cNvSpPr txBox="1"/>
          <p:nvPr/>
        </p:nvSpPr>
        <p:spPr>
          <a:xfrm>
            <a:off x="6386896" y="3505200"/>
            <a:ext cx="2498469" cy="369332"/>
          </a:xfrm>
          <a:prstGeom prst="rect">
            <a:avLst/>
          </a:prstGeom>
          <a:noFill/>
        </p:spPr>
        <p:txBody>
          <a:bodyPr wrap="square" rtlCol="0">
            <a:spAutoFit/>
          </a:bodyPr>
          <a:lstStyle/>
          <a:p>
            <a:r>
              <a:rPr lang="en-US" dirty="0" smtClean="0"/>
              <a:t>Available export formats</a:t>
            </a:r>
            <a:endParaRPr lang="en-US" dirty="0"/>
          </a:p>
        </p:txBody>
      </p:sp>
    </p:spTree>
    <p:extLst>
      <p:ext uri="{BB962C8B-B14F-4D97-AF65-F5344CB8AC3E}">
        <p14:creationId xmlns:p14="http://schemas.microsoft.com/office/powerpoint/2010/main" val="10938625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chemeClr val="accent6">
              <a:lumMod val="75000"/>
            </a:schemeClr>
          </a:solidFill>
        </p:spPr>
        <p:txBody>
          <a:bodyPr>
            <a:normAutofit/>
          </a:bodyPr>
          <a:lstStyle/>
          <a:p>
            <a:pPr>
              <a:spcBef>
                <a:spcPts val="0"/>
              </a:spcBef>
              <a:defRPr/>
            </a:pPr>
            <a:r>
              <a:rPr lang="en-US" dirty="0"/>
              <a:t>Data Export Tool</a:t>
            </a:r>
          </a:p>
        </p:txBody>
      </p:sp>
      <p:sp>
        <p:nvSpPr>
          <p:cNvPr id="3" name="Content Placeholder 2"/>
          <p:cNvSpPr>
            <a:spLocks noGrp="1"/>
          </p:cNvSpPr>
          <p:nvPr>
            <p:ph idx="1"/>
          </p:nvPr>
        </p:nvSpPr>
        <p:spPr>
          <a:xfrm>
            <a:off x="0" y="914400"/>
            <a:ext cx="9144000" cy="5943600"/>
          </a:xfrm>
        </p:spPr>
        <p:txBody>
          <a:bodyPr>
            <a:normAutofit/>
          </a:bodyPr>
          <a:lstStyle/>
          <a:p>
            <a:pPr marL="0" indent="0">
              <a:buNone/>
            </a:pPr>
            <a:r>
              <a:rPr lang="en-US" sz="2200" dirty="0"/>
              <a:t>Using the REDCap data export tool in conjunction with R, a user would have to perform the data export </a:t>
            </a:r>
            <a:r>
              <a:rPr lang="en-US" sz="2200" dirty="0" smtClean="0"/>
              <a:t>within </a:t>
            </a:r>
            <a:r>
              <a:rPr lang="en-US" sz="2200" dirty="0"/>
              <a:t>REDCap, save the file to a secure folder, and then use the following code to create a </a:t>
            </a:r>
            <a:r>
              <a:rPr lang="en-US" sz="2200" dirty="0" err="1"/>
              <a:t>data.frame</a:t>
            </a:r>
            <a:r>
              <a:rPr lang="en-US" sz="2200" dirty="0"/>
              <a:t> in R.</a:t>
            </a:r>
          </a:p>
          <a:p>
            <a:pPr marL="0" indent="0">
              <a:buNone/>
            </a:pPr>
            <a:r>
              <a:rPr lang="en-US" sz="2200" dirty="0"/>
              <a:t> </a:t>
            </a:r>
          </a:p>
          <a:p>
            <a:pPr marL="0" indent="0">
              <a:buNone/>
            </a:pPr>
            <a:r>
              <a:rPr lang="en-US" sz="1800" i="1" dirty="0"/>
              <a:t>#############################</a:t>
            </a:r>
            <a:endParaRPr lang="en-US" sz="1800" dirty="0"/>
          </a:p>
          <a:p>
            <a:pPr marL="0" indent="0">
              <a:buNone/>
            </a:pPr>
            <a:r>
              <a:rPr lang="en-US" sz="1800" i="1" dirty="0"/>
              <a:t>### Reading a CSV file into R</a:t>
            </a:r>
            <a:endParaRPr lang="en-US" sz="1800" dirty="0"/>
          </a:p>
          <a:p>
            <a:pPr marL="0" indent="0">
              <a:buNone/>
            </a:pPr>
            <a:r>
              <a:rPr lang="en-US" sz="1800" i="1" dirty="0"/>
              <a:t>#############################</a:t>
            </a:r>
            <a:endParaRPr lang="en-US" sz="1800" dirty="0"/>
          </a:p>
          <a:p>
            <a:pPr marL="0" indent="0">
              <a:buNone/>
            </a:pPr>
            <a:r>
              <a:rPr lang="en-US" sz="1800" i="1" dirty="0" err="1"/>
              <a:t>pathInFilename</a:t>
            </a:r>
            <a:r>
              <a:rPr lang="en-US" sz="1800" i="1" dirty="0"/>
              <a:t> &lt;- “c:\\</a:t>
            </a:r>
            <a:r>
              <a:rPr lang="en-US" sz="1800" i="1" dirty="0" err="1"/>
              <a:t>bigfolder</a:t>
            </a:r>
            <a:r>
              <a:rPr lang="en-US" sz="1800" i="1" dirty="0"/>
              <a:t>\\</a:t>
            </a:r>
            <a:r>
              <a:rPr lang="en-US" sz="1800" i="1" dirty="0" err="1"/>
              <a:t>notasbigfolder</a:t>
            </a:r>
            <a:r>
              <a:rPr lang="en-US" sz="1800" i="1" dirty="0"/>
              <a:t>\\</a:t>
            </a:r>
            <a:r>
              <a:rPr lang="en-US" sz="1800" i="1" dirty="0" err="1"/>
              <a:t>smallfolder</a:t>
            </a:r>
            <a:r>
              <a:rPr lang="en-US" sz="1800" i="1" dirty="0"/>
              <a:t>\\</a:t>
            </a:r>
            <a:r>
              <a:rPr lang="en-US" sz="1800" i="1" dirty="0" err="1"/>
              <a:t>smallerfolder</a:t>
            </a:r>
            <a:r>
              <a:rPr lang="en-US" sz="1800" i="1" dirty="0"/>
              <a:t>\\REDCapfile.csv”</a:t>
            </a:r>
            <a:endParaRPr lang="en-US" sz="1800" dirty="0"/>
          </a:p>
          <a:p>
            <a:pPr marL="0" indent="0">
              <a:buNone/>
            </a:pPr>
            <a:r>
              <a:rPr lang="en-US" sz="1800" i="1" dirty="0"/>
              <a:t>ds &lt;- read.csv(file=</a:t>
            </a:r>
            <a:r>
              <a:rPr lang="en-US" sz="1800" i="1" dirty="0" err="1"/>
              <a:t>pathInFilename</a:t>
            </a:r>
            <a:r>
              <a:rPr lang="en-US" sz="1800" i="1" dirty="0"/>
              <a:t>, </a:t>
            </a:r>
            <a:r>
              <a:rPr lang="en-US" sz="1800" i="1" dirty="0" err="1"/>
              <a:t>stringsAsFactors</a:t>
            </a:r>
            <a:r>
              <a:rPr lang="en-US" sz="1800" i="1" dirty="0"/>
              <a:t>=FALSE)</a:t>
            </a:r>
            <a:endParaRPr lang="en-US" sz="1800" dirty="0"/>
          </a:p>
          <a:p>
            <a:pPr marL="0" lvl="3" indent="0">
              <a:buNone/>
            </a:pPr>
            <a:endParaRPr lang="en-US" sz="2200" dirty="0" smtClean="0"/>
          </a:p>
          <a:p>
            <a:pPr marL="342900" lvl="3" indent="-342900">
              <a:buFont typeface="Arial" panose="020B0604020202020204" pitchFamily="34" charset="0"/>
              <a:buChar char="•"/>
            </a:pPr>
            <a:r>
              <a:rPr lang="en-US" sz="2200" dirty="0" smtClean="0"/>
              <a:t>Negatives</a:t>
            </a:r>
          </a:p>
          <a:p>
            <a:pPr marL="800100" lvl="4" indent="-342900">
              <a:buFont typeface="Arial" panose="020B0604020202020204" pitchFamily="34" charset="0"/>
              <a:buChar char="–"/>
            </a:pPr>
            <a:r>
              <a:rPr lang="en-US" sz="2200" dirty="0" smtClean="0"/>
              <a:t>Manual Process to create file</a:t>
            </a:r>
          </a:p>
          <a:p>
            <a:pPr marL="800100" lvl="4" indent="-342900">
              <a:buFont typeface="Arial" panose="020B0604020202020204" pitchFamily="34" charset="0"/>
              <a:buChar char="–"/>
            </a:pPr>
            <a:r>
              <a:rPr lang="en-US" sz="2200" dirty="0" smtClean="0"/>
              <a:t>Potentially exposes the location(s) of study data</a:t>
            </a:r>
          </a:p>
          <a:p>
            <a:pPr marL="0" lvl="3" indent="0">
              <a:buNone/>
            </a:pPr>
            <a:endParaRPr lang="en-US" sz="2200" dirty="0" smtClean="0"/>
          </a:p>
        </p:txBody>
      </p:sp>
    </p:spTree>
    <p:extLst>
      <p:ext uri="{BB962C8B-B14F-4D97-AF65-F5344CB8AC3E}">
        <p14:creationId xmlns:p14="http://schemas.microsoft.com/office/powerpoint/2010/main" val="456633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FFFFCC"/>
          </a:solidFill>
        </p:spPr>
        <p:txBody>
          <a:bodyPr>
            <a:normAutofit fontScale="90000"/>
          </a:bodyPr>
          <a:lstStyle/>
          <a:p>
            <a:pPr marL="0" indent="0"/>
            <a:r>
              <a:rPr lang="en-US" sz="4900" dirty="0" smtClean="0"/>
              <a:t>Data Export API</a:t>
            </a:r>
            <a:endParaRPr lang="en-US" dirty="0"/>
          </a:p>
        </p:txBody>
      </p:sp>
      <p:sp>
        <p:nvSpPr>
          <p:cNvPr id="3" name="Content Placeholder 2"/>
          <p:cNvSpPr>
            <a:spLocks noGrp="1"/>
          </p:cNvSpPr>
          <p:nvPr>
            <p:ph idx="1"/>
          </p:nvPr>
        </p:nvSpPr>
        <p:spPr>
          <a:xfrm>
            <a:off x="0" y="838200"/>
            <a:ext cx="9144000" cy="6019800"/>
          </a:xfrm>
        </p:spPr>
        <p:txBody>
          <a:bodyPr>
            <a:normAutofit/>
          </a:bodyPr>
          <a:lstStyle/>
          <a:p>
            <a:pPr marL="0" lvl="3" indent="0">
              <a:buNone/>
            </a:pPr>
            <a:endParaRPr lang="en-US" dirty="0" smtClean="0"/>
          </a:p>
          <a:p>
            <a:pPr marL="342900" lvl="3" indent="-342900">
              <a:buFont typeface="Arial" panose="020B0604020202020204" pitchFamily="34" charset="0"/>
              <a:buChar char="•"/>
            </a:pPr>
            <a:r>
              <a:rPr lang="en-US" dirty="0" smtClean="0"/>
              <a:t>Programmatic data retrieval</a:t>
            </a:r>
          </a:p>
          <a:p>
            <a:pPr marL="342900" lvl="3" indent="-342900">
              <a:buFont typeface="Arial" panose="020B0604020202020204" pitchFamily="34" charset="0"/>
              <a:buChar char="•"/>
            </a:pPr>
            <a:r>
              <a:rPr lang="en-US" dirty="0" smtClean="0"/>
              <a:t>Users must have approved API privileges in the User Rights section of REDCap</a:t>
            </a:r>
          </a:p>
          <a:p>
            <a:pPr marL="342900" lvl="3" indent="-342900">
              <a:buFont typeface="Arial" panose="020B0604020202020204" pitchFamily="34" charset="0"/>
              <a:buChar char="•"/>
            </a:pPr>
            <a:r>
              <a:rPr lang="en-US" dirty="0" smtClean="0"/>
              <a:t>Tokens utilized as unique identifiers for an application requesting access to REDCap</a:t>
            </a:r>
          </a:p>
          <a:p>
            <a:pPr marL="800100" lvl="4" indent="-342900">
              <a:buFont typeface="Arial" panose="020B0604020202020204" pitchFamily="34" charset="0"/>
              <a:buChar char="–"/>
            </a:pPr>
            <a:r>
              <a:rPr lang="en-US" dirty="0" smtClean="0"/>
              <a:t>REDCap </a:t>
            </a:r>
            <a:r>
              <a:rPr lang="en-US" dirty="0" err="1" smtClean="0"/>
              <a:t>superusers</a:t>
            </a:r>
            <a:r>
              <a:rPr lang="en-US" dirty="0" smtClean="0"/>
              <a:t> can create their own tokens</a:t>
            </a:r>
          </a:p>
          <a:p>
            <a:pPr marL="800100" lvl="4" indent="-342900">
              <a:buFont typeface="Arial" panose="020B0604020202020204" pitchFamily="34" charset="0"/>
              <a:buChar char="–"/>
            </a:pPr>
            <a:r>
              <a:rPr lang="en-US" dirty="0" smtClean="0"/>
              <a:t>REDCap users with API privileges can request a token be created</a:t>
            </a:r>
          </a:p>
          <a:p>
            <a:pPr marL="457200" lvl="4" indent="0">
              <a:buNone/>
            </a:pPr>
            <a:endParaRPr lang="en-US" dirty="0" smtClean="0"/>
          </a:p>
          <a:p>
            <a:pPr marL="457200" lvl="4" indent="0">
              <a:buNone/>
            </a:pPr>
            <a:endParaRPr lang="en-US" dirty="0"/>
          </a:p>
          <a:p>
            <a:pPr marL="457200" lvl="4" indent="0">
              <a:buNone/>
            </a:pPr>
            <a:endParaRPr lang="en-US" dirty="0" smtClean="0"/>
          </a:p>
          <a:p>
            <a:pPr marL="457200" lvl="4" indent="0">
              <a:buNone/>
            </a:pPr>
            <a:endParaRPr lang="en-US" dirty="0" smtClean="0"/>
          </a:p>
          <a:p>
            <a:pPr marL="457200" lvl="4" indent="0">
              <a:buNone/>
            </a:pPr>
            <a:endParaRPr lang="en-US" dirty="0" smtClean="0"/>
          </a:p>
          <a:p>
            <a:pPr marL="342900" lvl="3" indent="-342900">
              <a:buFont typeface="Arial" panose="020B0604020202020204" pitchFamily="34" charset="0"/>
              <a:buChar char="•"/>
            </a:pPr>
            <a:r>
              <a:rPr lang="en-US" dirty="0" smtClean="0"/>
              <a:t>API tokens are project and user specific</a:t>
            </a:r>
          </a:p>
          <a:p>
            <a:pPr marL="342900" lvl="3" indent="-342900">
              <a:buFont typeface="Arial" panose="020B0604020202020204" pitchFamily="34" charset="0"/>
              <a:buChar char="•"/>
            </a:pPr>
            <a:r>
              <a:rPr lang="en-US" dirty="0" smtClean="0"/>
              <a:t>Offers a higher level of data </a:t>
            </a:r>
            <a:r>
              <a:rPr lang="en-US" dirty="0" smtClean="0"/>
              <a:t>security</a:t>
            </a:r>
          </a:p>
          <a:p>
            <a:pPr marL="342900" lvl="3" indent="-342900">
              <a:buFont typeface="Arial" panose="020B0604020202020204" pitchFamily="34" charset="0"/>
              <a:buChar char="•"/>
            </a:pPr>
            <a:r>
              <a:rPr lang="en-US" dirty="0" smtClean="0"/>
              <a:t>Allows reports to be </a:t>
            </a:r>
            <a:r>
              <a:rPr lang="en-US" smtClean="0"/>
              <a:t>created dynamically (on the fly)</a:t>
            </a:r>
            <a:endParaRPr lang="en-US" dirty="0" smtClean="0"/>
          </a:p>
          <a:p>
            <a:pPr marL="342900" lvl="3" indent="-342900">
              <a:buFont typeface="Arial" panose="020B0604020202020204" pitchFamily="34" charset="0"/>
              <a:buChar char="•"/>
            </a:pPr>
            <a:endParaRPr lang="en-US" dirty="0" smtClean="0"/>
          </a:p>
          <a:p>
            <a:pPr marL="0" indent="0">
              <a:buNone/>
            </a:pPr>
            <a:endParaRPr lang="en-US" dirty="0"/>
          </a:p>
          <a:p>
            <a:pPr marL="0" indent="0">
              <a:buNone/>
            </a:pPr>
            <a:endParaRPr lang="en-US"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124200"/>
            <a:ext cx="5334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7474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chemeClr val="accent6">
              <a:lumMod val="40000"/>
              <a:lumOff val="60000"/>
            </a:schemeClr>
          </a:solidFill>
        </p:spPr>
        <p:txBody>
          <a:bodyPr>
            <a:normAutofit fontScale="90000"/>
          </a:bodyPr>
          <a:lstStyle/>
          <a:p>
            <a:pPr marL="0" indent="0"/>
            <a:r>
              <a:rPr lang="en-US" sz="4900" dirty="0" smtClean="0"/>
              <a:t>API Data Export Example</a:t>
            </a:r>
            <a:endParaRPr lang="en-US" dirty="0"/>
          </a:p>
        </p:txBody>
      </p:sp>
      <p:sp>
        <p:nvSpPr>
          <p:cNvPr id="3" name="Content Placeholder 2"/>
          <p:cNvSpPr>
            <a:spLocks noGrp="1"/>
          </p:cNvSpPr>
          <p:nvPr>
            <p:ph idx="1"/>
          </p:nvPr>
        </p:nvSpPr>
        <p:spPr>
          <a:xfrm>
            <a:off x="0" y="838200"/>
            <a:ext cx="9144000" cy="6019800"/>
          </a:xfrm>
        </p:spPr>
        <p:txBody>
          <a:bodyPr>
            <a:normAutofit fontScale="32500" lnSpcReduction="20000"/>
          </a:bodyPr>
          <a:lstStyle/>
          <a:p>
            <a:pPr marL="0" indent="0">
              <a:buNone/>
            </a:pPr>
            <a:endParaRPr lang="en-US" dirty="0" smtClean="0"/>
          </a:p>
          <a:p>
            <a:pPr marL="0" indent="0">
              <a:buNone/>
              <a:tabLst>
                <a:tab pos="396875" algn="l"/>
              </a:tabLst>
            </a:pPr>
            <a:r>
              <a:rPr lang="en-US" i="1" dirty="0"/>
              <a:t>#############################</a:t>
            </a:r>
            <a:endParaRPr lang="en-US" dirty="0"/>
          </a:p>
          <a:p>
            <a:pPr marL="0" indent="0">
              <a:buNone/>
              <a:tabLst>
                <a:tab pos="396875" algn="l"/>
              </a:tabLst>
            </a:pPr>
            <a:r>
              <a:rPr lang="en-US" i="1" dirty="0"/>
              <a:t>### Retrieve token and REDCap URL</a:t>
            </a:r>
            <a:endParaRPr lang="en-US" dirty="0"/>
          </a:p>
          <a:p>
            <a:pPr marL="0" indent="0">
              <a:buNone/>
              <a:tabLst>
                <a:tab pos="396875" algn="l"/>
              </a:tabLst>
            </a:pPr>
            <a:r>
              <a:rPr lang="en-US" i="1" dirty="0"/>
              <a:t>#############################</a:t>
            </a:r>
            <a:endParaRPr lang="en-US" dirty="0"/>
          </a:p>
          <a:p>
            <a:pPr marL="0" indent="0">
              <a:buNone/>
              <a:tabLst>
                <a:tab pos="396875" algn="l"/>
              </a:tabLst>
            </a:pPr>
            <a:r>
              <a:rPr lang="en-US" dirty="0" err="1"/>
              <a:t>dsnName</a:t>
            </a:r>
            <a:r>
              <a:rPr lang="en-US" dirty="0"/>
              <a:t> </a:t>
            </a:r>
            <a:r>
              <a:rPr lang="en-US" b="1" dirty="0"/>
              <a:t>&lt;-</a:t>
            </a:r>
            <a:r>
              <a:rPr lang="en-US" dirty="0"/>
              <a:t> "</a:t>
            </a:r>
            <a:r>
              <a:rPr lang="en-US" dirty="0" err="1"/>
              <a:t>NothingToSeeHere</a:t>
            </a:r>
            <a:r>
              <a:rPr lang="en-US" dirty="0"/>
              <a:t>"</a:t>
            </a:r>
          </a:p>
          <a:p>
            <a:pPr marL="0" indent="0">
              <a:buNone/>
              <a:tabLst>
                <a:tab pos="396875" algn="l"/>
              </a:tabLst>
            </a:pPr>
            <a:r>
              <a:rPr lang="en-US" dirty="0"/>
              <a:t>channel </a:t>
            </a:r>
            <a:r>
              <a:rPr lang="en-US" b="1" dirty="0"/>
              <a:t>&lt;-</a:t>
            </a:r>
            <a:r>
              <a:rPr lang="en-US" dirty="0"/>
              <a:t> RODBC</a:t>
            </a:r>
            <a:r>
              <a:rPr lang="en-US" b="1" dirty="0"/>
              <a:t>::</a:t>
            </a:r>
            <a:r>
              <a:rPr lang="en-US" dirty="0" err="1"/>
              <a:t>odbcConnect</a:t>
            </a:r>
            <a:r>
              <a:rPr lang="en-US" dirty="0"/>
              <a:t>(</a:t>
            </a:r>
            <a:r>
              <a:rPr lang="en-US" dirty="0" err="1"/>
              <a:t>dsnName</a:t>
            </a:r>
            <a:r>
              <a:rPr lang="en-US" dirty="0"/>
              <a:t>) </a:t>
            </a:r>
            <a:r>
              <a:rPr lang="en-US" i="1" dirty="0"/>
              <a:t>#</a:t>
            </a:r>
            <a:r>
              <a:rPr lang="en-US" i="1" dirty="0" err="1"/>
              <a:t>getSqlTypeInfo</a:t>
            </a:r>
            <a:r>
              <a:rPr lang="en-US" i="1" dirty="0"/>
              <a:t>("Microsoft SQL Server") #</a:t>
            </a:r>
            <a:r>
              <a:rPr lang="en-US" i="1" dirty="0" err="1"/>
              <a:t>odbcGetInfo</a:t>
            </a:r>
            <a:r>
              <a:rPr lang="en-US" i="1" dirty="0"/>
              <a:t>(channel)</a:t>
            </a:r>
            <a:endParaRPr lang="en-US" dirty="0"/>
          </a:p>
          <a:p>
            <a:pPr marL="0" indent="0">
              <a:buNone/>
              <a:tabLst>
                <a:tab pos="396875" algn="l"/>
              </a:tabLst>
            </a:pPr>
            <a:r>
              <a:rPr lang="en-US" dirty="0"/>
              <a:t> </a:t>
            </a:r>
          </a:p>
          <a:p>
            <a:pPr marL="0" indent="0">
              <a:buNone/>
              <a:tabLst>
                <a:tab pos="396875" algn="l"/>
              </a:tabLst>
            </a:pPr>
            <a:r>
              <a:rPr lang="en-US" dirty="0" err="1"/>
              <a:t>redcapUri</a:t>
            </a:r>
            <a:r>
              <a:rPr lang="en-US" dirty="0"/>
              <a:t> </a:t>
            </a:r>
            <a:r>
              <a:rPr lang="en-US" b="1" dirty="0"/>
              <a:t>&lt;-</a:t>
            </a:r>
            <a:r>
              <a:rPr lang="en-US" dirty="0"/>
              <a:t> RODBC</a:t>
            </a:r>
            <a:r>
              <a:rPr lang="en-US" b="1" dirty="0"/>
              <a:t>::</a:t>
            </a:r>
            <a:r>
              <a:rPr lang="en-US" dirty="0" err="1"/>
              <a:t>sqlQuery</a:t>
            </a:r>
            <a:r>
              <a:rPr lang="en-US" dirty="0"/>
              <a:t>(channel, "EXEC </a:t>
            </a:r>
            <a:r>
              <a:rPr lang="en-US" dirty="0" err="1"/>
              <a:t>Security.prcUri</a:t>
            </a:r>
            <a:r>
              <a:rPr lang="en-US" dirty="0"/>
              <a:t> @</a:t>
            </a:r>
            <a:r>
              <a:rPr lang="en-US" dirty="0" err="1"/>
              <a:t>UriName</a:t>
            </a:r>
            <a:r>
              <a:rPr lang="en-US" dirty="0"/>
              <a:t> = 'ABCD1'", </a:t>
            </a:r>
            <a:r>
              <a:rPr lang="en-US" dirty="0" err="1"/>
              <a:t>stringsAsFactors</a:t>
            </a:r>
            <a:r>
              <a:rPr lang="en-US" b="1" dirty="0"/>
              <a:t>=FALSE</a:t>
            </a:r>
            <a:r>
              <a:rPr lang="en-US" dirty="0"/>
              <a:t>)[1, 'Value']</a:t>
            </a:r>
          </a:p>
          <a:p>
            <a:pPr marL="0" indent="0">
              <a:buNone/>
              <a:tabLst>
                <a:tab pos="396875" algn="l"/>
              </a:tabLst>
            </a:pPr>
            <a:r>
              <a:rPr lang="en-US" dirty="0"/>
              <a:t>token </a:t>
            </a:r>
            <a:r>
              <a:rPr lang="en-US" b="1" dirty="0"/>
              <a:t>&lt;-</a:t>
            </a:r>
            <a:r>
              <a:rPr lang="en-US" dirty="0"/>
              <a:t> RODBC</a:t>
            </a:r>
            <a:r>
              <a:rPr lang="en-US" b="1" dirty="0"/>
              <a:t>::</a:t>
            </a:r>
            <a:r>
              <a:rPr lang="en-US" dirty="0" err="1"/>
              <a:t>sqlQuery</a:t>
            </a:r>
            <a:r>
              <a:rPr lang="en-US" dirty="0"/>
              <a:t>(channel, "EXEC [Security].[</a:t>
            </a:r>
            <a:r>
              <a:rPr lang="en-US" dirty="0" err="1"/>
              <a:t>prcRedcapToken</a:t>
            </a:r>
            <a:r>
              <a:rPr lang="en-US" dirty="0"/>
              <a:t>] @</a:t>
            </a:r>
            <a:r>
              <a:rPr lang="en-US" dirty="0" err="1"/>
              <a:t>RedcapProjectName</a:t>
            </a:r>
            <a:r>
              <a:rPr lang="en-US" dirty="0"/>
              <a:t> = '</a:t>
            </a:r>
            <a:r>
              <a:rPr lang="en-US" dirty="0" err="1"/>
              <a:t>NullResearchProject</a:t>
            </a:r>
            <a:r>
              <a:rPr lang="en-US" dirty="0"/>
              <a:t>'", </a:t>
            </a:r>
            <a:r>
              <a:rPr lang="en-US" dirty="0" err="1"/>
              <a:t>stringsAsFactors</a:t>
            </a:r>
            <a:r>
              <a:rPr lang="en-US" b="1" dirty="0"/>
              <a:t>=FALSE</a:t>
            </a:r>
            <a:r>
              <a:rPr lang="en-US" dirty="0"/>
              <a:t>)[1, 'Token']</a:t>
            </a:r>
          </a:p>
          <a:p>
            <a:pPr marL="0" indent="0">
              <a:buNone/>
              <a:tabLst>
                <a:tab pos="396875" algn="l"/>
              </a:tabLst>
            </a:pPr>
            <a:r>
              <a:rPr lang="en-US" dirty="0"/>
              <a:t>RODBC</a:t>
            </a:r>
            <a:r>
              <a:rPr lang="en-US" b="1" dirty="0"/>
              <a:t>::</a:t>
            </a:r>
            <a:r>
              <a:rPr lang="en-US" dirty="0" err="1"/>
              <a:t>odbcClose</a:t>
            </a:r>
            <a:r>
              <a:rPr lang="en-US" dirty="0"/>
              <a:t>(channel)</a:t>
            </a:r>
          </a:p>
          <a:p>
            <a:pPr marL="0" indent="0">
              <a:buNone/>
              <a:tabLst>
                <a:tab pos="396875" algn="l"/>
              </a:tabLst>
            </a:pPr>
            <a:r>
              <a:rPr lang="en-US" i="1" dirty="0"/>
              <a:t> </a:t>
            </a:r>
            <a:endParaRPr lang="en-US" dirty="0"/>
          </a:p>
          <a:p>
            <a:pPr marL="0" indent="0">
              <a:buNone/>
              <a:tabLst>
                <a:tab pos="396875" algn="l"/>
              </a:tabLst>
            </a:pPr>
            <a:r>
              <a:rPr lang="en-US" i="1" dirty="0"/>
              <a:t># Removes the channel and the </a:t>
            </a:r>
            <a:r>
              <a:rPr lang="en-US" i="1" dirty="0" err="1"/>
              <a:t>dsnName</a:t>
            </a:r>
            <a:r>
              <a:rPr lang="en-US" dirty="0"/>
              <a:t> </a:t>
            </a:r>
          </a:p>
          <a:p>
            <a:pPr marL="0" indent="0">
              <a:buNone/>
              <a:tabLst>
                <a:tab pos="396875" algn="l"/>
              </a:tabLst>
            </a:pPr>
            <a:r>
              <a:rPr lang="en-US" dirty="0" err="1"/>
              <a:t>rm</a:t>
            </a:r>
            <a:r>
              <a:rPr lang="en-US" dirty="0"/>
              <a:t>(channel, </a:t>
            </a:r>
            <a:r>
              <a:rPr lang="en-US" dirty="0" err="1"/>
              <a:t>dsnName</a:t>
            </a:r>
            <a:r>
              <a:rPr lang="en-US" dirty="0"/>
              <a:t>)</a:t>
            </a:r>
          </a:p>
          <a:p>
            <a:pPr marL="0" indent="0">
              <a:buNone/>
              <a:tabLst>
                <a:tab pos="396875" algn="l"/>
              </a:tabLst>
            </a:pPr>
            <a:r>
              <a:rPr lang="en-US" i="1" dirty="0"/>
              <a:t> </a:t>
            </a:r>
            <a:endParaRPr lang="en-US" dirty="0"/>
          </a:p>
          <a:p>
            <a:pPr marL="0" indent="0">
              <a:buNone/>
              <a:tabLst>
                <a:tab pos="396875" algn="l"/>
              </a:tabLst>
            </a:pPr>
            <a:r>
              <a:rPr lang="en-US" i="1" dirty="0"/>
              <a:t>#############################</a:t>
            </a:r>
            <a:endParaRPr lang="en-US" dirty="0"/>
          </a:p>
          <a:p>
            <a:pPr marL="0" indent="0">
              <a:buNone/>
              <a:tabLst>
                <a:tab pos="396875" algn="l"/>
              </a:tabLst>
            </a:pPr>
            <a:r>
              <a:rPr lang="en-US" i="1" dirty="0"/>
              <a:t>### Query REDCap API</a:t>
            </a:r>
            <a:endParaRPr lang="en-US" dirty="0"/>
          </a:p>
          <a:p>
            <a:pPr marL="0" indent="0">
              <a:buNone/>
              <a:tabLst>
                <a:tab pos="396875" algn="l"/>
              </a:tabLst>
            </a:pPr>
            <a:r>
              <a:rPr lang="en-US" i="1" dirty="0"/>
              <a:t>#############################</a:t>
            </a:r>
            <a:endParaRPr lang="en-US" dirty="0"/>
          </a:p>
          <a:p>
            <a:pPr marL="0" indent="0">
              <a:buNone/>
              <a:tabLst>
                <a:tab pos="396875" algn="l"/>
              </a:tabLst>
            </a:pPr>
            <a:r>
              <a:rPr lang="en-US" i="1" dirty="0"/>
              <a:t>#Call REDCap</a:t>
            </a:r>
            <a:endParaRPr lang="en-US" dirty="0"/>
          </a:p>
          <a:p>
            <a:pPr marL="0" indent="0">
              <a:buNone/>
              <a:tabLst>
                <a:tab pos="396875" algn="l"/>
              </a:tabLst>
            </a:pPr>
            <a:r>
              <a:rPr lang="en-US" dirty="0" err="1"/>
              <a:t>system.time</a:t>
            </a:r>
            <a:r>
              <a:rPr lang="en-US" dirty="0"/>
              <a:t>(</a:t>
            </a:r>
            <a:r>
              <a:rPr lang="en-US" dirty="0" err="1"/>
              <a:t>gcFirst</a:t>
            </a:r>
            <a:r>
              <a:rPr lang="en-US" b="1" dirty="0"/>
              <a:t>=</a:t>
            </a:r>
            <a:r>
              <a:rPr lang="en-US" dirty="0"/>
              <a:t>T, expr</a:t>
            </a:r>
            <a:r>
              <a:rPr lang="en-US" b="1" dirty="0"/>
              <a:t>=</a:t>
            </a:r>
            <a:r>
              <a:rPr lang="en-US" dirty="0"/>
              <a:t>{</a:t>
            </a:r>
          </a:p>
          <a:p>
            <a:pPr marL="0" indent="0">
              <a:buNone/>
              <a:tabLst>
                <a:tab pos="396875" algn="l"/>
              </a:tabLst>
            </a:pPr>
            <a:r>
              <a:rPr lang="en-US" dirty="0"/>
              <a:t>  </a:t>
            </a:r>
            <a:r>
              <a:rPr lang="en-US" dirty="0" err="1"/>
              <a:t>rawCsvText</a:t>
            </a:r>
            <a:r>
              <a:rPr lang="en-US" dirty="0"/>
              <a:t> </a:t>
            </a:r>
            <a:r>
              <a:rPr lang="en-US" b="1" dirty="0"/>
              <a:t>&lt;-</a:t>
            </a:r>
            <a:r>
              <a:rPr lang="en-US" dirty="0"/>
              <a:t> </a:t>
            </a:r>
            <a:r>
              <a:rPr lang="en-US" dirty="0" err="1"/>
              <a:t>RCurl</a:t>
            </a:r>
            <a:r>
              <a:rPr lang="en-US" b="1" dirty="0"/>
              <a:t>::</a:t>
            </a:r>
            <a:r>
              <a:rPr lang="en-US" dirty="0" err="1"/>
              <a:t>postForm</a:t>
            </a:r>
            <a:r>
              <a:rPr lang="en-US" dirty="0"/>
              <a:t>(</a:t>
            </a:r>
          </a:p>
          <a:p>
            <a:pPr marL="0" indent="0">
              <a:buNone/>
              <a:tabLst>
                <a:tab pos="396875" algn="l"/>
              </a:tabLst>
            </a:pPr>
            <a:r>
              <a:rPr lang="en-US" dirty="0"/>
              <a:t>    </a:t>
            </a:r>
            <a:r>
              <a:rPr lang="en-US" dirty="0" err="1"/>
              <a:t>uri</a:t>
            </a:r>
            <a:r>
              <a:rPr lang="en-US" b="1" dirty="0"/>
              <a:t>=</a:t>
            </a:r>
            <a:r>
              <a:rPr lang="en-US" dirty="0" err="1"/>
              <a:t>redcapUri</a:t>
            </a:r>
            <a:r>
              <a:rPr lang="en-US" dirty="0"/>
              <a:t>, </a:t>
            </a:r>
          </a:p>
          <a:p>
            <a:pPr marL="0" indent="0">
              <a:buNone/>
              <a:tabLst>
                <a:tab pos="396875" algn="l"/>
              </a:tabLst>
            </a:pPr>
            <a:r>
              <a:rPr lang="en-US" dirty="0"/>
              <a:t>    token</a:t>
            </a:r>
            <a:r>
              <a:rPr lang="en-US" b="1" dirty="0"/>
              <a:t>=</a:t>
            </a:r>
            <a:r>
              <a:rPr lang="en-US" dirty="0"/>
              <a:t>token,</a:t>
            </a:r>
          </a:p>
          <a:p>
            <a:pPr marL="0" indent="0">
              <a:buNone/>
              <a:tabLst>
                <a:tab pos="396875" algn="l"/>
              </a:tabLst>
            </a:pPr>
            <a:r>
              <a:rPr lang="en-US" dirty="0"/>
              <a:t>    content</a:t>
            </a:r>
            <a:r>
              <a:rPr lang="en-US" b="1" dirty="0"/>
              <a:t>=</a:t>
            </a:r>
            <a:r>
              <a:rPr lang="en-US" dirty="0"/>
              <a:t>'record',</a:t>
            </a:r>
          </a:p>
          <a:p>
            <a:pPr marL="0" indent="0">
              <a:buNone/>
              <a:tabLst>
                <a:tab pos="396875" algn="l"/>
              </a:tabLst>
            </a:pPr>
            <a:r>
              <a:rPr lang="en-US" dirty="0"/>
              <a:t>    format</a:t>
            </a:r>
            <a:r>
              <a:rPr lang="en-US" b="1" dirty="0"/>
              <a:t>=</a:t>
            </a:r>
            <a:r>
              <a:rPr lang="en-US" dirty="0"/>
              <a:t>'csv', </a:t>
            </a:r>
          </a:p>
          <a:p>
            <a:pPr marL="0" indent="0">
              <a:buNone/>
              <a:tabLst>
                <a:tab pos="396875" algn="l"/>
              </a:tabLst>
            </a:pPr>
            <a:r>
              <a:rPr lang="en-US" dirty="0"/>
              <a:t>    type</a:t>
            </a:r>
            <a:r>
              <a:rPr lang="en-US" b="1" dirty="0"/>
              <a:t>=</a:t>
            </a:r>
            <a:r>
              <a:rPr lang="en-US" dirty="0"/>
              <a:t>'flat', </a:t>
            </a:r>
          </a:p>
          <a:p>
            <a:pPr marL="0" indent="0">
              <a:buNone/>
              <a:tabLst>
                <a:tab pos="396875" algn="l"/>
              </a:tabLst>
            </a:pPr>
            <a:r>
              <a:rPr lang="en-US" dirty="0"/>
              <a:t>    .opts</a:t>
            </a:r>
            <a:r>
              <a:rPr lang="en-US" b="1" dirty="0"/>
              <a:t>=</a:t>
            </a:r>
            <a:r>
              <a:rPr lang="en-US" dirty="0" err="1"/>
              <a:t>curlOptions</a:t>
            </a:r>
            <a:r>
              <a:rPr lang="en-US" dirty="0"/>
              <a:t>(</a:t>
            </a:r>
            <a:r>
              <a:rPr lang="en-US" dirty="0" err="1"/>
              <a:t>cainfo</a:t>
            </a:r>
            <a:r>
              <a:rPr lang="en-US" b="1" dirty="0"/>
              <a:t>=</a:t>
            </a:r>
            <a:r>
              <a:rPr lang="en-US" dirty="0"/>
              <a:t>"./Dal/Certs/ca-bundle.crt")</a:t>
            </a:r>
          </a:p>
          <a:p>
            <a:pPr marL="0" indent="0">
              <a:buNone/>
              <a:tabLst>
                <a:tab pos="396875" algn="l"/>
              </a:tabLst>
            </a:pPr>
            <a:r>
              <a:rPr lang="en-US" i="1" dirty="0"/>
              <a:t>#     .opts=</a:t>
            </a:r>
            <a:r>
              <a:rPr lang="en-US" i="1" dirty="0" err="1"/>
              <a:t>curlOptions</a:t>
            </a:r>
            <a:r>
              <a:rPr lang="en-US" i="1" dirty="0"/>
              <a:t>(</a:t>
            </a:r>
            <a:r>
              <a:rPr lang="en-US" i="1" dirty="0" err="1"/>
              <a:t>ssl.verifypeer</a:t>
            </a:r>
            <a:r>
              <a:rPr lang="en-US" i="1" dirty="0"/>
              <a:t>=FALSE)</a:t>
            </a:r>
            <a:endParaRPr lang="en-US" dirty="0"/>
          </a:p>
          <a:p>
            <a:pPr marL="0" indent="0">
              <a:buNone/>
              <a:tabLst>
                <a:tab pos="396875" algn="l"/>
              </a:tabLst>
            </a:pPr>
            <a:r>
              <a:rPr lang="en-US" dirty="0"/>
              <a:t>  )</a:t>
            </a:r>
          </a:p>
          <a:p>
            <a:pPr marL="0" indent="0">
              <a:buNone/>
              <a:tabLst>
                <a:tab pos="396875" algn="l"/>
              </a:tabLst>
            </a:pPr>
            <a:r>
              <a:rPr lang="en-US" dirty="0"/>
              <a:t>})  </a:t>
            </a:r>
          </a:p>
          <a:p>
            <a:pPr marL="0" indent="0">
              <a:buNone/>
              <a:tabLst>
                <a:tab pos="396875" algn="l"/>
              </a:tabLst>
            </a:pPr>
            <a:r>
              <a:rPr lang="en-US" i="1" dirty="0"/>
              <a:t># head(</a:t>
            </a:r>
            <a:r>
              <a:rPr lang="en-US" i="1" dirty="0" err="1"/>
              <a:t>rawCsvText</a:t>
            </a:r>
            <a:r>
              <a:rPr lang="en-US" i="1" dirty="0"/>
              <a:t>) #Inspect the raw data, if desired.</a:t>
            </a:r>
            <a:endParaRPr lang="en-US" dirty="0"/>
          </a:p>
          <a:p>
            <a:pPr marL="0" indent="0">
              <a:buNone/>
              <a:tabLst>
                <a:tab pos="396875" algn="l"/>
              </a:tabLst>
            </a:pPr>
            <a:r>
              <a:rPr lang="en-US" dirty="0"/>
              <a:t>ds </a:t>
            </a:r>
            <a:r>
              <a:rPr lang="en-US" b="1" dirty="0"/>
              <a:t>&lt;-</a:t>
            </a:r>
            <a:r>
              <a:rPr lang="en-US" dirty="0"/>
              <a:t> read.csv(text</a:t>
            </a:r>
            <a:r>
              <a:rPr lang="en-US" b="1" dirty="0"/>
              <a:t>=</a:t>
            </a:r>
            <a:r>
              <a:rPr lang="en-US" dirty="0" err="1"/>
              <a:t>rawCsvText</a:t>
            </a:r>
            <a:r>
              <a:rPr lang="en-US" dirty="0"/>
              <a:t>, </a:t>
            </a:r>
            <a:r>
              <a:rPr lang="en-US" dirty="0" err="1"/>
              <a:t>stringsAsFactors</a:t>
            </a:r>
            <a:r>
              <a:rPr lang="en-US" b="1" dirty="0"/>
              <a:t>=FALSE</a:t>
            </a:r>
            <a:r>
              <a:rPr lang="en-US" dirty="0"/>
              <a:t>) </a:t>
            </a:r>
            <a:r>
              <a:rPr lang="en-US" i="1" dirty="0"/>
              <a:t>#Convert the raw text to a dataset.</a:t>
            </a:r>
            <a:endParaRPr lang="en-US" dirty="0"/>
          </a:p>
          <a:p>
            <a:pPr marL="0" indent="0">
              <a:buNone/>
              <a:tabLst>
                <a:tab pos="396875" algn="l"/>
              </a:tabLst>
            </a:pPr>
            <a:r>
              <a:rPr lang="en-US" dirty="0" err="1"/>
              <a:t>ds</a:t>
            </a:r>
            <a:r>
              <a:rPr lang="en-US" b="1" dirty="0" err="1"/>
              <a:t>$</a:t>
            </a:r>
            <a:r>
              <a:rPr lang="en-US" dirty="0" err="1"/>
              <a:t>RowID</a:t>
            </a:r>
            <a:r>
              <a:rPr lang="en-US" dirty="0"/>
              <a:t> </a:t>
            </a:r>
            <a:r>
              <a:rPr lang="en-US" b="1" dirty="0"/>
              <a:t>&lt;-</a:t>
            </a:r>
            <a:r>
              <a:rPr lang="en-US" dirty="0"/>
              <a:t> </a:t>
            </a:r>
            <a:r>
              <a:rPr lang="en-US" dirty="0" err="1"/>
              <a:t>as.integer</a:t>
            </a:r>
            <a:r>
              <a:rPr lang="en-US" dirty="0"/>
              <a:t>(</a:t>
            </a:r>
            <a:r>
              <a:rPr lang="en-US" dirty="0" err="1"/>
              <a:t>row.names</a:t>
            </a:r>
            <a:r>
              <a:rPr lang="en-US" dirty="0"/>
              <a:t>(ds))</a:t>
            </a:r>
          </a:p>
          <a:p>
            <a:pPr marL="0" indent="0">
              <a:buNone/>
              <a:tabLst>
                <a:tab pos="396875" algn="l"/>
              </a:tabLst>
            </a:pPr>
            <a:r>
              <a:rPr lang="en-US" dirty="0" err="1"/>
              <a:t>object.size</a:t>
            </a:r>
            <a:r>
              <a:rPr lang="en-US" dirty="0"/>
              <a:t>(ds)</a:t>
            </a:r>
          </a:p>
          <a:p>
            <a:pPr marL="0" indent="0">
              <a:buNone/>
              <a:tabLst>
                <a:tab pos="396875" algn="l"/>
              </a:tabLst>
            </a:pPr>
            <a:r>
              <a:rPr lang="en-US" dirty="0"/>
              <a:t> </a:t>
            </a:r>
          </a:p>
          <a:p>
            <a:pPr marL="0" indent="0">
              <a:buNone/>
              <a:tabLst>
                <a:tab pos="396875" algn="l"/>
              </a:tabLst>
            </a:pPr>
            <a:r>
              <a:rPr lang="en-US" dirty="0" err="1"/>
              <a:t>rm</a:t>
            </a:r>
            <a:r>
              <a:rPr lang="en-US" dirty="0"/>
              <a:t>(</a:t>
            </a:r>
            <a:r>
              <a:rPr lang="en-US" dirty="0" err="1"/>
              <a:t>redcapUri</a:t>
            </a:r>
            <a:r>
              <a:rPr lang="en-US" dirty="0"/>
              <a:t>, token, </a:t>
            </a:r>
            <a:r>
              <a:rPr lang="en-US" dirty="0" err="1"/>
              <a:t>rawCsvText</a:t>
            </a:r>
            <a:r>
              <a:rPr lang="en-US" dirty="0"/>
              <a:t>)</a:t>
            </a:r>
          </a:p>
          <a:p>
            <a:pPr marL="0" indent="0">
              <a:buNone/>
              <a:tabLst>
                <a:tab pos="396875" algn="l"/>
              </a:tabLst>
            </a:pPr>
            <a:endParaRPr lang="en-US" dirty="0"/>
          </a:p>
          <a:p>
            <a:pPr marL="0" indent="0">
              <a:buNone/>
              <a:tabLst>
                <a:tab pos="396875" algn="l"/>
              </a:tabLst>
            </a:pPr>
            <a:endParaRPr lang="en-US" dirty="0" smtClean="0"/>
          </a:p>
        </p:txBody>
      </p:sp>
    </p:spTree>
    <p:extLst>
      <p:ext uri="{BB962C8B-B14F-4D97-AF65-F5344CB8AC3E}">
        <p14:creationId xmlns:p14="http://schemas.microsoft.com/office/powerpoint/2010/main" val="31369324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What is this </a:t>
            </a:r>
            <a:r>
              <a:rPr lang="en-US" dirty="0" err="1" smtClean="0"/>
              <a:t>REDCapR</a:t>
            </a:r>
            <a:r>
              <a:rPr lang="en-US" dirty="0" smtClean="0"/>
              <a:t> you speak of?</a:t>
            </a:r>
          </a:p>
          <a:p>
            <a:pPr marL="0" indent="0">
              <a:buNone/>
            </a:pPr>
            <a:endParaRPr lang="en-US" dirty="0" smtClean="0"/>
          </a:p>
          <a:p>
            <a:pPr marL="0" indent="0">
              <a:buNone/>
            </a:pPr>
            <a:r>
              <a:rPr lang="en-US" sz="2800" dirty="0" smtClean="0"/>
              <a:t>Written by Will Beasley, </a:t>
            </a:r>
            <a:r>
              <a:rPr lang="en-US" sz="2800" dirty="0" err="1" smtClean="0"/>
              <a:t>REDCapR</a:t>
            </a:r>
            <a:r>
              <a:rPr lang="en-US" sz="2800" dirty="0" smtClean="0"/>
              <a:t> is an R package containing the functions </a:t>
            </a:r>
            <a:r>
              <a:rPr lang="en-US" sz="2800" dirty="0" err="1" smtClean="0"/>
              <a:t>redcap_read_oneshot</a:t>
            </a:r>
            <a:r>
              <a:rPr lang="en-US" sz="2800" dirty="0" smtClean="0"/>
              <a:t>, </a:t>
            </a:r>
            <a:r>
              <a:rPr lang="en-US" sz="2800" dirty="0" err="1" smtClean="0"/>
              <a:t>redcap_read</a:t>
            </a:r>
            <a:r>
              <a:rPr lang="en-US" sz="2800" dirty="0" smtClean="0"/>
              <a:t>, and </a:t>
            </a:r>
            <a:r>
              <a:rPr lang="en-US" sz="2800" dirty="0" err="1" smtClean="0"/>
              <a:t>redcap_write</a:t>
            </a:r>
            <a:r>
              <a:rPr lang="en-US" sz="2800" dirty="0" smtClean="0"/>
              <a:t>.</a:t>
            </a:r>
          </a:p>
          <a:p>
            <a:pPr marL="0" indent="0">
              <a:buNone/>
            </a:pPr>
            <a:endParaRPr lang="en-US" sz="2800" dirty="0"/>
          </a:p>
          <a:p>
            <a:pPr marL="0" indent="0">
              <a:buNone/>
            </a:pPr>
            <a:r>
              <a:rPr lang="en-US" sz="2800" dirty="0" smtClean="0"/>
              <a:t>These functions communicate with REDCap using its API capabilities.</a:t>
            </a:r>
          </a:p>
          <a:p>
            <a:pPr marL="0" indent="0">
              <a:buNone/>
            </a:pPr>
            <a:endParaRPr lang="en-US" sz="2800" dirty="0" smtClean="0"/>
          </a:p>
          <a:p>
            <a:pPr marL="0" indent="0">
              <a:buNone/>
            </a:pPr>
            <a:endParaRPr lang="en-US" dirty="0" smtClean="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15054135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err="1"/>
              <a:t>redcap_read_oneshot</a:t>
            </a:r>
            <a:r>
              <a:rPr lang="en-US" dirty="0"/>
              <a:t>: retrieves data all at once from REDCap</a:t>
            </a:r>
          </a:p>
          <a:p>
            <a:pPr marL="0" indent="0">
              <a:buNone/>
            </a:pPr>
            <a:endParaRPr lang="en-US" dirty="0"/>
          </a:p>
          <a:p>
            <a:pPr marL="0" indent="0">
              <a:buNone/>
            </a:pPr>
            <a:r>
              <a:rPr lang="en-US" dirty="0" err="1"/>
              <a:t>redcap_read</a:t>
            </a:r>
            <a:r>
              <a:rPr lang="en-US" dirty="0"/>
              <a:t>: retrieves data in subsets and then combines them into a single </a:t>
            </a:r>
            <a:r>
              <a:rPr lang="en-US" dirty="0" err="1" smtClean="0"/>
              <a:t>data.frame</a:t>
            </a:r>
            <a:endParaRPr lang="en-US" dirty="0" smtClean="0"/>
          </a:p>
          <a:p>
            <a:pPr marL="0" indent="0">
              <a:buNone/>
            </a:pPr>
            <a:endParaRPr lang="en-US" dirty="0"/>
          </a:p>
          <a:p>
            <a:pPr marL="0" indent="0">
              <a:buNone/>
            </a:pPr>
            <a:r>
              <a:rPr lang="en-US" dirty="0" err="1" smtClean="0"/>
              <a:t>redcap_write</a:t>
            </a:r>
            <a:r>
              <a:rPr lang="en-US" dirty="0" smtClean="0"/>
              <a:t>: writes data to REDCap (data import)</a:t>
            </a:r>
            <a:endParaRPr lang="en-US"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3836758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t>batch_size</a:t>
            </a:r>
            <a:r>
              <a:rPr lang="en-US" sz="2000" dirty="0"/>
              <a:t> = 100L, </a:t>
            </a:r>
            <a:r>
              <a:rPr lang="en-US" sz="2000" dirty="0" err="1"/>
              <a:t>interbatch_delay</a:t>
            </a:r>
            <a:r>
              <a:rPr lang="en-US" sz="2000" dirty="0"/>
              <a:t> = 0, </a:t>
            </a:r>
            <a:r>
              <a:rPr lang="en-US" sz="2000" dirty="0" err="1"/>
              <a:t>redcap_uri</a:t>
            </a:r>
            <a:r>
              <a:rPr lang="en-US" sz="2000" dirty="0"/>
              <a:t>, token, records = NULL, </a:t>
            </a:r>
            <a:r>
              <a:rPr lang="en-US" sz="2000" dirty="0" err="1"/>
              <a:t>records_collapsed</a:t>
            </a:r>
            <a:r>
              <a:rPr lang="en-US" sz="2000" dirty="0"/>
              <a:t> = NULL, fields = NULL, </a:t>
            </a:r>
            <a:r>
              <a:rPr lang="en-US" sz="2000" dirty="0" err="1"/>
              <a:t>fields_collapsed</a:t>
            </a:r>
            <a:r>
              <a:rPr lang="en-US" sz="2000" dirty="0"/>
              <a:t> = NULL, </a:t>
            </a:r>
            <a:r>
              <a:rPr lang="en-US" sz="2000" dirty="0" err="1"/>
              <a:t>export_data_access_groups</a:t>
            </a:r>
            <a:r>
              <a:rPr lang="en-US" sz="2000" dirty="0"/>
              <a:t> = FALSE, </a:t>
            </a:r>
            <a:r>
              <a:rPr lang="en-US" sz="2000" dirty="0" err="1"/>
              <a:t>raw_or_label</a:t>
            </a:r>
            <a:r>
              <a:rPr lang="en-US" sz="2000" dirty="0"/>
              <a:t> = "raw", verbose = TRUE, </a:t>
            </a:r>
            <a:r>
              <a:rPr lang="en-US" sz="2000" dirty="0" err="1"/>
              <a:t>cert_location</a:t>
            </a:r>
            <a:r>
              <a:rPr lang="en-US" sz="2000" dirty="0"/>
              <a:t> = NULL</a:t>
            </a:r>
            <a:r>
              <a:rPr lang="en-US" sz="2000" dirty="0" smtClean="0"/>
              <a:t>)</a:t>
            </a:r>
          </a:p>
          <a:p>
            <a:pPr marL="0" indent="0">
              <a:buNone/>
            </a:pPr>
            <a:endParaRPr lang="en-US" sz="2000" dirty="0"/>
          </a:p>
          <a:p>
            <a:pPr marL="0" indent="0">
              <a:buNone/>
            </a:pPr>
            <a:r>
              <a:rPr lang="en-US" sz="2000" dirty="0" smtClean="0"/>
              <a:t>All arguments of the </a:t>
            </a:r>
            <a:r>
              <a:rPr lang="en-US" sz="2000" dirty="0" err="1" smtClean="0"/>
              <a:t>redcap_read</a:t>
            </a:r>
            <a:r>
              <a:rPr lang="en-US" sz="2000" dirty="0" smtClean="0"/>
              <a:t> function will be discuss, however it should be noted that not all arguments are required. This function can be used with a statement as simple as:</a:t>
            </a:r>
          </a:p>
          <a:p>
            <a:pPr marL="0" indent="0">
              <a:buNone/>
            </a:pPr>
            <a:endParaRPr lang="en-US" sz="2000" dirty="0"/>
          </a:p>
          <a:p>
            <a:pPr marL="0" indent="0">
              <a:buNone/>
            </a:pPr>
            <a:r>
              <a:rPr lang="en-US" sz="2000" dirty="0" err="1" smtClean="0"/>
              <a:t>redcap_read</a:t>
            </a:r>
            <a:r>
              <a:rPr lang="en-US" sz="2000" dirty="0" smtClean="0"/>
              <a:t>(</a:t>
            </a:r>
            <a:r>
              <a:rPr lang="en-US" sz="2000" dirty="0" err="1" smtClean="0"/>
              <a:t>redcap_uri</a:t>
            </a:r>
            <a:r>
              <a:rPr lang="en-US" sz="2000" dirty="0"/>
              <a:t>, </a:t>
            </a:r>
            <a:r>
              <a:rPr lang="en-US" sz="2000" dirty="0" smtClean="0"/>
              <a:t>token)</a:t>
            </a:r>
            <a:endParaRPr lang="en-US" sz="2000" dirty="0"/>
          </a:p>
          <a:p>
            <a:pPr marL="0" indent="0">
              <a:buNone/>
            </a:pPr>
            <a:endParaRPr lang="en-US" sz="2000"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20052607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solidFill>
                  <a:srgbClr val="FF0000"/>
                </a:solidFill>
              </a:rPr>
              <a:t>batch_size</a:t>
            </a:r>
            <a:r>
              <a:rPr lang="en-US" sz="2000" dirty="0">
                <a:solidFill>
                  <a:srgbClr val="FF0000"/>
                </a:solidFill>
              </a:rPr>
              <a:t> = 100L</a:t>
            </a:r>
            <a:r>
              <a:rPr lang="en-US" sz="2000" dirty="0"/>
              <a:t>, </a:t>
            </a:r>
            <a:r>
              <a:rPr lang="en-US" sz="2000" dirty="0" err="1"/>
              <a:t>interbatch_delay</a:t>
            </a:r>
            <a:r>
              <a:rPr lang="en-US" sz="2000" dirty="0"/>
              <a:t> = 0, </a:t>
            </a:r>
            <a:r>
              <a:rPr lang="en-US" sz="2000" dirty="0" err="1"/>
              <a:t>redcap_uri</a:t>
            </a:r>
            <a:r>
              <a:rPr lang="en-US" sz="2000" dirty="0"/>
              <a:t>, token, records = NULL, </a:t>
            </a:r>
            <a:r>
              <a:rPr lang="en-US" sz="2000" dirty="0" err="1"/>
              <a:t>records_collapsed</a:t>
            </a:r>
            <a:r>
              <a:rPr lang="en-US" sz="2000" dirty="0"/>
              <a:t> = NULL, fields = NULL, </a:t>
            </a:r>
            <a:r>
              <a:rPr lang="en-US" sz="2000" dirty="0" err="1"/>
              <a:t>fields_collapsed</a:t>
            </a:r>
            <a:r>
              <a:rPr lang="en-US" sz="2000" dirty="0"/>
              <a:t> = NULL, </a:t>
            </a:r>
            <a:r>
              <a:rPr lang="en-US" sz="2000" dirty="0" err="1"/>
              <a:t>export_data_access_groups</a:t>
            </a:r>
            <a:r>
              <a:rPr lang="en-US" sz="2000" dirty="0"/>
              <a:t> = FALSE, </a:t>
            </a:r>
            <a:r>
              <a:rPr lang="en-US" sz="2000" dirty="0" err="1"/>
              <a:t>raw_or_label</a:t>
            </a:r>
            <a:r>
              <a:rPr lang="en-US" sz="2000" dirty="0"/>
              <a:t> = "raw", verbose = TRUE, </a:t>
            </a:r>
            <a:r>
              <a:rPr lang="en-US" sz="2000" dirty="0" err="1" smtClean="0"/>
              <a:t>cert_location</a:t>
            </a:r>
            <a:r>
              <a:rPr lang="en-US" sz="2000" dirty="0" smtClean="0"/>
              <a:t> </a:t>
            </a:r>
            <a:r>
              <a:rPr lang="en-US" sz="2000" dirty="0"/>
              <a:t>= NULL</a:t>
            </a:r>
            <a:r>
              <a:rPr lang="en-US" sz="2000" dirty="0" smtClean="0"/>
              <a:t>)</a:t>
            </a:r>
          </a:p>
          <a:p>
            <a:pPr marL="0" indent="0">
              <a:buNone/>
            </a:pPr>
            <a:endParaRPr lang="en-US" sz="2000" dirty="0"/>
          </a:p>
          <a:p>
            <a:pPr marL="0" indent="0">
              <a:buNone/>
            </a:pPr>
            <a:r>
              <a:rPr lang="en-US" sz="2000" dirty="0" err="1" smtClean="0"/>
              <a:t>batch_size</a:t>
            </a:r>
            <a:r>
              <a:rPr lang="en-US" sz="2000" dirty="0" smtClean="0"/>
              <a:t>:	The maximum number of subject records a single batch should</a:t>
            </a:r>
          </a:p>
          <a:p>
            <a:pPr marL="0" indent="0">
              <a:buNone/>
            </a:pPr>
            <a:r>
              <a:rPr lang="en-US" sz="2000" dirty="0"/>
              <a:t>	</a:t>
            </a:r>
            <a:r>
              <a:rPr lang="en-US" sz="2000" dirty="0" smtClean="0"/>
              <a:t>	contain. The default is 100.</a:t>
            </a:r>
            <a:endParaRPr lang="en-US" sz="2000"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19678472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t>batch_size</a:t>
            </a:r>
            <a:r>
              <a:rPr lang="en-US" sz="2000" dirty="0"/>
              <a:t> = 100L, </a:t>
            </a:r>
            <a:r>
              <a:rPr lang="en-US" sz="2000" dirty="0" err="1">
                <a:solidFill>
                  <a:srgbClr val="FF0000"/>
                </a:solidFill>
              </a:rPr>
              <a:t>interbatch_delay</a:t>
            </a:r>
            <a:r>
              <a:rPr lang="en-US" sz="2000" dirty="0">
                <a:solidFill>
                  <a:srgbClr val="FF0000"/>
                </a:solidFill>
              </a:rPr>
              <a:t> = 0</a:t>
            </a:r>
            <a:r>
              <a:rPr lang="en-US" sz="2000" dirty="0"/>
              <a:t>, </a:t>
            </a:r>
            <a:r>
              <a:rPr lang="en-US" sz="2000" dirty="0" err="1"/>
              <a:t>redcap_uri</a:t>
            </a:r>
            <a:r>
              <a:rPr lang="en-US" sz="2000" dirty="0"/>
              <a:t>, token, records = NULL, </a:t>
            </a:r>
            <a:r>
              <a:rPr lang="en-US" sz="2000" dirty="0" err="1"/>
              <a:t>records_collapsed</a:t>
            </a:r>
            <a:r>
              <a:rPr lang="en-US" sz="2000" dirty="0"/>
              <a:t> = NULL, fields = NULL, </a:t>
            </a:r>
            <a:r>
              <a:rPr lang="en-US" sz="2000" dirty="0" err="1"/>
              <a:t>fields_collapsed</a:t>
            </a:r>
            <a:r>
              <a:rPr lang="en-US" sz="2000" dirty="0"/>
              <a:t> = NULL, </a:t>
            </a:r>
            <a:r>
              <a:rPr lang="en-US" sz="2000" dirty="0" err="1"/>
              <a:t>export_data_access_groups</a:t>
            </a:r>
            <a:r>
              <a:rPr lang="en-US" sz="2000" dirty="0"/>
              <a:t> = FALSE, </a:t>
            </a:r>
            <a:r>
              <a:rPr lang="en-US" sz="2000" dirty="0" err="1"/>
              <a:t>raw_or_label</a:t>
            </a:r>
            <a:r>
              <a:rPr lang="en-US" sz="2000" dirty="0"/>
              <a:t> = "raw", verbose = TRUE, </a:t>
            </a:r>
            <a:r>
              <a:rPr lang="en-US" sz="2000" dirty="0" err="1" smtClean="0"/>
              <a:t>cert_location</a:t>
            </a:r>
            <a:r>
              <a:rPr lang="en-US" sz="2000" dirty="0" smtClean="0"/>
              <a:t> </a:t>
            </a:r>
            <a:r>
              <a:rPr lang="en-US" sz="2000" dirty="0"/>
              <a:t>= NULL</a:t>
            </a:r>
            <a:r>
              <a:rPr lang="en-US" sz="2000" dirty="0" smtClean="0"/>
              <a:t>)</a:t>
            </a:r>
          </a:p>
          <a:p>
            <a:pPr marL="0" indent="0">
              <a:buNone/>
            </a:pPr>
            <a:endParaRPr lang="en-US" sz="2000" dirty="0"/>
          </a:p>
          <a:p>
            <a:pPr marL="0" indent="0">
              <a:buNone/>
            </a:pPr>
            <a:r>
              <a:rPr lang="en-US" sz="2000" dirty="0" err="1" smtClean="0"/>
              <a:t>interbatch_delay</a:t>
            </a:r>
            <a:r>
              <a:rPr lang="en-US" sz="2000" dirty="0" smtClean="0"/>
              <a:t>:		The number of seconds the function will wait before</a:t>
            </a:r>
          </a:p>
          <a:p>
            <a:pPr marL="0" indent="0">
              <a:buNone/>
            </a:pPr>
            <a:r>
              <a:rPr lang="en-US" sz="2000" dirty="0"/>
              <a:t>	</a:t>
            </a:r>
            <a:r>
              <a:rPr lang="en-US" sz="2000" dirty="0" smtClean="0"/>
              <a:t>		requesting a new subset from REDCap.  The default</a:t>
            </a:r>
          </a:p>
          <a:p>
            <a:pPr marL="0" indent="0">
              <a:buNone/>
            </a:pPr>
            <a:r>
              <a:rPr lang="en-US" sz="2000" dirty="0"/>
              <a:t>	</a:t>
            </a:r>
            <a:r>
              <a:rPr lang="en-US" sz="2000" dirty="0" smtClean="0"/>
              <a:t>		is 0.5 seconds</a:t>
            </a:r>
            <a:endParaRPr lang="en-US" sz="2000"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1720332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t>batch_size</a:t>
            </a:r>
            <a:r>
              <a:rPr lang="en-US" sz="2000" dirty="0"/>
              <a:t> = 100L, </a:t>
            </a:r>
            <a:r>
              <a:rPr lang="en-US" sz="2000" dirty="0" err="1"/>
              <a:t>interbatch_delay</a:t>
            </a:r>
            <a:r>
              <a:rPr lang="en-US" sz="2000" dirty="0"/>
              <a:t> = 0, </a:t>
            </a:r>
            <a:r>
              <a:rPr lang="en-US" sz="2000" dirty="0" err="1">
                <a:solidFill>
                  <a:srgbClr val="FF0000"/>
                </a:solidFill>
              </a:rPr>
              <a:t>redcap_uri</a:t>
            </a:r>
            <a:r>
              <a:rPr lang="en-US" sz="2000" dirty="0"/>
              <a:t>, token, records = NULL, </a:t>
            </a:r>
            <a:r>
              <a:rPr lang="en-US" sz="2000" dirty="0" err="1"/>
              <a:t>records_collapsed</a:t>
            </a:r>
            <a:r>
              <a:rPr lang="en-US" sz="2000" dirty="0"/>
              <a:t> = NULL, fields = NULL, </a:t>
            </a:r>
            <a:r>
              <a:rPr lang="en-US" sz="2000" dirty="0" err="1"/>
              <a:t>fields_collapsed</a:t>
            </a:r>
            <a:r>
              <a:rPr lang="en-US" sz="2000" dirty="0"/>
              <a:t> = NULL, </a:t>
            </a:r>
            <a:r>
              <a:rPr lang="en-US" sz="2000" dirty="0" err="1"/>
              <a:t>export_data_access_groups</a:t>
            </a:r>
            <a:r>
              <a:rPr lang="en-US" sz="2000" dirty="0"/>
              <a:t> = FALSE, </a:t>
            </a:r>
            <a:r>
              <a:rPr lang="en-US" sz="2000" dirty="0" err="1"/>
              <a:t>raw_or_label</a:t>
            </a:r>
            <a:r>
              <a:rPr lang="en-US" sz="2000" dirty="0"/>
              <a:t> = "raw", verbose = TRUE, </a:t>
            </a:r>
            <a:r>
              <a:rPr lang="en-US" sz="2000" dirty="0" err="1" smtClean="0"/>
              <a:t>cert_location</a:t>
            </a:r>
            <a:r>
              <a:rPr lang="en-US" sz="2000" dirty="0" smtClean="0"/>
              <a:t> </a:t>
            </a:r>
            <a:r>
              <a:rPr lang="en-US" sz="2000" dirty="0"/>
              <a:t>= NULL</a:t>
            </a:r>
            <a:r>
              <a:rPr lang="en-US" sz="2000" dirty="0" smtClean="0"/>
              <a:t>)</a:t>
            </a:r>
          </a:p>
          <a:p>
            <a:pPr marL="0" indent="0">
              <a:buNone/>
            </a:pPr>
            <a:endParaRPr lang="en-US" sz="2000" dirty="0"/>
          </a:p>
          <a:p>
            <a:pPr marL="0" indent="0">
              <a:buNone/>
            </a:pPr>
            <a:r>
              <a:rPr lang="en-US" sz="2000" dirty="0" err="1" smtClean="0"/>
              <a:t>redcap_uri</a:t>
            </a:r>
            <a:r>
              <a:rPr lang="en-US" sz="2000" dirty="0" smtClean="0"/>
              <a:t>:</a:t>
            </a:r>
            <a:r>
              <a:rPr lang="en-US" sz="2000" dirty="0"/>
              <a:t>	</a:t>
            </a:r>
            <a:r>
              <a:rPr lang="en-US" sz="2000" dirty="0" smtClean="0"/>
              <a:t>The URI of the REDCap project.  Required.</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1400" dirty="0" smtClean="0"/>
              <a:t>Note: </a:t>
            </a:r>
            <a:r>
              <a:rPr lang="en-US" sz="1400" dirty="0"/>
              <a:t>In computing, a uniform resource identifier (</a:t>
            </a:r>
            <a:r>
              <a:rPr lang="en-US" sz="1400" b="1" dirty="0"/>
              <a:t>URI</a:t>
            </a:r>
            <a:r>
              <a:rPr lang="en-US" sz="1400" dirty="0"/>
              <a:t>) is a string of characters used to identify a name of a web resource. Such identification enables interaction with representations of the web resource over a network (typically the World Wide Web) using specific protocols.</a:t>
            </a:r>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160161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609600"/>
          </a:xfrm>
          <a:solidFill>
            <a:schemeClr val="bg1">
              <a:lumMod val="75000"/>
            </a:schemeClr>
          </a:solidFill>
        </p:spPr>
        <p:txBody>
          <a:bodyPr>
            <a:normAutofit fontScale="90000"/>
          </a:bodyPr>
          <a:lstStyle/>
          <a:p>
            <a:r>
              <a:rPr lang="en-US" dirty="0" smtClean="0"/>
              <a:t>Presentation Outline</a:t>
            </a:r>
            <a:endParaRPr lang="en-US" dirty="0"/>
          </a:p>
        </p:txBody>
      </p:sp>
      <p:sp>
        <p:nvSpPr>
          <p:cNvPr id="3" name="Content Placeholder 2"/>
          <p:cNvSpPr>
            <a:spLocks noGrp="1"/>
          </p:cNvSpPr>
          <p:nvPr>
            <p:ph idx="1"/>
          </p:nvPr>
        </p:nvSpPr>
        <p:spPr>
          <a:xfrm>
            <a:off x="0" y="685800"/>
            <a:ext cx="9144000" cy="6172200"/>
          </a:xfrm>
        </p:spPr>
        <p:txBody>
          <a:bodyPr>
            <a:normAutofit/>
          </a:bodyPr>
          <a:lstStyle/>
          <a:p>
            <a:endParaRPr lang="en-US" dirty="0" smtClean="0"/>
          </a:p>
          <a:p>
            <a:endParaRPr lang="en-US" dirty="0" smtClean="0"/>
          </a:p>
          <a:p>
            <a:endParaRPr lang="en-US" dirty="0" smtClean="0"/>
          </a:p>
          <a:p>
            <a:endParaRPr lang="en-US" dirty="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14656748"/>
              </p:ext>
            </p:extLst>
          </p:nvPr>
        </p:nvGraphicFramePr>
        <p:xfrm>
          <a:off x="151304" y="745002"/>
          <a:ext cx="8827140" cy="6087780"/>
        </p:xfrm>
        <a:graphic>
          <a:graphicData uri="http://schemas.openxmlformats.org/drawingml/2006/table">
            <a:tbl>
              <a:tblPr firstRow="1" bandRow="1">
                <a:tableStyleId>{2D5ABB26-0587-4C30-8999-92F81FD0307C}</a:tableStyleId>
              </a:tblPr>
              <a:tblGrid>
                <a:gridCol w="8827140"/>
              </a:tblGrid>
              <a:tr h="6764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dirty="0" smtClean="0"/>
                        <a:t>REDCap Overview and OUHSC History</a:t>
                      </a:r>
                    </a:p>
                  </a:txBody>
                  <a:tcPr>
                    <a:solidFill>
                      <a:srgbClr val="9E0142"/>
                    </a:solidFill>
                  </a:tcPr>
                </a:tc>
              </a:tr>
              <a:tr h="6764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dirty="0" smtClean="0"/>
                        <a:t>Scenarios Favoring REDCap</a:t>
                      </a:r>
                      <a:endParaRPr lang="en-US" sz="3600" dirty="0"/>
                    </a:p>
                  </a:txBody>
                  <a:tcPr>
                    <a:solidFill>
                      <a:srgbClr val="D53E4F"/>
                    </a:solidFill>
                  </a:tcPr>
                </a:tc>
              </a:tr>
              <a:tr h="6764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dirty="0" smtClean="0"/>
                        <a:t>REDCap</a:t>
                      </a:r>
                      <a:r>
                        <a:rPr lang="en-US" sz="3600" baseline="0" dirty="0" smtClean="0"/>
                        <a:t> &amp; Reproducible Research</a:t>
                      </a:r>
                      <a:endParaRPr lang="en-US" sz="3600" dirty="0" smtClean="0"/>
                    </a:p>
                  </a:txBody>
                  <a:tcPr>
                    <a:solidFill>
                      <a:srgbClr val="3288BD"/>
                    </a:solidFill>
                  </a:tcPr>
                </a:tc>
              </a:tr>
              <a:tr h="6764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dirty="0" smtClean="0"/>
                        <a:t>REDCap Data Export Options</a:t>
                      </a:r>
                    </a:p>
                  </a:txBody>
                  <a:tcPr>
                    <a:solidFill>
                      <a:srgbClr val="5E4FA2"/>
                    </a:solidFill>
                  </a:tcPr>
                </a:tc>
              </a:tr>
              <a:tr h="6764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dirty="0" smtClean="0"/>
                        <a:t>Dat</a:t>
                      </a:r>
                      <a:r>
                        <a:rPr lang="en-US" sz="3600" baseline="0" dirty="0" smtClean="0"/>
                        <a:t>a Export Tool</a:t>
                      </a:r>
                      <a:endParaRPr lang="en-US" sz="3600" dirty="0" smtClean="0"/>
                    </a:p>
                  </a:txBody>
                  <a:tcPr>
                    <a:solidFill>
                      <a:schemeClr val="accent6">
                        <a:lumMod val="75000"/>
                      </a:schemeClr>
                    </a:solidFill>
                  </a:tcPr>
                </a:tc>
              </a:tr>
              <a:tr h="6764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dirty="0" smtClean="0"/>
                        <a:t>Data Export</a:t>
                      </a:r>
                      <a:r>
                        <a:rPr lang="en-US" sz="3600" baseline="0" dirty="0" smtClean="0"/>
                        <a:t> API</a:t>
                      </a:r>
                      <a:endParaRPr lang="en-US" sz="3600" dirty="0" smtClean="0"/>
                    </a:p>
                  </a:txBody>
                  <a:tcPr>
                    <a:solidFill>
                      <a:srgbClr val="FFFFCC"/>
                    </a:solidFill>
                  </a:tcPr>
                </a:tc>
              </a:tr>
              <a:tr h="676420">
                <a:tc>
                  <a:txBody>
                    <a:bodyPr/>
                    <a:lstStyle/>
                    <a:p>
                      <a:pPr algn="ctr"/>
                      <a:r>
                        <a:rPr lang="en-US" sz="3600" dirty="0" smtClean="0"/>
                        <a:t>API</a:t>
                      </a:r>
                      <a:r>
                        <a:rPr lang="en-US" sz="3600" baseline="0" dirty="0" smtClean="0"/>
                        <a:t> Data Export Example</a:t>
                      </a:r>
                      <a:endParaRPr lang="en-US" sz="3600" dirty="0"/>
                    </a:p>
                  </a:txBody>
                  <a:tcPr>
                    <a:solidFill>
                      <a:schemeClr val="accent6">
                        <a:lumMod val="40000"/>
                        <a:lumOff val="60000"/>
                      </a:schemeClr>
                    </a:solidFill>
                  </a:tcPr>
                </a:tc>
              </a:tr>
              <a:tr h="6764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dirty="0" err="1" smtClean="0"/>
                        <a:t>REDCapR</a:t>
                      </a:r>
                      <a:endParaRPr lang="en-US" sz="3600" dirty="0" smtClean="0"/>
                    </a:p>
                  </a:txBody>
                  <a:tcPr>
                    <a:solidFill>
                      <a:srgbClr val="E6F598"/>
                    </a:solidFill>
                  </a:tcPr>
                </a:tc>
              </a:tr>
              <a:tr h="6764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dirty="0" err="1" smtClean="0"/>
                        <a:t>REDCapR</a:t>
                      </a:r>
                      <a:r>
                        <a:rPr lang="en-US" sz="3600" dirty="0" smtClean="0"/>
                        <a:t> API Example</a:t>
                      </a:r>
                    </a:p>
                  </a:txBody>
                  <a:tcPr>
                    <a:solidFill>
                      <a:srgbClr val="66C2A5"/>
                    </a:solidFill>
                  </a:tcPr>
                </a:tc>
              </a:tr>
            </a:tbl>
          </a:graphicData>
        </a:graphic>
      </p:graphicFrame>
    </p:spTree>
    <p:extLst>
      <p:ext uri="{BB962C8B-B14F-4D97-AF65-F5344CB8AC3E}">
        <p14:creationId xmlns:p14="http://schemas.microsoft.com/office/powerpoint/2010/main" val="26826929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t>batch_size</a:t>
            </a:r>
            <a:r>
              <a:rPr lang="en-US" sz="2000" dirty="0"/>
              <a:t> = 100L, </a:t>
            </a:r>
            <a:r>
              <a:rPr lang="en-US" sz="2000" dirty="0" err="1"/>
              <a:t>interbatch_delay</a:t>
            </a:r>
            <a:r>
              <a:rPr lang="en-US" sz="2000" dirty="0"/>
              <a:t> = 0, </a:t>
            </a:r>
            <a:r>
              <a:rPr lang="en-US" sz="2000" dirty="0" err="1"/>
              <a:t>redcap_uri</a:t>
            </a:r>
            <a:r>
              <a:rPr lang="en-US" sz="2000" dirty="0"/>
              <a:t>, </a:t>
            </a:r>
            <a:r>
              <a:rPr lang="en-US" sz="2000" dirty="0">
                <a:solidFill>
                  <a:srgbClr val="FF0000"/>
                </a:solidFill>
              </a:rPr>
              <a:t>token</a:t>
            </a:r>
            <a:r>
              <a:rPr lang="en-US" sz="2000" dirty="0"/>
              <a:t>, records = NULL, </a:t>
            </a:r>
            <a:r>
              <a:rPr lang="en-US" sz="2000" dirty="0" err="1"/>
              <a:t>records_collapsed</a:t>
            </a:r>
            <a:r>
              <a:rPr lang="en-US" sz="2000" dirty="0"/>
              <a:t> = NULL, fields = NULL, </a:t>
            </a:r>
            <a:r>
              <a:rPr lang="en-US" sz="2000" dirty="0" err="1"/>
              <a:t>fields_collapsed</a:t>
            </a:r>
            <a:r>
              <a:rPr lang="en-US" sz="2000" dirty="0"/>
              <a:t> = NULL, </a:t>
            </a:r>
            <a:r>
              <a:rPr lang="en-US" sz="2000" dirty="0" err="1"/>
              <a:t>export_data_access_groups</a:t>
            </a:r>
            <a:r>
              <a:rPr lang="en-US" sz="2000" dirty="0"/>
              <a:t> = FALSE, </a:t>
            </a:r>
            <a:r>
              <a:rPr lang="en-US" sz="2000" dirty="0" err="1"/>
              <a:t>raw_or_label</a:t>
            </a:r>
            <a:r>
              <a:rPr lang="en-US" sz="2000" dirty="0"/>
              <a:t> = "raw", verbose = TRUE, </a:t>
            </a:r>
            <a:r>
              <a:rPr lang="en-US" sz="2000" dirty="0" err="1" smtClean="0"/>
              <a:t>cert_location</a:t>
            </a:r>
            <a:r>
              <a:rPr lang="en-US" sz="2000" dirty="0" smtClean="0"/>
              <a:t> </a:t>
            </a:r>
            <a:r>
              <a:rPr lang="en-US" sz="2000" dirty="0"/>
              <a:t>= NULL</a:t>
            </a:r>
            <a:r>
              <a:rPr lang="en-US" sz="2000" dirty="0" smtClean="0"/>
              <a:t>)</a:t>
            </a:r>
          </a:p>
          <a:p>
            <a:pPr marL="0" indent="0">
              <a:buNone/>
            </a:pPr>
            <a:endParaRPr lang="en-US" sz="2000" dirty="0"/>
          </a:p>
          <a:p>
            <a:pPr marL="0" indent="0">
              <a:buNone/>
            </a:pPr>
            <a:r>
              <a:rPr lang="en-US" sz="2000" dirty="0" smtClean="0"/>
              <a:t>token:	The user-specific string that serves as the password for a project.  Required.</a:t>
            </a:r>
          </a:p>
          <a:p>
            <a:pPr marL="0" indent="0">
              <a:buNone/>
            </a:pPr>
            <a:endParaRPr lang="en-US" sz="2000"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22579595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t>batch_size</a:t>
            </a:r>
            <a:r>
              <a:rPr lang="en-US" sz="2000" dirty="0"/>
              <a:t> = 100L, </a:t>
            </a:r>
            <a:r>
              <a:rPr lang="en-US" sz="2000" dirty="0" err="1"/>
              <a:t>interbatch_delay</a:t>
            </a:r>
            <a:r>
              <a:rPr lang="en-US" sz="2000" dirty="0"/>
              <a:t> = 0, </a:t>
            </a:r>
            <a:r>
              <a:rPr lang="en-US" sz="2000" dirty="0" err="1"/>
              <a:t>redcap_uri</a:t>
            </a:r>
            <a:r>
              <a:rPr lang="en-US" sz="2000" dirty="0"/>
              <a:t>, token, </a:t>
            </a:r>
            <a:r>
              <a:rPr lang="en-US" sz="2000" dirty="0">
                <a:solidFill>
                  <a:srgbClr val="FF0000"/>
                </a:solidFill>
              </a:rPr>
              <a:t>records = NULL</a:t>
            </a:r>
            <a:r>
              <a:rPr lang="en-US" sz="2000" dirty="0"/>
              <a:t>, </a:t>
            </a:r>
            <a:r>
              <a:rPr lang="en-US" sz="2000" dirty="0" err="1"/>
              <a:t>records_collapsed</a:t>
            </a:r>
            <a:r>
              <a:rPr lang="en-US" sz="2000" dirty="0"/>
              <a:t> = NULL, fields = NULL, </a:t>
            </a:r>
            <a:r>
              <a:rPr lang="en-US" sz="2000" dirty="0" err="1"/>
              <a:t>fields_collapsed</a:t>
            </a:r>
            <a:r>
              <a:rPr lang="en-US" sz="2000" dirty="0"/>
              <a:t> = NULL, </a:t>
            </a:r>
            <a:r>
              <a:rPr lang="en-US" sz="2000" dirty="0" err="1"/>
              <a:t>export_data_access_groups</a:t>
            </a:r>
            <a:r>
              <a:rPr lang="en-US" sz="2000" dirty="0"/>
              <a:t> = FALSE, </a:t>
            </a:r>
            <a:r>
              <a:rPr lang="en-US" sz="2000" dirty="0" err="1"/>
              <a:t>raw_or_label</a:t>
            </a:r>
            <a:r>
              <a:rPr lang="en-US" sz="2000" dirty="0"/>
              <a:t> = "raw", verbose = TRUE, </a:t>
            </a:r>
            <a:r>
              <a:rPr lang="en-US" sz="2000" dirty="0" err="1"/>
              <a:t>cert_location</a:t>
            </a:r>
            <a:r>
              <a:rPr lang="en-US" sz="2000" dirty="0"/>
              <a:t> = NULL</a:t>
            </a:r>
            <a:r>
              <a:rPr lang="en-US" sz="2000" dirty="0" smtClean="0"/>
              <a:t>)</a:t>
            </a:r>
          </a:p>
          <a:p>
            <a:pPr marL="0" indent="0">
              <a:buNone/>
            </a:pPr>
            <a:endParaRPr lang="en-US" sz="2000" dirty="0"/>
          </a:p>
          <a:p>
            <a:pPr marL="0" indent="0">
              <a:buNone/>
            </a:pPr>
            <a:r>
              <a:rPr lang="en-US" sz="2000" dirty="0" smtClean="0"/>
              <a:t>records:	</a:t>
            </a:r>
            <a:r>
              <a:rPr lang="en-US" sz="2000" dirty="0"/>
              <a:t>	</a:t>
            </a:r>
            <a:r>
              <a:rPr lang="en-US" sz="2000" dirty="0" smtClean="0"/>
              <a:t>An array, where each element corresponds to the ID of a desired</a:t>
            </a:r>
          </a:p>
          <a:p>
            <a:pPr marL="0" indent="0">
              <a:buNone/>
            </a:pPr>
            <a:r>
              <a:rPr lang="en-US" sz="2000" dirty="0"/>
              <a:t>	</a:t>
            </a:r>
            <a:r>
              <a:rPr lang="en-US" sz="2000" dirty="0" smtClean="0"/>
              <a:t>	record.  Optional.</a:t>
            </a:r>
            <a:endParaRPr lang="en-US" sz="2000"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17949592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t>batch_size</a:t>
            </a:r>
            <a:r>
              <a:rPr lang="en-US" sz="2000" dirty="0"/>
              <a:t> = 100L, </a:t>
            </a:r>
            <a:r>
              <a:rPr lang="en-US" sz="2000" dirty="0" err="1"/>
              <a:t>interbatch_delay</a:t>
            </a:r>
            <a:r>
              <a:rPr lang="en-US" sz="2000" dirty="0"/>
              <a:t> = 0, </a:t>
            </a:r>
            <a:r>
              <a:rPr lang="en-US" sz="2000" dirty="0" err="1"/>
              <a:t>redcap_uri</a:t>
            </a:r>
            <a:r>
              <a:rPr lang="en-US" sz="2000" dirty="0"/>
              <a:t>, token, records = NULL, </a:t>
            </a:r>
            <a:r>
              <a:rPr lang="en-US" sz="2000" dirty="0" err="1">
                <a:solidFill>
                  <a:srgbClr val="FF0000"/>
                </a:solidFill>
              </a:rPr>
              <a:t>records_collapsed</a:t>
            </a:r>
            <a:r>
              <a:rPr lang="en-US" sz="2000" dirty="0">
                <a:solidFill>
                  <a:srgbClr val="FF0000"/>
                </a:solidFill>
              </a:rPr>
              <a:t> = NULL</a:t>
            </a:r>
            <a:r>
              <a:rPr lang="en-US" sz="2000" dirty="0"/>
              <a:t>, fields = NULL, </a:t>
            </a:r>
            <a:r>
              <a:rPr lang="en-US" sz="2000" dirty="0" err="1"/>
              <a:t>fields_collapsed</a:t>
            </a:r>
            <a:r>
              <a:rPr lang="en-US" sz="2000" dirty="0"/>
              <a:t> = NULL, </a:t>
            </a:r>
            <a:r>
              <a:rPr lang="en-US" sz="2000" dirty="0" err="1"/>
              <a:t>export_data_access_groups</a:t>
            </a:r>
            <a:r>
              <a:rPr lang="en-US" sz="2000" dirty="0"/>
              <a:t> = FALSE, </a:t>
            </a:r>
            <a:r>
              <a:rPr lang="en-US" sz="2000" dirty="0" err="1"/>
              <a:t>raw_or_label</a:t>
            </a:r>
            <a:r>
              <a:rPr lang="en-US" sz="2000" dirty="0"/>
              <a:t> = "raw", verbose = TRUE, </a:t>
            </a:r>
            <a:r>
              <a:rPr lang="en-US" sz="2000" dirty="0" err="1"/>
              <a:t>cert_location</a:t>
            </a:r>
            <a:r>
              <a:rPr lang="en-US" sz="2000" dirty="0"/>
              <a:t> = NULL</a:t>
            </a:r>
            <a:r>
              <a:rPr lang="en-US" sz="2000" dirty="0" smtClean="0"/>
              <a:t>)</a:t>
            </a:r>
          </a:p>
          <a:p>
            <a:pPr marL="0" indent="0">
              <a:buNone/>
            </a:pPr>
            <a:endParaRPr lang="en-US" sz="2000" dirty="0"/>
          </a:p>
          <a:p>
            <a:pPr marL="0" indent="0">
              <a:buNone/>
            </a:pPr>
            <a:r>
              <a:rPr lang="en-US" sz="2000" dirty="0" err="1" smtClean="0"/>
              <a:t>records_collapsed</a:t>
            </a:r>
            <a:r>
              <a:rPr lang="en-US" sz="2000" dirty="0" smtClean="0"/>
              <a:t>:	A single string, where the desired ID values are separated</a:t>
            </a:r>
          </a:p>
          <a:p>
            <a:pPr marL="0" indent="0">
              <a:buNone/>
            </a:pPr>
            <a:r>
              <a:rPr lang="en-US" sz="2000" dirty="0"/>
              <a:t>	</a:t>
            </a:r>
            <a:r>
              <a:rPr lang="en-US" sz="2000" dirty="0" smtClean="0"/>
              <a:t>		by commas.  Optional.</a:t>
            </a:r>
            <a:endParaRPr lang="en-US" sz="2000"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29356588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t>batch_size</a:t>
            </a:r>
            <a:r>
              <a:rPr lang="en-US" sz="2000" dirty="0"/>
              <a:t> = 100L, </a:t>
            </a:r>
            <a:r>
              <a:rPr lang="en-US" sz="2000" dirty="0" err="1"/>
              <a:t>interbatch_delay</a:t>
            </a:r>
            <a:r>
              <a:rPr lang="en-US" sz="2000" dirty="0"/>
              <a:t> = 0, </a:t>
            </a:r>
            <a:r>
              <a:rPr lang="en-US" sz="2000" dirty="0" err="1"/>
              <a:t>redcap_uri</a:t>
            </a:r>
            <a:r>
              <a:rPr lang="en-US" sz="2000" dirty="0"/>
              <a:t>, token, records = NULL, </a:t>
            </a:r>
            <a:r>
              <a:rPr lang="en-US" sz="2000" dirty="0" err="1"/>
              <a:t>records_collapsed</a:t>
            </a:r>
            <a:r>
              <a:rPr lang="en-US" sz="2000" dirty="0"/>
              <a:t> = NULL, </a:t>
            </a:r>
            <a:r>
              <a:rPr lang="en-US" sz="2000" dirty="0">
                <a:solidFill>
                  <a:srgbClr val="FF0000"/>
                </a:solidFill>
              </a:rPr>
              <a:t>fields = NULL</a:t>
            </a:r>
            <a:r>
              <a:rPr lang="en-US" sz="2000" dirty="0"/>
              <a:t>, </a:t>
            </a:r>
            <a:r>
              <a:rPr lang="en-US" sz="2000" dirty="0" err="1"/>
              <a:t>fields_collapsed</a:t>
            </a:r>
            <a:r>
              <a:rPr lang="en-US" sz="2000" dirty="0"/>
              <a:t> = NULL, </a:t>
            </a:r>
            <a:r>
              <a:rPr lang="en-US" sz="2000" dirty="0" err="1"/>
              <a:t>export_data_access_groups</a:t>
            </a:r>
            <a:r>
              <a:rPr lang="en-US" sz="2000" dirty="0"/>
              <a:t> = FALSE, </a:t>
            </a:r>
            <a:r>
              <a:rPr lang="en-US" sz="2000" dirty="0" err="1"/>
              <a:t>raw_or_label</a:t>
            </a:r>
            <a:r>
              <a:rPr lang="en-US" sz="2000" dirty="0"/>
              <a:t> = "raw", verbose = TRUE, </a:t>
            </a:r>
            <a:r>
              <a:rPr lang="en-US" sz="2000" dirty="0" err="1"/>
              <a:t>cert_location</a:t>
            </a:r>
            <a:r>
              <a:rPr lang="en-US" sz="2000" dirty="0"/>
              <a:t> = NULL</a:t>
            </a:r>
            <a:r>
              <a:rPr lang="en-US" sz="2000" dirty="0" smtClean="0"/>
              <a:t>)</a:t>
            </a:r>
          </a:p>
          <a:p>
            <a:pPr marL="0" indent="0">
              <a:buNone/>
            </a:pPr>
            <a:endParaRPr lang="en-US" sz="2000" dirty="0"/>
          </a:p>
          <a:p>
            <a:pPr marL="0" indent="0">
              <a:buNone/>
            </a:pPr>
            <a:r>
              <a:rPr lang="en-US" sz="2000" dirty="0" smtClean="0"/>
              <a:t>fields:	An array, where each element corresponds to a desired project field.</a:t>
            </a:r>
          </a:p>
          <a:p>
            <a:pPr marL="0" indent="0">
              <a:buNone/>
            </a:pPr>
            <a:r>
              <a:rPr lang="en-US" sz="2000" dirty="0"/>
              <a:t>	</a:t>
            </a:r>
            <a:r>
              <a:rPr lang="en-US" sz="2000" dirty="0" smtClean="0"/>
              <a:t>Optional.</a:t>
            </a:r>
            <a:endParaRPr lang="en-US" sz="2000"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4869196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t>batch_size</a:t>
            </a:r>
            <a:r>
              <a:rPr lang="en-US" sz="2000" dirty="0"/>
              <a:t> = 100L, </a:t>
            </a:r>
            <a:r>
              <a:rPr lang="en-US" sz="2000" dirty="0" err="1"/>
              <a:t>interbatch_delay</a:t>
            </a:r>
            <a:r>
              <a:rPr lang="en-US" sz="2000" dirty="0"/>
              <a:t> = 0, </a:t>
            </a:r>
            <a:r>
              <a:rPr lang="en-US" sz="2000" dirty="0" err="1"/>
              <a:t>redcap_uri</a:t>
            </a:r>
            <a:r>
              <a:rPr lang="en-US" sz="2000" dirty="0"/>
              <a:t>, token, records = NULL, </a:t>
            </a:r>
            <a:r>
              <a:rPr lang="en-US" sz="2000" dirty="0" err="1"/>
              <a:t>records_collapsed</a:t>
            </a:r>
            <a:r>
              <a:rPr lang="en-US" sz="2000" dirty="0"/>
              <a:t> = NULL, fields = NULL, </a:t>
            </a:r>
            <a:r>
              <a:rPr lang="en-US" sz="2000" dirty="0" err="1">
                <a:solidFill>
                  <a:srgbClr val="FF0000"/>
                </a:solidFill>
              </a:rPr>
              <a:t>fields_collapsed</a:t>
            </a:r>
            <a:r>
              <a:rPr lang="en-US" sz="2000" dirty="0">
                <a:solidFill>
                  <a:srgbClr val="FF0000"/>
                </a:solidFill>
              </a:rPr>
              <a:t> = NULL</a:t>
            </a:r>
            <a:r>
              <a:rPr lang="en-US" sz="2000" dirty="0"/>
              <a:t>, </a:t>
            </a:r>
            <a:r>
              <a:rPr lang="en-US" sz="2000" dirty="0" err="1"/>
              <a:t>export_data_access_groups</a:t>
            </a:r>
            <a:r>
              <a:rPr lang="en-US" sz="2000" dirty="0"/>
              <a:t> = FALSE, </a:t>
            </a:r>
            <a:r>
              <a:rPr lang="en-US" sz="2000" dirty="0" err="1"/>
              <a:t>raw_or_label</a:t>
            </a:r>
            <a:r>
              <a:rPr lang="en-US" sz="2000" dirty="0"/>
              <a:t> = "raw", verbose = TRUE, </a:t>
            </a:r>
            <a:r>
              <a:rPr lang="en-US" sz="2000" dirty="0" err="1"/>
              <a:t>cert_location</a:t>
            </a:r>
            <a:r>
              <a:rPr lang="en-US" sz="2000" dirty="0"/>
              <a:t> = NULL</a:t>
            </a:r>
            <a:r>
              <a:rPr lang="en-US" sz="2000" dirty="0" smtClean="0"/>
              <a:t>)</a:t>
            </a:r>
          </a:p>
          <a:p>
            <a:pPr marL="0" indent="0">
              <a:buNone/>
            </a:pPr>
            <a:endParaRPr lang="en-US" sz="2000" dirty="0"/>
          </a:p>
          <a:p>
            <a:pPr marL="0" indent="0">
              <a:buNone/>
            </a:pPr>
            <a:r>
              <a:rPr lang="en-US" sz="2000" dirty="0" err="1" smtClean="0"/>
              <a:t>fields_collapsed</a:t>
            </a:r>
            <a:r>
              <a:rPr lang="en-US" sz="2000" dirty="0" smtClean="0"/>
              <a:t>:	A single string, where the desired field names are separated by</a:t>
            </a:r>
          </a:p>
          <a:p>
            <a:pPr marL="0" indent="0">
              <a:buNone/>
            </a:pPr>
            <a:r>
              <a:rPr lang="en-US" sz="2000" dirty="0"/>
              <a:t>	</a:t>
            </a:r>
            <a:r>
              <a:rPr lang="en-US" sz="2000" dirty="0" smtClean="0"/>
              <a:t>	commas.  Optional.</a:t>
            </a:r>
            <a:endParaRPr lang="en-US" sz="2000"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12101362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t>batch_size</a:t>
            </a:r>
            <a:r>
              <a:rPr lang="en-US" sz="2000" dirty="0"/>
              <a:t> = 100L, </a:t>
            </a:r>
            <a:r>
              <a:rPr lang="en-US" sz="2000" dirty="0" err="1"/>
              <a:t>interbatch_delay</a:t>
            </a:r>
            <a:r>
              <a:rPr lang="en-US" sz="2000" dirty="0"/>
              <a:t> = 0, </a:t>
            </a:r>
            <a:r>
              <a:rPr lang="en-US" sz="2000" dirty="0" err="1"/>
              <a:t>redcap_uri</a:t>
            </a:r>
            <a:r>
              <a:rPr lang="en-US" sz="2000" dirty="0"/>
              <a:t>, token, records = NULL, </a:t>
            </a:r>
            <a:r>
              <a:rPr lang="en-US" sz="2000" dirty="0" err="1"/>
              <a:t>records_collapsed</a:t>
            </a:r>
            <a:r>
              <a:rPr lang="en-US" sz="2000" dirty="0"/>
              <a:t> = NULL, fields = NULL, </a:t>
            </a:r>
            <a:r>
              <a:rPr lang="en-US" sz="2000" dirty="0" err="1"/>
              <a:t>fields_collapsed</a:t>
            </a:r>
            <a:r>
              <a:rPr lang="en-US" sz="2000" dirty="0"/>
              <a:t> = NULL, </a:t>
            </a:r>
            <a:r>
              <a:rPr lang="en-US" sz="2000" dirty="0" err="1">
                <a:solidFill>
                  <a:srgbClr val="FF0000"/>
                </a:solidFill>
              </a:rPr>
              <a:t>export_data_access_groups</a:t>
            </a:r>
            <a:r>
              <a:rPr lang="en-US" sz="2000" dirty="0">
                <a:solidFill>
                  <a:srgbClr val="FF0000"/>
                </a:solidFill>
              </a:rPr>
              <a:t> = FALSE</a:t>
            </a:r>
            <a:r>
              <a:rPr lang="en-US" sz="2000" dirty="0"/>
              <a:t>, </a:t>
            </a:r>
            <a:r>
              <a:rPr lang="en-US" sz="2000" dirty="0" err="1"/>
              <a:t>raw_or_label</a:t>
            </a:r>
            <a:r>
              <a:rPr lang="en-US" sz="2000" dirty="0"/>
              <a:t> = "raw", verbose = TRUE, </a:t>
            </a:r>
            <a:r>
              <a:rPr lang="en-US" sz="2000" dirty="0" err="1"/>
              <a:t>cert_location</a:t>
            </a:r>
            <a:r>
              <a:rPr lang="en-US" sz="2000" dirty="0"/>
              <a:t> = NULL</a:t>
            </a:r>
            <a:r>
              <a:rPr lang="en-US" sz="2000" dirty="0" smtClean="0"/>
              <a:t>)</a:t>
            </a:r>
          </a:p>
          <a:p>
            <a:pPr marL="0" indent="0">
              <a:buNone/>
            </a:pPr>
            <a:endParaRPr lang="en-US" sz="2000" dirty="0"/>
          </a:p>
          <a:p>
            <a:pPr marL="0" indent="0">
              <a:buNone/>
            </a:pPr>
            <a:r>
              <a:rPr lang="en-US" sz="2000" dirty="0" err="1" smtClean="0"/>
              <a:t>export_data_access_groups</a:t>
            </a:r>
            <a:r>
              <a:rPr lang="en-US" sz="2000" dirty="0" smtClean="0"/>
              <a:t>:	A </a:t>
            </a:r>
            <a:r>
              <a:rPr lang="en-US" sz="2000" dirty="0" err="1" smtClean="0"/>
              <a:t>boolean</a:t>
            </a:r>
            <a:r>
              <a:rPr lang="en-US" sz="2000" dirty="0" smtClean="0"/>
              <a:t> value that specifies whether or</a:t>
            </a:r>
          </a:p>
          <a:p>
            <a:pPr marL="0" indent="0">
              <a:buNone/>
            </a:pPr>
            <a:r>
              <a:rPr lang="en-US" sz="2000" dirty="0"/>
              <a:t>	</a:t>
            </a:r>
            <a:r>
              <a:rPr lang="en-US" sz="2000" dirty="0" smtClean="0"/>
              <a:t>			not to export the “</a:t>
            </a:r>
            <a:r>
              <a:rPr lang="en-US" sz="2000" dirty="0" err="1" smtClean="0"/>
              <a:t>redcap_data_access_group</a:t>
            </a:r>
            <a:r>
              <a:rPr lang="en-US" sz="2000" dirty="0" smtClean="0"/>
              <a:t>”</a:t>
            </a:r>
          </a:p>
          <a:p>
            <a:pPr marL="0" indent="0">
              <a:buNone/>
            </a:pPr>
            <a:r>
              <a:rPr lang="en-US" sz="2000" dirty="0"/>
              <a:t>	</a:t>
            </a:r>
            <a:r>
              <a:rPr lang="en-US" sz="2000" dirty="0" smtClean="0"/>
              <a:t>			field when data access groups are utilized in the</a:t>
            </a:r>
          </a:p>
          <a:p>
            <a:pPr marL="0" indent="0">
              <a:buNone/>
            </a:pPr>
            <a:r>
              <a:rPr lang="en-US" sz="2000" dirty="0"/>
              <a:t>	</a:t>
            </a:r>
            <a:r>
              <a:rPr lang="en-US" sz="2000" dirty="0" smtClean="0"/>
              <a:t>			project.  Default is FALSE.  </a:t>
            </a:r>
            <a:endParaRPr lang="en-US" sz="2000"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40891220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t>batch_size</a:t>
            </a:r>
            <a:r>
              <a:rPr lang="en-US" sz="2000" dirty="0"/>
              <a:t> = 100L, </a:t>
            </a:r>
            <a:r>
              <a:rPr lang="en-US" sz="2000" dirty="0" err="1"/>
              <a:t>interbatch_delay</a:t>
            </a:r>
            <a:r>
              <a:rPr lang="en-US" sz="2000" dirty="0"/>
              <a:t> = 0, </a:t>
            </a:r>
            <a:r>
              <a:rPr lang="en-US" sz="2000" dirty="0" err="1"/>
              <a:t>redcap_uri</a:t>
            </a:r>
            <a:r>
              <a:rPr lang="en-US" sz="2000" dirty="0"/>
              <a:t>, token, records = NULL, </a:t>
            </a:r>
            <a:r>
              <a:rPr lang="en-US" sz="2000" dirty="0" err="1"/>
              <a:t>records_collapsed</a:t>
            </a:r>
            <a:r>
              <a:rPr lang="en-US" sz="2000" dirty="0"/>
              <a:t> = NULL, fields = NULL, </a:t>
            </a:r>
            <a:r>
              <a:rPr lang="en-US" sz="2000" dirty="0" err="1"/>
              <a:t>fields_collapsed</a:t>
            </a:r>
            <a:r>
              <a:rPr lang="en-US" sz="2000" dirty="0"/>
              <a:t> = NULL, </a:t>
            </a:r>
            <a:r>
              <a:rPr lang="en-US" sz="2000" dirty="0" err="1"/>
              <a:t>export_data_access_groups</a:t>
            </a:r>
            <a:r>
              <a:rPr lang="en-US" sz="2000" dirty="0"/>
              <a:t> = FALSE, </a:t>
            </a:r>
            <a:r>
              <a:rPr lang="en-US" sz="2000" dirty="0" err="1">
                <a:solidFill>
                  <a:srgbClr val="FF0000"/>
                </a:solidFill>
              </a:rPr>
              <a:t>raw_or_label</a:t>
            </a:r>
            <a:r>
              <a:rPr lang="en-US" sz="2000" dirty="0">
                <a:solidFill>
                  <a:srgbClr val="FF0000"/>
                </a:solidFill>
              </a:rPr>
              <a:t> = "raw"</a:t>
            </a:r>
            <a:r>
              <a:rPr lang="en-US" sz="2000" dirty="0"/>
              <a:t>, verbose = TRUE, </a:t>
            </a:r>
            <a:r>
              <a:rPr lang="en-US" sz="2000" dirty="0" err="1"/>
              <a:t>cert_location</a:t>
            </a:r>
            <a:r>
              <a:rPr lang="en-US" sz="2000" dirty="0"/>
              <a:t> = NULL</a:t>
            </a:r>
            <a:r>
              <a:rPr lang="en-US" sz="2000" dirty="0" smtClean="0"/>
              <a:t>)</a:t>
            </a:r>
          </a:p>
          <a:p>
            <a:pPr marL="0" indent="0">
              <a:buNone/>
            </a:pPr>
            <a:endParaRPr lang="en-US" sz="2000" dirty="0"/>
          </a:p>
          <a:p>
            <a:pPr marL="0" indent="0">
              <a:buNone/>
            </a:pPr>
            <a:r>
              <a:rPr lang="en-US" sz="2000" dirty="0" err="1" smtClean="0"/>
              <a:t>raw_or_label</a:t>
            </a:r>
            <a:r>
              <a:rPr lang="en-US" sz="2000" dirty="0" smtClean="0"/>
              <a:t>:	A string (either ‘raw’ or ‘label’) that specifies whether to export</a:t>
            </a:r>
          </a:p>
          <a:p>
            <a:pPr marL="0" indent="0">
              <a:buNone/>
            </a:pPr>
            <a:r>
              <a:rPr lang="en-US" sz="2000" dirty="0"/>
              <a:t>	</a:t>
            </a:r>
            <a:r>
              <a:rPr lang="en-US" sz="2000" dirty="0" smtClean="0"/>
              <a:t>	the raw coded values or the labels for the options of multiple</a:t>
            </a:r>
          </a:p>
          <a:p>
            <a:pPr marL="0" indent="0">
              <a:buNone/>
            </a:pPr>
            <a:r>
              <a:rPr lang="en-US" sz="2000" dirty="0"/>
              <a:t>	</a:t>
            </a:r>
            <a:r>
              <a:rPr lang="en-US" sz="2000" dirty="0" smtClean="0"/>
              <a:t>	choice fields.  Default is ‘raw’.</a:t>
            </a:r>
            <a:endParaRPr lang="en-US" sz="2000"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16108411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t>batch_size</a:t>
            </a:r>
            <a:r>
              <a:rPr lang="en-US" sz="2000" dirty="0"/>
              <a:t> = 100L, </a:t>
            </a:r>
            <a:r>
              <a:rPr lang="en-US" sz="2000" dirty="0" err="1"/>
              <a:t>interbatch_delay</a:t>
            </a:r>
            <a:r>
              <a:rPr lang="en-US" sz="2000" dirty="0"/>
              <a:t> = 0, </a:t>
            </a:r>
            <a:r>
              <a:rPr lang="en-US" sz="2000" dirty="0" err="1"/>
              <a:t>redcap_uri</a:t>
            </a:r>
            <a:r>
              <a:rPr lang="en-US" sz="2000" dirty="0"/>
              <a:t>, token, records = NULL, </a:t>
            </a:r>
            <a:r>
              <a:rPr lang="en-US" sz="2000" dirty="0" err="1"/>
              <a:t>records_collapsed</a:t>
            </a:r>
            <a:r>
              <a:rPr lang="en-US" sz="2000" dirty="0"/>
              <a:t> = NULL, fields = NULL, </a:t>
            </a:r>
            <a:r>
              <a:rPr lang="en-US" sz="2000" dirty="0" err="1"/>
              <a:t>fields_collapsed</a:t>
            </a:r>
            <a:r>
              <a:rPr lang="en-US" sz="2000" dirty="0"/>
              <a:t> = NULL, </a:t>
            </a:r>
            <a:r>
              <a:rPr lang="en-US" sz="2000" dirty="0" err="1"/>
              <a:t>export_data_access_groups</a:t>
            </a:r>
            <a:r>
              <a:rPr lang="en-US" sz="2000" dirty="0"/>
              <a:t> = FALSE, </a:t>
            </a:r>
            <a:r>
              <a:rPr lang="en-US" sz="2000" dirty="0" err="1"/>
              <a:t>raw_or_label</a:t>
            </a:r>
            <a:r>
              <a:rPr lang="en-US" sz="2000" dirty="0"/>
              <a:t> = "raw", </a:t>
            </a:r>
            <a:r>
              <a:rPr lang="en-US" sz="2000" dirty="0">
                <a:solidFill>
                  <a:srgbClr val="FF0000"/>
                </a:solidFill>
              </a:rPr>
              <a:t>verbose = TRUE</a:t>
            </a:r>
            <a:r>
              <a:rPr lang="en-US" sz="2000" dirty="0"/>
              <a:t>, </a:t>
            </a:r>
            <a:r>
              <a:rPr lang="en-US" sz="2000" dirty="0" err="1"/>
              <a:t>cert_location</a:t>
            </a:r>
            <a:r>
              <a:rPr lang="en-US" sz="2000" dirty="0"/>
              <a:t> = NULL</a:t>
            </a:r>
            <a:r>
              <a:rPr lang="en-US" sz="2000" dirty="0" smtClean="0"/>
              <a:t>)</a:t>
            </a:r>
          </a:p>
          <a:p>
            <a:pPr marL="0" indent="0">
              <a:buNone/>
            </a:pPr>
            <a:endParaRPr lang="en-US" sz="2000" dirty="0"/>
          </a:p>
          <a:p>
            <a:pPr marL="0" indent="0">
              <a:buNone/>
            </a:pPr>
            <a:r>
              <a:rPr lang="en-US" sz="2000" dirty="0" smtClean="0"/>
              <a:t>verbose:		A </a:t>
            </a:r>
            <a:r>
              <a:rPr lang="en-US" sz="2000" dirty="0" err="1" smtClean="0"/>
              <a:t>boolean</a:t>
            </a:r>
            <a:r>
              <a:rPr lang="en-US" sz="2000" dirty="0" smtClean="0"/>
              <a:t> value indicating if messages should be printed</a:t>
            </a:r>
          </a:p>
          <a:p>
            <a:pPr marL="0" indent="0">
              <a:buNone/>
            </a:pPr>
            <a:r>
              <a:rPr lang="en-US" sz="2000" dirty="0"/>
              <a:t>	</a:t>
            </a:r>
            <a:r>
              <a:rPr lang="en-US" sz="2000" dirty="0" smtClean="0"/>
              <a:t>	to the R console during the operation.  Optional.</a:t>
            </a:r>
            <a:endParaRPr lang="en-US" sz="2000"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29048201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t>batch_size</a:t>
            </a:r>
            <a:r>
              <a:rPr lang="en-US" sz="2000" dirty="0"/>
              <a:t> = 100L, </a:t>
            </a:r>
            <a:r>
              <a:rPr lang="en-US" sz="2000" dirty="0" err="1"/>
              <a:t>interbatch_delay</a:t>
            </a:r>
            <a:r>
              <a:rPr lang="en-US" sz="2000" dirty="0"/>
              <a:t> = 0, </a:t>
            </a:r>
            <a:r>
              <a:rPr lang="en-US" sz="2000" dirty="0" err="1"/>
              <a:t>redcap_uri</a:t>
            </a:r>
            <a:r>
              <a:rPr lang="en-US" sz="2000" dirty="0"/>
              <a:t>, token, records = NULL, </a:t>
            </a:r>
            <a:r>
              <a:rPr lang="en-US" sz="2000" dirty="0" err="1"/>
              <a:t>records_collapsed</a:t>
            </a:r>
            <a:r>
              <a:rPr lang="en-US" sz="2000" dirty="0"/>
              <a:t> = NULL, fields = NULL, </a:t>
            </a:r>
            <a:r>
              <a:rPr lang="en-US" sz="2000" dirty="0" err="1"/>
              <a:t>fields_collapsed</a:t>
            </a:r>
            <a:r>
              <a:rPr lang="en-US" sz="2000" dirty="0"/>
              <a:t> = NULL, </a:t>
            </a:r>
            <a:r>
              <a:rPr lang="en-US" sz="2000" dirty="0" err="1"/>
              <a:t>export_data_access_groups</a:t>
            </a:r>
            <a:r>
              <a:rPr lang="en-US" sz="2000" dirty="0"/>
              <a:t> = FALSE, </a:t>
            </a:r>
            <a:r>
              <a:rPr lang="en-US" sz="2000" dirty="0" err="1"/>
              <a:t>raw_or_label</a:t>
            </a:r>
            <a:r>
              <a:rPr lang="en-US" sz="2000" dirty="0"/>
              <a:t> = "raw", verbose = TRUE, </a:t>
            </a:r>
            <a:r>
              <a:rPr lang="en-US" sz="2000" dirty="0" err="1">
                <a:solidFill>
                  <a:srgbClr val="FF0000"/>
                </a:solidFill>
              </a:rPr>
              <a:t>cert_location</a:t>
            </a:r>
            <a:r>
              <a:rPr lang="en-US" sz="2000" dirty="0">
                <a:solidFill>
                  <a:srgbClr val="FF0000"/>
                </a:solidFill>
              </a:rPr>
              <a:t> = NULL</a:t>
            </a:r>
            <a:r>
              <a:rPr lang="en-US" sz="2000" dirty="0" smtClean="0"/>
              <a:t>)</a:t>
            </a:r>
          </a:p>
          <a:p>
            <a:pPr marL="0" indent="0">
              <a:buNone/>
            </a:pPr>
            <a:endParaRPr lang="en-US" sz="2000" dirty="0"/>
          </a:p>
          <a:p>
            <a:pPr marL="0" indent="0">
              <a:buNone/>
            </a:pPr>
            <a:r>
              <a:rPr lang="en-US" sz="2000" dirty="0" err="1" smtClean="0"/>
              <a:t>cert_location</a:t>
            </a:r>
            <a:r>
              <a:rPr lang="en-US" sz="2000" dirty="0" smtClean="0"/>
              <a:t>:	If present, this string should point to the location of cert</a:t>
            </a:r>
          </a:p>
          <a:p>
            <a:pPr marL="0" indent="0">
              <a:buNone/>
            </a:pPr>
            <a:r>
              <a:rPr lang="en-US" sz="2000" dirty="0"/>
              <a:t>	</a:t>
            </a:r>
            <a:r>
              <a:rPr lang="en-US" sz="2000" dirty="0" smtClean="0"/>
              <a:t>	files required for SSL verification.  If the value is missing or NULL,</a:t>
            </a:r>
          </a:p>
          <a:p>
            <a:pPr marL="0" indent="0">
              <a:buNone/>
            </a:pPr>
            <a:r>
              <a:rPr lang="en-US" sz="2000" dirty="0"/>
              <a:t>	</a:t>
            </a:r>
            <a:r>
              <a:rPr lang="en-US" sz="2000" dirty="0" smtClean="0"/>
              <a:t>	the server’s identity will be verified using a recent CA bundle</a:t>
            </a:r>
          </a:p>
          <a:p>
            <a:pPr marL="0" indent="0">
              <a:buNone/>
            </a:pPr>
            <a:r>
              <a:rPr lang="en-US" sz="2000" dirty="0"/>
              <a:t>	</a:t>
            </a:r>
            <a:r>
              <a:rPr lang="en-US" sz="2000" dirty="0" smtClean="0"/>
              <a:t>	from the </a:t>
            </a:r>
            <a:r>
              <a:rPr lang="en-US" sz="2000" dirty="0" err="1" smtClean="0"/>
              <a:t>cURL</a:t>
            </a:r>
            <a:r>
              <a:rPr lang="en-US" sz="2000" dirty="0" smtClean="0"/>
              <a:t> website.  Optional.</a:t>
            </a:r>
            <a:endParaRPr lang="en-US" sz="2000"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40033267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Details</a:t>
            </a:r>
          </a:p>
          <a:p>
            <a:pPr marL="0" indent="0">
              <a:buNone/>
            </a:pPr>
            <a:endParaRPr lang="en-US" sz="2800" dirty="0" smtClean="0"/>
          </a:p>
          <a:p>
            <a:pPr marL="0" indent="0">
              <a:buNone/>
            </a:pPr>
            <a:r>
              <a:rPr lang="en-US" sz="2800" dirty="0" smtClean="0"/>
              <a:t>Specifically, </a:t>
            </a:r>
            <a:r>
              <a:rPr lang="en-US" sz="2800" dirty="0" err="1" smtClean="0"/>
              <a:t>REDCapR</a:t>
            </a:r>
            <a:r>
              <a:rPr lang="en-US" sz="2800" dirty="0" smtClean="0"/>
              <a:t> internally uses multiple calls to </a:t>
            </a:r>
            <a:r>
              <a:rPr lang="en-US" sz="2800" dirty="0" err="1" smtClean="0"/>
              <a:t>redcap_read_oneshot</a:t>
            </a:r>
            <a:r>
              <a:rPr lang="en-US" sz="2800" dirty="0" smtClean="0"/>
              <a:t> to select and return data.  Initially, only primary key is queried through the REDCap API.  The long list is then </a:t>
            </a:r>
            <a:r>
              <a:rPr lang="en-US" sz="2800" dirty="0" err="1" smtClean="0"/>
              <a:t>subsetted</a:t>
            </a:r>
            <a:r>
              <a:rPr lang="en-US" sz="2800" dirty="0" smtClean="0"/>
              <a:t> into partitions, whose sizes are determined by the </a:t>
            </a:r>
            <a:r>
              <a:rPr lang="en-US" sz="2800" dirty="0" err="1" smtClean="0"/>
              <a:t>batch_size</a:t>
            </a:r>
            <a:r>
              <a:rPr lang="en-US" sz="2800" dirty="0" smtClean="0"/>
              <a:t> parameter.  REDCap is then queried for all variables of the subset’s subjects.  This is repeated for each subset, before returning a unified </a:t>
            </a:r>
            <a:r>
              <a:rPr lang="en-US" sz="2800" dirty="0" err="1" smtClean="0"/>
              <a:t>data.frame</a:t>
            </a:r>
            <a:r>
              <a:rPr lang="en-US" sz="2800" dirty="0" smtClean="0"/>
              <a:t>.  The function allows a delay between calls, which allows the server to attend to other users’ requests.</a:t>
            </a:r>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1849194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609600"/>
          </a:xfrm>
          <a:solidFill>
            <a:srgbClr val="9E0142"/>
          </a:solidFill>
        </p:spPr>
        <p:txBody>
          <a:bodyPr>
            <a:noAutofit/>
          </a:bodyPr>
          <a:lstStyle/>
          <a:p>
            <a:r>
              <a:rPr lang="en-US" sz="3200" dirty="0" smtClean="0"/>
              <a:t>REDCap </a:t>
            </a:r>
            <a:r>
              <a:rPr lang="en-US" sz="3200" dirty="0"/>
              <a:t>overview (</a:t>
            </a:r>
            <a:r>
              <a:rPr lang="en-US" sz="3200" dirty="0">
                <a:hlinkClick r:id="rId2"/>
              </a:rPr>
              <a:t>http://project-redcap.org</a:t>
            </a:r>
            <a:r>
              <a:rPr lang="en-US" sz="3200" dirty="0" smtClean="0">
                <a:hlinkClick r:id="rId2"/>
              </a:rPr>
              <a:t>/</a:t>
            </a:r>
            <a:r>
              <a:rPr lang="en-US" sz="3200" dirty="0" smtClean="0"/>
              <a:t>)</a:t>
            </a:r>
            <a:endParaRPr lang="en-US" sz="3200" dirty="0"/>
          </a:p>
        </p:txBody>
      </p:sp>
      <p:sp>
        <p:nvSpPr>
          <p:cNvPr id="3" name="Content Placeholder 2"/>
          <p:cNvSpPr>
            <a:spLocks noGrp="1"/>
          </p:cNvSpPr>
          <p:nvPr>
            <p:ph idx="1"/>
          </p:nvPr>
        </p:nvSpPr>
        <p:spPr>
          <a:xfrm>
            <a:off x="0" y="685800"/>
            <a:ext cx="9144000" cy="6172200"/>
          </a:xfrm>
        </p:spPr>
        <p:txBody>
          <a:bodyPr>
            <a:normAutofit fontScale="77500" lnSpcReduction="20000"/>
          </a:bodyPr>
          <a:lstStyle/>
          <a:p>
            <a:r>
              <a:rPr lang="en-US" dirty="0" smtClean="0"/>
              <a:t>Secure web application for building and managing surveys and databases.</a:t>
            </a:r>
          </a:p>
          <a:p>
            <a:pPr lvl="1"/>
            <a:r>
              <a:rPr lang="en-US" dirty="0" smtClean="0"/>
              <a:t>Developed by informatics core at Vanderbilt with support from NCRR and NIH.</a:t>
            </a:r>
          </a:p>
          <a:p>
            <a:pPr lvl="2"/>
            <a:r>
              <a:rPr lang="en-US" dirty="0" smtClean="0"/>
              <a:t>Designed for academic biomedical researchers.</a:t>
            </a:r>
          </a:p>
          <a:p>
            <a:r>
              <a:rPr lang="en-US" dirty="0" smtClean="0"/>
              <a:t>Provides:</a:t>
            </a:r>
          </a:p>
          <a:p>
            <a:pPr lvl="1"/>
            <a:r>
              <a:rPr lang="en-US" dirty="0" smtClean="0"/>
              <a:t>A centralized, back-end storage component</a:t>
            </a:r>
            <a:r>
              <a:rPr lang="en-US" dirty="0"/>
              <a:t>.</a:t>
            </a:r>
            <a:endParaRPr lang="en-US" dirty="0" smtClean="0"/>
          </a:p>
          <a:p>
            <a:pPr lvl="1"/>
            <a:r>
              <a:rPr lang="en-US" dirty="0" smtClean="0"/>
              <a:t>Tools to create an interactive </a:t>
            </a:r>
            <a:r>
              <a:rPr lang="en-US" dirty="0"/>
              <a:t>front-end </a:t>
            </a:r>
            <a:r>
              <a:rPr lang="en-US" dirty="0" smtClean="0"/>
              <a:t>html GUI.</a:t>
            </a:r>
          </a:p>
          <a:p>
            <a:pPr lvl="1"/>
            <a:r>
              <a:rPr lang="en-US" dirty="0" smtClean="0"/>
              <a:t>An API to import &amp; export data.</a:t>
            </a:r>
          </a:p>
          <a:p>
            <a:pPr lvl="1"/>
            <a:r>
              <a:rPr lang="en-US" dirty="0" smtClean="0"/>
              <a:t>Example templates.</a:t>
            </a:r>
          </a:p>
          <a:p>
            <a:pPr lvl="1"/>
            <a:r>
              <a:rPr lang="en-US" dirty="0" smtClean="0"/>
              <a:t>Instructional videos for training.</a:t>
            </a:r>
          </a:p>
          <a:p>
            <a:pPr lvl="1"/>
            <a:r>
              <a:rPr lang="en-US" dirty="0" smtClean="0"/>
              <a:t>User-group network of institutional researchers.</a:t>
            </a:r>
          </a:p>
          <a:p>
            <a:pPr lvl="1"/>
            <a:r>
              <a:rPr lang="en-US" dirty="0"/>
              <a:t>Also </a:t>
            </a:r>
            <a:r>
              <a:rPr lang="en-US" dirty="0" smtClean="0"/>
              <a:t>included: built-in </a:t>
            </a:r>
            <a:r>
              <a:rPr lang="en-US" dirty="0"/>
              <a:t>project calendar, </a:t>
            </a:r>
            <a:r>
              <a:rPr lang="en-US" dirty="0" smtClean="0"/>
              <a:t>scheduling </a:t>
            </a:r>
            <a:r>
              <a:rPr lang="en-US" dirty="0"/>
              <a:t>module, ad hoc reporting tools, and advanced features, such as branching logic, file uploading, and calculated fields.</a:t>
            </a:r>
            <a:endParaRPr lang="en-US" dirty="0" smtClean="0"/>
          </a:p>
          <a:p>
            <a:r>
              <a:rPr lang="en-US" dirty="0" smtClean="0"/>
              <a:t>It can reduce</a:t>
            </a:r>
          </a:p>
          <a:p>
            <a:pPr lvl="1"/>
            <a:r>
              <a:rPr lang="en-US" dirty="0" smtClean="0"/>
              <a:t>Developing a lot of new software applications.</a:t>
            </a:r>
          </a:p>
          <a:p>
            <a:pPr lvl="1"/>
            <a:r>
              <a:rPr lang="en-US" dirty="0" smtClean="0"/>
              <a:t>Anxieties related to security of home-grown software.</a:t>
            </a:r>
          </a:p>
        </p:txBody>
      </p:sp>
    </p:spTree>
    <p:extLst>
      <p:ext uri="{BB962C8B-B14F-4D97-AF65-F5344CB8AC3E}">
        <p14:creationId xmlns:p14="http://schemas.microsoft.com/office/powerpoint/2010/main" val="18527506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err="1" smtClean="0"/>
              <a:t>redcap_write</a:t>
            </a:r>
            <a:r>
              <a:rPr lang="en-US" dirty="0" smtClean="0"/>
              <a:t>(</a:t>
            </a:r>
            <a:r>
              <a:rPr lang="en-US" dirty="0" err="1" smtClean="0"/>
              <a:t>ds_to_write</a:t>
            </a:r>
            <a:r>
              <a:rPr lang="en-US" dirty="0" smtClean="0"/>
              <a:t>, </a:t>
            </a:r>
            <a:r>
              <a:rPr lang="en-US" dirty="0" err="1" smtClean="0"/>
              <a:t>batch_size</a:t>
            </a:r>
            <a:r>
              <a:rPr lang="en-US" dirty="0" smtClean="0"/>
              <a:t> = 10L, </a:t>
            </a:r>
            <a:r>
              <a:rPr lang="en-US" dirty="0" err="1" smtClean="0"/>
              <a:t>interbatch_delay</a:t>
            </a:r>
            <a:r>
              <a:rPr lang="en-US" dirty="0" smtClean="0"/>
              <a:t> = 0, </a:t>
            </a:r>
            <a:r>
              <a:rPr lang="en-US" dirty="0" err="1" smtClean="0"/>
              <a:t>redcap_uri</a:t>
            </a:r>
            <a:r>
              <a:rPr lang="en-US" dirty="0" smtClean="0"/>
              <a:t>, token, verbose = TRUE)</a:t>
            </a:r>
          </a:p>
          <a:p>
            <a:pPr marL="0" indent="0">
              <a:buNone/>
            </a:pPr>
            <a:endParaRPr lang="en-US" sz="2800" dirty="0"/>
          </a:p>
          <a:p>
            <a:pPr marL="0" indent="0">
              <a:buNone/>
            </a:pPr>
            <a:r>
              <a:rPr lang="en-US" sz="2800" dirty="0" smtClean="0"/>
              <a:t>This function contains many similar arguments to </a:t>
            </a:r>
            <a:r>
              <a:rPr lang="en-US" sz="2800" dirty="0" err="1" smtClean="0"/>
              <a:t>redcap_read</a:t>
            </a:r>
            <a:r>
              <a:rPr lang="en-US" sz="2800" dirty="0" smtClean="0"/>
              <a:t>.  The new argument, </a:t>
            </a:r>
            <a:r>
              <a:rPr lang="en-US" sz="2800" dirty="0" err="1" smtClean="0"/>
              <a:t>ds_to_write</a:t>
            </a:r>
            <a:r>
              <a:rPr lang="en-US" sz="2800" dirty="0" smtClean="0"/>
              <a:t>, is the R </a:t>
            </a:r>
            <a:r>
              <a:rPr lang="en-US" sz="2800" dirty="0" err="1" smtClean="0"/>
              <a:t>data.frame</a:t>
            </a:r>
            <a:r>
              <a:rPr lang="en-US" sz="2800" dirty="0" smtClean="0"/>
              <a:t> that is going to be imported into a REDCap project.</a:t>
            </a:r>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19206732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66C2A5"/>
          </a:solidFill>
        </p:spPr>
        <p:txBody>
          <a:bodyPr>
            <a:normAutofit fontScale="90000"/>
          </a:bodyPr>
          <a:lstStyle/>
          <a:p>
            <a:pPr marL="0" indent="0"/>
            <a:r>
              <a:rPr lang="en-US" sz="4900" dirty="0" err="1" smtClean="0"/>
              <a:t>REDCapR</a:t>
            </a:r>
            <a:r>
              <a:rPr lang="en-US" sz="4900" dirty="0" smtClean="0"/>
              <a:t> API Example</a:t>
            </a:r>
            <a:endParaRPr lang="en-US" dirty="0"/>
          </a:p>
        </p:txBody>
      </p:sp>
      <p:sp>
        <p:nvSpPr>
          <p:cNvPr id="3" name="Content Placeholder 2"/>
          <p:cNvSpPr>
            <a:spLocks noGrp="1"/>
          </p:cNvSpPr>
          <p:nvPr>
            <p:ph idx="1"/>
          </p:nvPr>
        </p:nvSpPr>
        <p:spPr>
          <a:xfrm>
            <a:off x="0" y="838200"/>
            <a:ext cx="9144000" cy="6019800"/>
          </a:xfrm>
        </p:spPr>
        <p:txBody>
          <a:bodyPr>
            <a:normAutofit/>
          </a:bodyPr>
          <a:lstStyle/>
          <a:p>
            <a:endParaRPr lang="en-US" dirty="0" smtClean="0"/>
          </a:p>
          <a:p>
            <a:r>
              <a:rPr lang="en-US" sz="2500" dirty="0" smtClean="0"/>
              <a:t>Using the </a:t>
            </a:r>
            <a:r>
              <a:rPr lang="en-US" sz="2500" dirty="0" err="1" smtClean="0"/>
              <a:t>redcap_read</a:t>
            </a:r>
            <a:r>
              <a:rPr lang="en-US" sz="2500" dirty="0" smtClean="0"/>
              <a:t>() function data can be extracted from REDCap with only one line</a:t>
            </a:r>
          </a:p>
          <a:p>
            <a:endParaRPr lang="en-US" dirty="0"/>
          </a:p>
          <a:p>
            <a:pPr marL="0" indent="0">
              <a:buNone/>
            </a:pPr>
            <a:endParaRPr lang="en-US" dirty="0"/>
          </a:p>
        </p:txBody>
      </p:sp>
    </p:spTree>
    <p:extLst>
      <p:ext uri="{BB962C8B-B14F-4D97-AF65-F5344CB8AC3E}">
        <p14:creationId xmlns:p14="http://schemas.microsoft.com/office/powerpoint/2010/main" val="28575157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66C2A5"/>
          </a:solidFill>
        </p:spPr>
        <p:txBody>
          <a:bodyPr>
            <a:normAutofit fontScale="90000"/>
          </a:bodyPr>
          <a:lstStyle/>
          <a:p>
            <a:pPr marL="0" indent="0"/>
            <a:r>
              <a:rPr lang="en-US" sz="4900" dirty="0" err="1" smtClean="0"/>
              <a:t>REDCapR</a:t>
            </a:r>
            <a:r>
              <a:rPr lang="en-US" sz="4900" dirty="0" smtClean="0"/>
              <a:t> API Example</a:t>
            </a:r>
            <a:endParaRPr lang="en-US" dirty="0"/>
          </a:p>
        </p:txBody>
      </p:sp>
      <p:sp>
        <p:nvSpPr>
          <p:cNvPr id="3" name="Content Placeholder 2"/>
          <p:cNvSpPr>
            <a:spLocks noGrp="1"/>
          </p:cNvSpPr>
          <p:nvPr>
            <p:ph idx="1"/>
          </p:nvPr>
        </p:nvSpPr>
        <p:spPr>
          <a:xfrm>
            <a:off x="0" y="838200"/>
            <a:ext cx="9144000" cy="6019800"/>
          </a:xfrm>
        </p:spPr>
        <p:txBody>
          <a:bodyPr>
            <a:normAutofit/>
          </a:bodyPr>
          <a:lstStyle/>
          <a:p>
            <a:pPr marL="0" indent="0">
              <a:buNone/>
            </a:pPr>
            <a:endParaRPr lang="en-US" dirty="0" smtClean="0"/>
          </a:p>
          <a:p>
            <a:pPr marL="0" indent="0">
              <a:buNone/>
            </a:pPr>
            <a:r>
              <a:rPr lang="en-US" dirty="0" smtClean="0"/>
              <a:t>Simple </a:t>
            </a:r>
            <a:r>
              <a:rPr lang="en-US" dirty="0" err="1" smtClean="0"/>
              <a:t>REDCapR</a:t>
            </a:r>
            <a:r>
              <a:rPr lang="en-US" dirty="0" smtClean="0"/>
              <a:t> example using the default settings.</a:t>
            </a:r>
          </a:p>
          <a:p>
            <a:pPr marL="0" indent="0">
              <a:buNone/>
            </a:pPr>
            <a:endParaRPr lang="en-US" dirty="0" smtClean="0"/>
          </a:p>
          <a:p>
            <a:pPr marL="0" indent="0">
              <a:buNone/>
            </a:pPr>
            <a:r>
              <a:rPr lang="en-US" dirty="0"/>
              <a:t>ds &lt;- </a:t>
            </a:r>
            <a:r>
              <a:rPr lang="en-US" dirty="0" err="1"/>
              <a:t>redcap_read</a:t>
            </a:r>
            <a:r>
              <a:rPr lang="en-US" dirty="0"/>
              <a:t>(</a:t>
            </a:r>
            <a:r>
              <a:rPr lang="en-US" dirty="0" err="1"/>
              <a:t>redcap_uri</a:t>
            </a:r>
            <a:r>
              <a:rPr lang="en-US" dirty="0"/>
              <a:t>=</a:t>
            </a:r>
            <a:r>
              <a:rPr lang="en-US" dirty="0" err="1"/>
              <a:t>uri</a:t>
            </a:r>
            <a:r>
              <a:rPr lang="en-US" dirty="0"/>
              <a:t>, token=token)$</a:t>
            </a:r>
            <a:r>
              <a:rPr lang="en-US" dirty="0" smtClean="0"/>
              <a:t>data</a:t>
            </a:r>
          </a:p>
          <a:p>
            <a:pPr marL="0" indent="0">
              <a:buNone/>
            </a:pPr>
            <a:endParaRPr lang="en-US" dirty="0"/>
          </a:p>
          <a:p>
            <a:pPr marL="0" indent="0">
              <a:buNone/>
            </a:pPr>
            <a:r>
              <a:rPr lang="en-US" dirty="0" smtClean="0"/>
              <a:t>User must supply the two required parameters: </a:t>
            </a:r>
          </a:p>
          <a:p>
            <a:pPr marL="0" indent="0">
              <a:buNone/>
            </a:pPr>
            <a:r>
              <a:rPr lang="en-US" dirty="0" err="1" smtClean="0"/>
              <a:t>uri</a:t>
            </a:r>
            <a:r>
              <a:rPr lang="en-US" dirty="0" smtClean="0"/>
              <a:t> and token</a:t>
            </a:r>
            <a:endParaRPr lang="en-US" dirty="0"/>
          </a:p>
          <a:p>
            <a:pPr marL="0" indent="0">
              <a:buNone/>
            </a:pPr>
            <a:endParaRPr lang="en-US" dirty="0"/>
          </a:p>
        </p:txBody>
      </p:sp>
    </p:spTree>
    <p:extLst>
      <p:ext uri="{BB962C8B-B14F-4D97-AF65-F5344CB8AC3E}">
        <p14:creationId xmlns:p14="http://schemas.microsoft.com/office/powerpoint/2010/main" val="33855333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66C2A5"/>
          </a:solidFill>
        </p:spPr>
        <p:txBody>
          <a:bodyPr>
            <a:normAutofit fontScale="90000"/>
          </a:bodyPr>
          <a:lstStyle/>
          <a:p>
            <a:pPr marL="0" indent="0"/>
            <a:r>
              <a:rPr lang="en-US" sz="4900" dirty="0" err="1" smtClean="0"/>
              <a:t>REDCapR</a:t>
            </a:r>
            <a:r>
              <a:rPr lang="en-US" sz="4900" dirty="0" smtClean="0"/>
              <a:t> API Example</a:t>
            </a:r>
            <a:endParaRPr lang="en-US" dirty="0"/>
          </a:p>
        </p:txBody>
      </p:sp>
      <p:sp>
        <p:nvSpPr>
          <p:cNvPr id="3" name="Content Placeholder 2"/>
          <p:cNvSpPr>
            <a:spLocks noGrp="1"/>
          </p:cNvSpPr>
          <p:nvPr>
            <p:ph idx="1"/>
          </p:nvPr>
        </p:nvSpPr>
        <p:spPr>
          <a:xfrm>
            <a:off x="0" y="838200"/>
            <a:ext cx="9144000" cy="6019800"/>
          </a:xfrm>
        </p:spPr>
        <p:txBody>
          <a:bodyPr>
            <a:normAutofit/>
          </a:bodyPr>
          <a:lstStyle/>
          <a:p>
            <a:pPr marL="0" indent="0">
              <a:buNone/>
            </a:pPr>
            <a:endParaRPr lang="en-US" dirty="0" smtClean="0"/>
          </a:p>
          <a:p>
            <a:pPr marL="0" indent="0">
              <a:buNone/>
            </a:pPr>
            <a:r>
              <a:rPr lang="en-US" dirty="0" err="1" smtClean="0"/>
              <a:t>REDCapR</a:t>
            </a:r>
            <a:r>
              <a:rPr lang="en-US" dirty="0" smtClean="0"/>
              <a:t> example returning only records with IDs of 1 and 4.</a:t>
            </a:r>
          </a:p>
          <a:p>
            <a:pPr marL="0" indent="0">
              <a:buNone/>
            </a:pPr>
            <a:endParaRPr lang="en-US" dirty="0" smtClean="0"/>
          </a:p>
          <a:p>
            <a:pPr marL="0" indent="0">
              <a:buNone/>
            </a:pPr>
            <a:r>
              <a:rPr lang="en-US" dirty="0" err="1" smtClean="0">
                <a:solidFill>
                  <a:srgbClr val="FF0000"/>
                </a:solidFill>
              </a:rPr>
              <a:t>desired_records</a:t>
            </a:r>
            <a:r>
              <a:rPr lang="en-US" dirty="0" smtClean="0"/>
              <a:t> </a:t>
            </a:r>
            <a:r>
              <a:rPr lang="en-US" dirty="0"/>
              <a:t>&lt;- c(1, 4) </a:t>
            </a:r>
            <a:endParaRPr lang="en-US" dirty="0" smtClean="0"/>
          </a:p>
          <a:p>
            <a:pPr marL="0" indent="0">
              <a:buNone/>
            </a:pPr>
            <a:endParaRPr lang="en-US" dirty="0"/>
          </a:p>
          <a:p>
            <a:pPr marL="0" indent="0">
              <a:buNone/>
            </a:pPr>
            <a:r>
              <a:rPr lang="en-US" dirty="0" err="1" smtClean="0"/>
              <a:t>ds_some_rows</a:t>
            </a:r>
            <a:r>
              <a:rPr lang="en-US" dirty="0" smtClean="0"/>
              <a:t> </a:t>
            </a:r>
            <a:r>
              <a:rPr lang="en-US" dirty="0"/>
              <a:t>&lt;- </a:t>
            </a:r>
            <a:r>
              <a:rPr lang="en-US" dirty="0" err="1"/>
              <a:t>redcap_read</a:t>
            </a:r>
            <a:r>
              <a:rPr lang="en-US" dirty="0"/>
              <a:t>( </a:t>
            </a:r>
            <a:r>
              <a:rPr lang="en-US" dirty="0" err="1"/>
              <a:t>redcap_uri</a:t>
            </a:r>
            <a:r>
              <a:rPr lang="en-US" dirty="0"/>
              <a:t> = </a:t>
            </a:r>
            <a:r>
              <a:rPr lang="en-US" dirty="0" err="1"/>
              <a:t>uri</a:t>
            </a:r>
            <a:r>
              <a:rPr lang="en-US" dirty="0"/>
              <a:t>, token = token, records = </a:t>
            </a:r>
            <a:r>
              <a:rPr lang="en-US" dirty="0" err="1">
                <a:solidFill>
                  <a:srgbClr val="FF0000"/>
                </a:solidFill>
              </a:rPr>
              <a:t>desired_records</a:t>
            </a:r>
            <a:r>
              <a:rPr lang="en-US" dirty="0"/>
              <a:t> )$data</a:t>
            </a:r>
          </a:p>
        </p:txBody>
      </p:sp>
    </p:spTree>
    <p:extLst>
      <p:ext uri="{BB962C8B-B14F-4D97-AF65-F5344CB8AC3E}">
        <p14:creationId xmlns:p14="http://schemas.microsoft.com/office/powerpoint/2010/main" val="8810800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66C2A5"/>
          </a:solidFill>
        </p:spPr>
        <p:txBody>
          <a:bodyPr>
            <a:normAutofit fontScale="90000"/>
          </a:bodyPr>
          <a:lstStyle/>
          <a:p>
            <a:pPr marL="0" indent="0"/>
            <a:r>
              <a:rPr lang="en-US" sz="4900" dirty="0" err="1" smtClean="0"/>
              <a:t>REDCapR</a:t>
            </a:r>
            <a:r>
              <a:rPr lang="en-US" sz="4900" dirty="0" smtClean="0"/>
              <a:t> API Example</a:t>
            </a:r>
            <a:endParaRPr lang="en-US" dirty="0"/>
          </a:p>
        </p:txBody>
      </p:sp>
      <p:sp>
        <p:nvSpPr>
          <p:cNvPr id="3" name="Content Placeholder 2"/>
          <p:cNvSpPr>
            <a:spLocks noGrp="1"/>
          </p:cNvSpPr>
          <p:nvPr>
            <p:ph idx="1"/>
          </p:nvPr>
        </p:nvSpPr>
        <p:spPr>
          <a:xfrm>
            <a:off x="0" y="838200"/>
            <a:ext cx="9144000" cy="6019800"/>
          </a:xfrm>
        </p:spPr>
        <p:txBody>
          <a:bodyPr>
            <a:normAutofit/>
          </a:bodyPr>
          <a:lstStyle/>
          <a:p>
            <a:pPr marL="0" indent="0">
              <a:buNone/>
            </a:pPr>
            <a:endParaRPr lang="en-US" dirty="0" smtClean="0"/>
          </a:p>
          <a:p>
            <a:pPr marL="0" indent="0">
              <a:buNone/>
            </a:pPr>
            <a:r>
              <a:rPr lang="en-US" dirty="0" err="1" smtClean="0"/>
              <a:t>REDCapR</a:t>
            </a:r>
            <a:r>
              <a:rPr lang="en-US" dirty="0" smtClean="0"/>
              <a:t> example returning only the fields </a:t>
            </a:r>
            <a:r>
              <a:rPr lang="en-US" dirty="0" err="1" smtClean="0"/>
              <a:t>recordid</a:t>
            </a:r>
            <a:r>
              <a:rPr lang="en-US" dirty="0" smtClean="0"/>
              <a:t>, </a:t>
            </a:r>
            <a:r>
              <a:rPr lang="en-US" dirty="0" err="1" smtClean="0"/>
              <a:t>first_name</a:t>
            </a:r>
            <a:r>
              <a:rPr lang="en-US" dirty="0" smtClean="0"/>
              <a:t>, and age.</a:t>
            </a:r>
          </a:p>
          <a:p>
            <a:pPr marL="0" indent="0">
              <a:buNone/>
            </a:pPr>
            <a:endParaRPr lang="en-US" dirty="0" smtClean="0"/>
          </a:p>
          <a:p>
            <a:pPr marL="0" indent="0">
              <a:buNone/>
            </a:pPr>
            <a:r>
              <a:rPr lang="en-US" dirty="0" err="1" smtClean="0">
                <a:solidFill>
                  <a:srgbClr val="FF0000"/>
                </a:solidFill>
              </a:rPr>
              <a:t>desired_fields</a:t>
            </a:r>
            <a:r>
              <a:rPr lang="en-US" dirty="0" smtClean="0"/>
              <a:t> </a:t>
            </a:r>
            <a:r>
              <a:rPr lang="en-US" dirty="0"/>
              <a:t>&lt;- c("</a:t>
            </a:r>
            <a:r>
              <a:rPr lang="en-US" dirty="0" err="1"/>
              <a:t>recordid</a:t>
            </a:r>
            <a:r>
              <a:rPr lang="en-US" dirty="0"/>
              <a:t>", "</a:t>
            </a:r>
            <a:r>
              <a:rPr lang="en-US" dirty="0" err="1"/>
              <a:t>first_name</a:t>
            </a:r>
            <a:r>
              <a:rPr lang="en-US" dirty="0"/>
              <a:t>", "age") </a:t>
            </a:r>
            <a:endParaRPr lang="en-US" dirty="0" smtClean="0"/>
          </a:p>
          <a:p>
            <a:pPr marL="0" indent="0">
              <a:buNone/>
            </a:pPr>
            <a:r>
              <a:rPr lang="en-US" dirty="0" err="1" smtClean="0"/>
              <a:t>ds_some_fields</a:t>
            </a:r>
            <a:r>
              <a:rPr lang="en-US" dirty="0" smtClean="0"/>
              <a:t> </a:t>
            </a:r>
            <a:r>
              <a:rPr lang="en-US" dirty="0"/>
              <a:t>&lt;- </a:t>
            </a:r>
            <a:r>
              <a:rPr lang="en-US" dirty="0" err="1"/>
              <a:t>redcap_read</a:t>
            </a:r>
            <a:r>
              <a:rPr lang="en-US" dirty="0"/>
              <a:t>( </a:t>
            </a:r>
            <a:r>
              <a:rPr lang="en-US" dirty="0" err="1"/>
              <a:t>redcap_uri</a:t>
            </a:r>
            <a:r>
              <a:rPr lang="en-US" dirty="0"/>
              <a:t> = </a:t>
            </a:r>
            <a:r>
              <a:rPr lang="en-US" dirty="0" err="1"/>
              <a:t>uri</a:t>
            </a:r>
            <a:r>
              <a:rPr lang="en-US" dirty="0"/>
              <a:t>, token = token, fields = </a:t>
            </a:r>
            <a:r>
              <a:rPr lang="en-US" dirty="0" err="1">
                <a:solidFill>
                  <a:srgbClr val="FF0000"/>
                </a:solidFill>
              </a:rPr>
              <a:t>desired_fields</a:t>
            </a:r>
            <a:r>
              <a:rPr lang="en-US" dirty="0"/>
              <a:t> )$data</a:t>
            </a:r>
          </a:p>
        </p:txBody>
      </p:sp>
    </p:spTree>
    <p:extLst>
      <p:ext uri="{BB962C8B-B14F-4D97-AF65-F5344CB8AC3E}">
        <p14:creationId xmlns:p14="http://schemas.microsoft.com/office/powerpoint/2010/main" val="3366213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609600"/>
          </a:xfrm>
          <a:solidFill>
            <a:srgbClr val="9E0142"/>
          </a:solidFill>
        </p:spPr>
        <p:txBody>
          <a:bodyPr>
            <a:noAutofit/>
          </a:bodyPr>
          <a:lstStyle/>
          <a:p>
            <a:r>
              <a:rPr lang="en-US" sz="4000" dirty="0" smtClean="0"/>
              <a:t>OUHSC Becomes REDCap Partner</a:t>
            </a:r>
            <a:endParaRPr lang="en-US" sz="4000" dirty="0"/>
          </a:p>
        </p:txBody>
      </p:sp>
      <p:sp>
        <p:nvSpPr>
          <p:cNvPr id="3" name="Content Placeholder 2"/>
          <p:cNvSpPr>
            <a:spLocks noGrp="1"/>
          </p:cNvSpPr>
          <p:nvPr>
            <p:ph idx="1"/>
          </p:nvPr>
        </p:nvSpPr>
        <p:spPr>
          <a:xfrm>
            <a:off x="0" y="685800"/>
            <a:ext cx="6019800" cy="6172200"/>
          </a:xfrm>
        </p:spPr>
        <p:txBody>
          <a:bodyPr>
            <a:noAutofit/>
          </a:bodyPr>
          <a:lstStyle/>
          <a:p>
            <a:pPr>
              <a:lnSpc>
                <a:spcPct val="170000"/>
              </a:lnSpc>
            </a:pPr>
            <a:r>
              <a:rPr lang="en-US" sz="1800" dirty="0" smtClean="0"/>
              <a:t>MIECHV grant (DBP) requests REDCap</a:t>
            </a:r>
            <a:r>
              <a:rPr lang="en-US" sz="1800" dirty="0"/>
              <a:t> </a:t>
            </a:r>
            <a:r>
              <a:rPr lang="en-US" sz="1800" dirty="0" smtClean="0"/>
              <a:t>(Nov. 2011)</a:t>
            </a:r>
          </a:p>
          <a:p>
            <a:pPr lvl="1">
              <a:lnSpc>
                <a:spcPct val="170000"/>
              </a:lnSpc>
            </a:pPr>
            <a:r>
              <a:rPr lang="en-US" sz="1600" dirty="0" smtClean="0"/>
              <a:t>IT installs “DBP” REDCap instance, ver.4 (Jan. 2012)</a:t>
            </a:r>
          </a:p>
          <a:p>
            <a:pPr>
              <a:lnSpc>
                <a:spcPct val="170000"/>
              </a:lnSpc>
            </a:pPr>
            <a:r>
              <a:rPr lang="en-US" sz="1800" dirty="0" smtClean="0"/>
              <a:t>New DBP projects move to REDCap (2012-2013)</a:t>
            </a:r>
          </a:p>
          <a:p>
            <a:pPr>
              <a:lnSpc>
                <a:spcPct val="170000"/>
              </a:lnSpc>
            </a:pPr>
            <a:r>
              <a:rPr lang="en-US" sz="1800" dirty="0" smtClean="0"/>
              <a:t>Campus </a:t>
            </a:r>
            <a:r>
              <a:rPr lang="en-US" sz="1800" dirty="0"/>
              <a:t>REDCap </a:t>
            </a:r>
            <a:r>
              <a:rPr lang="en-US" sz="1800" dirty="0" smtClean="0"/>
              <a:t>interest rises (2012-2013)</a:t>
            </a:r>
          </a:p>
          <a:p>
            <a:pPr lvl="1">
              <a:lnSpc>
                <a:spcPct val="170000"/>
              </a:lnSpc>
            </a:pPr>
            <a:r>
              <a:rPr lang="en-US" sz="1600" dirty="0" smtClean="0"/>
              <a:t>IT installs “Enterprise” REDCap instance, ver.5 (Mar. 2013)</a:t>
            </a:r>
          </a:p>
          <a:p>
            <a:pPr lvl="1">
              <a:lnSpc>
                <a:spcPct val="170000"/>
              </a:lnSpc>
            </a:pPr>
            <a:r>
              <a:rPr lang="en-US" sz="1600" dirty="0" smtClean="0"/>
              <a:t>IT installs “Development box” instance, ver.5 (Apr. 2013)</a:t>
            </a:r>
          </a:p>
          <a:p>
            <a:pPr>
              <a:lnSpc>
                <a:spcPct val="170000"/>
              </a:lnSpc>
            </a:pPr>
            <a:r>
              <a:rPr lang="en-US" sz="2000" dirty="0" smtClean="0"/>
              <a:t>Governance body requested (Mar. 2013)</a:t>
            </a:r>
          </a:p>
          <a:p>
            <a:pPr lvl="1">
              <a:lnSpc>
                <a:spcPct val="170000"/>
              </a:lnSpc>
            </a:pPr>
            <a:r>
              <a:rPr lang="en-US" sz="1600" dirty="0" smtClean="0"/>
              <a:t>Governance body formed (Jun. 2013)</a:t>
            </a:r>
          </a:p>
          <a:p>
            <a:pPr>
              <a:lnSpc>
                <a:spcPct val="170000"/>
              </a:lnSpc>
            </a:pPr>
            <a:r>
              <a:rPr lang="en-US" sz="2000" dirty="0" smtClean="0"/>
              <a:t>Funding for REDCap admin requested (Apr. 2013)</a:t>
            </a:r>
          </a:p>
          <a:p>
            <a:pPr lvl="1">
              <a:lnSpc>
                <a:spcPct val="170000"/>
              </a:lnSpc>
            </a:pPr>
            <a:r>
              <a:rPr lang="en-US" sz="1600" dirty="0" smtClean="0"/>
              <a:t>College of Medicine agrees to fund </a:t>
            </a:r>
            <a:r>
              <a:rPr lang="en-US" sz="1600" dirty="0" err="1" smtClean="0"/>
              <a:t>Dev</a:t>
            </a:r>
            <a:r>
              <a:rPr lang="en-US" sz="1600" dirty="0" smtClean="0"/>
              <a:t> box and Enterprise instance (Jun. 2013)</a:t>
            </a:r>
          </a:p>
          <a:p>
            <a:pPr marL="0" indent="0">
              <a:lnSpc>
                <a:spcPct val="170000"/>
              </a:lnSpc>
              <a:buNone/>
            </a:pPr>
            <a:endParaRPr lang="en-US" sz="18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3733800"/>
            <a:ext cx="3295048"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914400"/>
            <a:ext cx="3400425"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27432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609600"/>
          </a:xfrm>
          <a:solidFill>
            <a:srgbClr val="D53E4F"/>
          </a:solidFill>
        </p:spPr>
        <p:txBody>
          <a:bodyPr>
            <a:normAutofit fontScale="90000"/>
          </a:bodyPr>
          <a:lstStyle/>
          <a:p>
            <a:r>
              <a:rPr lang="en-US" dirty="0" smtClean="0"/>
              <a:t>Scenarios Favoring REDCap</a:t>
            </a:r>
            <a:endParaRPr lang="en-US" dirty="0"/>
          </a:p>
        </p:txBody>
      </p:sp>
      <p:sp>
        <p:nvSpPr>
          <p:cNvPr id="3" name="Content Placeholder 2"/>
          <p:cNvSpPr>
            <a:spLocks noGrp="1"/>
          </p:cNvSpPr>
          <p:nvPr>
            <p:ph idx="1"/>
          </p:nvPr>
        </p:nvSpPr>
        <p:spPr>
          <a:xfrm>
            <a:off x="0" y="685800"/>
            <a:ext cx="9144000" cy="6172200"/>
          </a:xfrm>
        </p:spPr>
        <p:txBody>
          <a:bodyPr>
            <a:normAutofit/>
          </a:bodyPr>
          <a:lstStyle/>
          <a:p>
            <a:pPr>
              <a:buFont typeface="Arial" charset="0"/>
              <a:buChar char="•"/>
            </a:pPr>
            <a:r>
              <a:rPr lang="en-US" dirty="0"/>
              <a:t>No professional software developer on the project</a:t>
            </a:r>
          </a:p>
          <a:p>
            <a:pPr lvl="1"/>
            <a:r>
              <a:rPr lang="en-US" dirty="0"/>
              <a:t>There’s nothing magical about REDCap; it accommodates the designs and needs of many clinical projects.</a:t>
            </a:r>
          </a:p>
          <a:p>
            <a:pPr lvl="1"/>
            <a:r>
              <a:rPr lang="en-US" dirty="0"/>
              <a:t>To develop a comparable system from scratch, you’d need experience with several technologies.</a:t>
            </a:r>
          </a:p>
          <a:p>
            <a:r>
              <a:rPr lang="en-US" dirty="0" smtClean="0"/>
              <a:t>There are lots of dimensions and trade-offs when designing </a:t>
            </a:r>
            <a:r>
              <a:rPr lang="en-US" dirty="0"/>
              <a:t>clinical </a:t>
            </a:r>
            <a:r>
              <a:rPr lang="en-US" dirty="0" smtClean="0"/>
              <a:t>research, and</a:t>
            </a:r>
            <a:br>
              <a:rPr lang="en-US" dirty="0" smtClean="0"/>
            </a:br>
            <a:r>
              <a:rPr lang="en-US" dirty="0" smtClean="0"/>
              <a:t>REDCap is </a:t>
            </a:r>
            <a:r>
              <a:rPr lang="en-US" b="1" dirty="0" smtClean="0"/>
              <a:t>close to the sweet spot </a:t>
            </a:r>
            <a:r>
              <a:rPr lang="en-US" dirty="0" smtClean="0"/>
              <a:t>for most designs.</a:t>
            </a:r>
          </a:p>
          <a:p>
            <a:r>
              <a:rPr lang="en-US" dirty="0" smtClean="0"/>
              <a:t>Candidate for replacing Access, Survey Monkey, Excel.</a:t>
            </a:r>
          </a:p>
          <a:p>
            <a:pPr marL="0" indent="0">
              <a:buNone/>
            </a:pPr>
            <a:endParaRPr lang="en-US" dirty="0" smtClean="0"/>
          </a:p>
          <a:p>
            <a:pPr marL="0" indent="0" algn="ctr">
              <a:buNone/>
            </a:pPr>
            <a:r>
              <a:rPr lang="en-US" sz="2400" dirty="0" smtClean="0"/>
              <a:t>REDCap is a good choice for </a:t>
            </a:r>
            <a:r>
              <a:rPr lang="en-US" sz="2400" b="1" i="1" dirty="0" smtClean="0"/>
              <a:t>data collection </a:t>
            </a:r>
            <a:r>
              <a:rPr lang="en-US" sz="2400" dirty="0" smtClean="0"/>
              <a:t>and </a:t>
            </a:r>
            <a:r>
              <a:rPr lang="en-US" sz="2400" b="1" i="1" dirty="0" smtClean="0"/>
              <a:t>management</a:t>
            </a:r>
            <a:r>
              <a:rPr lang="en-US" sz="2400" dirty="0" smtClean="0"/>
              <a:t>.</a:t>
            </a:r>
            <a:endParaRPr lang="en-US" sz="2400" dirty="0"/>
          </a:p>
        </p:txBody>
      </p:sp>
    </p:spTree>
    <p:extLst>
      <p:ext uri="{BB962C8B-B14F-4D97-AF65-F5344CB8AC3E}">
        <p14:creationId xmlns:p14="http://schemas.microsoft.com/office/powerpoint/2010/main" val="4060058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3288BD"/>
          </a:solidFill>
        </p:spPr>
        <p:txBody>
          <a:bodyPr>
            <a:normAutofit/>
          </a:bodyPr>
          <a:lstStyle/>
          <a:p>
            <a:pPr>
              <a:spcBef>
                <a:spcPts val="0"/>
              </a:spcBef>
              <a:defRPr/>
            </a:pPr>
            <a:r>
              <a:rPr lang="en-US" dirty="0"/>
              <a:t>REDCap &amp; Reproducible Research</a:t>
            </a:r>
          </a:p>
        </p:txBody>
      </p:sp>
      <p:sp>
        <p:nvSpPr>
          <p:cNvPr id="3" name="Content Placeholder 2"/>
          <p:cNvSpPr>
            <a:spLocks noGrp="1"/>
          </p:cNvSpPr>
          <p:nvPr>
            <p:ph idx="1"/>
          </p:nvPr>
        </p:nvSpPr>
        <p:spPr>
          <a:xfrm>
            <a:off x="0" y="1447800"/>
            <a:ext cx="9144000" cy="5410200"/>
          </a:xfrm>
        </p:spPr>
        <p:txBody>
          <a:bodyPr>
            <a:normAutofit/>
          </a:bodyPr>
          <a:lstStyle/>
          <a:p>
            <a:pPr marL="0" indent="0">
              <a:buNone/>
            </a:pPr>
            <a:r>
              <a:rPr lang="en-US" sz="2400" i="1" dirty="0"/>
              <a:t>An article about computational science in a scientific publication is not the scholarship itself, it is merely advertising of the scholarship. The actual scholarship is the complete software development environment and the complete set of instructions which generated the </a:t>
            </a:r>
            <a:r>
              <a:rPr lang="en-US" sz="2400" i="1"/>
              <a:t>figures</a:t>
            </a:r>
            <a:r>
              <a:rPr lang="en-US" sz="2400" i="1" smtClean="0"/>
              <a:t>.</a:t>
            </a:r>
          </a:p>
          <a:p>
            <a:pPr marL="0" indent="0">
              <a:buNone/>
            </a:pPr>
            <a:r>
              <a:rPr lang="en-US" sz="2400" dirty="0"/>
              <a:t/>
            </a:r>
            <a:br>
              <a:rPr lang="en-US" sz="2400" dirty="0"/>
            </a:br>
            <a:r>
              <a:rPr lang="en-US" sz="2400" i="1" dirty="0"/>
              <a:t>—D. </a:t>
            </a:r>
            <a:r>
              <a:rPr lang="en-US" sz="2400" i="1" dirty="0" err="1"/>
              <a:t>Donoho</a:t>
            </a:r>
            <a:endParaRPr lang="en-US" sz="2200" b="1" dirty="0"/>
          </a:p>
        </p:txBody>
      </p:sp>
    </p:spTree>
    <p:extLst>
      <p:ext uri="{BB962C8B-B14F-4D97-AF65-F5344CB8AC3E}">
        <p14:creationId xmlns:p14="http://schemas.microsoft.com/office/powerpoint/2010/main" val="2134863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3288BD"/>
          </a:solidFill>
        </p:spPr>
        <p:txBody>
          <a:bodyPr>
            <a:normAutofit/>
          </a:bodyPr>
          <a:lstStyle/>
          <a:p>
            <a:pPr>
              <a:spcBef>
                <a:spcPts val="0"/>
              </a:spcBef>
              <a:defRPr/>
            </a:pPr>
            <a:r>
              <a:rPr lang="en-US" dirty="0"/>
              <a:t>REDCap &amp; Reproducible Research</a:t>
            </a:r>
          </a:p>
        </p:txBody>
      </p:sp>
      <p:sp>
        <p:nvSpPr>
          <p:cNvPr id="3" name="Content Placeholder 2"/>
          <p:cNvSpPr>
            <a:spLocks noGrp="1"/>
          </p:cNvSpPr>
          <p:nvPr>
            <p:ph idx="1"/>
          </p:nvPr>
        </p:nvSpPr>
        <p:spPr>
          <a:xfrm>
            <a:off x="0" y="1447800"/>
            <a:ext cx="9144000" cy="5410200"/>
          </a:xfrm>
        </p:spPr>
        <p:txBody>
          <a:bodyPr>
            <a:normAutofit/>
          </a:bodyPr>
          <a:lstStyle/>
          <a:p>
            <a:pPr marL="0" indent="0">
              <a:buNone/>
            </a:pPr>
            <a:r>
              <a:rPr lang="en-US" sz="2200" dirty="0" smtClean="0"/>
              <a:t>Why is there a need for reproducible research?</a:t>
            </a:r>
          </a:p>
          <a:p>
            <a:pPr marL="0" indent="0">
              <a:buNone/>
            </a:pPr>
            <a:r>
              <a:rPr lang="en-US" sz="2200" dirty="0"/>
              <a:t>	</a:t>
            </a:r>
            <a:endParaRPr lang="en-US" sz="2200" dirty="0" smtClean="0"/>
          </a:p>
          <a:p>
            <a:pPr marL="0" indent="0">
              <a:buNone/>
            </a:pPr>
            <a:r>
              <a:rPr lang="en-US" sz="2200" dirty="0" smtClean="0"/>
              <a:t>Reproducible research embraces the concept that research is not only the scientific findings, but it is also the complete computational environment that was used to produce the results.  This includes details such as the analytical code, data, etc.</a:t>
            </a:r>
            <a:endParaRPr lang="en-US" sz="2200" dirty="0"/>
          </a:p>
        </p:txBody>
      </p:sp>
    </p:spTree>
    <p:extLst>
      <p:ext uri="{BB962C8B-B14F-4D97-AF65-F5344CB8AC3E}">
        <p14:creationId xmlns:p14="http://schemas.microsoft.com/office/powerpoint/2010/main" val="19122127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3288BD"/>
          </a:solidFill>
        </p:spPr>
        <p:txBody>
          <a:bodyPr>
            <a:normAutofit/>
          </a:bodyPr>
          <a:lstStyle/>
          <a:p>
            <a:pPr>
              <a:spcBef>
                <a:spcPts val="0"/>
              </a:spcBef>
              <a:defRPr/>
            </a:pPr>
            <a:r>
              <a:rPr lang="en-US" dirty="0"/>
              <a:t>REDCap &amp; Reproducible Research</a:t>
            </a:r>
          </a:p>
        </p:txBody>
      </p:sp>
      <p:sp>
        <p:nvSpPr>
          <p:cNvPr id="3" name="Content Placeholder 2"/>
          <p:cNvSpPr>
            <a:spLocks noGrp="1"/>
          </p:cNvSpPr>
          <p:nvPr>
            <p:ph idx="1"/>
          </p:nvPr>
        </p:nvSpPr>
        <p:spPr>
          <a:xfrm>
            <a:off x="0" y="1447800"/>
            <a:ext cx="9144000" cy="5410200"/>
          </a:xfrm>
        </p:spPr>
        <p:txBody>
          <a:bodyPr>
            <a:normAutofit/>
          </a:bodyPr>
          <a:lstStyle/>
          <a:p>
            <a:r>
              <a:rPr lang="en-US" dirty="0" smtClean="0"/>
              <a:t>Designed for data collection and management</a:t>
            </a:r>
          </a:p>
          <a:p>
            <a:r>
              <a:rPr lang="en-US" dirty="0" smtClean="0"/>
              <a:t>Has very limited reporting capabilities</a:t>
            </a:r>
          </a:p>
          <a:p>
            <a:r>
              <a:rPr lang="en-US" dirty="0" smtClean="0"/>
              <a:t>Analytic capabilities are limited to </a:t>
            </a:r>
            <a:r>
              <a:rPr lang="en-US" dirty="0" err="1" smtClean="0"/>
              <a:t>univariate</a:t>
            </a:r>
            <a:r>
              <a:rPr lang="en-US" dirty="0" smtClean="0"/>
              <a:t> summary statistics and plots</a:t>
            </a:r>
          </a:p>
          <a:p>
            <a:r>
              <a:rPr lang="en-US" dirty="0" smtClean="0"/>
              <a:t>REDCap used in conjunction with R is capable of producing sophisticated reproducible reports and analysis</a:t>
            </a:r>
          </a:p>
        </p:txBody>
      </p:sp>
    </p:spTree>
    <p:extLst>
      <p:ext uri="{BB962C8B-B14F-4D97-AF65-F5344CB8AC3E}">
        <p14:creationId xmlns:p14="http://schemas.microsoft.com/office/powerpoint/2010/main" val="501352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5E4FA2"/>
          </a:solidFill>
        </p:spPr>
        <p:txBody>
          <a:bodyPr>
            <a:normAutofit/>
          </a:bodyPr>
          <a:lstStyle/>
          <a:p>
            <a:r>
              <a:rPr lang="en-US" dirty="0" smtClean="0"/>
              <a:t>REDCap Data Export Options</a:t>
            </a:r>
            <a:endParaRPr lang="en-US" dirty="0"/>
          </a:p>
        </p:txBody>
      </p:sp>
      <p:sp>
        <p:nvSpPr>
          <p:cNvPr id="3" name="Content Placeholder 2"/>
          <p:cNvSpPr>
            <a:spLocks noGrp="1"/>
          </p:cNvSpPr>
          <p:nvPr>
            <p:ph idx="1"/>
          </p:nvPr>
        </p:nvSpPr>
        <p:spPr>
          <a:xfrm>
            <a:off x="0" y="1371600"/>
            <a:ext cx="9144000" cy="5257800"/>
          </a:xfrm>
        </p:spPr>
        <p:txBody>
          <a:bodyPr>
            <a:normAutofit/>
          </a:bodyPr>
          <a:lstStyle/>
          <a:p>
            <a:pPr marL="342900" lvl="2" indent="-342900"/>
            <a:r>
              <a:rPr lang="en-US" dirty="0" smtClean="0"/>
              <a:t>REDCap offers two methods for data extraction</a:t>
            </a:r>
          </a:p>
          <a:p>
            <a:pPr marL="800100" lvl="3" indent="-342900"/>
            <a:r>
              <a:rPr lang="en-US" dirty="0" smtClean="0"/>
              <a:t>The data export tool</a:t>
            </a:r>
          </a:p>
          <a:p>
            <a:pPr marL="800100" lvl="3" indent="-342900"/>
            <a:r>
              <a:rPr lang="en-US" dirty="0" smtClean="0"/>
              <a:t>Application Programming Interface (API)</a:t>
            </a:r>
          </a:p>
          <a:p>
            <a:pPr marL="914400" lvl="2" indent="0">
              <a:buNone/>
            </a:pPr>
            <a:endParaRPr lang="en-US" dirty="0" smtClean="0"/>
          </a:p>
        </p:txBody>
      </p:sp>
    </p:spTree>
    <p:extLst>
      <p:ext uri="{BB962C8B-B14F-4D97-AF65-F5344CB8AC3E}">
        <p14:creationId xmlns:p14="http://schemas.microsoft.com/office/powerpoint/2010/main" val="1012087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1500</TotalTime>
  <Words>1739</Words>
  <Application>Microsoft Office PowerPoint</Application>
  <PresentationFormat>On-screen Show (4:3)</PresentationFormat>
  <Paragraphs>297</Paragraphs>
  <Slides>34</Slides>
  <Notes>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Exporting Data from                  :  Using the REDCapR package to export data using the REDCap API</vt:lpstr>
      <vt:lpstr>Presentation Outline</vt:lpstr>
      <vt:lpstr>REDCap overview (http://project-redcap.org/)</vt:lpstr>
      <vt:lpstr>OUHSC Becomes REDCap Partner</vt:lpstr>
      <vt:lpstr>Scenarios Favoring REDCap</vt:lpstr>
      <vt:lpstr>REDCap &amp; Reproducible Research</vt:lpstr>
      <vt:lpstr>REDCap &amp; Reproducible Research</vt:lpstr>
      <vt:lpstr>REDCap &amp; Reproducible Research</vt:lpstr>
      <vt:lpstr>REDCap Data Export Options</vt:lpstr>
      <vt:lpstr>Data Export Tool</vt:lpstr>
      <vt:lpstr>Data Export Tool</vt:lpstr>
      <vt:lpstr>Data Export API</vt:lpstr>
      <vt:lpstr>API Data Export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REDCapR API Example</vt:lpstr>
      <vt:lpstr>REDCapR API Example</vt:lpstr>
      <vt:lpstr>REDCapR API Example</vt:lpstr>
      <vt:lpstr>REDCapR API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REDCapR</dc:title>
  <dc:creator>Wilson, Thomas N (HSC)</dc:creator>
  <cp:lastModifiedBy>Wilson, Thomas N (HSC)</cp:lastModifiedBy>
  <cp:revision>66</cp:revision>
  <dcterms:created xsi:type="dcterms:W3CDTF">2014-04-03T18:38:14Z</dcterms:created>
  <dcterms:modified xsi:type="dcterms:W3CDTF">2014-04-07T14:48:47Z</dcterms:modified>
</cp:coreProperties>
</file>