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1206400" cy="38404800"/>
  <p:notesSz cx="6858000" cy="9144000"/>
  <p:defaultTextStyle>
    <a:defPPr>
      <a:defRPr lang="en-US"/>
    </a:defPPr>
    <a:lvl1pPr marL="0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1pPr>
    <a:lvl2pPr marL="2558270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2pPr>
    <a:lvl3pPr marL="5116541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3pPr>
    <a:lvl4pPr marL="7674817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4pPr>
    <a:lvl5pPr marL="10233087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5pPr>
    <a:lvl6pPr marL="12791363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6pPr>
    <a:lvl7pPr marL="15349634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7pPr>
    <a:lvl8pPr marL="17907904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8pPr>
    <a:lvl9pPr marL="20466180" algn="l" defTabSz="2558270" rtl="0" eaLnBrk="1" latinLnBrk="0" hangingPunct="1">
      <a:defRPr sz="10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2A"/>
    <a:srgbClr val="890028"/>
    <a:srgbClr val="8A0028"/>
    <a:srgbClr val="A31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3" d="100"/>
          <a:sy n="33" d="100"/>
        </p:scale>
        <p:origin x="-234" y="2154"/>
      </p:cViewPr>
      <p:guideLst>
        <p:guide orient="horz" pos="12096"/>
        <p:guide pos="161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11930383"/>
            <a:ext cx="43525440" cy="8232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960" y="21762720"/>
            <a:ext cx="35844480" cy="9814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1537976"/>
            <a:ext cx="11521440" cy="327685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1537976"/>
            <a:ext cx="33710880" cy="327685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3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2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3" y="24678643"/>
            <a:ext cx="43525440" cy="7627620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3" y="16277596"/>
            <a:ext cx="43525440" cy="8401047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320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7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961123"/>
            <a:ext cx="22616160" cy="25345393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961123"/>
            <a:ext cx="22616160" cy="25345393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0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596633"/>
            <a:ext cx="22625053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320" y="12179300"/>
            <a:ext cx="22625053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143" y="8596633"/>
            <a:ext cx="22633940" cy="3582667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2179300"/>
            <a:ext cx="22633940" cy="22127213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1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8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3" y="1529080"/>
            <a:ext cx="16846553" cy="6507480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280" y="1529083"/>
            <a:ext cx="28625800" cy="32777433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3" y="8036563"/>
            <a:ext cx="16846553" cy="26269953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5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813" y="26883360"/>
            <a:ext cx="30723840" cy="3173733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813" y="3431540"/>
            <a:ext cx="30723840" cy="23042880"/>
          </a:xfrm>
        </p:spPr>
        <p:txBody>
          <a:bodyPr/>
          <a:lstStyle>
            <a:lvl1pPr marL="0" indent="0">
              <a:buNone/>
              <a:defRPr sz="17900"/>
            </a:lvl1pPr>
            <a:lvl2pPr marL="2560320" indent="0">
              <a:buNone/>
              <a:defRPr sz="15700"/>
            </a:lvl2pPr>
            <a:lvl3pPr marL="5120640" indent="0">
              <a:buNone/>
              <a:defRPr sz="1340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813" y="30057093"/>
            <a:ext cx="30723840" cy="4507227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6F9B-2D6C-3B44-92C9-2F63A4582805}" type="datetimeFigureOut">
              <a:rPr lang="en-US" smtClean="0"/>
              <a:t>2015-04-27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2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0320" y="1537973"/>
            <a:ext cx="46085760" cy="6400800"/>
          </a:xfrm>
          <a:prstGeom prst="rect">
            <a:avLst/>
          </a:prstGeom>
        </p:spPr>
        <p:txBody>
          <a:bodyPr vert="horz" lIns="512064" tIns="256032" rIns="512064" bIns="25603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8961123"/>
            <a:ext cx="46085760" cy="25345393"/>
          </a:xfrm>
          <a:prstGeom prst="rect">
            <a:avLst/>
          </a:prstGeom>
        </p:spPr>
        <p:txBody>
          <a:bodyPr vert="horz" lIns="512064" tIns="256032" rIns="512064" bIns="256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0320" y="35595563"/>
            <a:ext cx="119481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6F9B-2D6C-3B44-92C9-2F63A4582805}" type="datetimeFigureOut">
              <a:rPr lang="en-US" smtClean="0"/>
              <a:t>2015-04-27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95520" y="35595563"/>
            <a:ext cx="162153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97920" y="35595563"/>
            <a:ext cx="11948160" cy="2044700"/>
          </a:xfrm>
          <a:prstGeom prst="rect">
            <a:avLst/>
          </a:prstGeom>
        </p:spPr>
        <p:txBody>
          <a:bodyPr vert="horz" lIns="512064" tIns="256032" rIns="512064" bIns="256032" rtlCol="0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3981-08BE-FA4A-8D56-70DFBDCB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560320" rtl="0" eaLnBrk="1" latinLnBrk="0" hangingPunct="1">
        <a:spcBef>
          <a:spcPct val="0"/>
        </a:spcBef>
        <a:buNone/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0" indent="-1920240" algn="l" defTabSz="2560320" rtl="0" eaLnBrk="1" latinLnBrk="0" hangingPunct="1">
        <a:spcBef>
          <a:spcPct val="20000"/>
        </a:spcBef>
        <a:buFont typeface="Arial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60520" indent="-1600200" algn="l" defTabSz="2560320" rtl="0" eaLnBrk="1" latinLnBrk="0" hangingPunct="1">
        <a:spcBef>
          <a:spcPct val="20000"/>
        </a:spcBef>
        <a:buFont typeface="Arial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2560320" rtl="0" eaLnBrk="1" latinLnBrk="0" hangingPunct="1">
        <a:spcBef>
          <a:spcPct val="20000"/>
        </a:spcBef>
        <a:buFont typeface="Arial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2560320" rtl="0" eaLnBrk="1" latinLnBrk="0" hangingPunct="1">
        <a:spcBef>
          <a:spcPct val="20000"/>
        </a:spcBef>
        <a:buFont typeface="Arial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2560320" rtl="0" eaLnBrk="1" latinLnBrk="0" hangingPunct="1">
        <a:spcBef>
          <a:spcPct val="20000"/>
        </a:spcBef>
        <a:buFont typeface="Arial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2560320" rtl="0" eaLnBrk="1" latinLnBrk="0" hangingPunct="1">
        <a:spcBef>
          <a:spcPct val="20000"/>
        </a:spcBef>
        <a:buFont typeface="Arial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256032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half" idx="1"/>
          </p:nvPr>
        </p:nvSpPr>
        <p:spPr>
          <a:xfrm>
            <a:off x="503493" y="8912965"/>
            <a:ext cx="16459200" cy="5862215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r>
              <a:rPr lang="en-US" sz="3400" dirty="0" smtClean="0"/>
              <a:t>Developmental and Behavioral Difficulties (DBDs) are costly</a:t>
            </a:r>
          </a:p>
          <a:p>
            <a:pPr lvl="1"/>
            <a:r>
              <a:rPr lang="en-US" sz="3400" dirty="0" smtClean="0"/>
              <a:t>Estimated $250 billion per year</a:t>
            </a:r>
            <a:endParaRPr lang="en-US" sz="3400" dirty="0" smtClean="0"/>
          </a:p>
          <a:p>
            <a:r>
              <a:rPr lang="en-US" sz="3400" dirty="0" smtClean="0"/>
              <a:t>DBDs predominantly persist among two groups of vulnerable children</a:t>
            </a:r>
          </a:p>
          <a:p>
            <a:pPr lvl="1"/>
            <a:r>
              <a:rPr lang="en-US" sz="3400" dirty="0" smtClean="0"/>
              <a:t>Those susceptible to child abuse and neglect due to insufficient care or nurturance</a:t>
            </a:r>
          </a:p>
          <a:p>
            <a:pPr lvl="1"/>
            <a:r>
              <a:rPr lang="en-US" sz="3400" dirty="0" smtClean="0"/>
              <a:t>Those, who despite adequate care, suffer developmental and/or behavioral delays or disorders from a very early age</a:t>
            </a:r>
            <a:endParaRPr lang="en-US" sz="3400" dirty="0" smtClean="0"/>
          </a:p>
          <a:p>
            <a:r>
              <a:rPr lang="en-US" sz="3400" dirty="0" smtClean="0"/>
              <a:t>When unnoticed and untreated, the price of DBDs and the number of ensuing negative impacts increases</a:t>
            </a:r>
            <a:endParaRPr lang="en-US" sz="34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3810" y="266466"/>
            <a:ext cx="6533423" cy="4114800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12792185" y="1924560"/>
            <a:ext cx="31059743" cy="400601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 smtClean="0">
                <a:latin typeface="+mj-lt"/>
              </a:rPr>
              <a:t>Epidemiological Study of Developmental Progress in Vulnerable Oklahoma Families</a:t>
            </a:r>
            <a:endParaRPr lang="en-US" sz="7000" dirty="0" smtClean="0">
              <a:latin typeface="+mj-lt"/>
            </a:endParaRPr>
          </a:p>
          <a:p>
            <a:pPr algn="ctr"/>
            <a:r>
              <a:rPr lang="en-US" sz="4800" dirty="0" smtClean="0">
                <a:solidFill>
                  <a:schemeClr val="bg1"/>
                </a:solidFill>
              </a:rPr>
              <a:t>Thoma</a:t>
            </a:r>
            <a:r>
              <a:rPr lang="en-US" sz="4800" dirty="0" smtClean="0">
                <a:solidFill>
                  <a:schemeClr val="bg1"/>
                </a:solidFill>
              </a:rPr>
              <a:t>s Wilson, David Bard, William Beasley</a:t>
            </a:r>
            <a:endParaRPr lang="en-US" sz="4800" dirty="0">
              <a:solidFill>
                <a:schemeClr val="bg1"/>
              </a:solidFill>
            </a:endParaRPr>
          </a:p>
          <a:p>
            <a:pPr algn="ctr"/>
            <a:r>
              <a:rPr lang="en-US" sz="4800" dirty="0">
                <a:solidFill>
                  <a:srgbClr val="FFFFFF"/>
                </a:solidFill>
              </a:rPr>
              <a:t>OUHSC, Developmental and Behavioral </a:t>
            </a:r>
            <a:r>
              <a:rPr lang="en-US" sz="4800" dirty="0" smtClean="0">
                <a:solidFill>
                  <a:srgbClr val="FFFFFF"/>
                </a:solidFill>
              </a:rPr>
              <a:t>Pediatrics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458137" y="21332751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METHODS</a:t>
            </a:r>
            <a:endParaRPr lang="en-US" sz="4800" b="1" dirty="0"/>
          </a:p>
        </p:txBody>
      </p:sp>
      <p:sp>
        <p:nvSpPr>
          <p:cNvPr id="54" name="Content Placeholder 5"/>
          <p:cNvSpPr>
            <a:spLocks noGrp="1"/>
          </p:cNvSpPr>
          <p:nvPr>
            <p:ph sz="half" idx="1"/>
          </p:nvPr>
        </p:nvSpPr>
        <p:spPr>
          <a:xfrm>
            <a:off x="391975" y="23580295"/>
            <a:ext cx="16459200" cy="12061192"/>
          </a:xfrm>
          <a:solidFill>
            <a:schemeClr val="bg1"/>
          </a:solidFill>
          <a:ln w="28575" cap="flat" cmpd="sng">
            <a:solidFill>
              <a:schemeClr val="tx1"/>
            </a:solidFill>
            <a:miter lim="800000"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b="1" dirty="0"/>
              <a:t>Recruitment</a:t>
            </a:r>
            <a:endParaRPr lang="en-US" sz="3400" dirty="0"/>
          </a:p>
          <a:p>
            <a:pPr marL="474663" indent="-474663">
              <a:buFont typeface="Arial" panose="020B0604020202020204" pitchFamily="34" charset="0"/>
              <a:buChar char="•"/>
            </a:pPr>
            <a:r>
              <a:rPr lang="en-US" sz="3400" dirty="0"/>
              <a:t>Caregivers of young children from four Oklahoma counties</a:t>
            </a:r>
          </a:p>
          <a:p>
            <a:pPr marL="474663" indent="-474663">
              <a:buFont typeface="Arial" panose="020B0604020202020204" pitchFamily="34" charset="0"/>
              <a:buChar char="•"/>
            </a:pPr>
            <a:r>
              <a:rPr lang="en-US" sz="3400" dirty="0"/>
              <a:t>Must meet qualification requirements for </a:t>
            </a:r>
            <a:r>
              <a:rPr lang="en-US" sz="3400" dirty="0" smtClean="0"/>
              <a:t>Home-Based Parenting Programs</a:t>
            </a:r>
          </a:p>
          <a:p>
            <a:pPr marL="2714943" lvl="1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Qualification determined by Medicaid and WIC eligibility</a:t>
            </a:r>
            <a:endParaRPr lang="en-US" sz="3400" dirty="0"/>
          </a:p>
          <a:p>
            <a:pPr marL="0" indent="0">
              <a:buNone/>
            </a:pPr>
            <a:endParaRPr lang="en-US" sz="3400" b="1" dirty="0" smtClean="0"/>
          </a:p>
          <a:p>
            <a:pPr marL="0" indent="0">
              <a:buNone/>
            </a:pPr>
            <a:r>
              <a:rPr lang="en-US" sz="3400" b="1" dirty="0" smtClean="0"/>
              <a:t>Participation</a:t>
            </a:r>
            <a:endParaRPr lang="en-US" sz="3400" dirty="0"/>
          </a:p>
          <a:p>
            <a:pPr marL="474663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1,204 Study </a:t>
            </a:r>
            <a:r>
              <a:rPr lang="en-US" sz="3400" dirty="0"/>
              <a:t>participants complete an online REDCap </a:t>
            </a:r>
            <a:r>
              <a:rPr lang="en-US" sz="3400" dirty="0" smtClean="0"/>
              <a:t>survey</a:t>
            </a:r>
          </a:p>
          <a:p>
            <a:pPr marL="474663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Participants answered screen questions about the following areas of concern:</a:t>
            </a:r>
          </a:p>
          <a:p>
            <a:pPr marL="2714943" lvl="1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General Developmental and Emotional Delays</a:t>
            </a:r>
          </a:p>
          <a:p>
            <a:pPr marL="4955223" lvl="2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Ages and Stages Questionnaire (ASQ3)</a:t>
            </a:r>
          </a:p>
          <a:p>
            <a:pPr marL="2714943" lvl="1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Autism Spectrum Disorder</a:t>
            </a:r>
          </a:p>
          <a:p>
            <a:pPr marL="4955223" lvl="2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Autism Spectrum Rating Scale (ASRS)</a:t>
            </a:r>
          </a:p>
          <a:p>
            <a:pPr marL="4955223" lvl="2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Modified Checklist for Autism in Toddlers (MCHAT)</a:t>
            </a:r>
          </a:p>
          <a:p>
            <a:pPr marL="4955223" lvl="2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Communication and Symbolic Behavior Skills (CSBS)</a:t>
            </a:r>
          </a:p>
          <a:p>
            <a:pPr marL="2714943" lvl="1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Child Sexual Behavior Problems</a:t>
            </a:r>
          </a:p>
          <a:p>
            <a:pPr marL="4955223" lvl="2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Select items from the Child Behavior Checklist (CBCL)</a:t>
            </a:r>
          </a:p>
          <a:p>
            <a:pPr marL="2714943" lvl="1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Child Abuse Potential</a:t>
            </a:r>
          </a:p>
          <a:p>
            <a:pPr marL="4955223" lvl="2" indent="-474663">
              <a:buFont typeface="Arial" panose="020B0604020202020204" pitchFamily="34" charset="0"/>
              <a:buChar char="•"/>
            </a:pPr>
            <a:r>
              <a:rPr lang="en-US" sz="3400" dirty="0" smtClean="0"/>
              <a:t>Brief Child Abuse Potential Inventory (BCAPI)</a:t>
            </a:r>
            <a:endParaRPr lang="en-US" sz="3400" dirty="0"/>
          </a:p>
        </p:txBody>
      </p:sp>
      <p:sp>
        <p:nvSpPr>
          <p:cNvPr id="65" name="Rounded Rectangle 64"/>
          <p:cNvSpPr/>
          <p:nvPr/>
        </p:nvSpPr>
        <p:spPr>
          <a:xfrm>
            <a:off x="17383915" y="6636693"/>
            <a:ext cx="1649191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RESULTS: ASQ-3</a:t>
            </a:r>
            <a:endParaRPr lang="en-US" sz="4800" b="1" dirty="0"/>
          </a:p>
        </p:txBody>
      </p:sp>
      <p:sp>
        <p:nvSpPr>
          <p:cNvPr id="66" name="Content Placeholder 5"/>
          <p:cNvSpPr>
            <a:spLocks noGrp="1"/>
          </p:cNvSpPr>
          <p:nvPr>
            <p:ph sz="half" idx="1"/>
          </p:nvPr>
        </p:nvSpPr>
        <p:spPr>
          <a:xfrm>
            <a:off x="17449850" y="8884103"/>
            <a:ext cx="16459200" cy="16652450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endParaRPr lang="en-US" sz="6000" dirty="0"/>
          </a:p>
          <a:p>
            <a:pPr marL="0" indent="0">
              <a:buNone/>
            </a:pPr>
            <a:endParaRPr lang="en-US" sz="6000" dirty="0" smtClean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ASQ-3 Cutoff Scores for the developmental areas indicating that a child should be referred for additional assessment are located two standard deviations below the mean.  </a:t>
            </a:r>
            <a:r>
              <a:rPr lang="en-US" sz="3400" dirty="0" smtClean="0"/>
              <a:t>For the ASQ-3 this represents approximately 2.5% of the population.  Our sample population had percentages well above the expected 2.5% in all 5 developmental areas.</a:t>
            </a:r>
            <a:endParaRPr lang="en-US" sz="3400" dirty="0" smtClean="0"/>
          </a:p>
        </p:txBody>
      </p:sp>
      <p:sp>
        <p:nvSpPr>
          <p:cNvPr id="67" name="Rounded Rectangle 66"/>
          <p:cNvSpPr/>
          <p:nvPr/>
        </p:nvSpPr>
        <p:spPr>
          <a:xfrm>
            <a:off x="17350696" y="26417426"/>
            <a:ext cx="16558354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RESULTS: ASD</a:t>
            </a:r>
            <a:endParaRPr lang="en-US" sz="4800" b="1" dirty="0"/>
          </a:p>
        </p:txBody>
      </p:sp>
      <p:sp>
        <p:nvSpPr>
          <p:cNvPr id="68" name="Content Placeholder 5"/>
          <p:cNvSpPr>
            <a:spLocks noGrp="1"/>
          </p:cNvSpPr>
          <p:nvPr>
            <p:ph sz="half" idx="1"/>
          </p:nvPr>
        </p:nvSpPr>
        <p:spPr>
          <a:xfrm>
            <a:off x="17416631" y="28695221"/>
            <a:ext cx="16459200" cy="6946266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Three measures were used to assess ASD in our sample: ASRS, MCHAT, and CSBS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ASRS:	26% of the sample were in the “very elevated risk” category.  This is in</a:t>
            </a:r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the 98</a:t>
            </a:r>
            <a:r>
              <a:rPr lang="en-US" sz="3400" baseline="30000" dirty="0" smtClean="0"/>
              <a:t>th</a:t>
            </a:r>
            <a:r>
              <a:rPr lang="en-US" sz="3400" dirty="0" smtClean="0"/>
              <a:t> percentile nationally.</a:t>
            </a: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MCHAT:	</a:t>
            </a:r>
            <a:r>
              <a:rPr lang="en-US" sz="3400" dirty="0"/>
              <a:t>17</a:t>
            </a:r>
            <a:r>
              <a:rPr lang="en-US" sz="3400" dirty="0" smtClean="0"/>
              <a:t>% of the eligible participants were classified as “at risk”.  		Nationally,  7% of respondents are in this category.</a:t>
            </a:r>
          </a:p>
          <a:p>
            <a:pPr marL="0" indent="0">
              <a:buNone/>
            </a:pPr>
            <a:r>
              <a:rPr lang="en-US" sz="3400" dirty="0" smtClean="0"/>
              <a:t>CSBS:	18% of the sample fell into the “at risk” category.  Nationally,</a:t>
            </a:r>
          </a:p>
          <a:p>
            <a:pPr marL="0" indent="0">
              <a:buNone/>
            </a:pPr>
            <a:r>
              <a:rPr lang="en-US" sz="3400" dirty="0"/>
              <a:t>	</a:t>
            </a:r>
            <a:r>
              <a:rPr lang="en-US" sz="3400" dirty="0" smtClean="0"/>
              <a:t>this </a:t>
            </a:r>
            <a:r>
              <a:rPr lang="en-US" sz="3400" smtClean="0"/>
              <a:t>result is in the  90</a:t>
            </a:r>
            <a:r>
              <a:rPr lang="en-US" sz="3400" baseline="30000" smtClean="0"/>
              <a:t>th</a:t>
            </a:r>
            <a:r>
              <a:rPr lang="en-US" sz="3400" smtClean="0"/>
              <a:t> Percentile.</a:t>
            </a:r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 smtClean="0"/>
          </a:p>
        </p:txBody>
      </p:sp>
      <p:sp>
        <p:nvSpPr>
          <p:cNvPr id="69" name="Rounded Rectangle 68"/>
          <p:cNvSpPr/>
          <p:nvPr/>
        </p:nvSpPr>
        <p:spPr>
          <a:xfrm>
            <a:off x="34432677" y="6591298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RESULTS: BCAPI</a:t>
            </a:r>
            <a:endParaRPr lang="en-US" sz="4800" dirty="0"/>
          </a:p>
        </p:txBody>
      </p:sp>
      <p:sp>
        <p:nvSpPr>
          <p:cNvPr id="70" name="Content Placeholder 5"/>
          <p:cNvSpPr>
            <a:spLocks noGrp="1"/>
          </p:cNvSpPr>
          <p:nvPr>
            <p:ph sz="half" idx="1"/>
          </p:nvPr>
        </p:nvSpPr>
        <p:spPr>
          <a:xfrm>
            <a:off x="34378879" y="8884102"/>
            <a:ext cx="16459200" cy="7689397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400" dirty="0" smtClean="0"/>
          </a:p>
          <a:p>
            <a:pPr marL="0" indent="0">
              <a:buNone/>
            </a:pPr>
            <a:r>
              <a:rPr lang="en-US" sz="3400" dirty="0" smtClean="0"/>
              <a:t>With 568 responses, 29% of the sample</a:t>
            </a:r>
          </a:p>
          <a:p>
            <a:pPr marL="0" indent="0">
              <a:buNone/>
            </a:pPr>
            <a:r>
              <a:rPr lang="en-US" sz="3400" dirty="0" smtClean="0"/>
              <a:t>indicated that they fell into the “at-risk”</a:t>
            </a:r>
          </a:p>
          <a:p>
            <a:pPr marL="0" indent="0">
              <a:buNone/>
            </a:pPr>
            <a:r>
              <a:rPr lang="en-US" sz="3400" dirty="0" smtClean="0"/>
              <a:t>category.  An individual is considered </a:t>
            </a:r>
          </a:p>
          <a:p>
            <a:pPr marL="0" indent="0">
              <a:buNone/>
            </a:pPr>
            <a:r>
              <a:rPr lang="en-US" sz="3400" dirty="0" smtClean="0"/>
              <a:t>at-risk after receiving a score of 8 or </a:t>
            </a:r>
          </a:p>
          <a:p>
            <a:pPr marL="0" indent="0">
              <a:buNone/>
            </a:pPr>
            <a:r>
              <a:rPr lang="en-US" sz="3400" dirty="0" smtClean="0"/>
              <a:t>greater on the 34 question child abuse</a:t>
            </a:r>
          </a:p>
          <a:p>
            <a:pPr marL="0" indent="0">
              <a:buNone/>
            </a:pPr>
            <a:r>
              <a:rPr lang="en-US" sz="3400" dirty="0" smtClean="0"/>
              <a:t>potential inventory.</a:t>
            </a:r>
            <a:endParaRPr lang="en-US" sz="3400" dirty="0" smtClean="0"/>
          </a:p>
        </p:txBody>
      </p:sp>
      <p:sp>
        <p:nvSpPr>
          <p:cNvPr id="71" name="Rounded Rectangle 70"/>
          <p:cNvSpPr/>
          <p:nvPr/>
        </p:nvSpPr>
        <p:spPr>
          <a:xfrm>
            <a:off x="34432677" y="17410870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RESULTS: CBCL</a:t>
            </a:r>
            <a:endParaRPr lang="en-US" sz="4800" b="1" dirty="0"/>
          </a:p>
        </p:txBody>
      </p:sp>
      <p:sp>
        <p:nvSpPr>
          <p:cNvPr id="72" name="Content Placeholder 5"/>
          <p:cNvSpPr>
            <a:spLocks noGrp="1"/>
          </p:cNvSpPr>
          <p:nvPr>
            <p:ph sz="half" idx="1"/>
          </p:nvPr>
        </p:nvSpPr>
        <p:spPr>
          <a:xfrm>
            <a:off x="34378879" y="30128404"/>
            <a:ext cx="16447063" cy="5556577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The National Academies. Preventing Mental, Emotional, and Behavioral Disorders Among Young People.  Report Brief</a:t>
            </a:r>
            <a:r>
              <a:rPr lang="en-US" sz="3400" i="1" dirty="0" smtClean="0"/>
              <a:t>.  </a:t>
            </a:r>
            <a:r>
              <a:rPr lang="en-US" sz="3400" dirty="0" smtClean="0"/>
              <a:t>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/>
              <a:t>Centers for Disease Control and Prevention. Morbidity and Mortality Weekly Report 2013;62 (Supple 2); 1-2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Barnett, W. S. (2000). The Economics of Early Intervention. In S. J. </a:t>
            </a:r>
            <a:r>
              <a:rPr lang="en-US" sz="3400" dirty="0" err="1"/>
              <a:t>Meisels</a:t>
            </a:r>
            <a:r>
              <a:rPr lang="en-US" sz="3400" dirty="0"/>
              <a:t> &amp; J. P. </a:t>
            </a:r>
            <a:r>
              <a:rPr lang="en-US" sz="3400" dirty="0" err="1" smtClean="0"/>
              <a:t>Shonkoff</a:t>
            </a:r>
            <a:r>
              <a:rPr lang="en-US" sz="3400" dirty="0" smtClean="0"/>
              <a:t> (eds</a:t>
            </a:r>
            <a:r>
              <a:rPr lang="en-US" sz="3400" dirty="0"/>
              <a:t>.), </a:t>
            </a:r>
            <a:r>
              <a:rPr lang="en-US" sz="3400" i="1" dirty="0"/>
              <a:t>Handbook of Early Childhood Intervention. </a:t>
            </a:r>
            <a:r>
              <a:rPr lang="en-US" sz="3400" dirty="0"/>
              <a:t>2nd Edition (pp. 589-612</a:t>
            </a:r>
            <a:r>
              <a:rPr lang="en-US" sz="3400" i="1" dirty="0"/>
              <a:t>). </a:t>
            </a:r>
            <a:r>
              <a:rPr lang="en-US" sz="3400" dirty="0" smtClean="0"/>
              <a:t>Cambridge: Cambridge </a:t>
            </a:r>
            <a:r>
              <a:rPr lang="en-US" sz="3400" dirty="0"/>
              <a:t>University Press.</a:t>
            </a:r>
            <a:endParaRPr lang="en-US" sz="3400" dirty="0"/>
          </a:p>
        </p:txBody>
      </p:sp>
      <p:sp>
        <p:nvSpPr>
          <p:cNvPr id="73" name="Rounded Rectangle 72"/>
          <p:cNvSpPr/>
          <p:nvPr/>
        </p:nvSpPr>
        <p:spPr>
          <a:xfrm>
            <a:off x="34341965" y="27956744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REFERENCES</a:t>
            </a:r>
            <a:endParaRPr lang="en-US" sz="4800" b="1" dirty="0"/>
          </a:p>
        </p:txBody>
      </p:sp>
      <p:sp>
        <p:nvSpPr>
          <p:cNvPr id="74" name="Content Placeholder 5"/>
          <p:cNvSpPr>
            <a:spLocks noGrp="1"/>
          </p:cNvSpPr>
          <p:nvPr>
            <p:ph sz="half" idx="1"/>
          </p:nvPr>
        </p:nvSpPr>
        <p:spPr>
          <a:xfrm>
            <a:off x="34321386" y="19279285"/>
            <a:ext cx="16459200" cy="2368940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Our survey incorporated 5 questions from the CBCL related to child sexual behavior problems.  The responses for these questions ranged from 0% to 4%.  These responses did not vary significantly from the national responses.</a:t>
            </a:r>
            <a:endParaRPr lang="en-US" sz="3400" dirty="0" smtClean="0"/>
          </a:p>
        </p:txBody>
      </p:sp>
      <p:sp>
        <p:nvSpPr>
          <p:cNvPr id="75" name="Rounded Rectangle 74"/>
          <p:cNvSpPr/>
          <p:nvPr/>
        </p:nvSpPr>
        <p:spPr>
          <a:xfrm>
            <a:off x="34378879" y="22419749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CONCLUSIONS</a:t>
            </a:r>
            <a:endParaRPr lang="en-US" sz="4800" b="1" dirty="0"/>
          </a:p>
        </p:txBody>
      </p:sp>
      <p:sp>
        <p:nvSpPr>
          <p:cNvPr id="76" name="Content Placeholder 5"/>
          <p:cNvSpPr>
            <a:spLocks noGrp="1"/>
          </p:cNvSpPr>
          <p:nvPr>
            <p:ph sz="half" idx="1"/>
          </p:nvPr>
        </p:nvSpPr>
        <p:spPr>
          <a:xfrm>
            <a:off x="34321386" y="24372260"/>
            <a:ext cx="16459200" cy="2859715"/>
          </a:xfrm>
          <a:solidFill>
            <a:schemeClr val="bg1"/>
          </a:solidFill>
          <a:ln w="63500" cap="flat" cmpd="sng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 smtClean="0"/>
              <a:t>With the exception of the results from the CBCL, all screeners indicated that the </a:t>
            </a:r>
            <a:r>
              <a:rPr lang="en-US" sz="3400" dirty="0"/>
              <a:t>at-risk proportion </a:t>
            </a:r>
            <a:r>
              <a:rPr lang="en-US" sz="3400" dirty="0" smtClean="0"/>
              <a:t>from the sample of four Oklahoma counties exceeds the normative </a:t>
            </a:r>
            <a:r>
              <a:rPr lang="en-US" sz="3400" dirty="0"/>
              <a:t>expectations. These findings suggest that screening and subsequent referrals for this population would be a cost-effective use of early identification resources</a:t>
            </a:r>
            <a:r>
              <a:rPr lang="en-US" sz="3200" dirty="0"/>
              <a:t>.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503493" y="6591298"/>
            <a:ext cx="163521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INTRODUCTION</a:t>
            </a:r>
            <a:endParaRPr lang="en-US" sz="4800" dirty="0"/>
          </a:p>
        </p:txBody>
      </p:sp>
      <p:sp>
        <p:nvSpPr>
          <p:cNvPr id="85" name="Rounded Rectangle 84"/>
          <p:cNvSpPr/>
          <p:nvPr/>
        </p:nvSpPr>
        <p:spPr>
          <a:xfrm>
            <a:off x="503493" y="15577290"/>
            <a:ext cx="16504556" cy="158744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PURPOSE</a:t>
            </a:r>
            <a:endParaRPr lang="en-US" sz="4800" b="1" dirty="0"/>
          </a:p>
        </p:txBody>
      </p:sp>
      <p:sp>
        <p:nvSpPr>
          <p:cNvPr id="31" name="Content Placeholder 5"/>
          <p:cNvSpPr>
            <a:spLocks noGrp="1"/>
          </p:cNvSpPr>
          <p:nvPr>
            <p:ph sz="half" idx="1"/>
          </p:nvPr>
        </p:nvSpPr>
        <p:spPr>
          <a:xfrm>
            <a:off x="449971" y="17741443"/>
            <a:ext cx="16459200" cy="3078106"/>
          </a:xfrm>
          <a:solidFill>
            <a:schemeClr val="bg1"/>
          </a:solidFill>
          <a:ln w="28575" cap="flat" cmpd="sng">
            <a:solidFill>
              <a:schemeClr val="tx1"/>
            </a:solidFill>
            <a:miter lim="800000"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 smtClean="0"/>
              <a:t>Early interventions </a:t>
            </a:r>
            <a:r>
              <a:rPr lang="en-US" sz="3400" dirty="0" smtClean="0"/>
              <a:t>for children with DBDs have proven effective at remediation and prevention, but researches available for early identification are limited.  This present study examines DBD prevalence among a sample of highly vulnerable Oklahoma children, and attempts to build the case for wise use of resources aimed at targeted therapeutic efforts.</a:t>
            </a:r>
            <a:endParaRPr lang="en-US" sz="3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12" y="266466"/>
            <a:ext cx="12018851" cy="3239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7862" y="10330713"/>
            <a:ext cx="15004021" cy="11795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810" y="9578343"/>
            <a:ext cx="8374351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1D1B10"/>
      </a:dk1>
      <a:lt1>
        <a:sysClr val="window" lastClr="FFFFFF"/>
      </a:lt1>
      <a:dk2>
        <a:srgbClr val="90000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3524</TotalTime>
  <Words>568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ouhsc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Sooter</dc:creator>
  <cp:lastModifiedBy>Wilson, Thomas N (HSC)</cp:lastModifiedBy>
  <cp:revision>47</cp:revision>
  <dcterms:created xsi:type="dcterms:W3CDTF">2012-06-08T15:40:16Z</dcterms:created>
  <dcterms:modified xsi:type="dcterms:W3CDTF">2015-04-29T19:10:25Z</dcterms:modified>
</cp:coreProperties>
</file>