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4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2330-584D-47E9-87F6-69DDA94F73D0}" type="datetimeFigureOut">
              <a:rPr lang="en-US" smtClean="0"/>
              <a:t>2015-04-10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F461-D2D3-4CC3-8E8B-8C7BAB5E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152651"/>
          </a:xfrm>
        </p:spPr>
        <p:txBody>
          <a:bodyPr>
            <a:normAutofit/>
          </a:bodyPr>
          <a:lstStyle/>
          <a:p>
            <a:r>
              <a:rPr lang="en-US" dirty="0"/>
              <a:t>Epidemiological Study of Developmental Progress in Vulnerable Oklahoma </a:t>
            </a:r>
            <a:r>
              <a:rPr lang="en-US" dirty="0" smtClean="0"/>
              <a:t>Families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/>
              <a:t>Thomas Wilson, David Bard, William Beasley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the at-risk proportion for nearly all developmental markers exceed normative expectations</a:t>
            </a:r>
            <a:r>
              <a:rPr lang="en-US" dirty="0" smtClean="0"/>
              <a:t>.</a:t>
            </a:r>
          </a:p>
          <a:p>
            <a:r>
              <a:rPr lang="en-US" dirty="0"/>
              <a:t>These findings suggest that screening and subsequent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69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Developmental and behavioral difficulties (DBDs) cost society an estimated $250 billion per </a:t>
            </a:r>
            <a:r>
              <a:rPr lang="en-US" dirty="0" smtClean="0"/>
              <a:t>year</a:t>
            </a:r>
          </a:p>
          <a:p>
            <a:r>
              <a:rPr lang="en-US" dirty="0"/>
              <a:t>DBDs predominantly persist among two groups of vulnerable children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those susceptible to child abuse or neglect due to insufficient care or </a:t>
            </a:r>
            <a:r>
              <a:rPr lang="en-US" dirty="0" smtClean="0"/>
              <a:t>nurturance</a:t>
            </a:r>
          </a:p>
          <a:p>
            <a:pPr lvl="1"/>
            <a:r>
              <a:rPr lang="en-US" dirty="0"/>
              <a:t>those, who despite adequate care, suffer developmental and/or behavioral delays or disorders from a very early 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unnoticed and untreated, the price of DBDs and the number of ensuing negative impacts </a:t>
            </a:r>
            <a:r>
              <a:rPr lang="en-US" dirty="0" smtClean="0"/>
              <a:t>increases</a:t>
            </a:r>
          </a:p>
          <a:p>
            <a:r>
              <a:rPr lang="en-US" dirty="0"/>
              <a:t>Early interventions have proven effective at remediating and preventing many DBDs, but resources for early identification are limited. </a:t>
            </a:r>
          </a:p>
        </p:txBody>
      </p:sp>
    </p:spTree>
    <p:extLst>
      <p:ext uri="{BB962C8B-B14F-4D97-AF65-F5344CB8AC3E}">
        <p14:creationId xmlns:p14="http://schemas.microsoft.com/office/powerpoint/2010/main" val="3203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This study is part of a larger evaluation of Oklahoma home-visiting programs with recruitment being based on Medicaid and WIC </a:t>
            </a:r>
            <a:r>
              <a:rPr lang="en-US" dirty="0" smtClean="0"/>
              <a:t>eligibility</a:t>
            </a:r>
          </a:p>
          <a:p>
            <a:r>
              <a:rPr lang="en-US" dirty="0" smtClean="0"/>
              <a:t>Conducted in 4 Oklahoma Counties</a:t>
            </a:r>
          </a:p>
          <a:p>
            <a:pPr lvl="1"/>
            <a:r>
              <a:rPr lang="en-US" dirty="0" smtClean="0"/>
              <a:t>Oklahoma County</a:t>
            </a:r>
          </a:p>
          <a:p>
            <a:pPr lvl="1"/>
            <a:r>
              <a:rPr lang="en-US" dirty="0" smtClean="0"/>
              <a:t>Tulsa County</a:t>
            </a:r>
          </a:p>
          <a:p>
            <a:pPr lvl="1"/>
            <a:r>
              <a:rPr lang="en-US" dirty="0" smtClean="0"/>
              <a:t>Comanche County</a:t>
            </a:r>
          </a:p>
          <a:p>
            <a:pPr lvl="1"/>
            <a:r>
              <a:rPr lang="en-US" dirty="0" smtClean="0"/>
              <a:t>Muskogee County</a:t>
            </a:r>
          </a:p>
        </p:txBody>
      </p:sp>
    </p:spTree>
    <p:extLst>
      <p:ext uri="{BB962C8B-B14F-4D97-AF65-F5344CB8AC3E}">
        <p14:creationId xmlns:p14="http://schemas.microsoft.com/office/powerpoint/2010/main" val="37648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1204 </a:t>
            </a:r>
            <a:r>
              <a:rPr lang="en-US" dirty="0"/>
              <a:t>vulnerable families </a:t>
            </a:r>
            <a:r>
              <a:rPr lang="en-US" dirty="0" smtClean="0"/>
              <a:t>answered </a:t>
            </a:r>
            <a:r>
              <a:rPr lang="en-US" dirty="0"/>
              <a:t>screening questions about the following areas of concern: </a:t>
            </a:r>
            <a:endParaRPr lang="en-US" dirty="0" smtClean="0"/>
          </a:p>
          <a:p>
            <a:pPr lvl="1"/>
            <a:r>
              <a:rPr lang="en-US" dirty="0" smtClean="0"/>
              <a:t>General </a:t>
            </a:r>
            <a:r>
              <a:rPr lang="en-US" dirty="0"/>
              <a:t>developmental and emotional </a:t>
            </a:r>
            <a:r>
              <a:rPr lang="en-US" dirty="0" smtClean="0"/>
              <a:t>delays</a:t>
            </a:r>
          </a:p>
          <a:p>
            <a:pPr lvl="2"/>
            <a:r>
              <a:rPr lang="en-US" dirty="0" smtClean="0"/>
              <a:t>ASQ-3</a:t>
            </a:r>
          </a:p>
          <a:p>
            <a:pPr lvl="1"/>
            <a:r>
              <a:rPr lang="en-US" dirty="0" smtClean="0"/>
              <a:t>Autism spectrum disorders</a:t>
            </a:r>
          </a:p>
          <a:p>
            <a:pPr lvl="2"/>
            <a:r>
              <a:rPr lang="en-US" dirty="0" smtClean="0"/>
              <a:t>ASRS, MCHAT, CSBS</a:t>
            </a:r>
          </a:p>
          <a:p>
            <a:pPr lvl="1"/>
            <a:r>
              <a:rPr lang="en-US" dirty="0" smtClean="0"/>
              <a:t>Child sexual behavior problems</a:t>
            </a:r>
          </a:p>
          <a:p>
            <a:pPr lvl="2"/>
            <a:r>
              <a:rPr lang="en-US" dirty="0" smtClean="0"/>
              <a:t>Select CBCL Items</a:t>
            </a:r>
          </a:p>
          <a:p>
            <a:pPr lvl="1"/>
            <a:r>
              <a:rPr lang="en-US" dirty="0" smtClean="0"/>
              <a:t>Child abuse potential</a:t>
            </a:r>
          </a:p>
          <a:p>
            <a:pPr lvl="2"/>
            <a:r>
              <a:rPr lang="en-US" dirty="0" smtClean="0"/>
              <a:t>BCAPI</a:t>
            </a:r>
          </a:p>
        </p:txBody>
      </p:sp>
    </p:spTree>
    <p:extLst>
      <p:ext uri="{BB962C8B-B14F-4D97-AF65-F5344CB8AC3E}">
        <p14:creationId xmlns:p14="http://schemas.microsoft.com/office/powerpoint/2010/main" val="30738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General Development and Emotional Delays</a:t>
            </a:r>
          </a:p>
          <a:p>
            <a:r>
              <a:rPr lang="en-US" dirty="0" smtClean="0"/>
              <a:t>Ages and Stages-3</a:t>
            </a:r>
          </a:p>
          <a:p>
            <a:r>
              <a:rPr lang="en-US" dirty="0" smtClean="0"/>
              <a:t>“At-Risk” cut-scores intended to reflect bottom 2.5% of the population</a:t>
            </a:r>
          </a:p>
          <a:p>
            <a:pPr lvl="1"/>
            <a:r>
              <a:rPr lang="en-US" dirty="0" smtClean="0"/>
              <a:t>Communication 22%</a:t>
            </a:r>
          </a:p>
          <a:p>
            <a:pPr lvl="1"/>
            <a:r>
              <a:rPr lang="en-US" dirty="0" smtClean="0"/>
              <a:t>Gross Motor skills 11%</a:t>
            </a:r>
          </a:p>
          <a:p>
            <a:pPr lvl="1"/>
            <a:r>
              <a:rPr lang="en-US" dirty="0" smtClean="0"/>
              <a:t>Fine Motor skills 20%</a:t>
            </a:r>
          </a:p>
          <a:p>
            <a:pPr lvl="1"/>
            <a:r>
              <a:rPr lang="en-US" dirty="0" smtClean="0"/>
              <a:t>Problem Solving 12%</a:t>
            </a:r>
          </a:p>
          <a:p>
            <a:pPr lvl="1"/>
            <a:r>
              <a:rPr lang="en-US" dirty="0" smtClean="0"/>
              <a:t>Personal-Social problems 13%</a:t>
            </a:r>
          </a:p>
        </p:txBody>
      </p:sp>
    </p:spTree>
    <p:extLst>
      <p:ext uri="{BB962C8B-B14F-4D97-AF65-F5344CB8AC3E}">
        <p14:creationId xmlns:p14="http://schemas.microsoft.com/office/powerpoint/2010/main" val="403756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Autism Spectrum Disorder</a:t>
            </a:r>
          </a:p>
          <a:p>
            <a:r>
              <a:rPr lang="en-US" dirty="0" smtClean="0"/>
              <a:t>MCHAT</a:t>
            </a:r>
          </a:p>
          <a:p>
            <a:pPr lvl="1"/>
            <a:r>
              <a:rPr lang="en-US" dirty="0" smtClean="0"/>
              <a:t>“At Risk” 17% (compared to 7% nationally)</a:t>
            </a:r>
          </a:p>
          <a:p>
            <a:r>
              <a:rPr lang="en-US" dirty="0" smtClean="0"/>
              <a:t>ASRS</a:t>
            </a:r>
          </a:p>
          <a:p>
            <a:pPr lvl="1"/>
            <a:r>
              <a:rPr lang="en-US" dirty="0" smtClean="0"/>
              <a:t>“Very Elevated Risk” 26% (98</a:t>
            </a:r>
            <a:r>
              <a:rPr lang="en-US" baseline="30000" dirty="0" smtClean="0"/>
              <a:t>th</a:t>
            </a:r>
            <a:r>
              <a:rPr lang="en-US" dirty="0" smtClean="0"/>
              <a:t> percentile nationally)</a:t>
            </a:r>
          </a:p>
          <a:p>
            <a:r>
              <a:rPr lang="en-US" dirty="0" smtClean="0"/>
              <a:t>CSBS</a:t>
            </a:r>
          </a:p>
          <a:p>
            <a:pPr lvl="1"/>
            <a:r>
              <a:rPr lang="en-US" dirty="0" smtClean="0"/>
              <a:t>“At Risk” 18% (90</a:t>
            </a:r>
            <a:r>
              <a:rPr lang="en-US" baseline="30000" dirty="0" smtClean="0"/>
              <a:t>th</a:t>
            </a:r>
            <a:r>
              <a:rPr lang="en-US" dirty="0" smtClean="0"/>
              <a:t> percentile nationally)</a:t>
            </a:r>
          </a:p>
        </p:txBody>
      </p:sp>
    </p:spTree>
    <p:extLst>
      <p:ext uri="{BB962C8B-B14F-4D97-AF65-F5344CB8AC3E}">
        <p14:creationId xmlns:p14="http://schemas.microsoft.com/office/powerpoint/2010/main" val="342867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Child Sexual Behavior Problems</a:t>
            </a:r>
          </a:p>
          <a:p>
            <a:r>
              <a:rPr lang="en-US" dirty="0" smtClean="0"/>
              <a:t>CBCL</a:t>
            </a:r>
          </a:p>
          <a:p>
            <a:pPr lvl="1"/>
            <a:r>
              <a:rPr lang="en-US" dirty="0" smtClean="0"/>
              <a:t>Responses ranged from 0%-4%</a:t>
            </a:r>
            <a:r>
              <a:rPr lang="en-US" dirty="0"/>
              <a:t> </a:t>
            </a:r>
            <a:r>
              <a:rPr lang="en-US" dirty="0" smtClean="0"/>
              <a:t>with no significant deviation from national norms.</a:t>
            </a:r>
          </a:p>
        </p:txBody>
      </p:sp>
    </p:spTree>
    <p:extLst>
      <p:ext uri="{BB962C8B-B14F-4D97-AF65-F5344CB8AC3E}">
        <p14:creationId xmlns:p14="http://schemas.microsoft.com/office/powerpoint/2010/main" val="148344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Child Abuse Potential</a:t>
            </a:r>
          </a:p>
          <a:p>
            <a:r>
              <a:rPr lang="en-US" dirty="0" smtClean="0"/>
              <a:t>BCAPI</a:t>
            </a:r>
          </a:p>
          <a:p>
            <a:pPr lvl="1"/>
            <a:r>
              <a:rPr lang="en-US" dirty="0" smtClean="0"/>
              <a:t>29% fell in the “at-risk” category</a:t>
            </a:r>
          </a:p>
        </p:txBody>
      </p:sp>
    </p:spTree>
    <p:extLst>
      <p:ext uri="{BB962C8B-B14F-4D97-AF65-F5344CB8AC3E}">
        <p14:creationId xmlns:p14="http://schemas.microsoft.com/office/powerpoint/2010/main" val="99831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329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Epidemiological Study of Developmental Progress in Vulnerable Oklahoma Families</vt:lpstr>
      <vt:lpstr>Background</vt:lpstr>
      <vt:lpstr>Background</vt:lpstr>
      <vt:lpstr>Methods</vt:lpstr>
      <vt:lpstr>Methods</vt:lpstr>
      <vt:lpstr>Results</vt:lpstr>
      <vt:lpstr>Results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Thomas N (HSC)</dc:creator>
  <cp:lastModifiedBy>Wilson, Thomas N (HSC)</cp:lastModifiedBy>
  <cp:revision>6</cp:revision>
  <dcterms:created xsi:type="dcterms:W3CDTF">2015-04-10T12:34:31Z</dcterms:created>
  <dcterms:modified xsi:type="dcterms:W3CDTF">2015-04-10T13:36:35Z</dcterms:modified>
</cp:coreProperties>
</file>