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2" r:id="rId5"/>
    <p:sldId id="263" r:id="rId6"/>
    <p:sldId id="267" r:id="rId7"/>
    <p:sldId id="261" r:id="rId8"/>
    <p:sldId id="266" r:id="rId9"/>
    <p:sldId id="272" r:id="rId10"/>
    <p:sldId id="259"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6" y="-3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
              <c:idx val="0"/>
              <c:layout>
                <c:manualLayout>
                  <c:x val="-0.22458245536209398"/>
                  <c:y val="0.17504301545640144"/>
                </c:manualLayout>
              </c:layout>
              <c:tx>
                <c:rich>
                  <a:bodyPr/>
                  <a:lstStyle/>
                  <a:p>
                    <a:r>
                      <a:rPr lang="en-US" sz="2400" dirty="0" smtClean="0"/>
                      <a:t>WIC </a:t>
                    </a:r>
                    <a:r>
                      <a:rPr lang="en-US" sz="2400" dirty="0"/>
                      <a:t>29.6%</a:t>
                    </a:r>
                  </a:p>
                </c:rich>
              </c:tx>
              <c:showLegendKey val="0"/>
              <c:showVal val="1"/>
              <c:showCatName val="0"/>
              <c:showSerName val="1"/>
              <c:showPercent val="1"/>
              <c:showBubbleSize val="0"/>
            </c:dLbl>
            <c:dLbl>
              <c:idx val="1"/>
              <c:layout>
                <c:manualLayout>
                  <c:x val="-0.19035608549068306"/>
                  <c:y val="-0.15056309307490423"/>
                </c:manualLayout>
              </c:layout>
              <c:tx>
                <c:rich>
                  <a:bodyPr/>
                  <a:lstStyle/>
                  <a:p>
                    <a:r>
                      <a:rPr lang="en-US" sz="2000" dirty="0"/>
                      <a:t>Doctor/</a:t>
                    </a:r>
                  </a:p>
                  <a:p>
                    <a:r>
                      <a:rPr lang="en-US" sz="2000" dirty="0" smtClean="0"/>
                      <a:t>Clinic </a:t>
                    </a:r>
                    <a:r>
                      <a:rPr lang="en-US" sz="2000" dirty="0"/>
                      <a:t>11%</a:t>
                    </a:r>
                  </a:p>
                </c:rich>
              </c:tx>
              <c:showLegendKey val="0"/>
              <c:showVal val="0"/>
              <c:showCatName val="0"/>
              <c:showSerName val="1"/>
              <c:showPercent val="1"/>
              <c:showBubbleSize val="0"/>
            </c:dLbl>
            <c:dLbl>
              <c:idx val="2"/>
              <c:layout>
                <c:manualLayout>
                  <c:x val="-6.0825634636050729E-2"/>
                  <c:y val="-0.14464122753886538"/>
                </c:manualLayout>
              </c:layout>
              <c:tx>
                <c:rich>
                  <a:bodyPr/>
                  <a:lstStyle/>
                  <a:p>
                    <a:r>
                      <a:rPr lang="en-US" sz="2400" dirty="0" smtClean="0"/>
                      <a:t>DHS </a:t>
                    </a:r>
                    <a:r>
                      <a:rPr lang="en-US" sz="2400" dirty="0"/>
                      <a:t>11%</a:t>
                    </a:r>
                  </a:p>
                </c:rich>
              </c:tx>
              <c:showLegendKey val="0"/>
              <c:showVal val="0"/>
              <c:showCatName val="0"/>
              <c:showSerName val="1"/>
              <c:showPercent val="1"/>
              <c:showBubbleSize val="0"/>
            </c:dLbl>
            <c:dLbl>
              <c:idx val="3"/>
              <c:layout>
                <c:manualLayout>
                  <c:x val="0.12354155841191909"/>
                  <c:y val="-0.15883444377145181"/>
                </c:manualLayout>
              </c:layout>
              <c:tx>
                <c:rich>
                  <a:bodyPr/>
                  <a:lstStyle/>
                  <a:p>
                    <a:r>
                      <a:rPr lang="en-US" sz="2000" dirty="0"/>
                      <a:t>Baby </a:t>
                    </a:r>
                    <a:r>
                      <a:rPr lang="en-US" sz="2000" dirty="0" smtClean="0"/>
                      <a:t>Fair </a:t>
                    </a:r>
                    <a:r>
                      <a:rPr lang="en-US" sz="2000" dirty="0"/>
                      <a:t>11%</a:t>
                    </a:r>
                  </a:p>
                </c:rich>
              </c:tx>
              <c:showLegendKey val="0"/>
              <c:showVal val="0"/>
              <c:showCatName val="0"/>
              <c:showSerName val="1"/>
              <c:showPercent val="1"/>
              <c:showBubbleSize val="0"/>
            </c:dLbl>
            <c:dLbl>
              <c:idx val="4"/>
              <c:layout>
                <c:manualLayout>
                  <c:x val="0.17350803596146933"/>
                  <c:y val="-0.11488148596810019"/>
                </c:manualLayout>
              </c:layout>
              <c:tx>
                <c:rich>
                  <a:bodyPr/>
                  <a:lstStyle/>
                  <a:p>
                    <a:r>
                      <a:rPr lang="en-US" sz="2000" dirty="0"/>
                      <a:t>Health </a:t>
                    </a:r>
                  </a:p>
                  <a:p>
                    <a:r>
                      <a:rPr lang="en-US" sz="2000" dirty="0" smtClean="0"/>
                      <a:t>Dept. </a:t>
                    </a:r>
                    <a:r>
                      <a:rPr lang="en-US" sz="2000" dirty="0"/>
                      <a:t>8%</a:t>
                    </a:r>
                  </a:p>
                </c:rich>
              </c:tx>
              <c:showLegendKey val="0"/>
              <c:showVal val="0"/>
              <c:showCatName val="0"/>
              <c:showSerName val="1"/>
              <c:showPercent val="1"/>
              <c:showBubbleSize val="0"/>
            </c:dLbl>
            <c:dLbl>
              <c:idx val="5"/>
              <c:layout>
                <c:manualLayout>
                  <c:x val="0.17552996728460213"/>
                  <c:y val="-1.9986270946900878E-2"/>
                </c:manualLayout>
              </c:layout>
              <c:tx>
                <c:rich>
                  <a:bodyPr/>
                  <a:lstStyle/>
                  <a:p>
                    <a:r>
                      <a:rPr lang="en-US" sz="1800" dirty="0" smtClean="0"/>
                      <a:t>Friends </a:t>
                    </a:r>
                    <a:r>
                      <a:rPr lang="en-US" sz="1800" dirty="0"/>
                      <a:t>7%</a:t>
                    </a:r>
                  </a:p>
                </c:rich>
              </c:tx>
              <c:showLegendKey val="0"/>
              <c:showVal val="0"/>
              <c:showCatName val="0"/>
              <c:showSerName val="1"/>
              <c:showPercent val="1"/>
              <c:showBubbleSize val="0"/>
            </c:dLbl>
            <c:dLbl>
              <c:idx val="6"/>
              <c:layout>
                <c:manualLayout>
                  <c:x val="0.16239254045268375"/>
                  <c:y val="8.6861498081970578E-2"/>
                </c:manualLayout>
              </c:layout>
              <c:tx>
                <c:rich>
                  <a:bodyPr/>
                  <a:lstStyle/>
                  <a:p>
                    <a:r>
                      <a:rPr lang="en-US" sz="1600" dirty="0"/>
                      <a:t>Planned </a:t>
                    </a:r>
                    <a:r>
                      <a:rPr lang="en-US" sz="1600" dirty="0" smtClean="0"/>
                      <a:t>Parenthood 7</a:t>
                    </a:r>
                    <a:r>
                      <a:rPr lang="en-US" sz="1600" dirty="0"/>
                      <a:t>%</a:t>
                    </a:r>
                  </a:p>
                </c:rich>
              </c:tx>
              <c:showLegendKey val="0"/>
              <c:showVal val="0"/>
              <c:showCatName val="0"/>
              <c:showSerName val="1"/>
              <c:showPercent val="1"/>
              <c:showBubbleSize val="0"/>
            </c:dLbl>
            <c:dLbl>
              <c:idx val="7"/>
              <c:layout/>
              <c:tx>
                <c:rich>
                  <a:bodyPr/>
                  <a:lstStyle/>
                  <a:p>
                    <a:r>
                      <a:rPr lang="en-US" sz="2000" dirty="0" smtClean="0"/>
                      <a:t>Other </a:t>
                    </a:r>
                    <a:r>
                      <a:rPr lang="en-US" sz="2000" dirty="0"/>
                      <a:t>15%</a:t>
                    </a:r>
                  </a:p>
                </c:rich>
              </c:tx>
              <c:showLegendKey val="0"/>
              <c:showVal val="0"/>
              <c:showCatName val="0"/>
              <c:showSerName val="1"/>
              <c:showPercent val="1"/>
              <c:showBubbleSize val="0"/>
            </c:dLbl>
            <c:showLegendKey val="0"/>
            <c:showVal val="0"/>
            <c:showCatName val="0"/>
            <c:showSerName val="1"/>
            <c:showPercent val="1"/>
            <c:showBubbleSize val="0"/>
            <c:showLeaderLines val="1"/>
          </c:dLbls>
          <c:cat>
            <c:strRef>
              <c:f>Sheet1!$A$1:$A$8</c:f>
              <c:strCache>
                <c:ptCount val="8"/>
                <c:pt idx="0">
                  <c:v>WIC</c:v>
                </c:pt>
                <c:pt idx="1">
                  <c:v>Doctor/Clinic</c:v>
                </c:pt>
                <c:pt idx="2">
                  <c:v>DHS</c:v>
                </c:pt>
                <c:pt idx="3">
                  <c:v>Baby Fair/Functions</c:v>
                </c:pt>
                <c:pt idx="4">
                  <c:v>Health Department</c:v>
                </c:pt>
                <c:pt idx="5">
                  <c:v>Friends</c:v>
                </c:pt>
                <c:pt idx="6">
                  <c:v>Planned Parenthood</c:v>
                </c:pt>
                <c:pt idx="7">
                  <c:v>Other</c:v>
                </c:pt>
              </c:strCache>
            </c:strRef>
          </c:cat>
          <c:val>
            <c:numRef>
              <c:f>Sheet1!$B$1:$B$8</c:f>
              <c:numCache>
                <c:formatCode>0.0%</c:formatCode>
                <c:ptCount val="8"/>
                <c:pt idx="0">
                  <c:v>0.29600000000000021</c:v>
                </c:pt>
                <c:pt idx="1">
                  <c:v>0.11100000000000003</c:v>
                </c:pt>
                <c:pt idx="2">
                  <c:v>0.11100000000000003</c:v>
                </c:pt>
                <c:pt idx="3">
                  <c:v>0.11100000000000003</c:v>
                </c:pt>
                <c:pt idx="4">
                  <c:v>7.4000000000000024E-2</c:v>
                </c:pt>
                <c:pt idx="5">
                  <c:v>7.4000000000000024E-2</c:v>
                </c:pt>
                <c:pt idx="6">
                  <c:v>7.4000000000000024E-2</c:v>
                </c:pt>
                <c:pt idx="7">
                  <c:v>0.14800000000000008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
              <c:idx val="0"/>
              <c:layout>
                <c:manualLayout>
                  <c:x val="-0.13957786526684166"/>
                  <c:y val="0.18034959171770204"/>
                </c:manualLayout>
              </c:layout>
              <c:tx>
                <c:rich>
                  <a:bodyPr/>
                  <a:lstStyle/>
                  <a:p>
                    <a:r>
                      <a:rPr lang="en-US" sz="2400" dirty="0"/>
                      <a:t>WIC</a:t>
                    </a:r>
                  </a:p>
                  <a:p>
                    <a:r>
                      <a:rPr lang="en-US" sz="2400" dirty="0"/>
                      <a:t>30%</a:t>
                    </a:r>
                  </a:p>
                </c:rich>
              </c:tx>
              <c:showLegendKey val="0"/>
              <c:showVal val="1"/>
              <c:showCatName val="0"/>
              <c:showSerName val="0"/>
              <c:showPercent val="0"/>
              <c:showBubbleSize val="0"/>
            </c:dLbl>
            <c:dLbl>
              <c:idx val="1"/>
              <c:layout/>
              <c:tx>
                <c:rich>
                  <a:bodyPr/>
                  <a:lstStyle/>
                  <a:p>
                    <a:r>
                      <a:rPr lang="en-US" sz="2400" dirty="0"/>
                      <a:t>Family</a:t>
                    </a:r>
                  </a:p>
                  <a:p>
                    <a:r>
                      <a:rPr lang="en-US" sz="2400" dirty="0"/>
                      <a:t>20%</a:t>
                    </a:r>
                  </a:p>
                </c:rich>
              </c:tx>
              <c:showLegendKey val="0"/>
              <c:showVal val="1"/>
              <c:showCatName val="0"/>
              <c:showSerName val="0"/>
              <c:showPercent val="0"/>
              <c:showBubbleSize val="0"/>
            </c:dLbl>
            <c:dLbl>
              <c:idx val="2"/>
              <c:layout/>
              <c:tx>
                <c:rich>
                  <a:bodyPr/>
                  <a:lstStyle/>
                  <a:p>
                    <a:r>
                      <a:rPr lang="en-US" sz="1900" dirty="0"/>
                      <a:t>Doctor</a:t>
                    </a:r>
                    <a:r>
                      <a:rPr lang="en-US" sz="1900" dirty="0" smtClean="0"/>
                      <a:t>/</a:t>
                    </a:r>
                  </a:p>
                  <a:p>
                    <a:r>
                      <a:rPr lang="en-US" sz="1900" dirty="0" smtClean="0"/>
                      <a:t>Clinic</a:t>
                    </a:r>
                    <a:endParaRPr lang="en-US" sz="1900" dirty="0"/>
                  </a:p>
                  <a:p>
                    <a:r>
                      <a:rPr lang="en-US" sz="1900" dirty="0"/>
                      <a:t>20%</a:t>
                    </a:r>
                  </a:p>
                </c:rich>
              </c:tx>
              <c:showLegendKey val="0"/>
              <c:showVal val="1"/>
              <c:showCatName val="0"/>
              <c:showSerName val="0"/>
              <c:showPercent val="0"/>
              <c:showBubbleSize val="0"/>
            </c:dLbl>
            <c:dLbl>
              <c:idx val="3"/>
              <c:layout>
                <c:manualLayout>
                  <c:x val="0.18097485683607734"/>
                  <c:y val="1.0804208684440762E-2"/>
                </c:manualLayout>
              </c:layout>
              <c:tx>
                <c:rich>
                  <a:bodyPr/>
                  <a:lstStyle/>
                  <a:p>
                    <a:r>
                      <a:rPr lang="en-US" sz="1900" dirty="0"/>
                      <a:t>Health Dept 10%</a:t>
                    </a:r>
                  </a:p>
                </c:rich>
              </c:tx>
              <c:showLegendKey val="0"/>
              <c:showVal val="1"/>
              <c:showCatName val="0"/>
              <c:showSerName val="0"/>
              <c:showPercent val="0"/>
              <c:showBubbleSize val="0"/>
            </c:dLbl>
            <c:dLbl>
              <c:idx val="4"/>
              <c:layout>
                <c:manualLayout>
                  <c:x val="0.11218235504652829"/>
                  <c:y val="0.1179714048901782"/>
                </c:manualLayout>
              </c:layout>
              <c:tx>
                <c:rich>
                  <a:bodyPr/>
                  <a:lstStyle/>
                  <a:p>
                    <a:r>
                      <a:rPr lang="en-US" sz="1900" dirty="0"/>
                      <a:t>Hope Center</a:t>
                    </a:r>
                  </a:p>
                  <a:p>
                    <a:r>
                      <a:rPr lang="en-US" sz="1900" dirty="0"/>
                      <a:t>10%</a:t>
                    </a:r>
                  </a:p>
                </c:rich>
              </c:tx>
              <c:showLegendKey val="0"/>
              <c:showVal val="1"/>
              <c:showCatName val="0"/>
              <c:showSerName val="0"/>
              <c:showPercent val="0"/>
              <c:showBubbleSize val="0"/>
            </c:dLbl>
            <c:dLbl>
              <c:idx val="5"/>
              <c:layout>
                <c:manualLayout>
                  <c:x val="7.5869750656167981E-2"/>
                  <c:y val="7.9861111111111147E-2"/>
                </c:manualLayout>
              </c:layout>
              <c:tx>
                <c:rich>
                  <a:bodyPr/>
                  <a:lstStyle/>
                  <a:p>
                    <a:r>
                      <a:rPr lang="en-US" sz="1500" dirty="0"/>
                      <a:t>OK Health Care Authority 10%</a:t>
                    </a:r>
                  </a:p>
                </c:rich>
              </c:tx>
              <c:showLegendKey val="0"/>
              <c:showVal val="1"/>
              <c:showCatName val="0"/>
              <c:showSerName val="0"/>
              <c:showPercent val="0"/>
              <c:showBubbleSize val="0"/>
            </c:dLbl>
            <c:showLegendKey val="0"/>
            <c:showVal val="0"/>
            <c:showCatName val="0"/>
            <c:showSerName val="0"/>
            <c:showPercent val="0"/>
            <c:showBubbleSize val="0"/>
          </c:dLbls>
          <c:cat>
            <c:strRef>
              <c:f>Sheet1!$A$1:$A$6</c:f>
              <c:strCache>
                <c:ptCount val="6"/>
                <c:pt idx="0">
                  <c:v>WIC</c:v>
                </c:pt>
                <c:pt idx="1">
                  <c:v>Family</c:v>
                </c:pt>
                <c:pt idx="2">
                  <c:v>Doctor/Clinic</c:v>
                </c:pt>
                <c:pt idx="3">
                  <c:v>Health Department</c:v>
                </c:pt>
                <c:pt idx="4">
                  <c:v>Hope Center</c:v>
                </c:pt>
                <c:pt idx="5">
                  <c:v>Ok Health Care Authority</c:v>
                </c:pt>
              </c:strCache>
            </c:strRef>
          </c:cat>
          <c:val>
            <c:numRef>
              <c:f>Sheet1!$B$1:$B$6</c:f>
              <c:numCache>
                <c:formatCode>0%</c:formatCode>
                <c:ptCount val="6"/>
                <c:pt idx="0">
                  <c:v>0.30000000000000004</c:v>
                </c:pt>
                <c:pt idx="1">
                  <c:v>0.2</c:v>
                </c:pt>
                <c:pt idx="2">
                  <c:v>0.2</c:v>
                </c:pt>
                <c:pt idx="3">
                  <c:v>0.1</c:v>
                </c:pt>
                <c:pt idx="4">
                  <c:v>0.1</c:v>
                </c:pt>
                <c:pt idx="5">
                  <c:v>0.1</c:v>
                </c:pt>
              </c:numCache>
            </c:numRef>
          </c:val>
        </c:ser>
        <c:dLbls>
          <c:showLegendKey val="0"/>
          <c:showVal val="0"/>
          <c:showCatName val="0"/>
          <c:showSerName val="0"/>
          <c:showPercent val="0"/>
          <c:showBubbleSize val="0"/>
          <c:showLeaderLines val="0"/>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8A4E1-DD01-4219-9C74-F0E19D0FECA3}" type="datetimeFigureOut">
              <a:rPr lang="en-US" smtClean="0"/>
              <a:pPr/>
              <a:t>6/21/2013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08CE6-A42F-4791-8E07-91383DBB7948}" type="slidenum">
              <a:rPr lang="en-US" smtClean="0"/>
              <a:pPr/>
              <a:t>‹#›</a:t>
            </a:fld>
            <a:endParaRPr lang="en-US"/>
          </a:p>
        </p:txBody>
      </p:sp>
    </p:spTree>
    <p:extLst>
      <p:ext uri="{BB962C8B-B14F-4D97-AF65-F5344CB8AC3E}">
        <p14:creationId xmlns:p14="http://schemas.microsoft.com/office/powerpoint/2010/main" val="364529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“other” most helpful (engaged): (1) graduation,</a:t>
            </a:r>
            <a:r>
              <a:rPr lang="en-US" baseline="0" dirty="0" smtClean="0"/>
              <a:t> (1) inclusion of children, (2) convenience (comes to home), (1) cost (free)</a:t>
            </a:r>
          </a:p>
          <a:p>
            <a:r>
              <a:rPr lang="en-US" baseline="0" dirty="0" smtClean="0"/>
              <a:t>“other” most helpful (unengaged): (1) convenience (comes to home)</a:t>
            </a:r>
            <a:endParaRPr lang="en-US" dirty="0"/>
          </a:p>
        </p:txBody>
      </p:sp>
      <p:sp>
        <p:nvSpPr>
          <p:cNvPr id="4" name="Slide Number Placeholder 3"/>
          <p:cNvSpPr>
            <a:spLocks noGrp="1"/>
          </p:cNvSpPr>
          <p:nvPr>
            <p:ph type="sldNum" sz="quarter" idx="10"/>
          </p:nvPr>
        </p:nvSpPr>
        <p:spPr/>
        <p:txBody>
          <a:bodyPr/>
          <a:lstStyle/>
          <a:p>
            <a:fld id="{07D08CE6-A42F-4791-8E07-91383DBB7948}"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“Other” reasons for engagement (engaged group): Approach of program (5), program</a:t>
            </a:r>
            <a:r>
              <a:rPr lang="en-US" baseline="0" dirty="0" smtClean="0"/>
              <a:t> material (6), program medical (5), Program education/info (8), provider education (4), provider enjoys/cares about job (2)</a:t>
            </a:r>
          </a:p>
          <a:p>
            <a:r>
              <a:rPr lang="en-US" dirty="0" smtClean="0"/>
              <a:t>“Other” reasons for engagement (unengaged</a:t>
            </a:r>
            <a:r>
              <a:rPr lang="en-US" baseline="0" dirty="0" smtClean="0"/>
              <a:t> group): Approach of program 6%, Content of program 6%, Provider education 3%</a:t>
            </a:r>
          </a:p>
          <a:p>
            <a:pPr lvl="0"/>
            <a:r>
              <a:rPr lang="en-US" baseline="0" dirty="0" smtClean="0"/>
              <a:t>Provider characteristics/personality related to engagement: </a:t>
            </a:r>
          </a:p>
          <a:p>
            <a:pPr lvl="0"/>
            <a:r>
              <a:rPr lang="en-US" sz="1200" b="1" kern="1200" dirty="0" smtClean="0">
                <a:solidFill>
                  <a:schemeClr val="tx1"/>
                </a:solidFill>
                <a:latin typeface="+mn-lt"/>
                <a:ea typeface="+mn-ea"/>
                <a:cs typeface="+mn-cs"/>
              </a:rPr>
              <a:t>Nice (5)</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Sense of humor (3)</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Happy (2)</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Friendly (1)</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Educated (1)</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Personable (3)</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Experienced /also a parent (7)</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Punctual (3)</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Resourceful (4)</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Non-judgmental (1)</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Open-minded/understanding (1)</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Positive attitude (4)</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Patient (1)</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Good listener (1)</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Attentive/Showing interest (5)</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Respectful (4)</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Honest (3)</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Good with kids (1)</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Considerate (1)</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Observant (1)</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Reliable (1)</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Organized (1)</a:t>
            </a:r>
            <a:endParaRPr lang="en-US" sz="1200" kern="1200" dirty="0" smtClean="0">
              <a:solidFill>
                <a:schemeClr val="tx1"/>
              </a:solidFill>
              <a:latin typeface="+mn-lt"/>
              <a:ea typeface="+mn-ea"/>
              <a:cs typeface="+mn-cs"/>
            </a:endParaRPr>
          </a:p>
          <a:p>
            <a:endParaRPr lang="en-US" baseline="0" dirty="0" smtClean="0"/>
          </a:p>
          <a:p>
            <a:r>
              <a:rPr lang="en-US" baseline="0" dirty="0" smtClean="0"/>
              <a:t>“Other” reasons for attrition (engaged group): transient life/instability (2), issues with time for participant (7), program (15)</a:t>
            </a:r>
          </a:p>
          <a:p>
            <a:r>
              <a:rPr lang="en-US" baseline="0" dirty="0" smtClean="0"/>
              <a:t>“Other” primary reasons for attrition (unengaged group): received all information available (1), unproductive visits (1), lack of coordination with physician (1), limited hands on learning (1), loss of child (1), medical issues (1), scheduling conflicts (1)</a:t>
            </a:r>
          </a:p>
          <a:p>
            <a:r>
              <a:rPr lang="en-US" baseline="0" dirty="0" smtClean="0"/>
              <a:t>Provider characteristics/personality related to attrition (engaged group):</a:t>
            </a:r>
          </a:p>
          <a:p>
            <a:pPr lvl="0"/>
            <a:r>
              <a:rPr lang="en-US" sz="1200" b="1" kern="1200" dirty="0" smtClean="0">
                <a:solidFill>
                  <a:schemeClr val="tx1"/>
                </a:solidFill>
                <a:latin typeface="+mn-lt"/>
                <a:ea typeface="+mn-ea"/>
                <a:cs typeface="+mn-cs"/>
              </a:rPr>
              <a:t>Judgmental (4)</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Bad/Negative attitude (5)</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Not punctual (4)</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Impatient (2)</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Doesn’t listen (1)</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Impersonal  (2)</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Know-it-all (2)</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Prejudice (3)</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Rude (3)</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Not good with children (2)</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Not experienced/doesn’t have children (1)</a:t>
            </a:r>
            <a:endParaRPr lang="en-US"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Unorganized (1)</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Inattentive/Tired (1)</a:t>
            </a:r>
            <a:endParaRPr lang="en-US" dirty="0"/>
          </a:p>
        </p:txBody>
      </p:sp>
      <p:sp>
        <p:nvSpPr>
          <p:cNvPr id="4" name="Slide Number Placeholder 3"/>
          <p:cNvSpPr>
            <a:spLocks noGrp="1"/>
          </p:cNvSpPr>
          <p:nvPr>
            <p:ph type="sldNum" sz="quarter" idx="10"/>
          </p:nvPr>
        </p:nvSpPr>
        <p:spPr/>
        <p:txBody>
          <a:bodyPr/>
          <a:lstStyle/>
          <a:p>
            <a:fld id="{07D08CE6-A42F-4791-8E07-91383DBB7948}"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“Other” ways</a:t>
            </a:r>
            <a:r>
              <a:rPr lang="en-US" baseline="0" dirty="0" smtClean="0"/>
              <a:t> consumers found out about C1 (each mentioned 1x): Church, Therapist, Internet, Mail</a:t>
            </a:r>
            <a:endParaRPr lang="en-US" dirty="0" smtClean="0"/>
          </a:p>
          <a:p>
            <a:r>
              <a:rPr lang="en-US" dirty="0" smtClean="0"/>
              <a:t>“Other”</a:t>
            </a:r>
            <a:r>
              <a:rPr lang="en-US" baseline="0" dirty="0" smtClean="0"/>
              <a:t> ways to advertise included (each mentioned 1x): ER/Hospital, WIC, Doctor’s Office/Clinic, School/College, Fast food restaurants, Bus/Bus Stops, Magazines, Billboards, Park Benches, Grocery Stores, </a:t>
            </a:r>
            <a:r>
              <a:rPr lang="en-US" baseline="0" dirty="0" err="1" smtClean="0"/>
              <a:t>Mailouts</a:t>
            </a:r>
            <a:r>
              <a:rPr lang="en-US" baseline="0" dirty="0" smtClean="0"/>
              <a:t>/flyers</a:t>
            </a:r>
          </a:p>
        </p:txBody>
      </p:sp>
      <p:sp>
        <p:nvSpPr>
          <p:cNvPr id="4" name="Slide Number Placeholder 3"/>
          <p:cNvSpPr>
            <a:spLocks noGrp="1"/>
          </p:cNvSpPr>
          <p:nvPr>
            <p:ph type="sldNum" sz="quarter" idx="10"/>
          </p:nvPr>
        </p:nvSpPr>
        <p:spPr/>
        <p:txBody>
          <a:bodyPr/>
          <a:lstStyle/>
          <a:p>
            <a:fld id="{07D08CE6-A42F-4791-8E07-91383DBB7948}"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“Other”</a:t>
            </a:r>
            <a:r>
              <a:rPr lang="en-US" baseline="0" dirty="0" smtClean="0"/>
              <a:t> ways to advertise included: Hospitals (1), Schools (2), Television (1), Daycare (1), Wal-Mart/grocery stores (2), CAP (1), word of mouth (1), family expectations (1), DHS (1), Radio (1)</a:t>
            </a:r>
          </a:p>
        </p:txBody>
      </p:sp>
      <p:sp>
        <p:nvSpPr>
          <p:cNvPr id="4" name="Slide Number Placeholder 3"/>
          <p:cNvSpPr>
            <a:spLocks noGrp="1"/>
          </p:cNvSpPr>
          <p:nvPr>
            <p:ph type="sldNum" sz="quarter" idx="10"/>
          </p:nvPr>
        </p:nvSpPr>
        <p:spPr/>
        <p:txBody>
          <a:bodyPr/>
          <a:lstStyle/>
          <a:p>
            <a:fld id="{07D08CE6-A42F-4791-8E07-91383DBB7948}"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a:t>
            </a:r>
            <a:r>
              <a:rPr lang="en-US" baseline="0" dirty="0" smtClean="0"/>
              <a:t> Barriers to Engagement: </a:t>
            </a:r>
            <a:r>
              <a:rPr lang="en-US" sz="1200" kern="1200" dirty="0" smtClean="0">
                <a:solidFill>
                  <a:schemeClr val="tx1"/>
                </a:solidFill>
                <a:latin typeface="+mn-lt"/>
                <a:ea typeface="+mn-ea"/>
                <a:cs typeface="+mn-cs"/>
              </a:rPr>
              <a:t>Basic needs not met (1), Denial (1), Young age (2), High-functioning (2), invasive questions (3), substance use (2), don’t want visits in home (1), financial burdens (1), Feeling pressured into program (3)</a:t>
            </a:r>
          </a:p>
          <a:p>
            <a:endParaRPr lang="en-US" dirty="0"/>
          </a:p>
        </p:txBody>
      </p:sp>
      <p:sp>
        <p:nvSpPr>
          <p:cNvPr id="4" name="Slide Number Placeholder 3"/>
          <p:cNvSpPr>
            <a:spLocks noGrp="1"/>
          </p:cNvSpPr>
          <p:nvPr>
            <p:ph type="sldNum" sz="quarter" idx="10"/>
          </p:nvPr>
        </p:nvSpPr>
        <p:spPr/>
        <p:txBody>
          <a:bodyPr/>
          <a:lstStyle/>
          <a:p>
            <a:fld id="{07D08CE6-A42F-4791-8E07-91383DBB7948}"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305126-DF80-4AC8-812A-5331B6BDC28B}" type="datetimeFigureOut">
              <a:rPr lang="en-US" smtClean="0"/>
              <a:pPr/>
              <a:t>6/21/2013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7BBEA-56C7-4FA5-8A8D-54C91C193280}" type="slidenum">
              <a:rPr lang="en-US" smtClean="0"/>
              <a:pPr/>
              <a:t>‹#›</a:t>
            </a:fld>
            <a:endParaRPr lang="en-US"/>
          </a:p>
        </p:txBody>
      </p:sp>
    </p:spTree>
    <p:extLst>
      <p:ext uri="{BB962C8B-B14F-4D97-AF65-F5344CB8AC3E}">
        <p14:creationId xmlns:p14="http://schemas.microsoft.com/office/powerpoint/2010/main" val="3761525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305126-DF80-4AC8-812A-5331B6BDC28B}" type="datetimeFigureOut">
              <a:rPr lang="en-US" smtClean="0"/>
              <a:pPr/>
              <a:t>6/21/2013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7BBEA-56C7-4FA5-8A8D-54C91C193280}" type="slidenum">
              <a:rPr lang="en-US" smtClean="0"/>
              <a:pPr/>
              <a:t>‹#›</a:t>
            </a:fld>
            <a:endParaRPr lang="en-US"/>
          </a:p>
        </p:txBody>
      </p:sp>
    </p:spTree>
    <p:extLst>
      <p:ext uri="{BB962C8B-B14F-4D97-AF65-F5344CB8AC3E}">
        <p14:creationId xmlns:p14="http://schemas.microsoft.com/office/powerpoint/2010/main" val="343536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305126-DF80-4AC8-812A-5331B6BDC28B}" type="datetimeFigureOut">
              <a:rPr lang="en-US" smtClean="0"/>
              <a:pPr/>
              <a:t>6/21/2013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7BBEA-56C7-4FA5-8A8D-54C91C193280}" type="slidenum">
              <a:rPr lang="en-US" smtClean="0"/>
              <a:pPr/>
              <a:t>‹#›</a:t>
            </a:fld>
            <a:endParaRPr lang="en-US"/>
          </a:p>
        </p:txBody>
      </p:sp>
    </p:spTree>
    <p:extLst>
      <p:ext uri="{BB962C8B-B14F-4D97-AF65-F5344CB8AC3E}">
        <p14:creationId xmlns:p14="http://schemas.microsoft.com/office/powerpoint/2010/main" val="186981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305126-DF80-4AC8-812A-5331B6BDC28B}" type="datetimeFigureOut">
              <a:rPr lang="en-US" smtClean="0"/>
              <a:pPr/>
              <a:t>6/21/2013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7BBEA-56C7-4FA5-8A8D-54C91C193280}" type="slidenum">
              <a:rPr lang="en-US" smtClean="0"/>
              <a:pPr/>
              <a:t>‹#›</a:t>
            </a:fld>
            <a:endParaRPr lang="en-US"/>
          </a:p>
        </p:txBody>
      </p:sp>
    </p:spTree>
    <p:extLst>
      <p:ext uri="{BB962C8B-B14F-4D97-AF65-F5344CB8AC3E}">
        <p14:creationId xmlns:p14="http://schemas.microsoft.com/office/powerpoint/2010/main" val="238618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305126-DF80-4AC8-812A-5331B6BDC28B}" type="datetimeFigureOut">
              <a:rPr lang="en-US" smtClean="0"/>
              <a:pPr/>
              <a:t>6/21/2013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7BBEA-56C7-4FA5-8A8D-54C91C193280}" type="slidenum">
              <a:rPr lang="en-US" smtClean="0"/>
              <a:pPr/>
              <a:t>‹#›</a:t>
            </a:fld>
            <a:endParaRPr lang="en-US"/>
          </a:p>
        </p:txBody>
      </p:sp>
    </p:spTree>
    <p:extLst>
      <p:ext uri="{BB962C8B-B14F-4D97-AF65-F5344CB8AC3E}">
        <p14:creationId xmlns:p14="http://schemas.microsoft.com/office/powerpoint/2010/main" val="1878903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305126-DF80-4AC8-812A-5331B6BDC28B}" type="datetimeFigureOut">
              <a:rPr lang="en-US" smtClean="0"/>
              <a:pPr/>
              <a:t>6/21/2013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7BBEA-56C7-4FA5-8A8D-54C91C193280}" type="slidenum">
              <a:rPr lang="en-US" smtClean="0"/>
              <a:pPr/>
              <a:t>‹#›</a:t>
            </a:fld>
            <a:endParaRPr lang="en-US"/>
          </a:p>
        </p:txBody>
      </p:sp>
    </p:spTree>
    <p:extLst>
      <p:ext uri="{BB962C8B-B14F-4D97-AF65-F5344CB8AC3E}">
        <p14:creationId xmlns:p14="http://schemas.microsoft.com/office/powerpoint/2010/main" val="288690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305126-DF80-4AC8-812A-5331B6BDC28B}" type="datetimeFigureOut">
              <a:rPr lang="en-US" smtClean="0"/>
              <a:pPr/>
              <a:t>6/21/2013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7BBEA-56C7-4FA5-8A8D-54C91C193280}" type="slidenum">
              <a:rPr lang="en-US" smtClean="0"/>
              <a:pPr/>
              <a:t>‹#›</a:t>
            </a:fld>
            <a:endParaRPr lang="en-US"/>
          </a:p>
        </p:txBody>
      </p:sp>
    </p:spTree>
    <p:extLst>
      <p:ext uri="{BB962C8B-B14F-4D97-AF65-F5344CB8AC3E}">
        <p14:creationId xmlns:p14="http://schemas.microsoft.com/office/powerpoint/2010/main" val="1062093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305126-DF80-4AC8-812A-5331B6BDC28B}" type="datetimeFigureOut">
              <a:rPr lang="en-US" smtClean="0"/>
              <a:pPr/>
              <a:t>6/21/2013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7BBEA-56C7-4FA5-8A8D-54C91C193280}" type="slidenum">
              <a:rPr lang="en-US" smtClean="0"/>
              <a:pPr/>
              <a:t>‹#›</a:t>
            </a:fld>
            <a:endParaRPr lang="en-US"/>
          </a:p>
        </p:txBody>
      </p:sp>
    </p:spTree>
    <p:extLst>
      <p:ext uri="{BB962C8B-B14F-4D97-AF65-F5344CB8AC3E}">
        <p14:creationId xmlns:p14="http://schemas.microsoft.com/office/powerpoint/2010/main" val="308568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05126-DF80-4AC8-812A-5331B6BDC28B}" type="datetimeFigureOut">
              <a:rPr lang="en-US" smtClean="0"/>
              <a:pPr/>
              <a:t>6/21/2013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E7BBEA-56C7-4FA5-8A8D-54C91C193280}" type="slidenum">
              <a:rPr lang="en-US" smtClean="0"/>
              <a:pPr/>
              <a:t>‹#›</a:t>
            </a:fld>
            <a:endParaRPr lang="en-US"/>
          </a:p>
        </p:txBody>
      </p:sp>
    </p:spTree>
    <p:extLst>
      <p:ext uri="{BB962C8B-B14F-4D97-AF65-F5344CB8AC3E}">
        <p14:creationId xmlns:p14="http://schemas.microsoft.com/office/powerpoint/2010/main" val="96223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305126-DF80-4AC8-812A-5331B6BDC28B}" type="datetimeFigureOut">
              <a:rPr lang="en-US" smtClean="0"/>
              <a:pPr/>
              <a:t>6/21/2013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7BBEA-56C7-4FA5-8A8D-54C91C193280}" type="slidenum">
              <a:rPr lang="en-US" smtClean="0"/>
              <a:pPr/>
              <a:t>‹#›</a:t>
            </a:fld>
            <a:endParaRPr lang="en-US"/>
          </a:p>
        </p:txBody>
      </p:sp>
    </p:spTree>
    <p:extLst>
      <p:ext uri="{BB962C8B-B14F-4D97-AF65-F5344CB8AC3E}">
        <p14:creationId xmlns:p14="http://schemas.microsoft.com/office/powerpoint/2010/main" val="139298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305126-DF80-4AC8-812A-5331B6BDC28B}" type="datetimeFigureOut">
              <a:rPr lang="en-US" smtClean="0"/>
              <a:pPr/>
              <a:t>6/21/2013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7BBEA-56C7-4FA5-8A8D-54C91C193280}" type="slidenum">
              <a:rPr lang="en-US" smtClean="0"/>
              <a:pPr/>
              <a:t>‹#›</a:t>
            </a:fld>
            <a:endParaRPr lang="en-US"/>
          </a:p>
        </p:txBody>
      </p:sp>
    </p:spTree>
    <p:extLst>
      <p:ext uri="{BB962C8B-B14F-4D97-AF65-F5344CB8AC3E}">
        <p14:creationId xmlns:p14="http://schemas.microsoft.com/office/powerpoint/2010/main" val="178837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05126-DF80-4AC8-812A-5331B6BDC28B}" type="datetimeFigureOut">
              <a:rPr lang="en-US" smtClean="0"/>
              <a:pPr/>
              <a:t>6/21/2013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7BBEA-56C7-4FA5-8A8D-54C91C193280}" type="slidenum">
              <a:rPr lang="en-US" smtClean="0"/>
              <a:pPr/>
              <a:t>‹#›</a:t>
            </a:fld>
            <a:endParaRPr lang="en-US"/>
          </a:p>
        </p:txBody>
      </p:sp>
    </p:spTree>
    <p:extLst>
      <p:ext uri="{BB962C8B-B14F-4D97-AF65-F5344CB8AC3E}">
        <p14:creationId xmlns:p14="http://schemas.microsoft.com/office/powerpoint/2010/main" val="104851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Children First </a:t>
            </a:r>
            <a:br>
              <a:rPr lang="en-US" dirty="0" smtClean="0"/>
            </a:br>
            <a:r>
              <a:rPr lang="en-US" dirty="0" smtClean="0"/>
              <a:t>Qualitative Data</a:t>
            </a:r>
            <a:endParaRPr lang="en-US" dirty="0"/>
          </a:p>
        </p:txBody>
      </p:sp>
      <p:sp>
        <p:nvSpPr>
          <p:cNvPr id="3" name="Subtitle 2"/>
          <p:cNvSpPr>
            <a:spLocks noGrp="1"/>
          </p:cNvSpPr>
          <p:nvPr>
            <p:ph type="subTitle" idx="1"/>
          </p:nvPr>
        </p:nvSpPr>
        <p:spPr/>
        <p:txBody>
          <a:bodyPr/>
          <a:lstStyle/>
          <a:p>
            <a:r>
              <a:rPr lang="en-US" dirty="0" smtClean="0"/>
              <a:t>June 21, 2013</a:t>
            </a:r>
            <a:endParaRPr lang="en-US" dirty="0"/>
          </a:p>
        </p:txBody>
      </p:sp>
    </p:spTree>
    <p:extLst>
      <p:ext uri="{BB962C8B-B14F-4D97-AF65-F5344CB8AC3E}">
        <p14:creationId xmlns:p14="http://schemas.microsoft.com/office/powerpoint/2010/main" val="4236078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Data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Training in Child Abuse and Neglect (11%)</a:t>
            </a:r>
          </a:p>
          <a:p>
            <a:r>
              <a:rPr lang="en-US" dirty="0" smtClean="0"/>
              <a:t>Training for addressing high risk factors:</a:t>
            </a:r>
          </a:p>
          <a:p>
            <a:pPr lvl="1"/>
            <a:r>
              <a:rPr lang="en-US" dirty="0" smtClean="0"/>
              <a:t>Domestic Violence (25%)</a:t>
            </a:r>
          </a:p>
          <a:p>
            <a:pPr lvl="1"/>
            <a:r>
              <a:rPr lang="en-US" dirty="0" smtClean="0"/>
              <a:t>Depression (19%)</a:t>
            </a:r>
          </a:p>
          <a:p>
            <a:pPr lvl="1"/>
            <a:r>
              <a:rPr lang="en-US" dirty="0" smtClean="0"/>
              <a:t>Substance Abuse (18%)</a:t>
            </a:r>
          </a:p>
          <a:p>
            <a:r>
              <a:rPr lang="en-US" dirty="0" smtClean="0"/>
              <a:t>Training in other areas:</a:t>
            </a:r>
          </a:p>
          <a:p>
            <a:pPr lvl="1"/>
            <a:r>
              <a:rPr lang="en-US" dirty="0" smtClean="0"/>
              <a:t>Safety (9%)</a:t>
            </a:r>
          </a:p>
          <a:p>
            <a:pPr lvl="1"/>
            <a:r>
              <a:rPr lang="en-US" dirty="0" smtClean="0"/>
              <a:t>Motivational Interviewing (9%)</a:t>
            </a:r>
          </a:p>
          <a:p>
            <a:pPr lvl="1"/>
            <a:r>
              <a:rPr lang="en-US" dirty="0" smtClean="0"/>
              <a:t>Child Development (6%)</a:t>
            </a:r>
          </a:p>
          <a:p>
            <a:pPr lvl="1"/>
            <a:r>
              <a:rPr lang="en-US" dirty="0" smtClean="0"/>
              <a:t>Breastfeeding (1%)</a:t>
            </a:r>
          </a:p>
          <a:p>
            <a:pPr lvl="1"/>
            <a:r>
              <a:rPr lang="en-US" dirty="0" smtClean="0"/>
              <a:t>Grief Counseling (1%)</a:t>
            </a:r>
          </a:p>
          <a:p>
            <a:pPr lvl="1"/>
            <a:r>
              <a:rPr lang="en-US" dirty="0" smtClean="0"/>
              <a:t>HIPAA  (1%)</a:t>
            </a:r>
          </a:p>
        </p:txBody>
      </p:sp>
    </p:spTree>
    <p:extLst>
      <p:ext uri="{BB962C8B-B14F-4D97-AF65-F5344CB8AC3E}">
        <p14:creationId xmlns:p14="http://schemas.microsoft.com/office/powerpoint/2010/main" val="3414921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Data</a:t>
            </a:r>
            <a:endParaRPr lang="en-US" dirty="0"/>
          </a:p>
        </p:txBody>
      </p:sp>
      <p:sp>
        <p:nvSpPr>
          <p:cNvPr id="3" name="Content Placeholder 2"/>
          <p:cNvSpPr>
            <a:spLocks noGrp="1"/>
          </p:cNvSpPr>
          <p:nvPr>
            <p:ph idx="1"/>
          </p:nvPr>
        </p:nvSpPr>
        <p:spPr/>
        <p:txBody>
          <a:bodyPr/>
          <a:lstStyle/>
          <a:p>
            <a:r>
              <a:rPr lang="en-US" dirty="0" smtClean="0"/>
              <a:t>Mental Health/Depression Training:</a:t>
            </a:r>
          </a:p>
          <a:p>
            <a:pPr lvl="1"/>
            <a:r>
              <a:rPr lang="en-US" dirty="0" smtClean="0"/>
              <a:t>44% of provider comments were indicating a need for additional training in this area</a:t>
            </a:r>
          </a:p>
          <a:p>
            <a:pPr lvl="2"/>
            <a:r>
              <a:rPr lang="en-US" dirty="0" smtClean="0"/>
              <a:t>“Depression, I think that the training could be a little bit more specific to those areas. Our training is pretty broad we cover a lot of materials so I think frequent updates in those specific areas would be good.”</a:t>
            </a:r>
          </a:p>
          <a:p>
            <a:pPr lvl="2"/>
            <a:r>
              <a:rPr lang="en-US" dirty="0" smtClean="0"/>
              <a:t>“Umm…I’m trying to remember what. I don’t remember anything specific about mood or depression.”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Data</a:t>
            </a:r>
            <a:endParaRPr lang="en-US" dirty="0"/>
          </a:p>
        </p:txBody>
      </p:sp>
      <p:sp>
        <p:nvSpPr>
          <p:cNvPr id="3" name="Content Placeholder 2"/>
          <p:cNvSpPr>
            <a:spLocks noGrp="1"/>
          </p:cNvSpPr>
          <p:nvPr>
            <p:ph idx="1"/>
          </p:nvPr>
        </p:nvSpPr>
        <p:spPr/>
        <p:txBody>
          <a:bodyPr>
            <a:normAutofit lnSpcReduction="10000"/>
          </a:bodyPr>
          <a:lstStyle/>
          <a:p>
            <a:r>
              <a:rPr lang="en-US" dirty="0" smtClean="0"/>
              <a:t>Additional Supports Needed:</a:t>
            </a:r>
          </a:p>
          <a:p>
            <a:pPr lvl="1"/>
            <a:r>
              <a:rPr lang="en-US" dirty="0" smtClean="0"/>
              <a:t>Updated Trainings (29%)</a:t>
            </a:r>
          </a:p>
          <a:p>
            <a:pPr lvl="2"/>
            <a:r>
              <a:rPr lang="en-US" dirty="0" smtClean="0"/>
              <a:t>50% of these indicated need for mental health training</a:t>
            </a:r>
          </a:p>
          <a:p>
            <a:pPr lvl="1"/>
            <a:r>
              <a:rPr lang="en-US" dirty="0" smtClean="0"/>
              <a:t>Provider Safety Information (14%)</a:t>
            </a:r>
          </a:p>
          <a:p>
            <a:pPr lvl="1"/>
            <a:r>
              <a:rPr lang="en-US" dirty="0" smtClean="0"/>
              <a:t>Social Worker Employed to Assist (14%)</a:t>
            </a:r>
          </a:p>
          <a:p>
            <a:pPr lvl="1"/>
            <a:r>
              <a:rPr lang="en-US" dirty="0" smtClean="0"/>
              <a:t>Community Support (14%)</a:t>
            </a:r>
          </a:p>
          <a:p>
            <a:pPr lvl="1"/>
            <a:r>
              <a:rPr lang="en-US" dirty="0" smtClean="0"/>
              <a:t>Family Resource Outline (14%)</a:t>
            </a:r>
          </a:p>
          <a:p>
            <a:pPr lvl="1"/>
            <a:r>
              <a:rPr lang="en-US" dirty="0" smtClean="0"/>
              <a:t>Other:	</a:t>
            </a:r>
          </a:p>
          <a:p>
            <a:pPr lvl="2"/>
            <a:r>
              <a:rPr lang="en-US" dirty="0" smtClean="0"/>
              <a:t>Previous employed nurse support, increase participant screening, improved interagency cooperation</a:t>
            </a:r>
          </a:p>
          <a:p>
            <a:pPr lvl="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Data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Primary Reasons for Engagement</a:t>
            </a:r>
          </a:p>
          <a:p>
            <a:pPr lvl="1"/>
            <a:r>
              <a:rPr lang="en-US" dirty="0" smtClean="0"/>
              <a:t>Provider Characteristics (44%)</a:t>
            </a:r>
          </a:p>
          <a:p>
            <a:pPr lvl="2"/>
            <a:r>
              <a:rPr lang="en-US" dirty="0" smtClean="0"/>
              <a:t>Building Relationships, Genuinely Caring, Constant Presence, Guidance/Coaching, Flexibility, Nonjudgmental, Engaging</a:t>
            </a:r>
          </a:p>
          <a:p>
            <a:pPr lvl="1"/>
            <a:r>
              <a:rPr lang="en-US" dirty="0" smtClean="0"/>
              <a:t>Participant Characteristics (34%)</a:t>
            </a:r>
          </a:p>
          <a:p>
            <a:pPr lvl="2"/>
            <a:r>
              <a:rPr lang="en-US" dirty="0" smtClean="0"/>
              <a:t>Receptive to Information, Motivated, Resourceful/Innovative, Young, Trusting</a:t>
            </a:r>
          </a:p>
          <a:p>
            <a:pPr lvl="1"/>
            <a:r>
              <a:rPr lang="en-US" dirty="0" smtClean="0"/>
              <a:t>Other</a:t>
            </a:r>
          </a:p>
          <a:p>
            <a:r>
              <a:rPr lang="en-US" dirty="0" smtClean="0"/>
              <a:t>Participant Barriers to Engagement</a:t>
            </a:r>
          </a:p>
          <a:p>
            <a:pPr lvl="2"/>
            <a:r>
              <a:rPr lang="en-US" dirty="0" smtClean="0"/>
              <a:t>Chaotic/Unstable Life (24%)</a:t>
            </a:r>
          </a:p>
          <a:p>
            <a:pPr lvl="2"/>
            <a:r>
              <a:rPr lang="en-US" dirty="0" smtClean="0"/>
              <a:t>Other Priorities/Limited Time (18%)</a:t>
            </a:r>
          </a:p>
          <a:p>
            <a:pPr lvl="2"/>
            <a:r>
              <a:rPr lang="en-US" dirty="0" smtClean="0"/>
              <a:t>Negative Family Influences Regarding Program (7%)</a:t>
            </a:r>
          </a:p>
          <a:p>
            <a:pPr lvl="2"/>
            <a:r>
              <a:rPr lang="en-US" dirty="0" smtClean="0"/>
              <a:t>Mental Health Issues (6%)</a:t>
            </a:r>
          </a:p>
          <a:p>
            <a:pPr lvl="2"/>
            <a:r>
              <a:rPr lang="en-US" dirty="0" smtClean="0"/>
              <a:t>Provider Filing Child Welfare Report (6%)</a:t>
            </a:r>
          </a:p>
          <a:p>
            <a:pPr lvl="2"/>
            <a:r>
              <a:rPr lang="en-US" dirty="0" smtClean="0"/>
              <a:t>Keeping Scheduled Visits (6%)</a:t>
            </a:r>
          </a:p>
          <a:p>
            <a:pPr lvl="2"/>
            <a:r>
              <a:rPr lang="en-US" dirty="0" smtClean="0"/>
              <a:t>Lack of Support (6%)</a:t>
            </a:r>
          </a:p>
          <a:p>
            <a:pPr lvl="2"/>
            <a:r>
              <a:rPr lang="en-US" dirty="0" smtClean="0"/>
              <a:t>Other</a:t>
            </a:r>
          </a:p>
          <a:p>
            <a:pPr lvl="1"/>
            <a:endParaRPr lang="en-US" dirty="0" smtClean="0"/>
          </a:p>
          <a:p>
            <a:pPr lvl="1"/>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“And even the times that you’re there, you’re not sure if you’re really effective. The mountain is so huge and then sometimes you get some reinforcement after they graduate and they send you a message or they call you and tell you their child is doing well and thank you so much for helping them be a good mom, and you think, you did that. And you’re so proud of them and you know you didn’t make them be a good mom but they give you so much credit for it. It’s amazing. It really…and sometimes you never know that like you don’t have opportunity to ever know how they really feel about you because they went on with their life and it’s like tossing the stone or the pebble into the pond and the rippling effect.”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Participant Demographic Information</a:t>
            </a:r>
            <a:endParaRPr lang="en-US" dirty="0"/>
          </a:p>
        </p:txBody>
      </p:sp>
      <p:sp>
        <p:nvSpPr>
          <p:cNvPr id="3" name="Content Placeholder 2"/>
          <p:cNvSpPr>
            <a:spLocks noGrp="1"/>
          </p:cNvSpPr>
          <p:nvPr>
            <p:ph idx="1"/>
          </p:nvPr>
        </p:nvSpPr>
        <p:spPr>
          <a:xfrm>
            <a:off x="457200" y="1295400"/>
            <a:ext cx="8229600" cy="5334000"/>
          </a:xfrm>
        </p:spPr>
        <p:txBody>
          <a:bodyPr>
            <a:normAutofit fontScale="55000" lnSpcReduction="20000"/>
          </a:bodyPr>
          <a:lstStyle/>
          <a:p>
            <a:r>
              <a:rPr lang="en-US" dirty="0" smtClean="0"/>
              <a:t>Engaged (N=27); Unengaged (N=15)</a:t>
            </a:r>
          </a:p>
          <a:p>
            <a:r>
              <a:rPr lang="en-US" dirty="0" smtClean="0"/>
              <a:t>Ethnicity:</a:t>
            </a:r>
          </a:p>
          <a:p>
            <a:pPr lvl="1"/>
            <a:r>
              <a:rPr lang="en-US" dirty="0" smtClean="0"/>
              <a:t>31% Caucasian (non-Hispanic</a:t>
            </a:r>
            <a:r>
              <a:rPr lang="en-US" dirty="0" smtClean="0"/>
              <a:t>)</a:t>
            </a:r>
          </a:p>
          <a:p>
            <a:pPr lvl="1"/>
            <a:r>
              <a:rPr lang="en-US" dirty="0" smtClean="0"/>
              <a:t>31% African American</a:t>
            </a:r>
            <a:endParaRPr lang="en-US" dirty="0" smtClean="0"/>
          </a:p>
          <a:p>
            <a:pPr lvl="1"/>
            <a:r>
              <a:rPr lang="en-US" dirty="0" smtClean="0"/>
              <a:t>26.2 Hispanic or Latino</a:t>
            </a:r>
          </a:p>
          <a:p>
            <a:pPr lvl="1"/>
            <a:r>
              <a:rPr lang="en-US" dirty="0" smtClean="0"/>
              <a:t>7.1% American Indian/Alaska Native</a:t>
            </a:r>
          </a:p>
          <a:p>
            <a:pPr lvl="1"/>
            <a:r>
              <a:rPr lang="en-US" dirty="0" smtClean="0"/>
              <a:t>4.8% Asian</a:t>
            </a:r>
          </a:p>
          <a:p>
            <a:r>
              <a:rPr lang="en-US" dirty="0" smtClean="0"/>
              <a:t>Relationship Status:</a:t>
            </a:r>
          </a:p>
          <a:p>
            <a:pPr lvl="1"/>
            <a:r>
              <a:rPr lang="en-US" dirty="0" smtClean="0"/>
              <a:t>40.5% married</a:t>
            </a:r>
          </a:p>
          <a:p>
            <a:pPr lvl="1"/>
            <a:r>
              <a:rPr lang="en-US" dirty="0" smtClean="0"/>
              <a:t>7.1% separated</a:t>
            </a:r>
          </a:p>
          <a:p>
            <a:pPr lvl="1"/>
            <a:r>
              <a:rPr lang="en-US" dirty="0" smtClean="0"/>
              <a:t>21.4% living together</a:t>
            </a:r>
          </a:p>
          <a:p>
            <a:pPr lvl="1"/>
            <a:r>
              <a:rPr lang="en-US" dirty="0" smtClean="0"/>
              <a:t>31% never married</a:t>
            </a:r>
          </a:p>
          <a:p>
            <a:r>
              <a:rPr lang="en-US" dirty="0" smtClean="0"/>
              <a:t>Education Status:</a:t>
            </a:r>
          </a:p>
          <a:p>
            <a:pPr lvl="1"/>
            <a:r>
              <a:rPr lang="en-US" dirty="0"/>
              <a:t>16.7% Did not receive a high school </a:t>
            </a:r>
            <a:r>
              <a:rPr lang="en-US" dirty="0" smtClean="0"/>
              <a:t>diploma</a:t>
            </a:r>
          </a:p>
          <a:p>
            <a:pPr lvl="1"/>
            <a:r>
              <a:rPr lang="en-US" dirty="0" smtClean="0"/>
              <a:t>23.8</a:t>
            </a:r>
            <a:r>
              <a:rPr lang="en-US" dirty="0"/>
              <a:t>% Received a high school </a:t>
            </a:r>
            <a:r>
              <a:rPr lang="en-US" dirty="0" smtClean="0"/>
              <a:t>diploma</a:t>
            </a:r>
          </a:p>
          <a:p>
            <a:pPr lvl="1"/>
            <a:r>
              <a:rPr lang="en-US" dirty="0" smtClean="0"/>
              <a:t>4.8</a:t>
            </a:r>
            <a:r>
              <a:rPr lang="en-US" dirty="0"/>
              <a:t>% Received a </a:t>
            </a:r>
            <a:r>
              <a:rPr lang="en-US" dirty="0" smtClean="0"/>
              <a:t>GED</a:t>
            </a:r>
          </a:p>
          <a:p>
            <a:pPr lvl="1"/>
            <a:r>
              <a:rPr lang="en-US" dirty="0" smtClean="0"/>
              <a:t>28.6</a:t>
            </a:r>
            <a:r>
              <a:rPr lang="en-US" dirty="0"/>
              <a:t>% Some college (no </a:t>
            </a:r>
            <a:r>
              <a:rPr lang="en-US" dirty="0" smtClean="0"/>
              <a:t>degree)</a:t>
            </a:r>
          </a:p>
          <a:p>
            <a:r>
              <a:rPr lang="en-US" dirty="0" smtClean="0"/>
              <a:t>Average </a:t>
            </a:r>
            <a:r>
              <a:rPr lang="en-US" dirty="0" smtClean="0"/>
              <a:t>Monthly Income:</a:t>
            </a:r>
          </a:p>
          <a:p>
            <a:pPr lvl="1"/>
            <a:r>
              <a:rPr lang="en-US" dirty="0" smtClean="0"/>
              <a:t>$1,317.75 (SD=$701.34)</a:t>
            </a:r>
          </a:p>
          <a:p>
            <a:pPr lvl="1"/>
            <a:endParaRPr lang="en-US" dirty="0" smtClean="0"/>
          </a:p>
          <a:p>
            <a:pPr lvl="1"/>
            <a:endParaRPr lang="en-US" dirty="0"/>
          </a:p>
        </p:txBody>
      </p:sp>
    </p:spTree>
    <p:extLst>
      <p:ext uri="{BB962C8B-B14F-4D97-AF65-F5344CB8AC3E}">
        <p14:creationId xmlns:p14="http://schemas.microsoft.com/office/powerpoint/2010/main" val="219315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 Data</a:t>
            </a:r>
            <a:endParaRPr lang="en-US" dirty="0"/>
          </a:p>
        </p:txBody>
      </p:sp>
      <p:sp>
        <p:nvSpPr>
          <p:cNvPr id="3" name="Content Placeholder 2"/>
          <p:cNvSpPr>
            <a:spLocks noGrp="1"/>
          </p:cNvSpPr>
          <p:nvPr>
            <p:ph idx="1"/>
          </p:nvPr>
        </p:nvSpPr>
        <p:spPr>
          <a:xfrm>
            <a:off x="152400" y="1524000"/>
            <a:ext cx="8763000" cy="4876800"/>
          </a:xfrm>
        </p:spPr>
        <p:txBody>
          <a:bodyPr>
            <a:normAutofit fontScale="77500" lnSpcReduction="20000"/>
          </a:bodyPr>
          <a:lstStyle/>
          <a:p>
            <a:r>
              <a:rPr lang="en-US" sz="1800" dirty="0" smtClean="0"/>
              <a:t>Most Helpful: Providing Basic Needs for Families and the Provider</a:t>
            </a:r>
          </a:p>
          <a:p>
            <a:pPr lvl="1"/>
            <a:r>
              <a:rPr lang="en-US" sz="1800" dirty="0" smtClean="0"/>
              <a:t>Resources (engaged 40%; unengaged 50%)</a:t>
            </a:r>
          </a:p>
          <a:p>
            <a:pPr lvl="2"/>
            <a:r>
              <a:rPr lang="en-US" sz="1800" dirty="0" smtClean="0"/>
              <a:t>“My pamphlets were God-sent, nurse sent… Because the whole time I was pregnant I read everything and now I don’t have time to read nothing.” (engaged participant)</a:t>
            </a:r>
          </a:p>
          <a:p>
            <a:pPr lvl="2"/>
            <a:r>
              <a:rPr lang="en-US" sz="1800" dirty="0" smtClean="0"/>
              <a:t>“I think without them being there some of the time, some of the information that they gave, like the book that they gave for answers was a big help…  when they weren’t around or they couldn’t answer the question I needed to be answered I could reference back to the book.” (unengaged participant)</a:t>
            </a:r>
          </a:p>
          <a:p>
            <a:pPr lvl="1"/>
            <a:r>
              <a:rPr lang="en-US" sz="1800" dirty="0" smtClean="0"/>
              <a:t>Education/Information (engaged 31%; unengaged 21%)</a:t>
            </a:r>
          </a:p>
          <a:p>
            <a:pPr lvl="2"/>
            <a:r>
              <a:rPr lang="en-US" sz="1800" dirty="0" smtClean="0"/>
              <a:t>“I think one of them is they teach you how to understand your baby, like if he is crying for a reason you </a:t>
            </a:r>
            <a:r>
              <a:rPr lang="en-US" sz="1800" dirty="0" err="1" smtClean="0"/>
              <a:t>gotta</a:t>
            </a:r>
            <a:r>
              <a:rPr lang="en-US" sz="1800" dirty="0" smtClean="0"/>
              <a:t> find out why, you </a:t>
            </a:r>
            <a:r>
              <a:rPr lang="en-US" sz="1800" dirty="0" err="1" smtClean="0"/>
              <a:t>gotta</a:t>
            </a:r>
            <a:r>
              <a:rPr lang="en-US" sz="1800" dirty="0" smtClean="0"/>
              <a:t> listen to the signs.” (engaged participant)</a:t>
            </a:r>
          </a:p>
          <a:p>
            <a:pPr lvl="2"/>
            <a:r>
              <a:rPr lang="en-US" sz="1800" dirty="0" smtClean="0"/>
              <a:t>“I think just how to take care of myself in general. Because I embraced the whole eating for two when I was pregnant. And she just guided me in the right direction on what I should be eating and what I shouldn’t be eating, I guess.” (unengaged participant)</a:t>
            </a:r>
          </a:p>
          <a:p>
            <a:pPr lvl="1"/>
            <a:r>
              <a:rPr lang="en-US" sz="1800" dirty="0" smtClean="0"/>
              <a:t>Provider (engaged 17%; unengaged 21%)</a:t>
            </a:r>
          </a:p>
          <a:p>
            <a:pPr lvl="2"/>
            <a:r>
              <a:rPr lang="en-US" sz="1800" dirty="0" smtClean="0"/>
              <a:t>“I just really enjoyed the company…someone I can talk to. Because like, my mom, she’s supportive too, but it’s just like…well it’s somebody good that you can talk to instead of your mom all the time.” (engaged participant)</a:t>
            </a:r>
          </a:p>
          <a:p>
            <a:pPr lvl="2"/>
            <a:r>
              <a:rPr lang="en-US" sz="1800" dirty="0" smtClean="0"/>
              <a:t>“</a:t>
            </a:r>
            <a:r>
              <a:rPr lang="en-US" sz="1600" dirty="0" smtClean="0"/>
              <a:t>I think the most helpful for me personally was her flexibility as far as being able to meet with me in different locations and really keeping that flexibility because of my situation I was staying in different places and I was kind of moving from place to place and it was good that I had a service that was consistent. Make sure that I would get each appointment, whether we had to meet at the library or wherever. Some other programs I wouldn’t have been able to keep because of my situation.” (unengaged participant)</a:t>
            </a:r>
            <a:endParaRPr lang="en-US" sz="1800" dirty="0" smtClean="0"/>
          </a:p>
          <a:p>
            <a:pPr lvl="1"/>
            <a:r>
              <a:rPr lang="en-US" sz="1800" dirty="0" smtClean="0"/>
              <a:t>Other </a:t>
            </a:r>
          </a:p>
          <a:p>
            <a:pPr lvl="1">
              <a:buNone/>
            </a:pPr>
            <a:endParaRPr lang="en-US" dirty="0" smtClean="0"/>
          </a:p>
        </p:txBody>
      </p:sp>
    </p:spTree>
    <p:extLst>
      <p:ext uri="{BB962C8B-B14F-4D97-AF65-F5344CB8AC3E}">
        <p14:creationId xmlns:p14="http://schemas.microsoft.com/office/powerpoint/2010/main" val="258081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Participant Data</a:t>
            </a:r>
            <a:endParaRPr lang="en-US" dirty="0"/>
          </a:p>
        </p:txBody>
      </p:sp>
      <p:sp>
        <p:nvSpPr>
          <p:cNvPr id="3" name="Content Placeholder 2"/>
          <p:cNvSpPr>
            <a:spLocks noGrp="1"/>
          </p:cNvSpPr>
          <p:nvPr>
            <p:ph idx="1"/>
          </p:nvPr>
        </p:nvSpPr>
        <p:spPr>
          <a:xfrm>
            <a:off x="457200" y="1066800"/>
            <a:ext cx="8229600" cy="5562600"/>
          </a:xfrm>
        </p:spPr>
        <p:txBody>
          <a:bodyPr>
            <a:normAutofit fontScale="47500" lnSpcReduction="20000"/>
          </a:bodyPr>
          <a:lstStyle/>
          <a:p>
            <a:r>
              <a:rPr lang="en-US" dirty="0" smtClean="0"/>
              <a:t>Reason for Enrolling in C1: Need for Program</a:t>
            </a:r>
          </a:p>
          <a:p>
            <a:pPr lvl="1"/>
            <a:r>
              <a:rPr lang="en-US" dirty="0" smtClean="0"/>
              <a:t>Information/Education (engaged 54%; unengaged 59%)</a:t>
            </a:r>
          </a:p>
          <a:p>
            <a:pPr lvl="2"/>
            <a:r>
              <a:rPr lang="en-US" dirty="0" smtClean="0"/>
              <a:t>“As much help and information as you can get. I know my son was a surprise so he was never supposed to happen. So I wasn’t… I had no planning, no knowledge that he was ever </a:t>
            </a:r>
            <a:r>
              <a:rPr lang="en-US" dirty="0" err="1" smtClean="0"/>
              <a:t>gonna</a:t>
            </a:r>
            <a:r>
              <a:rPr lang="en-US" dirty="0" smtClean="0"/>
              <a:t> be here. So it kind of came to me as a surprise and I was like “Oh no, now what do I have to learn?”” (engaged participant)</a:t>
            </a:r>
          </a:p>
          <a:p>
            <a:pPr lvl="2"/>
            <a:r>
              <a:rPr lang="en-US" dirty="0" smtClean="0"/>
              <a:t>“That they’re going to teach you how to take care of my baby and show me stuff that… I mean because I’m a first time mother, so I thought they were going to help me.” (unengaged participant)</a:t>
            </a:r>
          </a:p>
          <a:p>
            <a:pPr lvl="1"/>
            <a:r>
              <a:rPr lang="en-US" dirty="0" smtClean="0"/>
              <a:t>Support  (engaged 13%; unengaged 3%)</a:t>
            </a:r>
          </a:p>
          <a:p>
            <a:pPr lvl="2"/>
            <a:r>
              <a:rPr lang="en-US" dirty="0" smtClean="0"/>
              <a:t>“Listening and showing support, knowing that you’re not alone.” (engaged participant)</a:t>
            </a:r>
          </a:p>
          <a:p>
            <a:pPr lvl="2"/>
            <a:r>
              <a:rPr lang="en-US" dirty="0" smtClean="0"/>
              <a:t>“Didn’t really have, well I have family, but you know, no one was helping me through the pregnancy and all that, so basically this is what I reached out to the program for, is just to get that support and information.” (unengaged participant)</a:t>
            </a:r>
          </a:p>
          <a:p>
            <a:pPr lvl="1"/>
            <a:r>
              <a:rPr lang="en-US" dirty="0" smtClean="0"/>
              <a:t>Isolation (engaged 13%; unengaged 3%)</a:t>
            </a:r>
          </a:p>
          <a:p>
            <a:pPr lvl="2"/>
            <a:r>
              <a:rPr lang="en-US" dirty="0" smtClean="0"/>
              <a:t>“…But all my family lives out of town, and is an hour and a half away, and so I just didn’t have a lot of support that I would have if I was close to my mom, my sisters and stuff.” (engaged participant)</a:t>
            </a:r>
          </a:p>
          <a:p>
            <a:pPr lvl="2"/>
            <a:r>
              <a:rPr lang="en-US" dirty="0" smtClean="0"/>
              <a:t>“For me like, I don’t have a lot of family. I’m an only child and I don’t have family here in the state and so I really like… as far as questions during my pregnancy, I didn’t know where to go.” (unengaged participant)</a:t>
            </a:r>
          </a:p>
          <a:p>
            <a:pPr lvl="1"/>
            <a:r>
              <a:rPr lang="en-US" dirty="0" smtClean="0"/>
              <a:t>Insecure/Anxious (engaged 13%; unengaged 16%)</a:t>
            </a:r>
          </a:p>
          <a:p>
            <a:pPr lvl="2"/>
            <a:r>
              <a:rPr lang="en-US" dirty="0" smtClean="0"/>
              <a:t>“So I feel scared and lonely and don’t really know what to do, and really I don’t know who I turn to. “ (engaged participant)</a:t>
            </a:r>
          </a:p>
          <a:p>
            <a:pPr lvl="2"/>
            <a:r>
              <a:rPr lang="en-US" dirty="0" smtClean="0"/>
              <a:t>“Because I was young, I mean I’m young, and I was still in school so I didn’t know.” (unengaged participant)</a:t>
            </a:r>
          </a:p>
          <a:p>
            <a:pPr lvl="1"/>
            <a:r>
              <a:rPr lang="en-US" dirty="0" smtClean="0"/>
              <a:t>Stress/overwhelmed (engaged 7%; unengaged 16%)</a:t>
            </a:r>
          </a:p>
          <a:p>
            <a:pPr lvl="2"/>
            <a:r>
              <a:rPr lang="en-US" dirty="0" smtClean="0"/>
              <a:t>“I had some really bad struggles I was going through, especially with my family. Their histories and everyone says that history beyond history carries. I believe in life that you choose your own path. You don’t have to be like your family, much less anything else.” (engaged participant)</a:t>
            </a:r>
          </a:p>
          <a:p>
            <a:pPr lvl="2"/>
            <a:r>
              <a:rPr lang="en-US" dirty="0" smtClean="0"/>
              <a:t>“…we found out my husband started having some medical issues and he had to stop working and then he lost his job because it was taking too long to figure out what was going on. This isn’t the way this is supposed to work so…” (unengaged participant)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Participant Data</a:t>
            </a:r>
            <a:endParaRPr lang="en-US" dirty="0"/>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r>
              <a:rPr lang="en-US" dirty="0" smtClean="0"/>
              <a:t>Retention vs. Attrition</a:t>
            </a:r>
          </a:p>
          <a:p>
            <a:pPr lvl="1"/>
            <a:r>
              <a:rPr lang="en-US" dirty="0" smtClean="0"/>
              <a:t>Reasons for Engagement:</a:t>
            </a:r>
          </a:p>
          <a:p>
            <a:pPr lvl="2"/>
            <a:r>
              <a:rPr lang="en-US" dirty="0" smtClean="0"/>
              <a:t>Provider support (engaged 16%; unengaged 6%)</a:t>
            </a:r>
          </a:p>
          <a:p>
            <a:pPr lvl="3"/>
            <a:r>
              <a:rPr lang="en-US" dirty="0" smtClean="0"/>
              <a:t>“But what I also got help from was, you know, taking care of myself. They helped me take care of myself during the pregnancy and after.” (engaged participant)</a:t>
            </a:r>
          </a:p>
          <a:p>
            <a:pPr lvl="3"/>
            <a:r>
              <a:rPr lang="en-US" dirty="0" smtClean="0"/>
              <a:t>“I would say like a nurse that basically would tell you what to expect step by step, make you set up goals.  That’s one thing about that program, the nurse I had she did, every visit I had to have a different goal.” (unengaged participant) </a:t>
            </a:r>
          </a:p>
          <a:p>
            <a:pPr lvl="2"/>
            <a:r>
              <a:rPr lang="en-US" dirty="0" smtClean="0"/>
              <a:t>Provider approach (engaged 20%; unengaged 6%)</a:t>
            </a:r>
          </a:p>
          <a:p>
            <a:pPr lvl="3"/>
            <a:r>
              <a:rPr lang="en-US" i="1" dirty="0" smtClean="0"/>
              <a:t>“</a:t>
            </a:r>
            <a:r>
              <a:rPr lang="en-US" dirty="0" smtClean="0"/>
              <a:t>She said, “If you have any questions or if you need anything, just call me”. It’s just having that extra help.” (engaged participant)</a:t>
            </a:r>
          </a:p>
          <a:p>
            <a:pPr lvl="3"/>
            <a:r>
              <a:rPr lang="en-US" i="1" dirty="0" smtClean="0"/>
              <a:t>“</a:t>
            </a:r>
            <a:r>
              <a:rPr lang="en-US" dirty="0" smtClean="0"/>
              <a:t>Focus. Instead of focusing on everything else going on in my household. Focus on me.” (unengaged participant)</a:t>
            </a:r>
            <a:endParaRPr lang="en-US" i="1" dirty="0" smtClean="0"/>
          </a:p>
          <a:p>
            <a:pPr lvl="2"/>
            <a:r>
              <a:rPr lang="en-US" dirty="0" smtClean="0"/>
              <a:t>Provider characteristics/personality(engaged 42%; unengaged 73%)</a:t>
            </a:r>
          </a:p>
          <a:p>
            <a:pPr lvl="3"/>
            <a:r>
              <a:rPr lang="en-US" dirty="0" smtClean="0"/>
              <a:t>“I didn’t know it had anything to do with me. I thought she was just there, but she actually made me feel like she cared about me and all of that. It was good.” (engaged participant)</a:t>
            </a:r>
          </a:p>
          <a:p>
            <a:pPr lvl="3"/>
            <a:r>
              <a:rPr lang="en-US" i="1" dirty="0" smtClean="0"/>
              <a:t>“</a:t>
            </a:r>
            <a:r>
              <a:rPr lang="en-US" dirty="0" smtClean="0"/>
              <a:t>Personality would be nice, cause then they would actually care.” (unengaged participant)</a:t>
            </a:r>
            <a:endParaRPr lang="en-US" i="1" dirty="0" smtClean="0"/>
          </a:p>
          <a:p>
            <a:pPr lvl="2"/>
            <a:r>
              <a:rPr lang="en-US" dirty="0" smtClean="0"/>
              <a:t>Other</a:t>
            </a:r>
          </a:p>
          <a:p>
            <a:pPr lvl="2">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 Data</a:t>
            </a:r>
            <a:endParaRPr lang="en-US" dirty="0"/>
          </a:p>
        </p:txBody>
      </p:sp>
      <p:sp>
        <p:nvSpPr>
          <p:cNvPr id="3" name="Content Placeholder 2"/>
          <p:cNvSpPr>
            <a:spLocks noGrp="1"/>
          </p:cNvSpPr>
          <p:nvPr>
            <p:ph idx="1"/>
          </p:nvPr>
        </p:nvSpPr>
        <p:spPr/>
        <p:txBody>
          <a:bodyPr>
            <a:normAutofit fontScale="62500" lnSpcReduction="20000"/>
          </a:bodyPr>
          <a:lstStyle/>
          <a:p>
            <a:pPr lvl="1"/>
            <a:r>
              <a:rPr lang="en-US" dirty="0" smtClean="0"/>
              <a:t>Factors for Not Engaging in Home Visiting (engaged):</a:t>
            </a:r>
          </a:p>
          <a:p>
            <a:pPr lvl="2"/>
            <a:r>
              <a:rPr lang="en-US" dirty="0" smtClean="0"/>
              <a:t>Provider approach (31%)</a:t>
            </a:r>
          </a:p>
          <a:p>
            <a:pPr lvl="3"/>
            <a:r>
              <a:rPr lang="en-US" dirty="0" smtClean="0"/>
              <a:t>“</a:t>
            </a:r>
            <a:r>
              <a:rPr lang="en-US" i="1" dirty="0" smtClean="0"/>
              <a:t>To me it would be them telling me how to do, or telling me what to do, and being strong on what’s right and wrong. Because even though I need your help and I need your education, I need you to stand beside me to be free as a mother to learn on my own, so I don’t need somebody </a:t>
            </a:r>
            <a:r>
              <a:rPr lang="en-US" i="1" dirty="0" err="1" smtClean="0"/>
              <a:t>sittin</a:t>
            </a:r>
            <a:r>
              <a:rPr lang="en-US" i="1" dirty="0" smtClean="0"/>
              <a:t> there </a:t>
            </a:r>
            <a:r>
              <a:rPr lang="en-US" i="1" dirty="0" err="1" smtClean="0"/>
              <a:t>sayin</a:t>
            </a:r>
            <a:r>
              <a:rPr lang="en-US" i="1" dirty="0" smtClean="0"/>
              <a:t> you have to do this, you have to do that. So that would push me away</a:t>
            </a:r>
            <a:r>
              <a:rPr lang="en-US" dirty="0" smtClean="0"/>
              <a:t>. “</a:t>
            </a:r>
          </a:p>
          <a:p>
            <a:pPr lvl="2"/>
            <a:r>
              <a:rPr lang="en-US" dirty="0" smtClean="0"/>
              <a:t>Provider characteristics/personality (40%)</a:t>
            </a:r>
          </a:p>
          <a:p>
            <a:pPr lvl="3"/>
            <a:r>
              <a:rPr lang="en-US" dirty="0" smtClean="0"/>
              <a:t>“</a:t>
            </a:r>
            <a:r>
              <a:rPr lang="en-US" i="1" dirty="0" smtClean="0"/>
              <a:t>Someone that was just… that didn’t even </a:t>
            </a:r>
            <a:r>
              <a:rPr lang="en-US" i="1" dirty="0" err="1" smtClean="0"/>
              <a:t>wanna</a:t>
            </a:r>
            <a:r>
              <a:rPr lang="en-US" i="1" dirty="0" smtClean="0"/>
              <a:t> be there. That didn’t want anything to do with it, they were just </a:t>
            </a:r>
            <a:r>
              <a:rPr lang="en-US" i="1" dirty="0" err="1" smtClean="0"/>
              <a:t>doin</a:t>
            </a:r>
            <a:r>
              <a:rPr lang="en-US" i="1" dirty="0" smtClean="0"/>
              <a:t> it for the money.</a:t>
            </a:r>
            <a:r>
              <a:rPr lang="en-US" dirty="0" smtClean="0"/>
              <a:t> </a:t>
            </a:r>
            <a:r>
              <a:rPr lang="en-US" i="1" dirty="0" smtClean="0"/>
              <a:t>They just sit there, they wouldn’t be interactive or…they just have that attitude that’d be like “I really don’t </a:t>
            </a:r>
            <a:r>
              <a:rPr lang="en-US" i="1" dirty="0" err="1" smtClean="0"/>
              <a:t>wanna</a:t>
            </a:r>
            <a:r>
              <a:rPr lang="en-US" i="1" dirty="0" smtClean="0"/>
              <a:t> be here.” </a:t>
            </a:r>
          </a:p>
          <a:p>
            <a:pPr lvl="3">
              <a:buNone/>
            </a:pPr>
            <a:endParaRPr lang="en-US" i="1" dirty="0" smtClean="0"/>
          </a:p>
          <a:p>
            <a:pPr lvl="1"/>
            <a:r>
              <a:rPr lang="en-US" dirty="0" smtClean="0"/>
              <a:t>Primary Reasons for Attrition (unengaged):</a:t>
            </a:r>
          </a:p>
          <a:p>
            <a:pPr lvl="2"/>
            <a:r>
              <a:rPr lang="en-US" dirty="0" smtClean="0"/>
              <a:t>Provider Issues (47%)</a:t>
            </a:r>
          </a:p>
          <a:p>
            <a:pPr lvl="3"/>
            <a:r>
              <a:rPr lang="en-US" dirty="0" smtClean="0"/>
              <a:t>“I realized she was unreliable that I could barely get </a:t>
            </a:r>
            <a:r>
              <a:rPr lang="en-US" dirty="0" err="1" smtClean="0"/>
              <a:t>ahold</a:t>
            </a:r>
            <a:r>
              <a:rPr lang="en-US" dirty="0" smtClean="0"/>
              <a:t> of her. That even if she said she was coming, she probably wouldn’t so it became more of a nuisance than a convenience for her to come. “</a:t>
            </a:r>
          </a:p>
          <a:p>
            <a:pPr lvl="2"/>
            <a:r>
              <a:rPr lang="en-US" dirty="0" smtClean="0"/>
              <a:t>Limited time (participant) (16%)</a:t>
            </a:r>
          </a:p>
          <a:p>
            <a:pPr lvl="3"/>
            <a:r>
              <a:rPr lang="en-US" dirty="0" smtClean="0"/>
              <a:t>“Work and school. Just my life, like I juggle a lot. I didn’t really have time. My husband and I just didn’t have time.”</a:t>
            </a:r>
          </a:p>
          <a:p>
            <a:pPr lvl="2"/>
            <a:r>
              <a:rPr lang="en-US" dirty="0" smtClean="0"/>
              <a:t>Other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 Data: Engaged</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Marketing:</a:t>
            </a:r>
          </a:p>
          <a:p>
            <a:pPr lvl="1"/>
            <a:r>
              <a:rPr lang="en-US" dirty="0" smtClean="0"/>
              <a:t>How did consumers find out</a:t>
            </a:r>
          </a:p>
          <a:p>
            <a:pPr lvl="1">
              <a:buNone/>
            </a:pPr>
            <a:r>
              <a:rPr lang="en-US" dirty="0" smtClean="0"/>
              <a:t>about C1?</a:t>
            </a:r>
          </a:p>
          <a:p>
            <a:pPr marL="0" indent="0">
              <a:buNone/>
            </a:pPr>
            <a:endParaRPr lang="en-US" dirty="0"/>
          </a:p>
          <a:p>
            <a:pPr lvl="1"/>
            <a:r>
              <a:rPr lang="en-US" dirty="0" smtClean="0"/>
              <a:t>Best Ways to Advertise?</a:t>
            </a:r>
          </a:p>
          <a:p>
            <a:pPr lvl="2"/>
            <a:r>
              <a:rPr lang="en-US" dirty="0" smtClean="0"/>
              <a:t>Word of mouth  (17%)</a:t>
            </a:r>
          </a:p>
          <a:p>
            <a:pPr lvl="2"/>
            <a:r>
              <a:rPr lang="en-US" dirty="0" smtClean="0"/>
              <a:t>Online/Texts (22%)</a:t>
            </a:r>
          </a:p>
          <a:p>
            <a:pPr lvl="2"/>
            <a:r>
              <a:rPr lang="en-US" dirty="0" smtClean="0"/>
              <a:t>Television/Radio (17%)</a:t>
            </a:r>
          </a:p>
          <a:p>
            <a:pPr lvl="2"/>
            <a:r>
              <a:rPr lang="en-US" dirty="0" smtClean="0"/>
              <a:t>Other </a:t>
            </a:r>
          </a:p>
        </p:txBody>
      </p:sp>
      <p:graphicFrame>
        <p:nvGraphicFramePr>
          <p:cNvPr id="5" name="Chart 4"/>
          <p:cNvGraphicFramePr>
            <a:graphicFrameLocks/>
          </p:cNvGraphicFramePr>
          <p:nvPr>
            <p:extLst>
              <p:ext uri="{D42A27DB-BD31-4B8C-83A1-F6EECF244321}">
                <p14:modId xmlns:p14="http://schemas.microsoft.com/office/powerpoint/2010/main" val="1341955964"/>
              </p:ext>
            </p:extLst>
          </p:nvPr>
        </p:nvGraphicFramePr>
        <p:xfrm>
          <a:off x="4038600" y="1371600"/>
          <a:ext cx="6046694" cy="4953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623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 Data: Unengaged</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Marketing:</a:t>
            </a:r>
          </a:p>
          <a:p>
            <a:pPr lvl="1"/>
            <a:r>
              <a:rPr lang="en-US" dirty="0" smtClean="0"/>
              <a:t>How did consumers find out</a:t>
            </a:r>
          </a:p>
          <a:p>
            <a:pPr lvl="1">
              <a:buNone/>
            </a:pPr>
            <a:r>
              <a:rPr lang="en-US" dirty="0" smtClean="0"/>
              <a:t>about C1?</a:t>
            </a:r>
          </a:p>
          <a:p>
            <a:pPr marL="0" indent="0">
              <a:buNone/>
            </a:pPr>
            <a:endParaRPr lang="en-US" dirty="0"/>
          </a:p>
          <a:p>
            <a:pPr lvl="1"/>
            <a:r>
              <a:rPr lang="en-US" dirty="0" smtClean="0"/>
              <a:t>Best Ways to Advertise?</a:t>
            </a:r>
          </a:p>
          <a:p>
            <a:pPr lvl="2"/>
            <a:r>
              <a:rPr lang="en-US" dirty="0" smtClean="0"/>
              <a:t>Doctor/Clinic (14%)</a:t>
            </a:r>
          </a:p>
          <a:p>
            <a:pPr lvl="2"/>
            <a:r>
              <a:rPr lang="en-US" dirty="0" smtClean="0"/>
              <a:t>Mail/Flyers (14%)</a:t>
            </a:r>
          </a:p>
          <a:p>
            <a:pPr lvl="2"/>
            <a:r>
              <a:rPr lang="en-US" dirty="0" smtClean="0"/>
              <a:t>Online (14%)</a:t>
            </a:r>
          </a:p>
          <a:p>
            <a:pPr lvl="2"/>
            <a:r>
              <a:rPr lang="en-US" dirty="0" smtClean="0"/>
              <a:t>Other</a:t>
            </a:r>
          </a:p>
        </p:txBody>
      </p:sp>
      <p:graphicFrame>
        <p:nvGraphicFramePr>
          <p:cNvPr id="6" name="Chart 5"/>
          <p:cNvGraphicFramePr/>
          <p:nvPr/>
        </p:nvGraphicFramePr>
        <p:xfrm>
          <a:off x="3810000" y="1828800"/>
          <a:ext cx="6705600" cy="4343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6231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Demographic Information</a:t>
            </a:r>
            <a:endParaRPr lang="en-US" dirty="0"/>
          </a:p>
        </p:txBody>
      </p:sp>
      <p:sp>
        <p:nvSpPr>
          <p:cNvPr id="3" name="Content Placeholder 2"/>
          <p:cNvSpPr>
            <a:spLocks noGrp="1"/>
          </p:cNvSpPr>
          <p:nvPr>
            <p:ph idx="1"/>
          </p:nvPr>
        </p:nvSpPr>
        <p:spPr/>
        <p:txBody>
          <a:bodyPr/>
          <a:lstStyle/>
          <a:p>
            <a:r>
              <a:rPr lang="en-US" dirty="0" smtClean="0"/>
              <a:t>25 providers interviewed</a:t>
            </a:r>
          </a:p>
          <a:p>
            <a:pPr lvl="1"/>
            <a:r>
              <a:rPr lang="en-US" dirty="0" smtClean="0"/>
              <a:t>80% </a:t>
            </a:r>
            <a:r>
              <a:rPr lang="en-US" dirty="0"/>
              <a:t>Caucasian (non-Hispanic</a:t>
            </a:r>
            <a:r>
              <a:rPr lang="en-US" dirty="0" smtClean="0"/>
              <a:t>)</a:t>
            </a:r>
          </a:p>
          <a:p>
            <a:pPr lvl="1"/>
            <a:r>
              <a:rPr lang="en-US" dirty="0" smtClean="0"/>
              <a:t>8% Asian</a:t>
            </a:r>
          </a:p>
          <a:p>
            <a:pPr lvl="1"/>
            <a:r>
              <a:rPr lang="en-US" dirty="0" smtClean="0"/>
              <a:t>8% </a:t>
            </a:r>
            <a:r>
              <a:rPr lang="en-US" dirty="0"/>
              <a:t>American Indian/Alaska </a:t>
            </a:r>
            <a:r>
              <a:rPr lang="en-US" dirty="0" smtClean="0"/>
              <a:t>Native</a:t>
            </a:r>
          </a:p>
          <a:p>
            <a:pPr lvl="1"/>
            <a:r>
              <a:rPr lang="en-US" dirty="0" smtClean="0"/>
              <a:t>4</a:t>
            </a:r>
            <a:r>
              <a:rPr lang="en-US" smtClean="0"/>
              <a:t>% African-American</a:t>
            </a:r>
          </a:p>
          <a:p>
            <a:pPr marL="0" indent="0">
              <a:buNone/>
            </a:pPr>
            <a:endParaRPr lang="en-US" dirty="0" smtClean="0"/>
          </a:p>
          <a:p>
            <a:r>
              <a:rPr lang="en-US" dirty="0" smtClean="0"/>
              <a:t>72% Prior Experience</a:t>
            </a:r>
          </a:p>
          <a:p>
            <a:pPr marL="0"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2606</Words>
  <Application>Microsoft Office PowerPoint</Application>
  <PresentationFormat>On-screen Show (4:3)</PresentationFormat>
  <Paragraphs>224</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Children First  Qualitative Data</vt:lpstr>
      <vt:lpstr>Participant Demographic Information</vt:lpstr>
      <vt:lpstr>Participant Data</vt:lpstr>
      <vt:lpstr>Participant Data</vt:lpstr>
      <vt:lpstr>Participant Data</vt:lpstr>
      <vt:lpstr>Participant Data</vt:lpstr>
      <vt:lpstr>Participant Data: Engaged</vt:lpstr>
      <vt:lpstr>Participant Data: Unengaged</vt:lpstr>
      <vt:lpstr>Provider Demographic Information</vt:lpstr>
      <vt:lpstr>Provider Data</vt:lpstr>
      <vt:lpstr>Provider Data</vt:lpstr>
      <vt:lpstr>Provider Data</vt:lpstr>
      <vt:lpstr>Provider Data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Children First  Qualitative Data</dc:title>
  <dc:creator>Lana Beasley</dc:creator>
  <cp:lastModifiedBy>Lana Beasley</cp:lastModifiedBy>
  <cp:revision>32</cp:revision>
  <dcterms:created xsi:type="dcterms:W3CDTF">2013-06-18T18:10:10Z</dcterms:created>
  <dcterms:modified xsi:type="dcterms:W3CDTF">2013-06-21T12:50:20Z</dcterms:modified>
</cp:coreProperties>
</file>