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95" r:id="rId4"/>
    <p:sldId id="264" r:id="rId5"/>
    <p:sldId id="306" r:id="rId6"/>
    <p:sldId id="296" r:id="rId7"/>
    <p:sldId id="265" r:id="rId8"/>
    <p:sldId id="276" r:id="rId9"/>
    <p:sldId id="300" r:id="rId10"/>
    <p:sldId id="269" r:id="rId11"/>
    <p:sldId id="271" r:id="rId12"/>
    <p:sldId id="272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286" r:id="rId23"/>
    <p:sldId id="294" r:id="rId24"/>
    <p:sldId id="291" r:id="rId25"/>
    <p:sldId id="320" r:id="rId26"/>
    <p:sldId id="321" r:id="rId27"/>
    <p:sldId id="322" r:id="rId28"/>
    <p:sldId id="293" r:id="rId29"/>
    <p:sldId id="323" r:id="rId30"/>
    <p:sldId id="288" r:id="rId31"/>
    <p:sldId id="289" r:id="rId32"/>
    <p:sldId id="285" r:id="rId33"/>
    <p:sldId id="292" r:id="rId34"/>
    <p:sldId id="262" r:id="rId35"/>
    <p:sldId id="319" r:id="rId36"/>
    <p:sldId id="307" r:id="rId37"/>
    <p:sldId id="32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 Beasley" initials="WB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F598"/>
    <a:srgbClr val="FDAE61"/>
    <a:srgbClr val="D53E4F"/>
    <a:srgbClr val="66C2A5"/>
    <a:srgbClr val="9E0142"/>
    <a:srgbClr val="5E4FA2"/>
    <a:srgbClr val="3288BD"/>
    <a:srgbClr val="FEE08B"/>
    <a:srgbClr val="FCCDE5"/>
    <a:srgbClr val="FFD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42" autoAdjust="0"/>
    <p:restoredTop sz="95879" autoAdjust="0"/>
  </p:normalViewPr>
  <p:slideViewPr>
    <p:cSldViewPr>
      <p:cViewPr>
        <p:scale>
          <a:sx n="100" d="100"/>
          <a:sy n="100" d="100"/>
        </p:scale>
        <p:origin x="-1974" y="-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2013-11-20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2013-11-20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2013-11-20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2013-11-20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2013-11-20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2013-11-20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2013-11-20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uhscCcanMiechvEvaluation/MReporting/blob/master/OhcaReports/OhcaReport1/OhcaReport1.md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roject-redcap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zzzzzzzzz.ouhsc.ed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685800"/>
            <a:ext cx="8991600" cy="2914651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800" dirty="0"/>
              <a:t>Optimizing Study Management using </a:t>
            </a:r>
            <a:r>
              <a:rPr lang="en-US" sz="4800" dirty="0" smtClean="0"/>
              <a:t>Automation and REDCap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3886200"/>
            <a:ext cx="8915400" cy="2895600"/>
          </a:xfrm>
        </p:spPr>
        <p:txBody>
          <a:bodyPr>
            <a:normAutofit fontScale="92500"/>
          </a:bodyPr>
          <a:lstStyle/>
          <a:p>
            <a:r>
              <a:rPr lang="en-US" sz="4400" dirty="0"/>
              <a:t>Thomas </a:t>
            </a:r>
            <a:r>
              <a:rPr lang="en-US" sz="4400" dirty="0" smtClean="0"/>
              <a:t>Wilson, Will Beasley, David Bard</a:t>
            </a:r>
            <a:br>
              <a:rPr lang="en-US" sz="4400" dirty="0" smtClean="0"/>
            </a:br>
            <a:r>
              <a:rPr lang="en-US" dirty="0" smtClean="0"/>
              <a:t>CCAN Pediatrics</a:t>
            </a:r>
          </a:p>
          <a:p>
            <a:endParaRPr lang="en-US" dirty="0"/>
          </a:p>
          <a:p>
            <a:r>
              <a:rPr lang="en-US" dirty="0"/>
              <a:t>R21HIV-RFBS Project </a:t>
            </a:r>
            <a:r>
              <a:rPr lang="en-US" dirty="0" smtClean="0"/>
              <a:t>Design</a:t>
            </a:r>
          </a:p>
          <a:p>
            <a:r>
              <a:rPr lang="en-US" dirty="0" smtClean="0"/>
              <a:t>November </a:t>
            </a:r>
            <a:r>
              <a:rPr lang="en-US" dirty="0" smtClean="0"/>
              <a:t>21, </a:t>
            </a:r>
            <a:r>
              <a:rPr lang="en-US" dirty="0" smtClean="0"/>
              <a:t>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D53E4F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Scenarios Favoring REDCap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Project requires a centralized data store, but </a:t>
            </a:r>
            <a:r>
              <a:rPr lang="en-US" dirty="0"/>
              <a:t>multiple </a:t>
            </a:r>
            <a:r>
              <a:rPr lang="en-US" dirty="0" smtClean="0"/>
              <a:t>locations for data entry. </a:t>
            </a: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- Avoid syncing different locations manually.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You want a flexible, universal framework to create consistent data systems for </a:t>
            </a:r>
            <a:r>
              <a:rPr lang="en-US" dirty="0" smtClean="0"/>
              <a:t>multiple clinical </a:t>
            </a:r>
            <a:r>
              <a:rPr lang="en-US" dirty="0"/>
              <a:t>projects (research and possibly operations</a:t>
            </a:r>
            <a:r>
              <a:rPr lang="en-US" dirty="0" smtClean="0"/>
              <a:t>).</a:t>
            </a:r>
            <a:r>
              <a:rPr lang="en-US" dirty="0">
                <a:solidFill>
                  <a:prstClr val="black"/>
                </a:solidFill>
              </a:rPr>
              <a:t> 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- Reduces your development time &amp; your staff’s training time.</a:t>
            </a:r>
            <a:b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- Reduces writing new text for grant proposals and IRB?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Project has a relatively flat data structure.</a:t>
            </a:r>
          </a:p>
          <a:p>
            <a:pPr lvl="1"/>
            <a:r>
              <a:rPr lang="en-US" dirty="0" smtClean="0"/>
              <a:t>Typically accommodates 2 or 3 levels well, but is clumsy beyond that.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County, Practice, Provider, Patient, Time, Family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457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14400"/>
            <a:ext cx="9120924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D53E4F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Scenario NOT favoring REDCap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92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D53E4F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Scenarios Favoring REDCap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No professional software developer on the project</a:t>
            </a:r>
          </a:p>
          <a:p>
            <a:pPr lvl="1"/>
            <a:r>
              <a:rPr lang="en-US" dirty="0"/>
              <a:t>There’s nothing magical about REDCap; it accommodates the designs and needs of many clinical projects.</a:t>
            </a:r>
          </a:p>
          <a:p>
            <a:pPr lvl="1"/>
            <a:r>
              <a:rPr lang="en-US" dirty="0"/>
              <a:t>To develop a comparable system from scratch, you’d need experience with several technologies.</a:t>
            </a:r>
          </a:p>
          <a:p>
            <a:endParaRPr lang="en-US" dirty="0" smtClean="0"/>
          </a:p>
          <a:p>
            <a:r>
              <a:rPr lang="en-US" dirty="0" smtClean="0"/>
              <a:t>There are lots of dimensions and trade-offs when designing </a:t>
            </a:r>
            <a:r>
              <a:rPr lang="en-US" dirty="0"/>
              <a:t>clinical </a:t>
            </a:r>
            <a:r>
              <a:rPr lang="en-US" dirty="0" smtClean="0"/>
              <a:t>research, and</a:t>
            </a:r>
            <a:br>
              <a:rPr lang="en-US" dirty="0" smtClean="0"/>
            </a:br>
            <a:r>
              <a:rPr lang="en-US" dirty="0" smtClean="0"/>
              <a:t>REDCap is </a:t>
            </a:r>
            <a:r>
              <a:rPr lang="en-US" b="1" dirty="0" smtClean="0"/>
              <a:t>close to the sweet spot </a:t>
            </a:r>
            <a:r>
              <a:rPr lang="en-US" dirty="0" smtClean="0"/>
              <a:t>for most designs.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Candidate for replacing Access, Survey Monkey, Excel.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04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FDAE61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Project Management with </a:t>
            </a:r>
            <a:r>
              <a:rPr lang="en-US" sz="4900" dirty="0" err="1" smtClean="0"/>
              <a:t>REDCap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the original intent of the development of </a:t>
            </a:r>
            <a:r>
              <a:rPr lang="en-US" dirty="0" err="1" smtClean="0"/>
              <a:t>REDCap</a:t>
            </a:r>
            <a:r>
              <a:rPr lang="en-US" dirty="0" smtClean="0"/>
              <a:t> was to provide researchers with a secure web application for research, a </a:t>
            </a:r>
            <a:r>
              <a:rPr lang="en-US" dirty="0" err="1" smtClean="0"/>
              <a:t>REDCap</a:t>
            </a:r>
            <a:r>
              <a:rPr lang="en-US" dirty="0" smtClean="0"/>
              <a:t> project can be designed to simultaneously aid in project management and productivity monitoring.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94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FDAE61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Productivity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do you want to monitor?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Productivity indicators can be incorporated in the original design phase of a </a:t>
            </a:r>
            <a:r>
              <a:rPr lang="en-US" dirty="0" err="1" smtClean="0"/>
              <a:t>REDCap</a:t>
            </a:r>
            <a:r>
              <a:rPr lang="en-US" dirty="0" smtClean="0"/>
              <a:t> project, or added to an existing project.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99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FDAE61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MIECHV Project Productivity 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Community Survey Recruitment</a:t>
            </a:r>
          </a:p>
          <a:p>
            <a:pPr lvl="1">
              <a:buFont typeface="Calibri" pitchFamily="34" charset="0"/>
              <a:buChar char="⁻"/>
            </a:pPr>
            <a:r>
              <a:rPr lang="en-US" dirty="0" smtClean="0"/>
              <a:t>Total recruitment calls made</a:t>
            </a:r>
          </a:p>
          <a:p>
            <a:pPr lvl="1">
              <a:buFont typeface="Calibri" pitchFamily="34" charset="0"/>
              <a:buChar char="⁻"/>
            </a:pPr>
            <a:r>
              <a:rPr lang="en-US" dirty="0" smtClean="0"/>
              <a:t>Time spent on recruitment calls</a:t>
            </a:r>
          </a:p>
          <a:p>
            <a:pPr lvl="1">
              <a:buFont typeface="Calibri" pitchFamily="34" charset="0"/>
              <a:buChar char="⁻"/>
            </a:pPr>
            <a:r>
              <a:rPr lang="en-US" dirty="0" smtClean="0"/>
              <a:t>Average time per recruiting call</a:t>
            </a:r>
          </a:p>
          <a:p>
            <a:pPr lvl="1">
              <a:buFont typeface="Calibri" pitchFamily="34" charset="0"/>
              <a:buChar char="⁻"/>
            </a:pPr>
            <a:r>
              <a:rPr lang="en-US" dirty="0" smtClean="0"/>
              <a:t>Number of recruits who agreed to participate</a:t>
            </a:r>
          </a:p>
          <a:p>
            <a:pPr lvl="1">
              <a:buFont typeface="Calibri" pitchFamily="34" charset="0"/>
              <a:buChar char="⁻"/>
            </a:pPr>
            <a:r>
              <a:rPr lang="en-US" dirty="0" smtClean="0"/>
              <a:t>Percent of recruits who agreed to participate</a:t>
            </a:r>
            <a:endParaRPr lang="en-US" dirty="0"/>
          </a:p>
          <a:p>
            <a:r>
              <a:rPr lang="en-US" dirty="0" smtClean="0"/>
              <a:t>Community Surveying</a:t>
            </a:r>
          </a:p>
          <a:p>
            <a:pPr lvl="1">
              <a:buFont typeface="Calibri" pitchFamily="34" charset="0"/>
              <a:buChar char="⁻"/>
            </a:pPr>
            <a:r>
              <a:rPr lang="en-US" dirty="0" smtClean="0"/>
              <a:t>Total interviews completed</a:t>
            </a:r>
          </a:p>
          <a:p>
            <a:pPr lvl="1">
              <a:buFont typeface="Calibri" pitchFamily="34" charset="0"/>
              <a:buChar char="⁻"/>
            </a:pPr>
            <a:r>
              <a:rPr lang="en-US" dirty="0" smtClean="0"/>
              <a:t>Time spent conducting interviews</a:t>
            </a:r>
          </a:p>
          <a:p>
            <a:pPr lvl="1">
              <a:buFont typeface="Calibri" pitchFamily="34" charset="0"/>
              <a:buChar char="⁻"/>
            </a:pPr>
            <a:r>
              <a:rPr lang="en-US" dirty="0" smtClean="0"/>
              <a:t>Average time per interview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703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FDAE61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Example Report (Project Aggregate)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2" y="1066800"/>
            <a:ext cx="60864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7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FDAE61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Example Report (6 Month History)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70" y="1143000"/>
            <a:ext cx="6402259" cy="548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4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FDAE61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Example Report (7 Day History)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70" y="1219200"/>
            <a:ext cx="6402259" cy="541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4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FDAE61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Example Report (Project Aggregate)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70" y="1295400"/>
            <a:ext cx="6402259" cy="533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1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371495"/>
              </p:ext>
            </p:extLst>
          </p:nvPr>
        </p:nvGraphicFramePr>
        <p:xfrm>
          <a:off x="152400" y="990600"/>
          <a:ext cx="8839200" cy="4733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9200"/>
              </a:tblGrid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REDCap Overview</a:t>
                      </a:r>
                    </a:p>
                  </a:txBody>
                  <a:tcPr>
                    <a:solidFill>
                      <a:srgbClr val="9E0142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Scenarios Favoring REDCap</a:t>
                      </a:r>
                      <a:endParaRPr lang="en-US" sz="3600" dirty="0"/>
                    </a:p>
                  </a:txBody>
                  <a:tcPr>
                    <a:solidFill>
                      <a:srgbClr val="D53E4F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Reports for Project Management</a:t>
                      </a:r>
                      <a:endParaRPr lang="en-US" sz="3600" dirty="0"/>
                    </a:p>
                  </a:txBody>
                  <a:tcPr>
                    <a:solidFill>
                      <a:srgbClr val="FDAE61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Reports for Outcomes</a:t>
                      </a:r>
                    </a:p>
                  </a:txBody>
                  <a:tcPr>
                    <a:solidFill>
                      <a:srgbClr val="E6F598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Overall Goals</a:t>
                      </a:r>
                    </a:p>
                  </a:txBody>
                  <a:tcPr>
                    <a:solidFill>
                      <a:srgbClr val="66C2A5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Document Version Control</a:t>
                      </a:r>
                    </a:p>
                  </a:txBody>
                  <a:tcPr>
                    <a:solidFill>
                      <a:srgbClr val="3288BD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Security Practices</a:t>
                      </a:r>
                    </a:p>
                  </a:txBody>
                  <a:tcPr>
                    <a:solidFill>
                      <a:srgbClr val="5E4FA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94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FDAE61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Example Report (4 Week History)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70" y="1066800"/>
            <a:ext cx="6402259" cy="556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FDAE61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err="1" smtClean="0"/>
              <a:t>REDCap</a:t>
            </a:r>
            <a:r>
              <a:rPr lang="en-US" sz="4900" dirty="0" smtClean="0"/>
              <a:t>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Flexibility:</a:t>
            </a:r>
          </a:p>
          <a:p>
            <a:pPr lvl="1">
              <a:buFont typeface="Calibri" pitchFamily="34" charset="0"/>
              <a:buChar char="⁻"/>
            </a:pPr>
            <a:r>
              <a:rPr lang="en-US" dirty="0" smtClean="0"/>
              <a:t>Productivity indicators established by project team</a:t>
            </a:r>
          </a:p>
          <a:p>
            <a:pPr lvl="1">
              <a:buFont typeface="Calibri" pitchFamily="34" charset="0"/>
              <a:buChar char="⁻"/>
            </a:pPr>
            <a:r>
              <a:rPr lang="en-US" dirty="0" smtClean="0"/>
              <a:t>Reporting methods determined by project needs</a:t>
            </a:r>
          </a:p>
          <a:p>
            <a:pPr lvl="1">
              <a:buFont typeface="Calibri" pitchFamily="34" charset="0"/>
              <a:buChar char="⁻"/>
            </a:pPr>
            <a:r>
              <a:rPr lang="en-US" dirty="0" smtClean="0"/>
              <a:t>All aspects are customizable</a:t>
            </a:r>
          </a:p>
          <a:p>
            <a:pPr lvl="1">
              <a:buFont typeface="Calibri" pitchFamily="34" charset="0"/>
              <a:buChar char="⁻"/>
            </a:pPr>
            <a:r>
              <a:rPr lang="en-US" dirty="0" smtClean="0"/>
              <a:t>Current and </a:t>
            </a:r>
            <a:r>
              <a:rPr lang="en-US" smtClean="0"/>
              <a:t>historical reports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Automated:</a:t>
            </a:r>
          </a:p>
          <a:p>
            <a:pPr lvl="1">
              <a:buFont typeface="Calibri" pitchFamily="34" charset="0"/>
              <a:buChar char="⁻"/>
            </a:pPr>
            <a:r>
              <a:rPr lang="en-US" dirty="0" smtClean="0"/>
              <a:t>Not necessary to compile data</a:t>
            </a:r>
            <a:endParaRPr lang="en-US" dirty="0"/>
          </a:p>
          <a:p>
            <a:pPr lvl="1">
              <a:buFont typeface="Calibri" pitchFamily="34" charset="0"/>
              <a:buChar char="⁻"/>
            </a:pPr>
            <a:r>
              <a:rPr lang="en-US" dirty="0" smtClean="0"/>
              <a:t>Real-time data availability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786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143000"/>
          </a:xfrm>
          <a:solidFill>
            <a:srgbClr val="E6F598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Reports for Outcomes:</a:t>
            </a:r>
            <a:br>
              <a:rPr lang="en-US" dirty="0" smtClean="0"/>
            </a:br>
            <a:r>
              <a:rPr lang="en-US" sz="3600" dirty="0" smtClean="0"/>
              <a:t>within REDCap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44958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Accommodates basic descriptives &amp; graphs, </a:t>
            </a:r>
            <a:br>
              <a:rPr lang="en-US" dirty="0" smtClean="0"/>
            </a:br>
            <a:r>
              <a:rPr lang="en-US" dirty="0" smtClean="0"/>
              <a:t>but not much more.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774" y="1524000"/>
            <a:ext cx="4855826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133850"/>
            <a:ext cx="4871024" cy="2665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16" y="3505201"/>
            <a:ext cx="3478360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83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Use automation to present results in a coherent document.</a:t>
            </a:r>
          </a:p>
          <a:p>
            <a:endParaRPr lang="en-US" dirty="0" smtClean="0"/>
          </a:p>
          <a:p>
            <a:r>
              <a:rPr lang="en-US" dirty="0" smtClean="0"/>
              <a:t>Eliminate the need to repeatedly copy &amp; paste:</a:t>
            </a:r>
          </a:p>
          <a:p>
            <a:pPr lvl="1"/>
            <a:r>
              <a:rPr lang="en-US" dirty="0" smtClean="0"/>
              <a:t>Multiple descriptives, graphs, and model results.</a:t>
            </a:r>
          </a:p>
          <a:p>
            <a:pPr lvl="1"/>
            <a:r>
              <a:rPr lang="en-US" dirty="0" smtClean="0"/>
              <a:t>Updated results after more data trickles in.</a:t>
            </a:r>
          </a:p>
          <a:p>
            <a:pPr lvl="1"/>
            <a:endParaRPr lang="en-US" dirty="0"/>
          </a:p>
          <a:p>
            <a:r>
              <a:rPr lang="en-US" dirty="0" smtClean="0"/>
              <a:t>Internal vs. External Audiences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1143000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dirty="0" smtClean="0"/>
              <a:t>Reports for Outcomes:</a:t>
            </a:r>
            <a:br>
              <a:rPr lang="en-US" dirty="0" smtClean="0"/>
            </a:br>
            <a:r>
              <a:rPr lang="en-US" sz="3600" dirty="0" smtClean="0"/>
              <a:t>External to REDCap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2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143000"/>
          </a:xfrm>
          <a:solidFill>
            <a:srgbClr val="E6F598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/>
              <a:t>Reports for Outcomes:</a:t>
            </a:r>
            <a:br>
              <a:rPr lang="en-US" dirty="0"/>
            </a:br>
            <a:r>
              <a:rPr lang="en-US" sz="3600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Descriptives &amp; graphs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internal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audiences.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Tables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for external audiences.</a:t>
            </a:r>
          </a:p>
          <a:p>
            <a:endParaRPr lang="en-US" dirty="0"/>
          </a:p>
          <a:p>
            <a:r>
              <a:rPr lang="en-US" dirty="0" smtClean="0"/>
              <a:t>Text and Graphs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external audiences.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Optionally hosted online.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https://github.com/OuhscCcanMiechvEvaluation/MReporting/blob/master/OhcaReports/OhcaReport1/OhcaReport1.md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72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951"/>
            <a:ext cx="9144000" cy="619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457200"/>
          </a:xfrm>
          <a:solidFill>
            <a:srgbClr val="E6F598"/>
          </a:solidFill>
        </p:spPr>
        <p:txBody>
          <a:bodyPr>
            <a:noAutofit/>
          </a:bodyPr>
          <a:lstStyle/>
          <a:p>
            <a:pPr marL="0" indent="0"/>
            <a:r>
              <a:rPr lang="en-US" sz="3600" dirty="0" smtClean="0"/>
              <a:t>Quick for Internal Audiences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815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457200"/>
          </a:xfrm>
          <a:solidFill>
            <a:srgbClr val="E6F598"/>
          </a:solidFill>
        </p:spPr>
        <p:txBody>
          <a:bodyPr>
            <a:noAutofit/>
          </a:bodyPr>
          <a:lstStyle/>
          <a:p>
            <a:pPr marL="0" indent="0"/>
            <a:r>
              <a:rPr lang="en-US" sz="3600" dirty="0" smtClean="0"/>
              <a:t>Text and Graphs for External Audiences</a:t>
            </a:r>
            <a:endParaRPr lang="en-US" sz="3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520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9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457200"/>
          </a:xfrm>
          <a:solidFill>
            <a:srgbClr val="E6F598"/>
          </a:solidFill>
        </p:spPr>
        <p:txBody>
          <a:bodyPr>
            <a:noAutofit/>
          </a:bodyPr>
          <a:lstStyle/>
          <a:p>
            <a:pPr marL="0" indent="0"/>
            <a:r>
              <a:rPr lang="en-US" sz="3600" dirty="0" smtClean="0"/>
              <a:t>Tables for External Audiences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4501"/>
            <a:ext cx="9144000" cy="5357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09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489"/>
            <a:ext cx="9144000" cy="6223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6200" y="76200"/>
            <a:ext cx="8991600" cy="457200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Quick for Internal Audiences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896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6200" y="76200"/>
            <a:ext cx="8991600" cy="457200"/>
          </a:xfrm>
          <a:prstGeom prst="rect">
            <a:avLst/>
          </a:prstGeom>
          <a:solidFill>
            <a:srgbClr val="E6F598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Quick for Internal Audiences</a:t>
            </a:r>
            <a:endParaRPr lang="en-US" sz="3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2998"/>
            <a:ext cx="9144000" cy="6295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55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9E0142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/>
              <a:t>Collaboration among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4 statisticians on the project.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9E0142"/>
                </a:solidFill>
              </a:rPr>
              <a:t>sharing software development.</a:t>
            </a:r>
            <a:endParaRPr lang="en-US" sz="2800" i="1" dirty="0" smtClean="0">
              <a:solidFill>
                <a:srgbClr val="9E014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20 people on the project.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9E0142"/>
                </a:solidFill>
              </a:rPr>
              <a:t>exchanging participant-level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3 partnering organizations.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(OSDH, WIC, OHCA)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i="1" dirty="0" smtClean="0">
                <a:solidFill>
                  <a:srgbClr val="9E0142"/>
                </a:solidFill>
              </a:rPr>
              <a:t>-receiving their subject-level &amp; agency-level data.</a:t>
            </a:r>
            <a:br>
              <a:rPr lang="en-US" sz="2400" i="1" dirty="0" smtClean="0">
                <a:solidFill>
                  <a:srgbClr val="9E0142"/>
                </a:solidFill>
              </a:rPr>
            </a:br>
            <a:r>
              <a:rPr lang="en-US" sz="2400" i="1" dirty="0" smtClean="0">
                <a:solidFill>
                  <a:srgbClr val="9E0142"/>
                </a:solidFill>
              </a:rPr>
              <a:t>-distributing our results –fresh &amp; frequently.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Academics in different areas.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(particularly at OUHSC)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i="1" dirty="0" smtClean="0">
                <a:solidFill>
                  <a:srgbClr val="9E0142"/>
                </a:solidFill>
              </a:rPr>
              <a:t>exchanging tools and workflows.</a:t>
            </a:r>
            <a:endParaRPr lang="en-US" sz="2800" i="1" dirty="0" smtClean="0">
              <a:solidFill>
                <a:srgbClr val="9E014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Researchers in other states pursuing similar goals.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9E0142"/>
                </a:solidFill>
              </a:rPr>
              <a:t>publishing ideas and replicating previous work.</a:t>
            </a:r>
          </a:p>
        </p:txBody>
      </p:sp>
    </p:spTree>
    <p:extLst>
      <p:ext uri="{BB962C8B-B14F-4D97-AF65-F5344CB8AC3E}">
        <p14:creationId xmlns:p14="http://schemas.microsoft.com/office/powerpoint/2010/main" val="425584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66C2A5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Reproducible research.</a:t>
            </a:r>
          </a:p>
          <a:p>
            <a:pPr lvl="1"/>
            <a:r>
              <a:rPr lang="en-US" dirty="0" smtClean="0"/>
              <a:t>Facilitates scientific replication.</a:t>
            </a:r>
          </a:p>
          <a:p>
            <a:pPr lvl="1"/>
            <a:r>
              <a:rPr lang="en-US" dirty="0" smtClean="0"/>
              <a:t>Disseminates techniques to other subfields.</a:t>
            </a:r>
          </a:p>
          <a:p>
            <a:pPr lvl="1"/>
            <a:r>
              <a:rPr lang="en-US" dirty="0"/>
              <a:t>Promotes cumulative research.</a:t>
            </a:r>
          </a:p>
          <a:p>
            <a:endParaRPr lang="en-US" dirty="0"/>
          </a:p>
          <a:p>
            <a:r>
              <a:rPr lang="en-US" dirty="0"/>
              <a:t>Literate </a:t>
            </a:r>
            <a:r>
              <a:rPr lang="en-US" dirty="0" smtClean="0"/>
              <a:t>programming.</a:t>
            </a:r>
          </a:p>
          <a:p>
            <a:pPr lvl="1"/>
            <a:r>
              <a:rPr lang="en-US" dirty="0" smtClean="0"/>
              <a:t>Evaluated programs need fresh &amp; frequent feedback.</a:t>
            </a:r>
          </a:p>
          <a:p>
            <a:endParaRPr lang="en-US" dirty="0"/>
          </a:p>
          <a:p>
            <a:r>
              <a:rPr lang="en-US" dirty="0" smtClean="0"/>
              <a:t>Collaborative Development.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66C2A5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/>
              <a:t>Collaboration among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4 statisticians on the project.</a:t>
            </a:r>
            <a:br>
              <a:rPr lang="en-US" dirty="0" smtClean="0"/>
            </a:br>
            <a:r>
              <a:rPr lang="en-US" sz="2800" i="1" dirty="0" smtClean="0">
                <a:solidFill>
                  <a:srgbClr val="66C2A5"/>
                </a:solidFill>
              </a:rPr>
              <a:t>sharing software development.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20 people on the project.</a:t>
            </a:r>
            <a:br>
              <a:rPr lang="en-US" dirty="0" smtClean="0"/>
            </a:br>
            <a:r>
              <a:rPr lang="en-US" sz="2800" i="1" dirty="0" smtClean="0">
                <a:solidFill>
                  <a:srgbClr val="66C2A5"/>
                </a:solidFill>
              </a:rPr>
              <a:t>exchanging participant-level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3 partnering organizations.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(OSDH, WIC, OHCA)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i="1" dirty="0">
                <a:solidFill>
                  <a:srgbClr val="66C2A5"/>
                </a:solidFill>
              </a:rPr>
              <a:t>-receiving their </a:t>
            </a:r>
            <a:r>
              <a:rPr lang="en-US" sz="2800" i="1" dirty="0" smtClean="0">
                <a:solidFill>
                  <a:srgbClr val="66C2A5"/>
                </a:solidFill>
              </a:rPr>
              <a:t>subject-level </a:t>
            </a:r>
            <a:r>
              <a:rPr lang="en-US" sz="2800" i="1" dirty="0">
                <a:solidFill>
                  <a:srgbClr val="66C2A5"/>
                </a:solidFill>
              </a:rPr>
              <a:t>&amp; agency-level </a:t>
            </a:r>
            <a:r>
              <a:rPr lang="en-US" sz="2800" i="1" dirty="0" smtClean="0">
                <a:solidFill>
                  <a:srgbClr val="66C2A5"/>
                </a:solidFill>
              </a:rPr>
              <a:t>data.</a:t>
            </a:r>
            <a:r>
              <a:rPr lang="en-US" sz="2800" i="1" dirty="0">
                <a:solidFill>
                  <a:srgbClr val="66C2A5"/>
                </a:solidFill>
              </a:rPr>
              <a:t/>
            </a:r>
            <a:br>
              <a:rPr lang="en-US" sz="2800" i="1" dirty="0">
                <a:solidFill>
                  <a:srgbClr val="66C2A5"/>
                </a:solidFill>
              </a:rPr>
            </a:br>
            <a:r>
              <a:rPr lang="en-US" sz="2800" i="1" dirty="0">
                <a:solidFill>
                  <a:srgbClr val="66C2A5"/>
                </a:solidFill>
              </a:rPr>
              <a:t>-distributing our </a:t>
            </a:r>
            <a:r>
              <a:rPr lang="en-US" sz="2800" i="1" dirty="0" smtClean="0">
                <a:solidFill>
                  <a:srgbClr val="66C2A5"/>
                </a:solidFill>
              </a:rPr>
              <a:t>results –fresh &amp; frequently.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Academics in different areas.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(particularly at OUHSC)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i="1" dirty="0" smtClean="0">
                <a:solidFill>
                  <a:srgbClr val="66C2A5"/>
                </a:solidFill>
              </a:rPr>
              <a:t>exchanging tools and workflows.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Researchers in other states pursuing similar goals.</a:t>
            </a:r>
            <a:br>
              <a:rPr lang="en-US" dirty="0" smtClean="0"/>
            </a:br>
            <a:r>
              <a:rPr lang="en-US" sz="2800" i="1" dirty="0" smtClean="0">
                <a:solidFill>
                  <a:srgbClr val="66C2A5"/>
                </a:solidFill>
              </a:rPr>
              <a:t>publishing ideas and replicating previous work.</a:t>
            </a:r>
          </a:p>
        </p:txBody>
      </p:sp>
    </p:spTree>
    <p:extLst>
      <p:ext uri="{BB962C8B-B14F-4D97-AF65-F5344CB8AC3E}">
        <p14:creationId xmlns:p14="http://schemas.microsoft.com/office/powerpoint/2010/main" val="272656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3288BD"/>
          </a:solidFill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/>
              <a:t>Document Version </a:t>
            </a:r>
            <a:r>
              <a:rPr lang="en-US" dirty="0" smtClean="0"/>
              <a:t>Control: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Examples: GitHub </a:t>
            </a:r>
            <a:r>
              <a:rPr lang="en-US" dirty="0"/>
              <a:t>and Microsoft </a:t>
            </a:r>
            <a:r>
              <a:rPr lang="en-US" dirty="0" smtClean="0"/>
              <a:t>SharePoint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Think </a:t>
            </a:r>
            <a:r>
              <a:rPr lang="en-US" dirty="0"/>
              <a:t>MS Word’s </a:t>
            </a:r>
            <a:r>
              <a:rPr lang="en-US" dirty="0" smtClean="0"/>
              <a:t>“Track Changes” </a:t>
            </a:r>
            <a:r>
              <a:rPr lang="en-US" dirty="0"/>
              <a:t>feature, </a:t>
            </a:r>
            <a:r>
              <a:rPr lang="en-US" dirty="0" smtClean="0"/>
              <a:t>but </a:t>
            </a:r>
          </a:p>
          <a:p>
            <a:pPr lvl="1"/>
            <a:r>
              <a:rPr lang="en-US" dirty="0" smtClean="0"/>
              <a:t>Retains the entire history of each document.</a:t>
            </a:r>
          </a:p>
          <a:p>
            <a:pPr lvl="1"/>
            <a:r>
              <a:rPr lang="en-US" dirty="0" smtClean="0"/>
              <a:t>Facilitates </a:t>
            </a:r>
            <a:r>
              <a:rPr lang="en-US" u="sng" dirty="0" smtClean="0"/>
              <a:t>parallel</a:t>
            </a:r>
            <a:r>
              <a:rPr lang="en-US" dirty="0" smtClean="0"/>
              <a:t> development between people.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887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5E4FA2"/>
          </a:solidFill>
        </p:spPr>
        <p:txBody>
          <a:bodyPr>
            <a:normAutofit/>
          </a:bodyPr>
          <a:lstStyle/>
          <a:p>
            <a:r>
              <a:rPr lang="en-US" dirty="0" smtClean="0"/>
              <a:t>Underlying Security Concepts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257800"/>
          </a:xfrm>
        </p:spPr>
        <p:txBody>
          <a:bodyPr/>
          <a:lstStyle/>
          <a:p>
            <a:r>
              <a:rPr lang="en-US" dirty="0" smtClean="0"/>
              <a:t>Principle of least privilege: </a:t>
            </a:r>
            <a:r>
              <a:rPr lang="en-US" sz="2800" dirty="0" smtClean="0"/>
              <a:t>expose as little as possible.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Limit the number of team members.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Limit the amount of data (consider rows &amp; columns).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Obfuscate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values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and remove unnecessary PHI in derivative datasets.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Redundant layers of protection.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 single point of failure shouldn’t be enough to breach PHI security.</a:t>
            </a:r>
          </a:p>
        </p:txBody>
      </p:sp>
    </p:spTree>
    <p:extLst>
      <p:ext uri="{BB962C8B-B14F-4D97-AF65-F5344CB8AC3E}">
        <p14:creationId xmlns:p14="http://schemas.microsoft.com/office/powerpoint/2010/main" val="134127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5E4FA2"/>
          </a:solidFill>
        </p:spPr>
        <p:txBody>
          <a:bodyPr>
            <a:normAutofit/>
          </a:bodyPr>
          <a:lstStyle/>
          <a:p>
            <a:r>
              <a:rPr lang="en-US" dirty="0" smtClean="0"/>
              <a:t>Underlying Security Concepts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Simplify when possible.</a:t>
            </a:r>
          </a:p>
          <a:p>
            <a:pPr lvl="1"/>
            <a:r>
              <a:rPr lang="en-US" dirty="0" smtClean="0"/>
              <a:t>Store data in only two houses.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(REDCap &amp; SQL Server)</a:t>
            </a:r>
          </a:p>
          <a:p>
            <a:pPr lvl="1"/>
            <a:r>
              <a:rPr lang="en-US" dirty="0" smtClean="0"/>
              <a:t>Easier to identify &amp; manage than a bunch of PHI </a:t>
            </a:r>
            <a:r>
              <a:rPr lang="en-US" dirty="0"/>
              <a:t>CSVs </a:t>
            </a:r>
            <a:r>
              <a:rPr lang="en-US" dirty="0" smtClean="0"/>
              <a:t>scattered across a dozen folders, with versions.</a:t>
            </a:r>
          </a:p>
          <a:p>
            <a:pPr lvl="2"/>
            <a:r>
              <a:rPr lang="en-US" dirty="0" smtClean="0"/>
              <a:t>Manipulate your data programmatically, not manually.</a:t>
            </a:r>
          </a:p>
          <a:p>
            <a:pPr lvl="1"/>
            <a:r>
              <a:rPr lang="en-US" dirty="0" smtClean="0"/>
              <a:t>Windows AD account controls everything, indirectly or directly.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(VPN, Odyssey, file server, SQL Server, &amp; REDCap)</a:t>
            </a: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Lock out team members where possible.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It’s not that you don’t trust them with a lot of unnecessary data, it’s that you don’t trust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their ex-boyfriend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and their coffee shop hacker.</a:t>
            </a:r>
          </a:p>
        </p:txBody>
      </p:sp>
    </p:spTree>
    <p:extLst>
      <p:ext uri="{BB962C8B-B14F-4D97-AF65-F5344CB8AC3E}">
        <p14:creationId xmlns:p14="http://schemas.microsoft.com/office/powerpoint/2010/main" val="407621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91885"/>
              </p:ext>
            </p:extLst>
          </p:nvPr>
        </p:nvGraphicFramePr>
        <p:xfrm>
          <a:off x="152400" y="990600"/>
          <a:ext cx="8839200" cy="4733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9200"/>
              </a:tblGrid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REDCap overview</a:t>
                      </a:r>
                    </a:p>
                  </a:txBody>
                  <a:tcPr>
                    <a:solidFill>
                      <a:srgbClr val="9E0142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Scenarios favoring REDCap</a:t>
                      </a:r>
                      <a:endParaRPr lang="en-US" sz="3600" dirty="0"/>
                    </a:p>
                  </a:txBody>
                  <a:tcPr>
                    <a:solidFill>
                      <a:srgbClr val="D53E4F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Reports for Project Management</a:t>
                      </a:r>
                      <a:endParaRPr lang="en-US" sz="3600" dirty="0"/>
                    </a:p>
                  </a:txBody>
                  <a:tcPr>
                    <a:solidFill>
                      <a:srgbClr val="FDAE61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Reports for Outcomes</a:t>
                      </a:r>
                    </a:p>
                  </a:txBody>
                  <a:tcPr>
                    <a:solidFill>
                      <a:srgbClr val="E6F598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Overall goals</a:t>
                      </a:r>
                    </a:p>
                  </a:txBody>
                  <a:tcPr>
                    <a:solidFill>
                      <a:srgbClr val="66C2A5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Document Version Control</a:t>
                      </a:r>
                    </a:p>
                  </a:txBody>
                  <a:tcPr>
                    <a:solidFill>
                      <a:srgbClr val="3288BD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Security practices</a:t>
                      </a:r>
                    </a:p>
                  </a:txBody>
                  <a:tcPr>
                    <a:solidFill>
                      <a:srgbClr val="5E4FA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0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19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69225"/>
              </p:ext>
            </p:extLst>
          </p:nvPr>
        </p:nvGraphicFramePr>
        <p:xfrm>
          <a:off x="152400" y="76200"/>
          <a:ext cx="8839200" cy="5700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0"/>
                <a:gridCol w="3276600"/>
                <a:gridCol w="2514600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Feature</a:t>
                      </a:r>
                      <a:endParaRPr lang="en-US" sz="40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3E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REDCap</a:t>
                      </a:r>
                      <a:endParaRPr lang="en-US" sz="4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3E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Qualtrics</a:t>
                      </a:r>
                      <a:endParaRPr lang="en-US" sz="4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3E4F"/>
                    </a:solidFill>
                  </a:tcPr>
                </a:tc>
              </a:tr>
              <a:tr h="231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Data Dictionary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?</a:t>
                      </a:r>
                      <a:endParaRPr lang="en-US" sz="1700" dirty="0"/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1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Data </a:t>
                      </a:r>
                      <a:r>
                        <a:rPr lang="en-US" sz="1700" b="1" u="none" strike="noStrike" dirty="0" smtClean="0">
                          <a:effectLst/>
                        </a:rPr>
                        <a:t>Import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1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3042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 smtClean="0">
                          <a:effectLst/>
                        </a:rPr>
                        <a:t>Data</a:t>
                      </a:r>
                      <a:r>
                        <a:rPr lang="en-US" sz="17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700" b="1" u="none" strike="noStrike" dirty="0" smtClean="0">
                          <a:effectLst/>
                        </a:rPr>
                        <a:t>Export &amp; Summaries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3042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E-mail </a:t>
                      </a:r>
                      <a:r>
                        <a:rPr lang="en-US" sz="1700" b="1" u="none" strike="noStrike" dirty="0" smtClean="0">
                          <a:effectLst/>
                        </a:rPr>
                        <a:t>survey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 smtClean="0">
                          <a:effectLst/>
                        </a:rPr>
                        <a:t>Only </a:t>
                      </a:r>
                      <a:r>
                        <a:rPr lang="en-US" sz="1700" u="none" strike="noStrike" dirty="0">
                          <a:effectLst/>
                        </a:rPr>
                        <a:t>using a survey </a:t>
                      </a:r>
                      <a:r>
                        <a:rPr lang="en-US" sz="1700" u="none" strike="noStrike" dirty="0" smtClean="0">
                          <a:effectLst/>
                        </a:rPr>
                        <a:t>form,</a:t>
                      </a:r>
                      <a:br>
                        <a:rPr lang="en-US" sz="1700" u="none" strike="noStrike" dirty="0" smtClean="0">
                          <a:effectLst/>
                        </a:rPr>
                      </a:br>
                      <a:r>
                        <a:rPr lang="en-US" sz="1700" u="none" strike="noStrike" dirty="0" smtClean="0">
                          <a:effectLst/>
                        </a:rPr>
                        <a:t>not a </a:t>
                      </a:r>
                      <a:r>
                        <a:rPr lang="en-US" sz="1700" u="none" strike="noStrike" dirty="0">
                          <a:effectLst/>
                        </a:rPr>
                        <a:t>data collection form.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31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Copy </a:t>
                      </a:r>
                      <a:r>
                        <a:rPr lang="en-US" sz="1700" b="1" u="none" strike="noStrike" dirty="0" smtClean="0">
                          <a:effectLst/>
                        </a:rPr>
                        <a:t>other surveys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1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1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Survey </a:t>
                      </a:r>
                      <a:r>
                        <a:rPr lang="en-US" sz="1700" b="1" u="none" strike="noStrike" dirty="0" smtClean="0">
                          <a:effectLst/>
                        </a:rPr>
                        <a:t>templates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1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31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Branching </a:t>
                      </a:r>
                      <a:r>
                        <a:rPr lang="en-US" sz="1700" b="1" u="none" strike="noStrike" dirty="0" smtClean="0">
                          <a:effectLst/>
                        </a:rPr>
                        <a:t>logic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Branching logic for individual </a:t>
                      </a:r>
                      <a:r>
                        <a:rPr lang="en-US" sz="1700" u="none" strike="noStrike" dirty="0" smtClean="0">
                          <a:effectLst/>
                        </a:rPr>
                        <a:t>Qs.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Branching </a:t>
                      </a:r>
                      <a:r>
                        <a:rPr lang="en-US" sz="1700" u="none" strike="noStrike" dirty="0" smtClean="0">
                          <a:effectLst/>
                        </a:rPr>
                        <a:t>for </a:t>
                      </a:r>
                      <a:r>
                        <a:rPr lang="en-US" sz="1700" u="none" strike="noStrike" dirty="0">
                          <a:effectLst/>
                        </a:rPr>
                        <a:t>individual </a:t>
                      </a:r>
                      <a:r>
                        <a:rPr lang="en-US" sz="1700" u="none" strike="noStrike" dirty="0" smtClean="0">
                          <a:effectLst/>
                        </a:rPr>
                        <a:t>Qs and </a:t>
                      </a:r>
                      <a:r>
                        <a:rPr lang="en-US" sz="1700" u="none" strike="noStrike" dirty="0">
                          <a:effectLst/>
                        </a:rPr>
                        <a:t>for groups of </a:t>
                      </a:r>
                      <a:r>
                        <a:rPr lang="en-US" sz="1700" u="none" strike="noStrike" dirty="0" smtClean="0">
                          <a:effectLst/>
                        </a:rPr>
                        <a:t>Qs.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1024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u="none" strike="noStrike" dirty="0" smtClean="0">
                          <a:effectLst/>
                        </a:rPr>
                        <a:t>Audio capabilities</a:t>
                      </a:r>
                      <a:endParaRPr lang="en-US" sz="17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Done via html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?</a:t>
                      </a:r>
                      <a:endParaRPr lang="en-US" sz="1700" dirty="0"/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3042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Expiration capabilities: </a:t>
                      </a:r>
                      <a:r>
                        <a:rPr lang="en-US" sz="1700" b="1" u="none" strike="noStrike" dirty="0" smtClean="0">
                          <a:effectLst/>
                        </a:rPr>
                        <a:t/>
                      </a:r>
                      <a:br>
                        <a:rPr lang="en-US" sz="1700" b="1" u="none" strike="noStrike" dirty="0" smtClean="0">
                          <a:effectLst/>
                        </a:rPr>
                      </a:br>
                      <a:r>
                        <a:rPr lang="en-US" sz="1700" b="1" u="none" strike="noStrike" dirty="0" smtClean="0">
                          <a:effectLst/>
                        </a:rPr>
                        <a:t>(</a:t>
                      </a:r>
                      <a:r>
                        <a:rPr lang="en-US" sz="1700" b="1" u="none" strike="noStrike" dirty="0" err="1" smtClean="0">
                          <a:effectLst/>
                        </a:rPr>
                        <a:t>eg</a:t>
                      </a:r>
                      <a:r>
                        <a:rPr lang="en-US" sz="1700" b="1" u="none" strike="noStrike" dirty="0" smtClean="0">
                          <a:effectLst/>
                        </a:rPr>
                        <a:t>, </a:t>
                      </a:r>
                      <a:r>
                        <a:rPr lang="en-US" sz="1700" b="1" u="none" strike="noStrike" dirty="0">
                          <a:effectLst/>
                        </a:rPr>
                        <a:t>1 week to respond)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n-US" sz="1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1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Spell </a:t>
                      </a:r>
                      <a:r>
                        <a:rPr lang="en-US" sz="1700" b="1" u="none" strike="noStrike" dirty="0" smtClean="0">
                          <a:effectLst/>
                        </a:rPr>
                        <a:t>check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1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31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API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1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1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Free to </a:t>
                      </a:r>
                      <a:r>
                        <a:rPr lang="en-US" sz="17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academic institutions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n?</a:t>
                      </a:r>
                      <a:endParaRPr lang="en-US" sz="17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3042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Offline </a:t>
                      </a:r>
                      <a:r>
                        <a:rPr lang="en-US" sz="1700" b="1" u="none" strike="noStrike" dirty="0" smtClean="0">
                          <a:effectLst/>
                        </a:rPr>
                        <a:t>data </a:t>
                      </a:r>
                      <a:r>
                        <a:rPr lang="en-US" sz="1700" b="1" u="none" strike="noStrike" dirty="0">
                          <a:effectLst/>
                        </a:rPr>
                        <a:t>capture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Currently, there is not an official </a:t>
                      </a:r>
                      <a:r>
                        <a:rPr lang="en-US" sz="1700" u="none" strike="noStrike" dirty="0" err="1">
                          <a:effectLst/>
                        </a:rPr>
                        <a:t>REDCap</a:t>
                      </a:r>
                      <a:r>
                        <a:rPr lang="en-US" sz="1700" u="none" strike="noStrike" dirty="0">
                          <a:effectLst/>
                        </a:rPr>
                        <a:t> offline data capture component.  However, CCAN has created an "in-house" off-line version of </a:t>
                      </a:r>
                      <a:r>
                        <a:rPr lang="en-US" sz="1700" u="none" strike="noStrike" dirty="0" err="1">
                          <a:effectLst/>
                        </a:rPr>
                        <a:t>REDCap</a:t>
                      </a:r>
                      <a:r>
                        <a:rPr lang="en-US" sz="1700" u="none" strike="noStrike" dirty="0">
                          <a:effectLst/>
                        </a:rPr>
                        <a:t> that is currently in use.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419" marR="7419" marT="74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6019800"/>
            <a:ext cx="9148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Our exposure to </a:t>
            </a:r>
            <a:r>
              <a:rPr lang="en-US" sz="2400" dirty="0" err="1" smtClean="0"/>
              <a:t>Qualtrics</a:t>
            </a:r>
            <a:r>
              <a:rPr lang="en-US" sz="2400" dirty="0" smtClean="0"/>
              <a:t> is limited.</a:t>
            </a:r>
            <a:br>
              <a:rPr lang="en-US" sz="2400" dirty="0" smtClean="0"/>
            </a:br>
            <a:r>
              <a:rPr lang="en-US" sz="2400" dirty="0" smtClean="0"/>
              <a:t>Please don’t interpret this as the authoritative guide.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9E0142"/>
          </a:solidFill>
        </p:spPr>
        <p:txBody>
          <a:bodyPr>
            <a:noAutofit/>
          </a:bodyPr>
          <a:lstStyle/>
          <a:p>
            <a:r>
              <a:rPr lang="en-US" sz="3200" dirty="0" err="1" smtClean="0"/>
              <a:t>REDCap</a:t>
            </a:r>
            <a:r>
              <a:rPr lang="en-US" sz="3200" dirty="0" smtClean="0"/>
              <a:t> </a:t>
            </a:r>
            <a:r>
              <a:rPr lang="en-US" sz="3200" dirty="0"/>
              <a:t>overview (</a:t>
            </a:r>
            <a:r>
              <a:rPr lang="en-US" sz="3200" dirty="0">
                <a:hlinkClick r:id="rId2"/>
              </a:rPr>
              <a:t>http://project-redcap.org</a:t>
            </a:r>
            <a:r>
              <a:rPr lang="en-US" sz="3200" dirty="0" smtClean="0">
                <a:hlinkClick r:id="rId2"/>
              </a:rPr>
              <a:t>/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Secure web application for building and managing surveys and databases.</a:t>
            </a:r>
          </a:p>
          <a:p>
            <a:pPr lvl="1"/>
            <a:r>
              <a:rPr lang="en-US" dirty="0" smtClean="0"/>
              <a:t>Developed by informatics core at Vanderbilt with support from NCRR and NIH.</a:t>
            </a:r>
          </a:p>
          <a:p>
            <a:pPr lvl="2"/>
            <a:r>
              <a:rPr lang="en-US" dirty="0" smtClean="0"/>
              <a:t>Designed for academic </a:t>
            </a:r>
            <a:r>
              <a:rPr lang="en-US" smtClean="0"/>
              <a:t>biomedical researchers.</a:t>
            </a:r>
            <a:endParaRPr lang="en-US" dirty="0" smtClean="0"/>
          </a:p>
          <a:p>
            <a:r>
              <a:rPr lang="en-US" dirty="0" smtClean="0"/>
              <a:t>Provides:</a:t>
            </a:r>
          </a:p>
          <a:p>
            <a:pPr lvl="1"/>
            <a:r>
              <a:rPr lang="en-US" dirty="0" smtClean="0"/>
              <a:t>A centralized, back-end storage component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Tools to create an interactive </a:t>
            </a:r>
            <a:r>
              <a:rPr lang="en-US" dirty="0"/>
              <a:t>front-end </a:t>
            </a:r>
            <a:r>
              <a:rPr lang="en-US" dirty="0" smtClean="0"/>
              <a:t>html GUI.</a:t>
            </a:r>
          </a:p>
          <a:p>
            <a:pPr lvl="1"/>
            <a:r>
              <a:rPr lang="en-US" dirty="0" smtClean="0"/>
              <a:t>An API to import &amp; export data.</a:t>
            </a:r>
          </a:p>
          <a:p>
            <a:pPr lvl="1"/>
            <a:r>
              <a:rPr lang="en-US" dirty="0" smtClean="0"/>
              <a:t>Example templates.</a:t>
            </a:r>
          </a:p>
          <a:p>
            <a:pPr lvl="1"/>
            <a:r>
              <a:rPr lang="en-US" dirty="0" smtClean="0"/>
              <a:t>Instructional videos for training.</a:t>
            </a:r>
          </a:p>
          <a:p>
            <a:pPr lvl="1"/>
            <a:r>
              <a:rPr lang="en-US" dirty="0" smtClean="0"/>
              <a:t>User-group network of institutional researchers.</a:t>
            </a:r>
          </a:p>
          <a:p>
            <a:pPr lvl="1"/>
            <a:r>
              <a:rPr lang="en-US" dirty="0"/>
              <a:t>Also </a:t>
            </a:r>
            <a:r>
              <a:rPr lang="en-US" dirty="0" smtClean="0"/>
              <a:t>included: built-in </a:t>
            </a:r>
            <a:r>
              <a:rPr lang="en-US" dirty="0"/>
              <a:t>project calendar, </a:t>
            </a:r>
            <a:r>
              <a:rPr lang="en-US" dirty="0" smtClean="0"/>
              <a:t>scheduling </a:t>
            </a:r>
            <a:r>
              <a:rPr lang="en-US" dirty="0"/>
              <a:t>module, ad hoc reporting tools, and advanced features, such as branching logic, file uploading, and calculated fields.</a:t>
            </a:r>
            <a:endParaRPr lang="en-US" dirty="0" smtClean="0"/>
          </a:p>
          <a:p>
            <a:r>
              <a:rPr lang="en-US" dirty="0" smtClean="0"/>
              <a:t>It can reduce</a:t>
            </a:r>
          </a:p>
          <a:p>
            <a:pPr lvl="1"/>
            <a:r>
              <a:rPr lang="en-US" dirty="0" smtClean="0"/>
              <a:t>Developing a lot of new software applications.</a:t>
            </a:r>
          </a:p>
          <a:p>
            <a:pPr lvl="1"/>
            <a:r>
              <a:rPr lang="en-US" dirty="0" smtClean="0"/>
              <a:t>Anxieties related to security of home-grown software.</a:t>
            </a:r>
          </a:p>
        </p:txBody>
      </p:sp>
    </p:spTree>
    <p:extLst>
      <p:ext uri="{BB962C8B-B14F-4D97-AF65-F5344CB8AC3E}">
        <p14:creationId xmlns:p14="http://schemas.microsoft.com/office/powerpoint/2010/main" val="39067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9E0142"/>
          </a:solidFill>
        </p:spPr>
        <p:txBody>
          <a:bodyPr>
            <a:noAutofit/>
          </a:bodyPr>
          <a:lstStyle/>
          <a:p>
            <a:r>
              <a:rPr lang="en-US" sz="4000" dirty="0"/>
              <a:t>REDCap Software </a:t>
            </a:r>
            <a:r>
              <a:rPr lang="en-US" sz="4000" dirty="0" smtClean="0"/>
              <a:t>Features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fontScale="92500" lnSpcReduction="10000"/>
          </a:bodyPr>
          <a:lstStyle/>
          <a:p>
            <a:pPr marL="460375" indent="-460375">
              <a:lnSpc>
                <a:spcPct val="170000"/>
              </a:lnSpc>
              <a:buNone/>
            </a:pPr>
            <a:r>
              <a:rPr lang="en-US" b="1" dirty="0" smtClean="0"/>
              <a:t>Availability</a:t>
            </a:r>
            <a:r>
              <a:rPr lang="en-US" dirty="0"/>
              <a:t> - Software </a:t>
            </a:r>
            <a:r>
              <a:rPr lang="en-US" dirty="0" smtClean="0"/>
              <a:t>available </a:t>
            </a:r>
            <a:r>
              <a:rPr lang="en-US" dirty="0"/>
              <a:t>at no cost for </a:t>
            </a:r>
            <a:r>
              <a:rPr lang="en-US" dirty="0" smtClean="0"/>
              <a:t>REDCap partners.</a:t>
            </a:r>
            <a:endParaRPr lang="en-US" dirty="0"/>
          </a:p>
          <a:p>
            <a:pPr marL="460375" indent="-460375">
              <a:lnSpc>
                <a:spcPct val="170000"/>
              </a:lnSpc>
              <a:buNone/>
            </a:pPr>
            <a:r>
              <a:rPr lang="en-US" b="1" dirty="0"/>
              <a:t>Secure and web-based</a:t>
            </a:r>
            <a:r>
              <a:rPr lang="en-US" dirty="0"/>
              <a:t> - Input data or build </a:t>
            </a:r>
            <a:r>
              <a:rPr lang="en-US" dirty="0" smtClean="0"/>
              <a:t>online </a:t>
            </a:r>
            <a:r>
              <a:rPr lang="en-US" dirty="0"/>
              <a:t>survey </a:t>
            </a:r>
            <a:r>
              <a:rPr lang="en-US" dirty="0" smtClean="0"/>
              <a:t>anywhere </a:t>
            </a:r>
            <a:r>
              <a:rPr lang="en-US" dirty="0"/>
              <a:t>in the world over </a:t>
            </a:r>
            <a:r>
              <a:rPr lang="en-US" dirty="0" smtClean="0"/>
              <a:t>secure </a:t>
            </a:r>
            <a:r>
              <a:rPr lang="en-US" dirty="0"/>
              <a:t>web connection with authentication and data logging</a:t>
            </a:r>
            <a:r>
              <a:rPr lang="en-US" dirty="0" smtClean="0"/>
              <a:t>.</a:t>
            </a:r>
            <a:endParaRPr lang="en-US" dirty="0"/>
          </a:p>
          <a:p>
            <a:pPr marL="460375" indent="-460375">
              <a:lnSpc>
                <a:spcPct val="170000"/>
              </a:lnSpc>
              <a:buNone/>
            </a:pPr>
            <a:r>
              <a:rPr lang="en-US" b="1" dirty="0" smtClean="0"/>
              <a:t>Multi-site </a:t>
            </a:r>
            <a:r>
              <a:rPr lang="en-US" b="1" dirty="0"/>
              <a:t>access</a:t>
            </a:r>
            <a:r>
              <a:rPr lang="en-US" dirty="0"/>
              <a:t> - REDCap databases/surveys can be used </a:t>
            </a:r>
            <a:r>
              <a:rPr lang="en-US" dirty="0" smtClean="0"/>
              <a:t>by researchers from </a:t>
            </a:r>
            <a:r>
              <a:rPr lang="en-US" dirty="0"/>
              <a:t>multiple sites and institutions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5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9E0142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REDCap Project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redcap1.mayo.edu/redcap/index.php?action=training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Traditional </a:t>
            </a:r>
            <a:r>
              <a:rPr lang="en-US" dirty="0"/>
              <a:t>Database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i="1" dirty="0"/>
              <a:t>classic </a:t>
            </a:r>
            <a:r>
              <a:rPr lang="en-US" sz="2800" i="1" dirty="0" smtClean="0"/>
              <a:t>model</a:t>
            </a:r>
            <a:br>
              <a:rPr lang="en-US" sz="2800" i="1" dirty="0" smtClean="0"/>
            </a:br>
            <a:endParaRPr lang="en-US" sz="2800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Parent-Child </a:t>
            </a:r>
            <a:r>
              <a:rPr lang="en-US" dirty="0"/>
              <a:t>Linking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i="1" dirty="0" err="1"/>
              <a:t>linking</a:t>
            </a:r>
            <a:r>
              <a:rPr lang="en-US" sz="2800" i="1" dirty="0"/>
              <a:t> </a:t>
            </a:r>
            <a:r>
              <a:rPr lang="en-US" sz="2800" i="1" dirty="0" smtClean="0"/>
              <a:t>together multiple databases</a:t>
            </a:r>
            <a:br>
              <a:rPr lang="en-US" sz="2800" i="1" dirty="0" smtClean="0"/>
            </a:br>
            <a:endParaRPr lang="en-US" sz="2800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Operations</a:t>
            </a:r>
            <a:r>
              <a:rPr lang="en-US" sz="2800" i="1" dirty="0" smtClean="0"/>
              <a:t/>
            </a:r>
            <a:br>
              <a:rPr lang="en-US" sz="2800" i="1" dirty="0" smtClean="0"/>
            </a:br>
            <a:r>
              <a:rPr lang="en-US" sz="2800" i="1" dirty="0"/>
              <a:t>use case for </a:t>
            </a:r>
            <a:r>
              <a:rPr lang="en-US" sz="2800" i="1" dirty="0" smtClean="0"/>
              <a:t>non-study/non-trial</a:t>
            </a:r>
          </a:p>
          <a:p>
            <a:pPr marL="514350" indent="-514350">
              <a:buFont typeface="+mj-lt"/>
              <a:buAutoNum type="arabicPeriod"/>
            </a:pPr>
            <a:endParaRPr lang="en-US" sz="2800" i="1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rgbClr val="00B050"/>
                </a:solidFill>
              </a:rPr>
              <a:t>Longitudinal Database</a:t>
            </a:r>
            <a:br>
              <a:rPr lang="en-US" sz="3600" dirty="0">
                <a:solidFill>
                  <a:srgbClr val="00B050"/>
                </a:solidFill>
              </a:rPr>
            </a:br>
            <a:r>
              <a:rPr lang="en-US" i="1" dirty="0">
                <a:solidFill>
                  <a:srgbClr val="00B050"/>
                </a:solidFill>
              </a:rPr>
              <a:t>multi-use forms with time points</a:t>
            </a:r>
            <a:br>
              <a:rPr lang="en-US" i="1" dirty="0">
                <a:solidFill>
                  <a:srgbClr val="00B050"/>
                </a:solidFill>
              </a:rPr>
            </a:br>
            <a:endParaRPr lang="en-US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48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3200400" cy="1477962"/>
          </a:xfrm>
          <a:solidFill>
            <a:srgbClr val="9E0142"/>
          </a:solidFill>
        </p:spPr>
        <p:txBody>
          <a:bodyPr>
            <a:normAutofit/>
          </a:bodyPr>
          <a:lstStyle/>
          <a:p>
            <a:r>
              <a:rPr lang="en-US" dirty="0" smtClean="0"/>
              <a:t>Example Data Entry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"/>
            <a:ext cx="5493464" cy="670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51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9E0142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Thomas’ Data Entry Demonstration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10245"/>
            <a:ext cx="80010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Go to </a:t>
            </a:r>
            <a:r>
              <a:rPr lang="en-US" sz="3600" dirty="0">
                <a:hlinkClick r:id="rId2"/>
              </a:rPr>
              <a:t>https</a:t>
            </a:r>
            <a:r>
              <a:rPr lang="en-US" sz="3600" dirty="0" smtClean="0">
                <a:hlinkClick r:id="rId2"/>
              </a:rPr>
              <a:t>://zzzzzzzzz.ouhsc.edu</a:t>
            </a:r>
            <a:r>
              <a:rPr lang="en-US" sz="3600" dirty="0">
                <a:hlinkClick r:id="rId2"/>
              </a:rPr>
              <a:t>/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Login</a:t>
            </a:r>
            <a:br>
              <a:rPr lang="en-US" sz="3600" dirty="0" smtClean="0"/>
            </a:b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Select project “testing123”</a:t>
            </a:r>
            <a:br>
              <a:rPr lang="en-US" sz="3600" dirty="0" smtClean="0"/>
            </a:b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Enter some more test data</a:t>
            </a:r>
            <a:br>
              <a:rPr lang="en-US" sz="3600" dirty="0" smtClean="0"/>
            </a:b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Create a calendar entry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(Note: the exact address has been changed for security purposes.)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85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9E0142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Possible REDCap Workflows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26884"/>
            <a:ext cx="9144001" cy="580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23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2184</TotalTime>
  <Words>904</Words>
  <Application>Microsoft Office PowerPoint</Application>
  <PresentationFormat>On-screen Show (4:3)</PresentationFormat>
  <Paragraphs>249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Optimizing Study Management using Automation and REDCap</vt:lpstr>
      <vt:lpstr>Presentation Outline</vt:lpstr>
      <vt:lpstr>Collaboration among</vt:lpstr>
      <vt:lpstr>REDCap overview (http://project-redcap.org/)</vt:lpstr>
      <vt:lpstr>REDCap Software Features</vt:lpstr>
      <vt:lpstr>REDCap Project Types</vt:lpstr>
      <vt:lpstr>Example Data Entry</vt:lpstr>
      <vt:lpstr>Thomas’ Data Entry Demonstration</vt:lpstr>
      <vt:lpstr>Possible REDCap Workflows</vt:lpstr>
      <vt:lpstr>Scenarios Favoring REDCap</vt:lpstr>
      <vt:lpstr>Scenario NOT favoring REDCap</vt:lpstr>
      <vt:lpstr>Scenarios Favoring REDCap</vt:lpstr>
      <vt:lpstr>Project Management with REDCap</vt:lpstr>
      <vt:lpstr>Productivity Monitoring</vt:lpstr>
      <vt:lpstr>MIECHV Project Productivity Indicators</vt:lpstr>
      <vt:lpstr>Example Report (Project Aggregate)</vt:lpstr>
      <vt:lpstr>Example Report (6 Month History)</vt:lpstr>
      <vt:lpstr>Example Report (7 Day History)</vt:lpstr>
      <vt:lpstr>Example Report (Project Aggregate)</vt:lpstr>
      <vt:lpstr>Example Report (4 Week History)</vt:lpstr>
      <vt:lpstr>REDCap Advantages</vt:lpstr>
      <vt:lpstr>Reports for Outcomes: within REDCap </vt:lpstr>
      <vt:lpstr>PowerPoint Presentation</vt:lpstr>
      <vt:lpstr>Reports for Outcomes: Examples</vt:lpstr>
      <vt:lpstr>Quick for Internal Audiences</vt:lpstr>
      <vt:lpstr>Text and Graphs for External Audiences</vt:lpstr>
      <vt:lpstr>Tables for External Audiences</vt:lpstr>
      <vt:lpstr>PowerPoint Presentation</vt:lpstr>
      <vt:lpstr>PowerPoint Presentation</vt:lpstr>
      <vt:lpstr>Goals</vt:lpstr>
      <vt:lpstr>Collaboration among</vt:lpstr>
      <vt:lpstr>Document Version Control:</vt:lpstr>
      <vt:lpstr>Underlying Security Concepts Part 1</vt:lpstr>
      <vt:lpstr>Underlying Security Concepts Part 2</vt:lpstr>
      <vt:lpstr>Presentation Outline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Management with REDCap and other tools</dc:title>
  <dc:creator>Beasley, William H.  (HSC)</dc:creator>
  <cp:lastModifiedBy>Wilson, Thomas N (HSC)</cp:lastModifiedBy>
  <cp:revision>389</cp:revision>
  <dcterms:created xsi:type="dcterms:W3CDTF">2006-08-16T00:00:00Z</dcterms:created>
  <dcterms:modified xsi:type="dcterms:W3CDTF">2013-11-20T19:14:57Z</dcterms:modified>
</cp:coreProperties>
</file>