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9" r:id="rId3"/>
    <p:sldId id="318" r:id="rId4"/>
    <p:sldId id="332" r:id="rId5"/>
    <p:sldId id="322" r:id="rId6"/>
    <p:sldId id="315" r:id="rId7"/>
    <p:sldId id="327" r:id="rId8"/>
    <p:sldId id="326" r:id="rId9"/>
    <p:sldId id="325" r:id="rId10"/>
    <p:sldId id="335" r:id="rId11"/>
    <p:sldId id="336" r:id="rId12"/>
    <p:sldId id="337" r:id="rId13"/>
    <p:sldId id="338" r:id="rId14"/>
    <p:sldId id="340" r:id="rId15"/>
    <p:sldId id="339" r:id="rId16"/>
    <p:sldId id="341" r:id="rId17"/>
    <p:sldId id="316" r:id="rId18"/>
    <p:sldId id="317" r:id="rId19"/>
    <p:sldId id="320" r:id="rId20"/>
    <p:sldId id="294" r:id="rId21"/>
    <p:sldId id="291" r:id="rId22"/>
    <p:sldId id="293" r:id="rId23"/>
    <p:sldId id="342" r:id="rId24"/>
    <p:sldId id="324" r:id="rId25"/>
    <p:sldId id="330" r:id="rId26"/>
    <p:sldId id="331" r:id="rId27"/>
    <p:sldId id="285" r:id="rId28"/>
    <p:sldId id="306" r:id="rId29"/>
    <p:sldId id="307" r:id="rId30"/>
    <p:sldId id="308" r:id="rId31"/>
    <p:sldId id="309" r:id="rId32"/>
    <p:sldId id="310" r:id="rId33"/>
    <p:sldId id="288" r:id="rId34"/>
    <p:sldId id="321" r:id="rId35"/>
    <p:sldId id="333" r:id="rId36"/>
    <p:sldId id="334" r:id="rId37"/>
    <p:sldId id="305" r:id="rId38"/>
    <p:sldId id="261" r:id="rId39"/>
    <p:sldId id="292" r:id="rId40"/>
    <p:sldId id="262" r:id="rId41"/>
    <p:sldId id="313"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Beasley" initials="W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2A5"/>
    <a:srgbClr val="F8F8F8"/>
    <a:srgbClr val="FFFFFF"/>
    <a:srgbClr val="5E4FA2"/>
    <a:srgbClr val="4F81BD"/>
    <a:srgbClr val="385D8A"/>
    <a:srgbClr val="D53E4F"/>
    <a:srgbClr val="E9E023"/>
    <a:srgbClr val="9E0142"/>
    <a:srgbClr val="3288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2" autoAdjust="0"/>
    <p:restoredTop sz="81625" autoAdjust="0"/>
  </p:normalViewPr>
  <p:slideViewPr>
    <p:cSldViewPr>
      <p:cViewPr varScale="1">
        <p:scale>
          <a:sx n="135" d="100"/>
          <a:sy n="135" d="100"/>
        </p:scale>
        <p:origin x="2814" y="1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3F2C7-4610-489F-9FFE-783653FD1E3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4B3BA595-DC7B-4CAD-A9BB-4F460D8315C2}">
      <dgm:prSet phldrT="[Text]"/>
      <dgm:spPr/>
      <dgm:t>
        <a:bodyPr/>
        <a:lstStyle/>
        <a:p>
          <a:r>
            <a:rPr lang="en-US" dirty="0" smtClean="0"/>
            <a:t>Presentation (</a:t>
          </a:r>
          <a:r>
            <a:rPr lang="en-US" dirty="0" err="1" smtClean="0"/>
            <a:t>eg</a:t>
          </a:r>
          <a:r>
            <a:rPr lang="en-US" dirty="0" smtClean="0"/>
            <a:t>, reports)</a:t>
          </a:r>
          <a:endParaRPr lang="en-US" dirty="0"/>
        </a:p>
      </dgm:t>
    </dgm:pt>
    <dgm:pt modelId="{5093C433-7BF7-4DBD-82FC-315A4D8CBE6C}" type="parTrans" cxnId="{8A07A21B-4F24-4451-8978-D04EE1B0CA36}">
      <dgm:prSet/>
      <dgm:spPr/>
      <dgm:t>
        <a:bodyPr/>
        <a:lstStyle/>
        <a:p>
          <a:endParaRPr lang="en-US"/>
        </a:p>
      </dgm:t>
    </dgm:pt>
    <dgm:pt modelId="{7B149249-AC66-4B0D-82BA-5F78FDA2D55A}" type="sibTrans" cxnId="{8A07A21B-4F24-4451-8978-D04EE1B0CA36}">
      <dgm:prSet/>
      <dgm:spPr/>
      <dgm:t>
        <a:bodyPr/>
        <a:lstStyle/>
        <a:p>
          <a:endParaRPr lang="en-US"/>
        </a:p>
      </dgm:t>
    </dgm:pt>
    <dgm:pt modelId="{89DB2777-A8E8-49B1-BC90-D3FB14C8F557}">
      <dgm:prSet phldrT="[Text]"/>
      <dgm:spPr/>
      <dgm:t>
        <a:bodyPr/>
        <a:lstStyle/>
        <a:p>
          <a:r>
            <a:rPr lang="en-US" dirty="0" smtClean="0"/>
            <a:t>Domain Logic (</a:t>
          </a:r>
          <a:r>
            <a:rPr lang="en-US" dirty="0" err="1" smtClean="0"/>
            <a:t>eg</a:t>
          </a:r>
          <a:r>
            <a:rPr lang="en-US" dirty="0" smtClean="0"/>
            <a:t> summary &amp; stat analysis)</a:t>
          </a:r>
          <a:endParaRPr lang="en-US" dirty="0"/>
        </a:p>
      </dgm:t>
    </dgm:pt>
    <dgm:pt modelId="{3D790CDD-F2D1-40FC-9C6B-00080CA0C293}" type="parTrans" cxnId="{5AA88C17-7CEB-45B6-AA7A-C6D59D82D809}">
      <dgm:prSet/>
      <dgm:spPr/>
      <dgm:t>
        <a:bodyPr/>
        <a:lstStyle/>
        <a:p>
          <a:endParaRPr lang="en-US"/>
        </a:p>
      </dgm:t>
    </dgm:pt>
    <dgm:pt modelId="{BAD4C1CF-D05A-4B50-B6E5-42D978710E75}" type="sibTrans" cxnId="{5AA88C17-7CEB-45B6-AA7A-C6D59D82D809}">
      <dgm:prSet/>
      <dgm:spPr/>
      <dgm:t>
        <a:bodyPr/>
        <a:lstStyle/>
        <a:p>
          <a:endParaRPr lang="en-US"/>
        </a:p>
      </dgm:t>
    </dgm:pt>
    <dgm:pt modelId="{BD93D37B-00AB-4612-BCC6-9977A33DF0E4}">
      <dgm:prSet phldrT="[Text]"/>
      <dgm:spPr/>
      <dgm:t>
        <a:bodyPr/>
        <a:lstStyle/>
        <a:p>
          <a:r>
            <a:rPr lang="en-US" dirty="0" smtClean="0"/>
            <a:t>Data (</a:t>
          </a:r>
          <a:r>
            <a:rPr lang="en-US" dirty="0" err="1" smtClean="0"/>
            <a:t>eg</a:t>
          </a:r>
          <a:r>
            <a:rPr lang="en-US" dirty="0" smtClean="0"/>
            <a:t>, communication w/ REDCap and DBs)</a:t>
          </a:r>
          <a:endParaRPr lang="en-US" dirty="0"/>
        </a:p>
      </dgm:t>
    </dgm:pt>
    <dgm:pt modelId="{72909FFD-DF6B-4255-8968-1A54753AA38C}" type="parTrans" cxnId="{8F32DA5E-ED54-43FE-A53C-F8B636CDA066}">
      <dgm:prSet/>
      <dgm:spPr/>
      <dgm:t>
        <a:bodyPr/>
        <a:lstStyle/>
        <a:p>
          <a:endParaRPr lang="en-US"/>
        </a:p>
      </dgm:t>
    </dgm:pt>
    <dgm:pt modelId="{73E555BB-B571-4D50-BBAE-7D55CB06EFE1}" type="sibTrans" cxnId="{8F32DA5E-ED54-43FE-A53C-F8B636CDA066}">
      <dgm:prSet/>
      <dgm:spPr/>
      <dgm:t>
        <a:bodyPr/>
        <a:lstStyle/>
        <a:p>
          <a:endParaRPr lang="en-US"/>
        </a:p>
      </dgm:t>
    </dgm:pt>
    <dgm:pt modelId="{5ACB6B56-4513-442F-A2AE-B34E22522E34}" type="pres">
      <dgm:prSet presAssocID="{6CD3F2C7-4610-489F-9FFE-783653FD1E3B}" presName="linear" presStyleCnt="0">
        <dgm:presLayoutVars>
          <dgm:dir/>
          <dgm:animLvl val="lvl"/>
          <dgm:resizeHandles val="exact"/>
        </dgm:presLayoutVars>
      </dgm:prSet>
      <dgm:spPr/>
      <dgm:t>
        <a:bodyPr/>
        <a:lstStyle/>
        <a:p>
          <a:endParaRPr lang="en-US"/>
        </a:p>
      </dgm:t>
    </dgm:pt>
    <dgm:pt modelId="{BBE67005-157B-469C-8BF6-E7404E7CB8C1}" type="pres">
      <dgm:prSet presAssocID="{4B3BA595-DC7B-4CAD-A9BB-4F460D8315C2}" presName="parentLin" presStyleCnt="0"/>
      <dgm:spPr/>
    </dgm:pt>
    <dgm:pt modelId="{FC44E4B6-CE51-4EF1-8E1E-8DFE72351309}" type="pres">
      <dgm:prSet presAssocID="{4B3BA595-DC7B-4CAD-A9BB-4F460D8315C2}" presName="parentLeftMargin" presStyleLbl="node1" presStyleIdx="0" presStyleCnt="3"/>
      <dgm:spPr/>
      <dgm:t>
        <a:bodyPr/>
        <a:lstStyle/>
        <a:p>
          <a:endParaRPr lang="en-US"/>
        </a:p>
      </dgm:t>
    </dgm:pt>
    <dgm:pt modelId="{996AC4DB-0126-42F8-BDAF-0EB29FED44C4}" type="pres">
      <dgm:prSet presAssocID="{4B3BA595-DC7B-4CAD-A9BB-4F460D8315C2}" presName="parentText" presStyleLbl="node1" presStyleIdx="0" presStyleCnt="3">
        <dgm:presLayoutVars>
          <dgm:chMax val="0"/>
          <dgm:bulletEnabled val="1"/>
        </dgm:presLayoutVars>
      </dgm:prSet>
      <dgm:spPr/>
      <dgm:t>
        <a:bodyPr/>
        <a:lstStyle/>
        <a:p>
          <a:endParaRPr lang="en-US"/>
        </a:p>
      </dgm:t>
    </dgm:pt>
    <dgm:pt modelId="{CD620A76-C79F-4DF6-9A5F-04BA21B82AE8}" type="pres">
      <dgm:prSet presAssocID="{4B3BA595-DC7B-4CAD-A9BB-4F460D8315C2}" presName="negativeSpace" presStyleCnt="0"/>
      <dgm:spPr/>
    </dgm:pt>
    <dgm:pt modelId="{31E38C07-160D-4D1E-AAE4-54B57797F28B}" type="pres">
      <dgm:prSet presAssocID="{4B3BA595-DC7B-4CAD-A9BB-4F460D8315C2}" presName="childText" presStyleLbl="conFgAcc1" presStyleIdx="0" presStyleCnt="3">
        <dgm:presLayoutVars>
          <dgm:bulletEnabled val="1"/>
        </dgm:presLayoutVars>
      </dgm:prSet>
      <dgm:spPr/>
    </dgm:pt>
    <dgm:pt modelId="{C673E3AC-1CA7-41D3-94A7-5C044546846E}" type="pres">
      <dgm:prSet presAssocID="{7B149249-AC66-4B0D-82BA-5F78FDA2D55A}" presName="spaceBetweenRectangles" presStyleCnt="0"/>
      <dgm:spPr/>
    </dgm:pt>
    <dgm:pt modelId="{F06CAAF1-EC96-4671-83A7-AB1E46B72D1E}" type="pres">
      <dgm:prSet presAssocID="{89DB2777-A8E8-49B1-BC90-D3FB14C8F557}" presName="parentLin" presStyleCnt="0"/>
      <dgm:spPr/>
    </dgm:pt>
    <dgm:pt modelId="{E5AE4CEE-AE84-4729-B6AC-7B920797677A}" type="pres">
      <dgm:prSet presAssocID="{89DB2777-A8E8-49B1-BC90-D3FB14C8F557}" presName="parentLeftMargin" presStyleLbl="node1" presStyleIdx="0" presStyleCnt="3"/>
      <dgm:spPr/>
      <dgm:t>
        <a:bodyPr/>
        <a:lstStyle/>
        <a:p>
          <a:endParaRPr lang="en-US"/>
        </a:p>
      </dgm:t>
    </dgm:pt>
    <dgm:pt modelId="{DE8AEBBD-99E6-49F5-994D-F844888DBB50}" type="pres">
      <dgm:prSet presAssocID="{89DB2777-A8E8-49B1-BC90-D3FB14C8F557}" presName="parentText" presStyleLbl="node1" presStyleIdx="1" presStyleCnt="3">
        <dgm:presLayoutVars>
          <dgm:chMax val="0"/>
          <dgm:bulletEnabled val="1"/>
        </dgm:presLayoutVars>
      </dgm:prSet>
      <dgm:spPr/>
      <dgm:t>
        <a:bodyPr/>
        <a:lstStyle/>
        <a:p>
          <a:endParaRPr lang="en-US"/>
        </a:p>
      </dgm:t>
    </dgm:pt>
    <dgm:pt modelId="{3441034A-4936-42C2-A831-C7DC5176364A}" type="pres">
      <dgm:prSet presAssocID="{89DB2777-A8E8-49B1-BC90-D3FB14C8F557}" presName="negativeSpace" presStyleCnt="0"/>
      <dgm:spPr/>
    </dgm:pt>
    <dgm:pt modelId="{150434C6-4D8F-49AC-8991-C70E6FEDE366}" type="pres">
      <dgm:prSet presAssocID="{89DB2777-A8E8-49B1-BC90-D3FB14C8F557}" presName="childText" presStyleLbl="conFgAcc1" presStyleIdx="1" presStyleCnt="3" custLinFactNeighborY="-44444">
        <dgm:presLayoutVars>
          <dgm:bulletEnabled val="1"/>
        </dgm:presLayoutVars>
      </dgm:prSet>
      <dgm:spPr/>
    </dgm:pt>
    <dgm:pt modelId="{B58A3561-0974-451F-8375-39581F508968}" type="pres">
      <dgm:prSet presAssocID="{BAD4C1CF-D05A-4B50-B6E5-42D978710E75}" presName="spaceBetweenRectangles" presStyleCnt="0"/>
      <dgm:spPr/>
    </dgm:pt>
    <dgm:pt modelId="{0128765A-3807-481D-97AC-68776B201398}" type="pres">
      <dgm:prSet presAssocID="{BD93D37B-00AB-4612-BCC6-9977A33DF0E4}" presName="parentLin" presStyleCnt="0"/>
      <dgm:spPr/>
    </dgm:pt>
    <dgm:pt modelId="{0C1C0C7F-90C7-4DF4-A5FB-82C6A7B2E914}" type="pres">
      <dgm:prSet presAssocID="{BD93D37B-00AB-4612-BCC6-9977A33DF0E4}" presName="parentLeftMargin" presStyleLbl="node1" presStyleIdx="1" presStyleCnt="3"/>
      <dgm:spPr/>
      <dgm:t>
        <a:bodyPr/>
        <a:lstStyle/>
        <a:p>
          <a:endParaRPr lang="en-US"/>
        </a:p>
      </dgm:t>
    </dgm:pt>
    <dgm:pt modelId="{ADFBEEC2-638D-4A79-B4DE-D7786DBFC04C}" type="pres">
      <dgm:prSet presAssocID="{BD93D37B-00AB-4612-BCC6-9977A33DF0E4}" presName="parentText" presStyleLbl="node1" presStyleIdx="2" presStyleCnt="3">
        <dgm:presLayoutVars>
          <dgm:chMax val="0"/>
          <dgm:bulletEnabled val="1"/>
        </dgm:presLayoutVars>
      </dgm:prSet>
      <dgm:spPr/>
      <dgm:t>
        <a:bodyPr/>
        <a:lstStyle/>
        <a:p>
          <a:endParaRPr lang="en-US"/>
        </a:p>
      </dgm:t>
    </dgm:pt>
    <dgm:pt modelId="{6AA16DE6-9D59-4B12-AC47-A74951DD01C6}" type="pres">
      <dgm:prSet presAssocID="{BD93D37B-00AB-4612-BCC6-9977A33DF0E4}" presName="negativeSpace" presStyleCnt="0"/>
      <dgm:spPr/>
    </dgm:pt>
    <dgm:pt modelId="{D0FF67DF-1595-4C75-8EAC-23FBDBB4F12E}" type="pres">
      <dgm:prSet presAssocID="{BD93D37B-00AB-4612-BCC6-9977A33DF0E4}" presName="childText" presStyleLbl="conFgAcc1" presStyleIdx="2" presStyleCnt="3">
        <dgm:presLayoutVars>
          <dgm:bulletEnabled val="1"/>
        </dgm:presLayoutVars>
      </dgm:prSet>
      <dgm:spPr/>
    </dgm:pt>
  </dgm:ptLst>
  <dgm:cxnLst>
    <dgm:cxn modelId="{8A07A21B-4F24-4451-8978-D04EE1B0CA36}" srcId="{6CD3F2C7-4610-489F-9FFE-783653FD1E3B}" destId="{4B3BA595-DC7B-4CAD-A9BB-4F460D8315C2}" srcOrd="0" destOrd="0" parTransId="{5093C433-7BF7-4DBD-82FC-315A4D8CBE6C}" sibTransId="{7B149249-AC66-4B0D-82BA-5F78FDA2D55A}"/>
    <dgm:cxn modelId="{1B572B81-F2D3-428D-86DD-EB52FE853E03}" type="presOf" srcId="{BD93D37B-00AB-4612-BCC6-9977A33DF0E4}" destId="{0C1C0C7F-90C7-4DF4-A5FB-82C6A7B2E914}" srcOrd="0" destOrd="0" presId="urn:microsoft.com/office/officeart/2005/8/layout/list1"/>
    <dgm:cxn modelId="{3C9A1F10-61C2-4BC9-8683-F93BB1797577}" type="presOf" srcId="{4B3BA595-DC7B-4CAD-A9BB-4F460D8315C2}" destId="{996AC4DB-0126-42F8-BDAF-0EB29FED44C4}" srcOrd="1" destOrd="0" presId="urn:microsoft.com/office/officeart/2005/8/layout/list1"/>
    <dgm:cxn modelId="{8F32DA5E-ED54-43FE-A53C-F8B636CDA066}" srcId="{6CD3F2C7-4610-489F-9FFE-783653FD1E3B}" destId="{BD93D37B-00AB-4612-BCC6-9977A33DF0E4}" srcOrd="2" destOrd="0" parTransId="{72909FFD-DF6B-4255-8968-1A54753AA38C}" sibTransId="{73E555BB-B571-4D50-BBAE-7D55CB06EFE1}"/>
    <dgm:cxn modelId="{87E62D03-49DC-4B12-B067-8EAEB4EF2D08}" type="presOf" srcId="{4B3BA595-DC7B-4CAD-A9BB-4F460D8315C2}" destId="{FC44E4B6-CE51-4EF1-8E1E-8DFE72351309}" srcOrd="0" destOrd="0" presId="urn:microsoft.com/office/officeart/2005/8/layout/list1"/>
    <dgm:cxn modelId="{BE3FA1E4-6A25-4487-98A7-0FA158D2CD07}" type="presOf" srcId="{89DB2777-A8E8-49B1-BC90-D3FB14C8F557}" destId="{DE8AEBBD-99E6-49F5-994D-F844888DBB50}" srcOrd="1" destOrd="0" presId="urn:microsoft.com/office/officeart/2005/8/layout/list1"/>
    <dgm:cxn modelId="{D9BCF9D3-6975-45AA-BCDB-3870BDE3A2EC}" type="presOf" srcId="{89DB2777-A8E8-49B1-BC90-D3FB14C8F557}" destId="{E5AE4CEE-AE84-4729-B6AC-7B920797677A}" srcOrd="0" destOrd="0" presId="urn:microsoft.com/office/officeart/2005/8/layout/list1"/>
    <dgm:cxn modelId="{11B6DC8C-E2D5-4B37-A081-869CDC8D009F}" type="presOf" srcId="{BD93D37B-00AB-4612-BCC6-9977A33DF0E4}" destId="{ADFBEEC2-638D-4A79-B4DE-D7786DBFC04C}" srcOrd="1" destOrd="0" presId="urn:microsoft.com/office/officeart/2005/8/layout/list1"/>
    <dgm:cxn modelId="{B4396853-564D-4353-84CA-4AC6D1A82C0F}" type="presOf" srcId="{6CD3F2C7-4610-489F-9FFE-783653FD1E3B}" destId="{5ACB6B56-4513-442F-A2AE-B34E22522E34}" srcOrd="0" destOrd="0" presId="urn:microsoft.com/office/officeart/2005/8/layout/list1"/>
    <dgm:cxn modelId="{5AA88C17-7CEB-45B6-AA7A-C6D59D82D809}" srcId="{6CD3F2C7-4610-489F-9FFE-783653FD1E3B}" destId="{89DB2777-A8E8-49B1-BC90-D3FB14C8F557}" srcOrd="1" destOrd="0" parTransId="{3D790CDD-F2D1-40FC-9C6B-00080CA0C293}" sibTransId="{BAD4C1CF-D05A-4B50-B6E5-42D978710E75}"/>
    <dgm:cxn modelId="{3434B294-7C1B-4539-9AB2-EBE5E874D02F}" type="presParOf" srcId="{5ACB6B56-4513-442F-A2AE-B34E22522E34}" destId="{BBE67005-157B-469C-8BF6-E7404E7CB8C1}" srcOrd="0" destOrd="0" presId="urn:microsoft.com/office/officeart/2005/8/layout/list1"/>
    <dgm:cxn modelId="{EF313C46-7C83-4FD1-B5ED-5EFBC49A5EC0}" type="presParOf" srcId="{BBE67005-157B-469C-8BF6-E7404E7CB8C1}" destId="{FC44E4B6-CE51-4EF1-8E1E-8DFE72351309}" srcOrd="0" destOrd="0" presId="urn:microsoft.com/office/officeart/2005/8/layout/list1"/>
    <dgm:cxn modelId="{7B735342-6A1C-454C-B941-16DEB4DE5753}" type="presParOf" srcId="{BBE67005-157B-469C-8BF6-E7404E7CB8C1}" destId="{996AC4DB-0126-42F8-BDAF-0EB29FED44C4}" srcOrd="1" destOrd="0" presId="urn:microsoft.com/office/officeart/2005/8/layout/list1"/>
    <dgm:cxn modelId="{DA1489A4-7F4E-4EE1-BEBA-040F34745267}" type="presParOf" srcId="{5ACB6B56-4513-442F-A2AE-B34E22522E34}" destId="{CD620A76-C79F-4DF6-9A5F-04BA21B82AE8}" srcOrd="1" destOrd="0" presId="urn:microsoft.com/office/officeart/2005/8/layout/list1"/>
    <dgm:cxn modelId="{C38775AD-A291-4A71-9988-E697DE853644}" type="presParOf" srcId="{5ACB6B56-4513-442F-A2AE-B34E22522E34}" destId="{31E38C07-160D-4D1E-AAE4-54B57797F28B}" srcOrd="2" destOrd="0" presId="urn:microsoft.com/office/officeart/2005/8/layout/list1"/>
    <dgm:cxn modelId="{AAA296F3-C639-4734-B1F8-8A964FEF3A23}" type="presParOf" srcId="{5ACB6B56-4513-442F-A2AE-B34E22522E34}" destId="{C673E3AC-1CA7-41D3-94A7-5C044546846E}" srcOrd="3" destOrd="0" presId="urn:microsoft.com/office/officeart/2005/8/layout/list1"/>
    <dgm:cxn modelId="{D8E1A7AB-41CB-40B1-B43C-7DFEFE67E010}" type="presParOf" srcId="{5ACB6B56-4513-442F-A2AE-B34E22522E34}" destId="{F06CAAF1-EC96-4671-83A7-AB1E46B72D1E}" srcOrd="4" destOrd="0" presId="urn:microsoft.com/office/officeart/2005/8/layout/list1"/>
    <dgm:cxn modelId="{6C83D575-B52D-4DE5-9CE0-BA71DA8A62F3}" type="presParOf" srcId="{F06CAAF1-EC96-4671-83A7-AB1E46B72D1E}" destId="{E5AE4CEE-AE84-4729-B6AC-7B920797677A}" srcOrd="0" destOrd="0" presId="urn:microsoft.com/office/officeart/2005/8/layout/list1"/>
    <dgm:cxn modelId="{5319B4D6-80A0-4A2F-A8DA-89B8D0FE047A}" type="presParOf" srcId="{F06CAAF1-EC96-4671-83A7-AB1E46B72D1E}" destId="{DE8AEBBD-99E6-49F5-994D-F844888DBB50}" srcOrd="1" destOrd="0" presId="urn:microsoft.com/office/officeart/2005/8/layout/list1"/>
    <dgm:cxn modelId="{EED42E04-846E-4C7E-958D-C90F06A8C061}" type="presParOf" srcId="{5ACB6B56-4513-442F-A2AE-B34E22522E34}" destId="{3441034A-4936-42C2-A831-C7DC5176364A}" srcOrd="5" destOrd="0" presId="urn:microsoft.com/office/officeart/2005/8/layout/list1"/>
    <dgm:cxn modelId="{2AF9F768-8E12-48DC-91C0-AF6A718B8064}" type="presParOf" srcId="{5ACB6B56-4513-442F-A2AE-B34E22522E34}" destId="{150434C6-4D8F-49AC-8991-C70E6FEDE366}" srcOrd="6" destOrd="0" presId="urn:microsoft.com/office/officeart/2005/8/layout/list1"/>
    <dgm:cxn modelId="{CC6AFDE7-4BC2-4726-9D45-816F2F8A9404}" type="presParOf" srcId="{5ACB6B56-4513-442F-A2AE-B34E22522E34}" destId="{B58A3561-0974-451F-8375-39581F508968}" srcOrd="7" destOrd="0" presId="urn:microsoft.com/office/officeart/2005/8/layout/list1"/>
    <dgm:cxn modelId="{D02E26D0-5553-4ADA-A997-78B7B072A311}" type="presParOf" srcId="{5ACB6B56-4513-442F-A2AE-B34E22522E34}" destId="{0128765A-3807-481D-97AC-68776B201398}" srcOrd="8" destOrd="0" presId="urn:microsoft.com/office/officeart/2005/8/layout/list1"/>
    <dgm:cxn modelId="{9EEA5263-0886-4194-845B-DBCDF6132602}" type="presParOf" srcId="{0128765A-3807-481D-97AC-68776B201398}" destId="{0C1C0C7F-90C7-4DF4-A5FB-82C6A7B2E914}" srcOrd="0" destOrd="0" presId="urn:microsoft.com/office/officeart/2005/8/layout/list1"/>
    <dgm:cxn modelId="{555E1D9F-1AA3-4250-8A59-76BA7F4DE5CD}" type="presParOf" srcId="{0128765A-3807-481D-97AC-68776B201398}" destId="{ADFBEEC2-638D-4A79-B4DE-D7786DBFC04C}" srcOrd="1" destOrd="0" presId="urn:microsoft.com/office/officeart/2005/8/layout/list1"/>
    <dgm:cxn modelId="{38E86CDB-0988-4267-B325-427BC42BD437}" type="presParOf" srcId="{5ACB6B56-4513-442F-A2AE-B34E22522E34}" destId="{6AA16DE6-9D59-4B12-AC47-A74951DD01C6}" srcOrd="9" destOrd="0" presId="urn:microsoft.com/office/officeart/2005/8/layout/list1"/>
    <dgm:cxn modelId="{8E347EBC-F6A7-48B5-921D-33174F57CABD}" type="presParOf" srcId="{5ACB6B56-4513-442F-A2AE-B34E22522E34}" destId="{D0FF67DF-1595-4C75-8EAC-23FBDBB4F1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3F2C7-4610-489F-9FFE-783653FD1E3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4B3BA595-DC7B-4CAD-A9BB-4F460D8315C2}">
      <dgm:prSet phldrT="[Text]"/>
      <dgm:spPr/>
      <dgm:t>
        <a:bodyPr/>
        <a:lstStyle/>
        <a:p>
          <a:r>
            <a:rPr lang="en-US" dirty="0" smtClean="0"/>
            <a:t>Presentation (</a:t>
          </a:r>
          <a:r>
            <a:rPr lang="en-US" dirty="0" err="1" smtClean="0"/>
            <a:t>eg</a:t>
          </a:r>
          <a:r>
            <a:rPr lang="en-US" dirty="0" smtClean="0"/>
            <a:t>, reports)</a:t>
          </a:r>
          <a:endParaRPr lang="en-US" dirty="0"/>
        </a:p>
      </dgm:t>
    </dgm:pt>
    <dgm:pt modelId="{5093C433-7BF7-4DBD-82FC-315A4D8CBE6C}" type="parTrans" cxnId="{8A07A21B-4F24-4451-8978-D04EE1B0CA36}">
      <dgm:prSet/>
      <dgm:spPr/>
      <dgm:t>
        <a:bodyPr/>
        <a:lstStyle/>
        <a:p>
          <a:endParaRPr lang="en-US"/>
        </a:p>
      </dgm:t>
    </dgm:pt>
    <dgm:pt modelId="{7B149249-AC66-4B0D-82BA-5F78FDA2D55A}" type="sibTrans" cxnId="{8A07A21B-4F24-4451-8978-D04EE1B0CA36}">
      <dgm:prSet/>
      <dgm:spPr/>
      <dgm:t>
        <a:bodyPr/>
        <a:lstStyle/>
        <a:p>
          <a:endParaRPr lang="en-US"/>
        </a:p>
      </dgm:t>
    </dgm:pt>
    <dgm:pt modelId="{89DB2777-A8E8-49B1-BC90-D3FB14C8F557}">
      <dgm:prSet phldrT="[Text]"/>
      <dgm:spPr/>
      <dgm:t>
        <a:bodyPr/>
        <a:lstStyle/>
        <a:p>
          <a:r>
            <a:rPr lang="en-US" dirty="0" smtClean="0"/>
            <a:t>Domain Logic (</a:t>
          </a:r>
          <a:r>
            <a:rPr lang="en-US" dirty="0" err="1" smtClean="0"/>
            <a:t>eg</a:t>
          </a:r>
          <a:r>
            <a:rPr lang="en-US" dirty="0" smtClean="0"/>
            <a:t> summary &amp; stat analysis)</a:t>
          </a:r>
          <a:endParaRPr lang="en-US" dirty="0"/>
        </a:p>
      </dgm:t>
    </dgm:pt>
    <dgm:pt modelId="{3D790CDD-F2D1-40FC-9C6B-00080CA0C293}" type="parTrans" cxnId="{5AA88C17-7CEB-45B6-AA7A-C6D59D82D809}">
      <dgm:prSet/>
      <dgm:spPr/>
      <dgm:t>
        <a:bodyPr/>
        <a:lstStyle/>
        <a:p>
          <a:endParaRPr lang="en-US"/>
        </a:p>
      </dgm:t>
    </dgm:pt>
    <dgm:pt modelId="{BAD4C1CF-D05A-4B50-B6E5-42D978710E75}" type="sibTrans" cxnId="{5AA88C17-7CEB-45B6-AA7A-C6D59D82D809}">
      <dgm:prSet/>
      <dgm:spPr/>
      <dgm:t>
        <a:bodyPr/>
        <a:lstStyle/>
        <a:p>
          <a:endParaRPr lang="en-US"/>
        </a:p>
      </dgm:t>
    </dgm:pt>
    <dgm:pt modelId="{BD93D37B-00AB-4612-BCC6-9977A33DF0E4}">
      <dgm:prSet phldrT="[Text]"/>
      <dgm:spPr/>
      <dgm:t>
        <a:bodyPr/>
        <a:lstStyle/>
        <a:p>
          <a:r>
            <a:rPr lang="en-US" dirty="0" smtClean="0"/>
            <a:t>Data (</a:t>
          </a:r>
          <a:r>
            <a:rPr lang="en-US" dirty="0" err="1" smtClean="0"/>
            <a:t>eg</a:t>
          </a:r>
          <a:r>
            <a:rPr lang="en-US" dirty="0" smtClean="0"/>
            <a:t>, communication w/ REDCap and DBs)</a:t>
          </a:r>
          <a:endParaRPr lang="en-US" dirty="0"/>
        </a:p>
      </dgm:t>
    </dgm:pt>
    <dgm:pt modelId="{72909FFD-DF6B-4255-8968-1A54753AA38C}" type="parTrans" cxnId="{8F32DA5E-ED54-43FE-A53C-F8B636CDA066}">
      <dgm:prSet/>
      <dgm:spPr/>
      <dgm:t>
        <a:bodyPr/>
        <a:lstStyle/>
        <a:p>
          <a:endParaRPr lang="en-US"/>
        </a:p>
      </dgm:t>
    </dgm:pt>
    <dgm:pt modelId="{73E555BB-B571-4D50-BBAE-7D55CB06EFE1}" type="sibTrans" cxnId="{8F32DA5E-ED54-43FE-A53C-F8B636CDA066}">
      <dgm:prSet/>
      <dgm:spPr/>
      <dgm:t>
        <a:bodyPr/>
        <a:lstStyle/>
        <a:p>
          <a:endParaRPr lang="en-US"/>
        </a:p>
      </dgm:t>
    </dgm:pt>
    <dgm:pt modelId="{5ACB6B56-4513-442F-A2AE-B34E22522E34}" type="pres">
      <dgm:prSet presAssocID="{6CD3F2C7-4610-489F-9FFE-783653FD1E3B}" presName="linear" presStyleCnt="0">
        <dgm:presLayoutVars>
          <dgm:dir/>
          <dgm:animLvl val="lvl"/>
          <dgm:resizeHandles val="exact"/>
        </dgm:presLayoutVars>
      </dgm:prSet>
      <dgm:spPr/>
      <dgm:t>
        <a:bodyPr/>
        <a:lstStyle/>
        <a:p>
          <a:endParaRPr lang="en-US"/>
        </a:p>
      </dgm:t>
    </dgm:pt>
    <dgm:pt modelId="{BBE67005-157B-469C-8BF6-E7404E7CB8C1}" type="pres">
      <dgm:prSet presAssocID="{4B3BA595-DC7B-4CAD-A9BB-4F460D8315C2}" presName="parentLin" presStyleCnt="0"/>
      <dgm:spPr/>
    </dgm:pt>
    <dgm:pt modelId="{FC44E4B6-CE51-4EF1-8E1E-8DFE72351309}" type="pres">
      <dgm:prSet presAssocID="{4B3BA595-DC7B-4CAD-A9BB-4F460D8315C2}" presName="parentLeftMargin" presStyleLbl="node1" presStyleIdx="0" presStyleCnt="3"/>
      <dgm:spPr/>
      <dgm:t>
        <a:bodyPr/>
        <a:lstStyle/>
        <a:p>
          <a:endParaRPr lang="en-US"/>
        </a:p>
      </dgm:t>
    </dgm:pt>
    <dgm:pt modelId="{996AC4DB-0126-42F8-BDAF-0EB29FED44C4}" type="pres">
      <dgm:prSet presAssocID="{4B3BA595-DC7B-4CAD-A9BB-4F460D8315C2}" presName="parentText" presStyleLbl="node1" presStyleIdx="0" presStyleCnt="3">
        <dgm:presLayoutVars>
          <dgm:chMax val="0"/>
          <dgm:bulletEnabled val="1"/>
        </dgm:presLayoutVars>
      </dgm:prSet>
      <dgm:spPr/>
      <dgm:t>
        <a:bodyPr/>
        <a:lstStyle/>
        <a:p>
          <a:endParaRPr lang="en-US"/>
        </a:p>
      </dgm:t>
    </dgm:pt>
    <dgm:pt modelId="{CD620A76-C79F-4DF6-9A5F-04BA21B82AE8}" type="pres">
      <dgm:prSet presAssocID="{4B3BA595-DC7B-4CAD-A9BB-4F460D8315C2}" presName="negativeSpace" presStyleCnt="0"/>
      <dgm:spPr/>
    </dgm:pt>
    <dgm:pt modelId="{31E38C07-160D-4D1E-AAE4-54B57797F28B}" type="pres">
      <dgm:prSet presAssocID="{4B3BA595-DC7B-4CAD-A9BB-4F460D8315C2}" presName="childText" presStyleLbl="conFgAcc1" presStyleIdx="0" presStyleCnt="3">
        <dgm:presLayoutVars>
          <dgm:bulletEnabled val="1"/>
        </dgm:presLayoutVars>
      </dgm:prSet>
      <dgm:spPr/>
    </dgm:pt>
    <dgm:pt modelId="{C673E3AC-1CA7-41D3-94A7-5C044546846E}" type="pres">
      <dgm:prSet presAssocID="{7B149249-AC66-4B0D-82BA-5F78FDA2D55A}" presName="spaceBetweenRectangles" presStyleCnt="0"/>
      <dgm:spPr/>
    </dgm:pt>
    <dgm:pt modelId="{F06CAAF1-EC96-4671-83A7-AB1E46B72D1E}" type="pres">
      <dgm:prSet presAssocID="{89DB2777-A8E8-49B1-BC90-D3FB14C8F557}" presName="parentLin" presStyleCnt="0"/>
      <dgm:spPr/>
    </dgm:pt>
    <dgm:pt modelId="{E5AE4CEE-AE84-4729-B6AC-7B920797677A}" type="pres">
      <dgm:prSet presAssocID="{89DB2777-A8E8-49B1-BC90-D3FB14C8F557}" presName="parentLeftMargin" presStyleLbl="node1" presStyleIdx="0" presStyleCnt="3"/>
      <dgm:spPr/>
      <dgm:t>
        <a:bodyPr/>
        <a:lstStyle/>
        <a:p>
          <a:endParaRPr lang="en-US"/>
        </a:p>
      </dgm:t>
    </dgm:pt>
    <dgm:pt modelId="{DE8AEBBD-99E6-49F5-994D-F844888DBB50}" type="pres">
      <dgm:prSet presAssocID="{89DB2777-A8E8-49B1-BC90-D3FB14C8F557}" presName="parentText" presStyleLbl="node1" presStyleIdx="1" presStyleCnt="3">
        <dgm:presLayoutVars>
          <dgm:chMax val="0"/>
          <dgm:bulletEnabled val="1"/>
        </dgm:presLayoutVars>
      </dgm:prSet>
      <dgm:spPr/>
      <dgm:t>
        <a:bodyPr/>
        <a:lstStyle/>
        <a:p>
          <a:endParaRPr lang="en-US"/>
        </a:p>
      </dgm:t>
    </dgm:pt>
    <dgm:pt modelId="{3441034A-4936-42C2-A831-C7DC5176364A}" type="pres">
      <dgm:prSet presAssocID="{89DB2777-A8E8-49B1-BC90-D3FB14C8F557}" presName="negativeSpace" presStyleCnt="0"/>
      <dgm:spPr/>
    </dgm:pt>
    <dgm:pt modelId="{150434C6-4D8F-49AC-8991-C70E6FEDE366}" type="pres">
      <dgm:prSet presAssocID="{89DB2777-A8E8-49B1-BC90-D3FB14C8F557}" presName="childText" presStyleLbl="conFgAcc1" presStyleIdx="1" presStyleCnt="3" custLinFactNeighborY="-44444">
        <dgm:presLayoutVars>
          <dgm:bulletEnabled val="1"/>
        </dgm:presLayoutVars>
      </dgm:prSet>
      <dgm:spPr/>
    </dgm:pt>
    <dgm:pt modelId="{B58A3561-0974-451F-8375-39581F508968}" type="pres">
      <dgm:prSet presAssocID="{BAD4C1CF-D05A-4B50-B6E5-42D978710E75}" presName="spaceBetweenRectangles" presStyleCnt="0"/>
      <dgm:spPr/>
    </dgm:pt>
    <dgm:pt modelId="{0128765A-3807-481D-97AC-68776B201398}" type="pres">
      <dgm:prSet presAssocID="{BD93D37B-00AB-4612-BCC6-9977A33DF0E4}" presName="parentLin" presStyleCnt="0"/>
      <dgm:spPr/>
    </dgm:pt>
    <dgm:pt modelId="{0C1C0C7F-90C7-4DF4-A5FB-82C6A7B2E914}" type="pres">
      <dgm:prSet presAssocID="{BD93D37B-00AB-4612-BCC6-9977A33DF0E4}" presName="parentLeftMargin" presStyleLbl="node1" presStyleIdx="1" presStyleCnt="3"/>
      <dgm:spPr/>
      <dgm:t>
        <a:bodyPr/>
        <a:lstStyle/>
        <a:p>
          <a:endParaRPr lang="en-US"/>
        </a:p>
      </dgm:t>
    </dgm:pt>
    <dgm:pt modelId="{ADFBEEC2-638D-4A79-B4DE-D7786DBFC04C}" type="pres">
      <dgm:prSet presAssocID="{BD93D37B-00AB-4612-BCC6-9977A33DF0E4}" presName="parentText" presStyleLbl="node1" presStyleIdx="2" presStyleCnt="3">
        <dgm:presLayoutVars>
          <dgm:chMax val="0"/>
          <dgm:bulletEnabled val="1"/>
        </dgm:presLayoutVars>
      </dgm:prSet>
      <dgm:spPr/>
      <dgm:t>
        <a:bodyPr/>
        <a:lstStyle/>
        <a:p>
          <a:endParaRPr lang="en-US"/>
        </a:p>
      </dgm:t>
    </dgm:pt>
    <dgm:pt modelId="{6AA16DE6-9D59-4B12-AC47-A74951DD01C6}" type="pres">
      <dgm:prSet presAssocID="{BD93D37B-00AB-4612-BCC6-9977A33DF0E4}" presName="negativeSpace" presStyleCnt="0"/>
      <dgm:spPr/>
    </dgm:pt>
    <dgm:pt modelId="{D0FF67DF-1595-4C75-8EAC-23FBDBB4F12E}" type="pres">
      <dgm:prSet presAssocID="{BD93D37B-00AB-4612-BCC6-9977A33DF0E4}" presName="childText" presStyleLbl="conFgAcc1" presStyleIdx="2" presStyleCnt="3">
        <dgm:presLayoutVars>
          <dgm:bulletEnabled val="1"/>
        </dgm:presLayoutVars>
      </dgm:prSet>
      <dgm:spPr/>
    </dgm:pt>
  </dgm:ptLst>
  <dgm:cxnLst>
    <dgm:cxn modelId="{8A07A21B-4F24-4451-8978-D04EE1B0CA36}" srcId="{6CD3F2C7-4610-489F-9FFE-783653FD1E3B}" destId="{4B3BA595-DC7B-4CAD-A9BB-4F460D8315C2}" srcOrd="0" destOrd="0" parTransId="{5093C433-7BF7-4DBD-82FC-315A4D8CBE6C}" sibTransId="{7B149249-AC66-4B0D-82BA-5F78FDA2D55A}"/>
    <dgm:cxn modelId="{8F32DA5E-ED54-43FE-A53C-F8B636CDA066}" srcId="{6CD3F2C7-4610-489F-9FFE-783653FD1E3B}" destId="{BD93D37B-00AB-4612-BCC6-9977A33DF0E4}" srcOrd="2" destOrd="0" parTransId="{72909FFD-DF6B-4255-8968-1A54753AA38C}" sibTransId="{73E555BB-B571-4D50-BBAE-7D55CB06EFE1}"/>
    <dgm:cxn modelId="{8B168CEC-39BC-4366-9638-71B8747D17BD}" type="presOf" srcId="{89DB2777-A8E8-49B1-BC90-D3FB14C8F557}" destId="{E5AE4CEE-AE84-4729-B6AC-7B920797677A}" srcOrd="0" destOrd="0" presId="urn:microsoft.com/office/officeart/2005/8/layout/list1"/>
    <dgm:cxn modelId="{3620F046-A4E2-4D44-926B-7EECE4137D9C}" type="presOf" srcId="{4B3BA595-DC7B-4CAD-A9BB-4F460D8315C2}" destId="{FC44E4B6-CE51-4EF1-8E1E-8DFE72351309}" srcOrd="0" destOrd="0" presId="urn:microsoft.com/office/officeart/2005/8/layout/list1"/>
    <dgm:cxn modelId="{B67CA060-EC61-4753-A1CB-A2298EC1F7A5}" type="presOf" srcId="{4B3BA595-DC7B-4CAD-A9BB-4F460D8315C2}" destId="{996AC4DB-0126-42F8-BDAF-0EB29FED44C4}" srcOrd="1" destOrd="0" presId="urn:microsoft.com/office/officeart/2005/8/layout/list1"/>
    <dgm:cxn modelId="{9734AD2A-7F1D-4775-B1F8-0AFE9CDC63A1}" type="presOf" srcId="{BD93D37B-00AB-4612-BCC6-9977A33DF0E4}" destId="{ADFBEEC2-638D-4A79-B4DE-D7786DBFC04C}" srcOrd="1" destOrd="0" presId="urn:microsoft.com/office/officeart/2005/8/layout/list1"/>
    <dgm:cxn modelId="{B9FE0F0D-B602-4EAA-843A-2D8F42A31C8E}" type="presOf" srcId="{89DB2777-A8E8-49B1-BC90-D3FB14C8F557}" destId="{DE8AEBBD-99E6-49F5-994D-F844888DBB50}" srcOrd="1" destOrd="0" presId="urn:microsoft.com/office/officeart/2005/8/layout/list1"/>
    <dgm:cxn modelId="{2809D99A-9FAD-4DD5-998A-B191689C27CC}" type="presOf" srcId="{6CD3F2C7-4610-489F-9FFE-783653FD1E3B}" destId="{5ACB6B56-4513-442F-A2AE-B34E22522E34}" srcOrd="0" destOrd="0" presId="urn:microsoft.com/office/officeart/2005/8/layout/list1"/>
    <dgm:cxn modelId="{5AA88C17-7CEB-45B6-AA7A-C6D59D82D809}" srcId="{6CD3F2C7-4610-489F-9FFE-783653FD1E3B}" destId="{89DB2777-A8E8-49B1-BC90-D3FB14C8F557}" srcOrd="1" destOrd="0" parTransId="{3D790CDD-F2D1-40FC-9C6B-00080CA0C293}" sibTransId="{BAD4C1CF-D05A-4B50-B6E5-42D978710E75}"/>
    <dgm:cxn modelId="{F100DF33-4750-4C24-9EF7-C41FF87ED97A}" type="presOf" srcId="{BD93D37B-00AB-4612-BCC6-9977A33DF0E4}" destId="{0C1C0C7F-90C7-4DF4-A5FB-82C6A7B2E914}" srcOrd="0" destOrd="0" presId="urn:microsoft.com/office/officeart/2005/8/layout/list1"/>
    <dgm:cxn modelId="{D1259E3D-9620-47B5-9E8C-6A3AA82C1530}" type="presParOf" srcId="{5ACB6B56-4513-442F-A2AE-B34E22522E34}" destId="{BBE67005-157B-469C-8BF6-E7404E7CB8C1}" srcOrd="0" destOrd="0" presId="urn:microsoft.com/office/officeart/2005/8/layout/list1"/>
    <dgm:cxn modelId="{8366B6D5-467A-411C-971A-2E3C7F13D71D}" type="presParOf" srcId="{BBE67005-157B-469C-8BF6-E7404E7CB8C1}" destId="{FC44E4B6-CE51-4EF1-8E1E-8DFE72351309}" srcOrd="0" destOrd="0" presId="urn:microsoft.com/office/officeart/2005/8/layout/list1"/>
    <dgm:cxn modelId="{8769B248-0B9F-4B90-B50D-84698F35B73C}" type="presParOf" srcId="{BBE67005-157B-469C-8BF6-E7404E7CB8C1}" destId="{996AC4DB-0126-42F8-BDAF-0EB29FED44C4}" srcOrd="1" destOrd="0" presId="urn:microsoft.com/office/officeart/2005/8/layout/list1"/>
    <dgm:cxn modelId="{9B9DA511-4B60-43F8-9BFA-B30DBC03A4F9}" type="presParOf" srcId="{5ACB6B56-4513-442F-A2AE-B34E22522E34}" destId="{CD620A76-C79F-4DF6-9A5F-04BA21B82AE8}" srcOrd="1" destOrd="0" presId="urn:microsoft.com/office/officeart/2005/8/layout/list1"/>
    <dgm:cxn modelId="{D849E4F5-3A17-40BB-A6E5-25E833436FF7}" type="presParOf" srcId="{5ACB6B56-4513-442F-A2AE-B34E22522E34}" destId="{31E38C07-160D-4D1E-AAE4-54B57797F28B}" srcOrd="2" destOrd="0" presId="urn:microsoft.com/office/officeart/2005/8/layout/list1"/>
    <dgm:cxn modelId="{73188D21-F41D-437D-9B11-C191B96B5B9F}" type="presParOf" srcId="{5ACB6B56-4513-442F-A2AE-B34E22522E34}" destId="{C673E3AC-1CA7-41D3-94A7-5C044546846E}" srcOrd="3" destOrd="0" presId="urn:microsoft.com/office/officeart/2005/8/layout/list1"/>
    <dgm:cxn modelId="{432FF059-789E-48BA-B2F6-4FFEA0C7AE97}" type="presParOf" srcId="{5ACB6B56-4513-442F-A2AE-B34E22522E34}" destId="{F06CAAF1-EC96-4671-83A7-AB1E46B72D1E}" srcOrd="4" destOrd="0" presId="urn:microsoft.com/office/officeart/2005/8/layout/list1"/>
    <dgm:cxn modelId="{97A6D6F0-194F-4486-928E-39CD6F237C09}" type="presParOf" srcId="{F06CAAF1-EC96-4671-83A7-AB1E46B72D1E}" destId="{E5AE4CEE-AE84-4729-B6AC-7B920797677A}" srcOrd="0" destOrd="0" presId="urn:microsoft.com/office/officeart/2005/8/layout/list1"/>
    <dgm:cxn modelId="{D34AC09D-C883-498F-8C4E-6766F8B128E0}" type="presParOf" srcId="{F06CAAF1-EC96-4671-83A7-AB1E46B72D1E}" destId="{DE8AEBBD-99E6-49F5-994D-F844888DBB50}" srcOrd="1" destOrd="0" presId="urn:microsoft.com/office/officeart/2005/8/layout/list1"/>
    <dgm:cxn modelId="{76AD483C-4A36-4F28-8573-C451557FFDD5}" type="presParOf" srcId="{5ACB6B56-4513-442F-A2AE-B34E22522E34}" destId="{3441034A-4936-42C2-A831-C7DC5176364A}" srcOrd="5" destOrd="0" presId="urn:microsoft.com/office/officeart/2005/8/layout/list1"/>
    <dgm:cxn modelId="{B12DEC3A-E1A9-4071-8B3D-2BBBF052F6DF}" type="presParOf" srcId="{5ACB6B56-4513-442F-A2AE-B34E22522E34}" destId="{150434C6-4D8F-49AC-8991-C70E6FEDE366}" srcOrd="6" destOrd="0" presId="urn:microsoft.com/office/officeart/2005/8/layout/list1"/>
    <dgm:cxn modelId="{D0E9B377-5404-4651-9983-73485F2320C0}" type="presParOf" srcId="{5ACB6B56-4513-442F-A2AE-B34E22522E34}" destId="{B58A3561-0974-451F-8375-39581F508968}" srcOrd="7" destOrd="0" presId="urn:microsoft.com/office/officeart/2005/8/layout/list1"/>
    <dgm:cxn modelId="{E725D124-231E-4D8A-9A50-A61322E3C0BD}" type="presParOf" srcId="{5ACB6B56-4513-442F-A2AE-B34E22522E34}" destId="{0128765A-3807-481D-97AC-68776B201398}" srcOrd="8" destOrd="0" presId="urn:microsoft.com/office/officeart/2005/8/layout/list1"/>
    <dgm:cxn modelId="{CDEFC7C6-7FBF-4C50-A55D-A505A89B69E1}" type="presParOf" srcId="{0128765A-3807-481D-97AC-68776B201398}" destId="{0C1C0C7F-90C7-4DF4-A5FB-82C6A7B2E914}" srcOrd="0" destOrd="0" presId="urn:microsoft.com/office/officeart/2005/8/layout/list1"/>
    <dgm:cxn modelId="{BE21697E-9DFF-4846-A7C8-AFEE4E540917}" type="presParOf" srcId="{0128765A-3807-481D-97AC-68776B201398}" destId="{ADFBEEC2-638D-4A79-B4DE-D7786DBFC04C}" srcOrd="1" destOrd="0" presId="urn:microsoft.com/office/officeart/2005/8/layout/list1"/>
    <dgm:cxn modelId="{B5C2B979-DEB5-401B-886A-4808FD7D6720}" type="presParOf" srcId="{5ACB6B56-4513-442F-A2AE-B34E22522E34}" destId="{6AA16DE6-9D59-4B12-AC47-A74951DD01C6}" srcOrd="9" destOrd="0" presId="urn:microsoft.com/office/officeart/2005/8/layout/list1"/>
    <dgm:cxn modelId="{54681829-820F-4D2C-930D-590AFFC1D0C9}" type="presParOf" srcId="{5ACB6B56-4513-442F-A2AE-B34E22522E34}" destId="{D0FF67DF-1595-4C75-8EAC-23FBDBB4F1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38C07-160D-4D1E-AAE4-54B57797F28B}">
      <dsp:nvSpPr>
        <dsp:cNvPr id="0" name=""/>
        <dsp:cNvSpPr/>
      </dsp:nvSpPr>
      <dsp:spPr>
        <a:xfrm>
          <a:off x="0" y="359999"/>
          <a:ext cx="7467600" cy="50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6AC4DB-0126-42F8-BDAF-0EB29FED44C4}">
      <dsp:nvSpPr>
        <dsp:cNvPr id="0" name=""/>
        <dsp:cNvSpPr/>
      </dsp:nvSpPr>
      <dsp:spPr>
        <a:xfrm>
          <a:off x="373380" y="64799"/>
          <a:ext cx="5227320"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Presentation (</a:t>
          </a:r>
          <a:r>
            <a:rPr lang="en-US" sz="2000" kern="1200" dirty="0" err="1" smtClean="0"/>
            <a:t>eg</a:t>
          </a:r>
          <a:r>
            <a:rPr lang="en-US" sz="2000" kern="1200" dirty="0" smtClean="0"/>
            <a:t>, reports)</a:t>
          </a:r>
          <a:endParaRPr lang="en-US" sz="2000" kern="1200" dirty="0"/>
        </a:p>
      </dsp:txBody>
      <dsp:txXfrm>
        <a:off x="402201" y="93620"/>
        <a:ext cx="5169678" cy="532758"/>
      </dsp:txXfrm>
    </dsp:sp>
    <dsp:sp modelId="{150434C6-4D8F-49AC-8991-C70E6FEDE366}">
      <dsp:nvSpPr>
        <dsp:cNvPr id="0" name=""/>
        <dsp:cNvSpPr/>
      </dsp:nvSpPr>
      <dsp:spPr>
        <a:xfrm>
          <a:off x="0" y="1219200"/>
          <a:ext cx="7467600" cy="5040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DE8AEBBD-99E6-49F5-994D-F844888DBB50}">
      <dsp:nvSpPr>
        <dsp:cNvPr id="0" name=""/>
        <dsp:cNvSpPr/>
      </dsp:nvSpPr>
      <dsp:spPr>
        <a:xfrm>
          <a:off x="373380" y="972000"/>
          <a:ext cx="5227320" cy="59040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Domain Logic (</a:t>
          </a:r>
          <a:r>
            <a:rPr lang="en-US" sz="2000" kern="1200" dirty="0" err="1" smtClean="0"/>
            <a:t>eg</a:t>
          </a:r>
          <a:r>
            <a:rPr lang="en-US" sz="2000" kern="1200" dirty="0" smtClean="0"/>
            <a:t> summary &amp; stat analysis)</a:t>
          </a:r>
          <a:endParaRPr lang="en-US" sz="2000" kern="1200" dirty="0"/>
        </a:p>
      </dsp:txBody>
      <dsp:txXfrm>
        <a:off x="402201" y="1000821"/>
        <a:ext cx="5169678" cy="532758"/>
      </dsp:txXfrm>
    </dsp:sp>
    <dsp:sp modelId="{D0FF67DF-1595-4C75-8EAC-23FBDBB4F12E}">
      <dsp:nvSpPr>
        <dsp:cNvPr id="0" name=""/>
        <dsp:cNvSpPr/>
      </dsp:nvSpPr>
      <dsp:spPr>
        <a:xfrm>
          <a:off x="0" y="2174400"/>
          <a:ext cx="7467600" cy="5040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ADFBEEC2-638D-4A79-B4DE-D7786DBFC04C}">
      <dsp:nvSpPr>
        <dsp:cNvPr id="0" name=""/>
        <dsp:cNvSpPr/>
      </dsp:nvSpPr>
      <dsp:spPr>
        <a:xfrm>
          <a:off x="373380" y="1879200"/>
          <a:ext cx="5227320" cy="5904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Data (</a:t>
          </a:r>
          <a:r>
            <a:rPr lang="en-US" sz="2000" kern="1200" dirty="0" err="1" smtClean="0"/>
            <a:t>eg</a:t>
          </a:r>
          <a:r>
            <a:rPr lang="en-US" sz="2000" kern="1200" dirty="0" smtClean="0"/>
            <a:t>, communication w/ REDCap and DBs)</a:t>
          </a:r>
          <a:endParaRPr lang="en-US" sz="2000" kern="1200" dirty="0"/>
        </a:p>
      </dsp:txBody>
      <dsp:txXfrm>
        <a:off x="402201" y="1908021"/>
        <a:ext cx="51696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38C07-160D-4D1E-AAE4-54B57797F28B}">
      <dsp:nvSpPr>
        <dsp:cNvPr id="0" name=""/>
        <dsp:cNvSpPr/>
      </dsp:nvSpPr>
      <dsp:spPr>
        <a:xfrm>
          <a:off x="0" y="609789"/>
          <a:ext cx="5638800" cy="378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6AC4DB-0126-42F8-BDAF-0EB29FED44C4}">
      <dsp:nvSpPr>
        <dsp:cNvPr id="0" name=""/>
        <dsp:cNvSpPr/>
      </dsp:nvSpPr>
      <dsp:spPr>
        <a:xfrm>
          <a:off x="281940" y="388389"/>
          <a:ext cx="3947160"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Presentation (</a:t>
          </a:r>
          <a:r>
            <a:rPr lang="en-US" sz="1500" kern="1200" dirty="0" err="1" smtClean="0"/>
            <a:t>eg</a:t>
          </a:r>
          <a:r>
            <a:rPr lang="en-US" sz="1500" kern="1200" dirty="0" smtClean="0"/>
            <a:t>, reports)</a:t>
          </a:r>
          <a:endParaRPr lang="en-US" sz="1500" kern="1200" dirty="0"/>
        </a:p>
      </dsp:txBody>
      <dsp:txXfrm>
        <a:off x="303556" y="410005"/>
        <a:ext cx="3903928" cy="399568"/>
      </dsp:txXfrm>
    </dsp:sp>
    <dsp:sp modelId="{150434C6-4D8F-49AC-8991-C70E6FEDE366}">
      <dsp:nvSpPr>
        <dsp:cNvPr id="0" name=""/>
        <dsp:cNvSpPr/>
      </dsp:nvSpPr>
      <dsp:spPr>
        <a:xfrm>
          <a:off x="0" y="1254190"/>
          <a:ext cx="5638800" cy="3780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DE8AEBBD-99E6-49F5-994D-F844888DBB50}">
      <dsp:nvSpPr>
        <dsp:cNvPr id="0" name=""/>
        <dsp:cNvSpPr/>
      </dsp:nvSpPr>
      <dsp:spPr>
        <a:xfrm>
          <a:off x="281940" y="1068789"/>
          <a:ext cx="3947160" cy="44280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Domain Logic (</a:t>
          </a:r>
          <a:r>
            <a:rPr lang="en-US" sz="1500" kern="1200" dirty="0" err="1" smtClean="0"/>
            <a:t>eg</a:t>
          </a:r>
          <a:r>
            <a:rPr lang="en-US" sz="1500" kern="1200" dirty="0" smtClean="0"/>
            <a:t> summary &amp; stat analysis)</a:t>
          </a:r>
          <a:endParaRPr lang="en-US" sz="1500" kern="1200" dirty="0"/>
        </a:p>
      </dsp:txBody>
      <dsp:txXfrm>
        <a:off x="303556" y="1090405"/>
        <a:ext cx="3903928" cy="399568"/>
      </dsp:txXfrm>
    </dsp:sp>
    <dsp:sp modelId="{D0FF67DF-1595-4C75-8EAC-23FBDBB4F12E}">
      <dsp:nvSpPr>
        <dsp:cNvPr id="0" name=""/>
        <dsp:cNvSpPr/>
      </dsp:nvSpPr>
      <dsp:spPr>
        <a:xfrm>
          <a:off x="0" y="1970590"/>
          <a:ext cx="5638800" cy="3780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ADFBEEC2-638D-4A79-B4DE-D7786DBFC04C}">
      <dsp:nvSpPr>
        <dsp:cNvPr id="0" name=""/>
        <dsp:cNvSpPr/>
      </dsp:nvSpPr>
      <dsp:spPr>
        <a:xfrm>
          <a:off x="281940" y="1749190"/>
          <a:ext cx="3947160" cy="4428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Data (</a:t>
          </a:r>
          <a:r>
            <a:rPr lang="en-US" sz="1500" kern="1200" dirty="0" err="1" smtClean="0"/>
            <a:t>eg</a:t>
          </a:r>
          <a:r>
            <a:rPr lang="en-US" sz="1500" kern="1200" dirty="0" smtClean="0"/>
            <a:t>, communication w/ REDCap and DBs)</a:t>
          </a:r>
          <a:endParaRPr lang="en-US" sz="1500" kern="1200" dirty="0"/>
        </a:p>
      </dsp:txBody>
      <dsp:txXfrm>
        <a:off x="303556" y="1770806"/>
        <a:ext cx="390392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EACE0-AA4E-40DC-B530-80B2AA242B25}" type="datetimeFigureOut">
              <a:rPr lang="en-US" smtClean="0"/>
              <a:t>3/3/2015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5FE93-D2F3-4322-BB1D-660EF93F5D37}" type="slidenum">
              <a:rPr lang="en-US" smtClean="0"/>
              <a:t>‹#›</a:t>
            </a:fld>
            <a:endParaRPr lang="en-US"/>
          </a:p>
        </p:txBody>
      </p:sp>
    </p:spTree>
    <p:extLst>
      <p:ext uri="{BB962C8B-B14F-4D97-AF65-F5344CB8AC3E}">
        <p14:creationId xmlns:p14="http://schemas.microsoft.com/office/powerpoint/2010/main" val="180915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a:t>
            </a:r>
            <a:r>
              <a:rPr lang="en-US" baseline="0" dirty="0" smtClean="0"/>
              <a:t> from the University of Oklahoma, along with Thomas Wilson &amp; David Bard.  </a:t>
            </a:r>
            <a:r>
              <a:rPr lang="en-US" dirty="0" smtClean="0"/>
              <a:t>I’d</a:t>
            </a:r>
            <a:r>
              <a:rPr lang="en-US" baseline="0" dirty="0" smtClean="0"/>
              <a:t> like to describe some of the approaches we’ve employed when connecting REDCap with our statistical modeling and dynamic reporting workflows.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a:t>
            </a:fld>
            <a:endParaRPr lang="en-US"/>
          </a:p>
        </p:txBody>
      </p:sp>
    </p:spTree>
    <p:extLst>
      <p:ext uri="{BB962C8B-B14F-4D97-AF65-F5344CB8AC3E}">
        <p14:creationId xmlns:p14="http://schemas.microsoft.com/office/powerpoint/2010/main" val="344227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10</a:t>
            </a:fld>
            <a:endParaRPr lang="en-US"/>
          </a:p>
        </p:txBody>
      </p:sp>
    </p:spTree>
    <p:extLst>
      <p:ext uri="{BB962C8B-B14F-4D97-AF65-F5344CB8AC3E}">
        <p14:creationId xmlns:p14="http://schemas.microsoft.com/office/powerpoint/2010/main" val="231374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11</a:t>
            </a:fld>
            <a:endParaRPr lang="en-US"/>
          </a:p>
        </p:txBody>
      </p:sp>
    </p:spTree>
    <p:extLst>
      <p:ext uri="{BB962C8B-B14F-4D97-AF65-F5344CB8AC3E}">
        <p14:creationId xmlns:p14="http://schemas.microsoft.com/office/powerpoint/2010/main" val="4045849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12</a:t>
            </a:fld>
            <a:endParaRPr lang="en-US"/>
          </a:p>
        </p:txBody>
      </p:sp>
    </p:spTree>
    <p:extLst>
      <p:ext uri="{BB962C8B-B14F-4D97-AF65-F5344CB8AC3E}">
        <p14:creationId xmlns:p14="http://schemas.microsoft.com/office/powerpoint/2010/main" val="3386790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13</a:t>
            </a:fld>
            <a:endParaRPr lang="en-US"/>
          </a:p>
        </p:txBody>
      </p:sp>
    </p:spTree>
    <p:extLst>
      <p:ext uri="{BB962C8B-B14F-4D97-AF65-F5344CB8AC3E}">
        <p14:creationId xmlns:p14="http://schemas.microsoft.com/office/powerpoint/2010/main" val="288761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14</a:t>
            </a:fld>
            <a:endParaRPr lang="en-US"/>
          </a:p>
        </p:txBody>
      </p:sp>
    </p:spTree>
    <p:extLst>
      <p:ext uri="{BB962C8B-B14F-4D97-AF65-F5344CB8AC3E}">
        <p14:creationId xmlns:p14="http://schemas.microsoft.com/office/powerpoint/2010/main" val="398824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15</a:t>
            </a:fld>
            <a:endParaRPr lang="en-US"/>
          </a:p>
        </p:txBody>
      </p:sp>
    </p:spTree>
    <p:extLst>
      <p:ext uri="{BB962C8B-B14F-4D97-AF65-F5344CB8AC3E}">
        <p14:creationId xmlns:p14="http://schemas.microsoft.com/office/powerpoint/2010/main" val="4011600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calling</a:t>
            </a:r>
            <a:r>
              <a:rPr lang="en-US" baseline="0" dirty="0" smtClean="0"/>
              <a:t> code is pretty simple.  </a:t>
            </a:r>
            <a:r>
              <a:rPr lang="en-US" baseline="0" dirty="0" smtClean="0"/>
              <a:t>It </a:t>
            </a:r>
            <a:r>
              <a:rPr lang="en-US" baseline="0" dirty="0" smtClean="0"/>
              <a:t>just points to the function’s definition, and then </a:t>
            </a:r>
            <a:r>
              <a:rPr lang="en-US" baseline="0" dirty="0" err="1" smtClean="0"/>
              <a:t>runss</a:t>
            </a:r>
            <a:r>
              <a:rPr lang="en-US" baseline="0" dirty="0" smtClean="0"/>
              <a:t> </a:t>
            </a:r>
            <a:r>
              <a:rPr lang="en-US" baseline="0" dirty="0" smtClean="0"/>
              <a:t>the function.  This small degree of duplication is easy to maintain across different files.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16</a:t>
            </a:fld>
            <a:endParaRPr lang="en-US"/>
          </a:p>
        </p:txBody>
      </p:sp>
    </p:spTree>
    <p:extLst>
      <p:ext uri="{BB962C8B-B14F-4D97-AF65-F5344CB8AC3E}">
        <p14:creationId xmlns:p14="http://schemas.microsoft.com/office/powerpoint/2010/main" val="286025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more patterns.  Datasets from our collaborators must pass an Ellis Island, like</a:t>
            </a:r>
            <a:r>
              <a:rPr lang="en-US" baseline="0" dirty="0" smtClean="0"/>
              <a:t> immigrants 100 years ago.  The pattern does things like verify that the column names are the same, and the primary keys are unique.  It transfers information from CSV files into SQL Server, where it’s better secured and managed.  For some datasets, there are a few loops of retrieving, manipulating, and saving back into a different downstream SQL Server table.  Many times subjects are matched from other datasets in the process.</a:t>
            </a:r>
          </a:p>
          <a:p>
            <a:endParaRPr lang="en-US" baseline="0" dirty="0" smtClean="0"/>
          </a:p>
          <a:p>
            <a:r>
              <a:rPr lang="en-US" baseline="0" dirty="0" smtClean="0"/>
              <a:t>When that is completed, a smaller set of ‘healthy’ records are ferried into REDCap, for the data collectors to use as a recruiting pool.</a:t>
            </a:r>
            <a:endParaRPr lang="en-US" dirty="0" smtClean="0"/>
          </a:p>
          <a:p>
            <a:endParaRPr lang="en-US" dirty="0" smtClean="0"/>
          </a:p>
          <a:p>
            <a:r>
              <a:rPr lang="en-US" dirty="0" smtClean="0"/>
              <a:t>These two patterns</a:t>
            </a:r>
            <a:r>
              <a:rPr lang="en-US" baseline="0" dirty="0" smtClean="0"/>
              <a:t> are far from novel, and commonly called ETL code (extract, transform, and load), and we probably didn’t need to give them flowery distinctions.  But the distinction helps to remind us that this involves going from other sovereign nations into SQL Server, and this one involves going from SQL Server into REDCap.</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17</a:t>
            </a:fld>
            <a:endParaRPr lang="en-US"/>
          </a:p>
        </p:txBody>
      </p:sp>
    </p:spTree>
    <p:extLst>
      <p:ext uri="{BB962C8B-B14F-4D97-AF65-F5344CB8AC3E}">
        <p14:creationId xmlns:p14="http://schemas.microsoft.com/office/powerpoint/2010/main" val="419302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Datasets need to be redacted before releasing them publically.  Even if we’re not releasing the dataset itself, we use redactors before sending datasets to an interactive webpage (that I’ll discuss later) in case the user drills down enough to potentially reveal subject identities.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18</a:t>
            </a:fld>
            <a:endParaRPr lang="en-US"/>
          </a:p>
        </p:txBody>
      </p:sp>
    </p:spTree>
    <p:extLst>
      <p:ext uri="{BB962C8B-B14F-4D97-AF65-F5344CB8AC3E}">
        <p14:creationId xmlns:p14="http://schemas.microsoft.com/office/powerpoint/2010/main" val="1204796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though the Domain Layer is my favorite, I’m going to skim it and the Presentation Layer because the distinctions are probably the least interesting and useful for this crowd.  I want to stress that they’re both like pampered celebrities.  Most of the mucky reality needs to be tidied in the Data Layer, before they can do their thing.</a:t>
            </a:r>
          </a:p>
          <a:p>
            <a:endParaRPr lang="en-US" baseline="0" dirty="0" smtClean="0"/>
          </a:p>
          <a:p>
            <a:r>
              <a:rPr lang="en-US" baseline="0" dirty="0" smtClean="0"/>
              <a:t>The Domain Layer is almost entirely R files, and it runs stat models, and creates tables and graphs.  The Presentation Layer takes those results and mixes words with them to construct a unified report.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19</a:t>
            </a:fld>
            <a:endParaRPr lang="en-US"/>
          </a:p>
        </p:txBody>
      </p:sp>
    </p:spTree>
    <p:extLst>
      <p:ext uri="{BB962C8B-B14F-4D97-AF65-F5344CB8AC3E}">
        <p14:creationId xmlns:p14="http://schemas.microsoft.com/office/powerpoint/2010/main" val="16422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Literate</a:t>
            </a:r>
            <a:r>
              <a:rPr lang="en-US" baseline="0" dirty="0" smtClean="0"/>
              <a:t> programming began in the early 1980s by Donald Knuth when he started emphasizing the human aspect of a programming language.  The term seems to have assumed some additional interpretations in 30 years.  Right or wrong, in my circles it’s become almost synonymous with “dynamic reporting that’s done programmatically”, and emphasizes that </a:t>
            </a:r>
            <a:r>
              <a:rPr lang="en-US" u="sng" baseline="0" dirty="0" smtClean="0"/>
              <a:t>humans</a:t>
            </a:r>
            <a:r>
              <a:rPr lang="en-US" u="none" baseline="0" dirty="0" smtClean="0"/>
              <a:t> are the consumers of your software, not other computers.  The exemplar of literate programming is </a:t>
            </a:r>
            <a:r>
              <a:rPr lang="en-US" u="none" baseline="0" dirty="0" err="1" smtClean="0"/>
              <a:t>LaTeX</a:t>
            </a:r>
            <a:r>
              <a:rPr lang="en-US" u="none"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a:t>
            </a:fld>
            <a:endParaRPr lang="en-US"/>
          </a:p>
        </p:txBody>
      </p:sp>
    </p:spTree>
    <p:extLst>
      <p:ext uri="{BB962C8B-B14F-4D97-AF65-F5344CB8AC3E}">
        <p14:creationId xmlns:p14="http://schemas.microsoft.com/office/powerpoint/2010/main" val="4130292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knitr is the library we use for reporting, and it’s tough to overstate its importance, or overstate </a:t>
            </a:r>
            <a:r>
              <a:rPr lang="en-US" baseline="0" dirty="0" smtClean="0"/>
              <a:t>the huge gap it has over all the other reporting tools available.  It can do quick and dirty reports that resemble Mathematica or </a:t>
            </a:r>
            <a:r>
              <a:rPr lang="en-US" baseline="0" dirty="0" err="1" smtClean="0"/>
              <a:t>IPython</a:t>
            </a:r>
            <a:r>
              <a:rPr lang="en-US" baseline="0" dirty="0" smtClean="0"/>
              <a:t> notebooks.  Or it can tap into the full power of </a:t>
            </a:r>
            <a:r>
              <a:rPr lang="en-US" baseline="0" dirty="0" err="1" smtClean="0"/>
              <a:t>LaTeX</a:t>
            </a:r>
            <a:r>
              <a:rPr lang="en-US" baseline="0" dirty="0" smtClean="0"/>
              <a:t> and produce professional quality typesetting.</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20</a:t>
            </a:fld>
            <a:endParaRPr lang="en-US"/>
          </a:p>
        </p:txBody>
      </p:sp>
    </p:spTree>
    <p:extLst>
      <p:ext uri="{BB962C8B-B14F-4D97-AF65-F5344CB8AC3E}">
        <p14:creationId xmlns:p14="http://schemas.microsoft.com/office/powerpoint/2010/main" val="363124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demonstrate, the two on the left are</a:t>
            </a:r>
            <a:r>
              <a:rPr lang="en-US" baseline="0" dirty="0" smtClean="0"/>
              <a:t> externally-facing paper reports, where we wanted to invest in slick &amp; self-explanatory reports for outsiders.  The bottom right is a quick &amp; dirty report.  We wanted to provide </a:t>
            </a:r>
            <a:r>
              <a:rPr lang="en-US" i="1" baseline="0" dirty="0" smtClean="0"/>
              <a:t>ourselves</a:t>
            </a:r>
            <a:r>
              <a:rPr lang="en-US" i="0" baseline="0" dirty="0" smtClean="0"/>
              <a:t> with lots of info, and we weren’t concerned about providing context.  The top left is from a report to a stakeholder, and is a hybrid of polished and </a:t>
            </a:r>
            <a:r>
              <a:rPr lang="en-US" i="0" baseline="0" dirty="0" err="1" smtClean="0"/>
              <a:t>quick&amp;dirty</a:t>
            </a:r>
            <a:r>
              <a:rPr lang="en-US" i="0" baseline="0" dirty="0" smtClean="0"/>
              <a:t>.</a:t>
            </a:r>
          </a:p>
          <a:p>
            <a:endParaRPr lang="en-US" i="0" baseline="0" dirty="0" smtClean="0"/>
          </a:p>
          <a:p>
            <a:r>
              <a:rPr lang="en-US" i="0" baseline="0" dirty="0" smtClean="0"/>
              <a:t>If you look at the bottom left, not only can the graphs update automatically with fresh data, but so can the text,</a:t>
            </a:r>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21</a:t>
            </a:fld>
            <a:endParaRPr lang="en-US"/>
          </a:p>
        </p:txBody>
      </p:sp>
    </p:spTree>
    <p:extLst>
      <p:ext uri="{BB962C8B-B14F-4D97-AF65-F5344CB8AC3E}">
        <p14:creationId xmlns:p14="http://schemas.microsoft.com/office/powerpoint/2010/main" val="2403007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 web framework,</a:t>
            </a:r>
            <a:r>
              <a:rPr lang="en-US" baseline="0" dirty="0" smtClean="0"/>
              <a:t> developed by RStudio (the same small group of guys who support </a:t>
            </a:r>
            <a:r>
              <a:rPr lang="en-US" dirty="0" smtClean="0"/>
              <a:t>knitr).  Our </a:t>
            </a:r>
            <a:r>
              <a:rPr lang="en-US" baseline="0" dirty="0" smtClean="0"/>
              <a:t>server was finally established this week, and here’s a toy example we created in a few days that’s a glimpse of one way we want to use it.  </a:t>
            </a:r>
          </a:p>
          <a:p>
            <a:endParaRPr lang="en-US" baseline="0" dirty="0" smtClean="0"/>
          </a:p>
          <a:p>
            <a:r>
              <a:rPr lang="en-US" baseline="0" dirty="0" smtClean="0"/>
              <a:t>The user can manipulate input values in this left panel, and see how the expected probabilities and treatment recommendations change.</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22</a:t>
            </a:fld>
            <a:endParaRPr lang="en-US"/>
          </a:p>
        </p:txBody>
      </p:sp>
    </p:spTree>
    <p:extLst>
      <p:ext uri="{BB962C8B-B14F-4D97-AF65-F5344CB8AC3E}">
        <p14:creationId xmlns:p14="http://schemas.microsoft.com/office/powerpoint/2010/main" val="3242885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two years we’ve been building examples and prototypes of these patterns. Initially this repository was intended just for us, as we were planning and iterating, and reading what you guys were doing.  Recently we’ve tried to make it more accessible and self-explanatory with more text explaining the examples.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23</a:t>
            </a:fld>
            <a:endParaRPr lang="en-US"/>
          </a:p>
        </p:txBody>
      </p:sp>
    </p:spTree>
    <p:extLst>
      <p:ext uri="{BB962C8B-B14F-4D97-AF65-F5344CB8AC3E}">
        <p14:creationId xmlns:p14="http://schemas.microsoft.com/office/powerpoint/2010/main" val="170589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like thinking about where a software solution falls on the spectrum of complexity.  For instance, (a) a manual export is super-simple and appropriate for isolated needs, (b) something like CHOP’s Django approach is potentially much heavier and more stable, and appropriate connecting REDCap to something heavy, such as an EMR.  While (c) most API/DET solutions fall in between those two boundaries.  We have 8 or 10 new REDCap projects a year that don’t have the time/money to justify a full ORM, but want to be informed by the new data being entered.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CUT/DONTREAD: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Even though most of </a:t>
            </a:r>
            <a:r>
              <a:rPr lang="en-US" u="sng" dirty="0" smtClean="0"/>
              <a:t>our</a:t>
            </a:r>
            <a:r>
              <a:rPr lang="en-US" baseline="0" dirty="0" smtClean="0"/>
              <a:t> needs fall here, but I’m not advocating that this approach should always be taken.  For instance, if you’re importing into an EMR, you’ll want to be as far right as feasible.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first presentation describes the approach we use to integrate REDCap into a larger system, such as databases and reports.  Programmatic connections can provide several advantages over ad-hoc connections (such as manually exporting and importing csv or xml files).  But there is some upfront cost to establishing automation, and I'll discuss which scenarios that we think are worth the investment.</a:t>
            </a:r>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24</a:t>
            </a:fld>
            <a:endParaRPr lang="en-US"/>
          </a:p>
        </p:txBody>
      </p:sp>
    </p:spTree>
    <p:extLst>
      <p:ext uri="{BB962C8B-B14F-4D97-AF65-F5344CB8AC3E}">
        <p14:creationId xmlns:p14="http://schemas.microsoft.com/office/powerpoint/2010/main" val="83178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collections</a:t>
            </a:r>
            <a:r>
              <a:rPr lang="en-US" baseline="0" dirty="0" smtClean="0"/>
              <a:t> of patterns are well suited if you’re dealing with research &amp; analysis.  Or if you want to provide your researchers with templates that encourage good practices.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25</a:t>
            </a:fld>
            <a:endParaRPr lang="en-US"/>
          </a:p>
        </p:txBody>
      </p:sp>
    </p:spTree>
    <p:extLst>
      <p:ext uri="{BB962C8B-B14F-4D97-AF65-F5344CB8AC3E}">
        <p14:creationId xmlns:p14="http://schemas.microsoft.com/office/powerpoint/2010/main" val="126486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strongly advise going right on that spectrum if your goal </a:t>
            </a:r>
            <a:r>
              <a:rPr lang="en-US" baseline="0" dirty="0" smtClean="0"/>
              <a:t>(a) </a:t>
            </a:r>
            <a:r>
              <a:rPr lang="en-US" dirty="0" smtClean="0"/>
              <a:t>is</a:t>
            </a:r>
            <a:r>
              <a:rPr lang="en-US" baseline="0" dirty="0" smtClean="0"/>
              <a:t> strictly plumbing, or (b) requires transactions &amp; rollbacks.  Also, trafficking large datasets through the API can really stress your webserver.</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26</a:t>
            </a:fld>
            <a:endParaRPr lang="en-US"/>
          </a:p>
        </p:txBody>
      </p:sp>
    </p:spTree>
    <p:extLst>
      <p:ext uri="{BB962C8B-B14F-4D97-AF65-F5344CB8AC3E}">
        <p14:creationId xmlns:p14="http://schemas.microsoft.com/office/powerpoint/2010/main" val="2386161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GitHub is another foundational piece in our practices.  It allows all of us to share</a:t>
            </a:r>
            <a:r>
              <a:rPr lang="en-US" baseline="0" dirty="0" smtClean="0"/>
              <a:t> updated code without managing a bunch of loose files.  Which is related to the last pattern.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27</a:t>
            </a:fld>
            <a:endParaRPr lang="en-US"/>
          </a:p>
        </p:txBody>
      </p:sp>
    </p:spTree>
    <p:extLst>
      <p:ext uri="{BB962C8B-B14F-4D97-AF65-F5344CB8AC3E}">
        <p14:creationId xmlns:p14="http://schemas.microsoft.com/office/powerpoint/2010/main" val="2809560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Five security</a:t>
            </a:r>
            <a:r>
              <a:rPr lang="en-US" baseline="0" dirty="0" smtClean="0"/>
              <a:t> constraints when storing and retrieve tokens.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28</a:t>
            </a:fld>
            <a:endParaRPr lang="en-US"/>
          </a:p>
        </p:txBody>
      </p:sp>
    </p:spTree>
    <p:extLst>
      <p:ext uri="{BB962C8B-B14F-4D97-AF65-F5344CB8AC3E}">
        <p14:creationId xmlns:p14="http://schemas.microsoft.com/office/powerpoint/2010/main" val="190936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5FE93-D2F3-4322-BB1D-660EF93F5D37}" type="slidenum">
              <a:rPr lang="en-US" smtClean="0"/>
              <a:t>30</a:t>
            </a:fld>
            <a:endParaRPr lang="en-US"/>
          </a:p>
        </p:txBody>
      </p:sp>
    </p:spTree>
    <p:extLst>
      <p:ext uri="{BB962C8B-B14F-4D97-AF65-F5344CB8AC3E}">
        <p14:creationId xmlns:p14="http://schemas.microsoft.com/office/powerpoint/2010/main" val="367902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Continuous Quality Improvement (CQI) exists by various names in many fields, and has become even more visible in our medical-</a:t>
            </a:r>
            <a:r>
              <a:rPr lang="en-US" sz="1200" dirty="0" err="1" smtClean="0"/>
              <a:t>ish</a:t>
            </a:r>
            <a:r>
              <a:rPr lang="en-US" sz="1200" dirty="0" smtClean="0"/>
              <a:t> world thanks to</a:t>
            </a:r>
            <a:r>
              <a:rPr lang="en-US" sz="1200" baseline="0" dirty="0" smtClean="0"/>
              <a:t> more interest in evidence-based medicine and also health care reform.</a:t>
            </a:r>
          </a:p>
          <a:p>
            <a:endParaRPr lang="en-US" sz="1200" baseline="0" dirty="0" smtClean="0"/>
          </a:p>
          <a:p>
            <a:r>
              <a:rPr lang="en-US" sz="1200" baseline="0" dirty="0" smtClean="0"/>
              <a:t>To do it well, you’ve got to have a system that pump out reports on fresh data.  To be feasible, automation is critical, because you won’t have the time or money for someone to manually run analyses and copy and format tables and graphs every few days or weeks.</a:t>
            </a:r>
          </a:p>
          <a:p>
            <a:endParaRPr lang="en-US" sz="1200" baseline="0" dirty="0" smtClean="0"/>
          </a:p>
          <a:p>
            <a:r>
              <a:rPr lang="en-US" sz="1200" baseline="0" dirty="0" smtClean="0"/>
              <a:t>Literate programming tools are a great fit for CQI.</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a:t>
            </a:fld>
            <a:endParaRPr lang="en-US"/>
          </a:p>
        </p:txBody>
      </p:sp>
    </p:spTree>
    <p:extLst>
      <p:ext uri="{BB962C8B-B14F-4D97-AF65-F5344CB8AC3E}">
        <p14:creationId xmlns:p14="http://schemas.microsoft.com/office/powerpoint/2010/main" val="1847427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many scenarios we face, REDCap and R have big advantages over competitors.  But  many of the traditional software patterns don’t exactly apply here.  </a:t>
            </a:r>
            <a:r>
              <a:rPr lang="en-US" baseline="0" dirty="0" err="1" smtClean="0"/>
              <a:t>REDCap’s</a:t>
            </a:r>
            <a:r>
              <a:rPr lang="en-US" baseline="0" dirty="0" smtClean="0"/>
              <a:t> different than traditional databases and R’s different than enterprise-like programming languages.  Hopefully this architecture exploits the strengths of each, and provides </a:t>
            </a:r>
            <a:r>
              <a:rPr lang="en-US" dirty="0" smtClean="0"/>
              <a:t>as</a:t>
            </a:r>
            <a:r>
              <a:rPr lang="en-US" baseline="0" dirty="0" smtClean="0"/>
              <a:t> a starting point to help develop your CQI faster.  </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33</a:t>
            </a:fld>
            <a:endParaRPr lang="en-US"/>
          </a:p>
        </p:txBody>
      </p:sp>
    </p:spTree>
    <p:extLst>
      <p:ext uri="{BB962C8B-B14F-4D97-AF65-F5344CB8AC3E}">
        <p14:creationId xmlns:p14="http://schemas.microsoft.com/office/powerpoint/2010/main" val="382107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people on campus were</a:t>
            </a:r>
            <a:r>
              <a:rPr lang="en-US" baseline="0" dirty="0" smtClean="0"/>
              <a:t> necessary to make this possible</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34</a:t>
            </a:fld>
            <a:endParaRPr lang="en-US"/>
          </a:p>
        </p:txBody>
      </p:sp>
    </p:spTree>
    <p:extLst>
      <p:ext uri="{BB962C8B-B14F-4D97-AF65-F5344CB8AC3E}">
        <p14:creationId xmlns:p14="http://schemas.microsoft.com/office/powerpoint/2010/main" val="110221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our</a:t>
            </a:r>
            <a:r>
              <a:rPr lang="en-US" baseline="0" dirty="0" smtClean="0"/>
              <a:t> federal funders.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35</a:t>
            </a:fld>
            <a:endParaRPr lang="en-US"/>
          </a:p>
        </p:txBody>
      </p:sp>
    </p:spTree>
    <p:extLst>
      <p:ext uri="{BB962C8B-B14F-4D97-AF65-F5344CB8AC3E}">
        <p14:creationId xmlns:p14="http://schemas.microsoft.com/office/powerpoint/2010/main" val="1317732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a:t>
            </a:r>
            <a:r>
              <a:rPr lang="en-US" baseline="0" dirty="0" smtClean="0"/>
              <a:t> describe a current project that benefits (a) from CQI, (b) from dynamic reporting, and (c) from REDCap.  “MIECHV” -the “Maternal, Infant, and Early Childhood Home Visiting” program helps new mothers and their kids by providing services in their own home.  To evaluate program efficacy, our data collectors in the field use one very tall REDCap project (we’ll top 100k individuals) to select recruits, and a second very wide REDCap project to collect monthly information (over 2k columns).  Additionally, there are dozens of datasets from different agencies that we need to analyze; this third part isn’t a good fit for REDCap (because there’s no real user interaction), but still needs to be somewhat connected.</a:t>
            </a:r>
          </a:p>
          <a:p>
            <a:endParaRPr lang="en-US" baseline="0" dirty="0" smtClean="0"/>
          </a:p>
          <a:p>
            <a:r>
              <a:rPr lang="en-US" baseline="0" dirty="0" smtClean="0"/>
              <a:t>There are multiple agencies and stakeholders sending us batches of data, and expecting analyses.  All of this is a good fit for using automation to programmatically move data in &amp; out of REDCap, and then to generate reports.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4</a:t>
            </a:fld>
            <a:endParaRPr lang="en-US"/>
          </a:p>
        </p:txBody>
      </p:sp>
    </p:spTree>
    <p:extLst>
      <p:ext uri="{BB962C8B-B14F-4D97-AF65-F5344CB8AC3E}">
        <p14:creationId xmlns:p14="http://schemas.microsoft.com/office/powerpoint/2010/main" val="226738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many </a:t>
            </a:r>
            <a:r>
              <a:rPr lang="en-US" baseline="0" dirty="0" smtClean="0"/>
              <a:t>REDCap projects, this one isn’t an isolated.  In the center is the proper database, which talks to humans through a website and talks to other computers through an API.  We mostly use the API to import large datasets from collaborators, and later to export results destined for reports.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5</a:t>
            </a:fld>
            <a:endParaRPr lang="en-US"/>
          </a:p>
        </p:txBody>
      </p:sp>
    </p:spTree>
    <p:extLst>
      <p:ext uri="{BB962C8B-B14F-4D97-AF65-F5344CB8AC3E}">
        <p14:creationId xmlns:p14="http://schemas.microsoft.com/office/powerpoint/2010/main" val="150431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I’ll be more theoretical</a:t>
            </a:r>
            <a:r>
              <a:rPr lang="en-US" baseline="0" dirty="0" smtClean="0"/>
              <a:t> and abstract.  </a:t>
            </a:r>
            <a:r>
              <a:rPr lang="en-US" dirty="0" smtClean="0"/>
              <a:t>A </a:t>
            </a:r>
            <a:r>
              <a:rPr lang="en-US" b="1" dirty="0" smtClean="0"/>
              <a:t>pattern</a:t>
            </a:r>
            <a:r>
              <a:rPr lang="en-US" dirty="0" smtClean="0"/>
              <a:t> describes</a:t>
            </a:r>
            <a:r>
              <a:rPr lang="en-US" baseline="0" dirty="0" smtClean="0"/>
              <a:t> the basic solution to a problem that’s repeatedly encountered in a field.  </a:t>
            </a:r>
            <a:r>
              <a:rPr lang="en-US" dirty="0" smtClean="0"/>
              <a:t> It </a:t>
            </a:r>
            <a:r>
              <a:rPr lang="en-US" baseline="0" dirty="0" smtClean="0"/>
              <a:t>dates back to at least building architecture &amp; construction.  Suppose your problem is that you have two different spaces in a building that you sometimes want connected, and sometimes want separated.  Furthermore, you want it to swing sideways and latch.  Architects could repeated say, “here we want something that sometimes connects these two rooms, and sometimes separates them”.  Or they could say, “here we want a door”.  The name of the pattern is ‘door’. (pause)  And there can be variations of this pattern.</a:t>
            </a:r>
          </a:p>
          <a:p>
            <a:endParaRPr lang="en-US" baseline="0" dirty="0" smtClean="0"/>
          </a:p>
          <a:p>
            <a:r>
              <a:rPr lang="en-US" baseline="0" dirty="0" smtClean="0"/>
              <a:t>Not only do patterns improve communication between people, they help advance the field, because it’s easier to take previous work and improve it.  At the very least, patterns make it easier to replicate previous success.  There are so many moving parts and choices in software.  When you eventually find a good solution after multiple iterations, it would be nice to avoid reinventing it every time a similar scenario arises.</a:t>
            </a:r>
          </a:p>
          <a:p>
            <a:endParaRPr lang="en-US" baseline="0" dirty="0" smtClean="0"/>
          </a:p>
          <a:p>
            <a:r>
              <a:rPr lang="en-US" baseline="0" dirty="0" smtClean="0"/>
              <a:t>My favorite pattern authors usually joke in their preface the reader won’t see much new in their book.</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6</a:t>
            </a:fld>
            <a:endParaRPr lang="en-US"/>
          </a:p>
        </p:txBody>
      </p:sp>
    </p:spTree>
    <p:extLst>
      <p:ext uri="{BB962C8B-B14F-4D97-AF65-F5344CB8AC3E}">
        <p14:creationId xmlns:p14="http://schemas.microsoft.com/office/powerpoint/2010/main" val="1000239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may be so bold, today I’ll describe some</a:t>
            </a:r>
            <a:r>
              <a:rPr lang="en-US" baseline="0" dirty="0" smtClean="0"/>
              <a:t> helpful </a:t>
            </a:r>
            <a:r>
              <a:rPr lang="en-US" dirty="0" smtClean="0"/>
              <a:t>patterns we observed</a:t>
            </a:r>
            <a:r>
              <a:rPr lang="en-US" baseline="0" dirty="0" smtClean="0"/>
              <a:t> while reviewing </a:t>
            </a:r>
            <a:r>
              <a:rPr lang="en-US" dirty="0" smtClean="0"/>
              <a:t>(a) </a:t>
            </a:r>
            <a:r>
              <a:rPr lang="en-US" baseline="0" dirty="0" smtClean="0"/>
              <a:t>solutions used in our work, (b) solutions used by other </a:t>
            </a:r>
            <a:r>
              <a:rPr lang="en-US" baseline="0" dirty="0" smtClean="0"/>
              <a:t>developers </a:t>
            </a:r>
            <a:r>
              <a:rPr lang="en-US" baseline="0" dirty="0" smtClean="0"/>
              <a:t>in non-REDCap work, and (c) solutions from you guys in the last 5+ years.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7</a:t>
            </a:fld>
            <a:endParaRPr lang="en-US"/>
          </a:p>
        </p:txBody>
      </p:sp>
    </p:spTree>
    <p:extLst>
      <p:ext uri="{BB962C8B-B14F-4D97-AF65-F5344CB8AC3E}">
        <p14:creationId xmlns:p14="http://schemas.microsoft.com/office/powerpoint/2010/main" val="129614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patterns</a:t>
            </a:r>
            <a:r>
              <a:rPr lang="en-US" baseline="0" dirty="0" smtClean="0"/>
              <a:t> can be categorized with a </a:t>
            </a:r>
            <a:r>
              <a:rPr lang="en-US" dirty="0" smtClean="0"/>
              <a:t>three-tier architecture</a:t>
            </a:r>
            <a:r>
              <a:rPr lang="en-US" baseline="0" dirty="0" smtClean="0"/>
              <a:t>. This first/purple layer of code imports/exports information from the data sources (such as REDCap and flat files from the Health </a:t>
            </a:r>
            <a:r>
              <a:rPr lang="en-US" baseline="0" dirty="0" err="1" smtClean="0"/>
              <a:t>Dept</a:t>
            </a:r>
            <a:r>
              <a:rPr lang="en-US" baseline="0" dirty="0" smtClean="0"/>
              <a:t>).   In Enterprise software terminology, this is where are ‘gateways’ and ‘table modules’ live.  Of course an arrow </a:t>
            </a:r>
            <a:r>
              <a:rPr lang="en-US" baseline="0" dirty="0" smtClean="0"/>
              <a:t>represents </a:t>
            </a:r>
            <a:r>
              <a:rPr lang="en-US" baseline="0" dirty="0" smtClean="0"/>
              <a:t>a code dependency, and not necessarily the flow of data, which can be two-way.</a:t>
            </a:r>
          </a:p>
          <a:p>
            <a:endParaRPr lang="en-US" baseline="0" dirty="0" smtClean="0"/>
          </a:p>
          <a:p>
            <a:r>
              <a:rPr lang="en-US" baseline="0" dirty="0" smtClean="0"/>
              <a:t>The Domain Logic layer is where the statistical analyses and serious aggregations occur.  The three of us are statisticians, and this is where we’d like to live as much as possible.  Some of the code in this layer execute multi-level Bayesian models.  But other important reports need simple things like, verifying that a data collectors has completed the necessary follow up appointments.  If you’re migrating your researchers from an Excel-based solution, all their pivot table junk most likely belongs here.  Not in the data layer intended for plumbing, and not in the presentation layer.</a:t>
            </a:r>
          </a:p>
          <a:p>
            <a:endParaRPr lang="en-US" baseline="0" dirty="0" smtClean="0"/>
          </a:p>
          <a:p>
            <a:r>
              <a:rPr lang="en-US" baseline="0" dirty="0" smtClean="0"/>
              <a:t>It’s conventional advice to keep the presentation layer as ‘thin’ as possible, by which they mean that the presentation code shouldn’t do very little analysis, or thinking.  It sounds weird at first, but I’d argue that graphing code doesn’t even belong in the presentation layer, and I’ll show an example why in a few slides.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8</a:t>
            </a:fld>
            <a:endParaRPr lang="en-US"/>
          </a:p>
        </p:txBody>
      </p:sp>
    </p:spTree>
    <p:extLst>
      <p:ext uri="{BB962C8B-B14F-4D97-AF65-F5344CB8AC3E}">
        <p14:creationId xmlns:p14="http://schemas.microsoft.com/office/powerpoint/2010/main" val="119871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‘Extractor’ is a good pattern to start for us.  It uses the API to pull records into R, and returns</a:t>
            </a:r>
            <a:r>
              <a:rPr lang="en-US" baseline="0" dirty="0" smtClean="0"/>
              <a:t> it to some other code in R that called.  It’s not a destination.  It converts and prepares the dataset so R can work with it more naturally later, such as translating empty characters to explicit missing values.  An example responsibility is to rename variables from those </a:t>
            </a:r>
            <a:r>
              <a:rPr lang="en-US" baseline="0" dirty="0" err="1" smtClean="0"/>
              <a:t>multiselect</a:t>
            </a:r>
            <a:r>
              <a:rPr lang="en-US" baseline="0" dirty="0" smtClean="0"/>
              <a:t> checkboxes so they’re more natural to reference in R code.</a:t>
            </a:r>
          </a:p>
        </p:txBody>
      </p:sp>
      <p:sp>
        <p:nvSpPr>
          <p:cNvPr id="4" name="Slide Number Placeholder 3"/>
          <p:cNvSpPr>
            <a:spLocks noGrp="1"/>
          </p:cNvSpPr>
          <p:nvPr>
            <p:ph type="sldNum" sz="quarter" idx="10"/>
          </p:nvPr>
        </p:nvSpPr>
        <p:spPr/>
        <p:txBody>
          <a:bodyPr/>
          <a:lstStyle/>
          <a:p>
            <a:fld id="{C165FE93-D2F3-4322-BB1D-660EF93F5D37}" type="slidenum">
              <a:rPr lang="en-US" smtClean="0"/>
              <a:t>9</a:t>
            </a:fld>
            <a:endParaRPr lang="en-US"/>
          </a:p>
        </p:txBody>
      </p:sp>
    </p:spTree>
    <p:extLst>
      <p:ext uri="{BB962C8B-B14F-4D97-AF65-F5344CB8AC3E}">
        <p14:creationId xmlns:p14="http://schemas.microsoft.com/office/powerpoint/2010/main" val="168058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mmons.wikimedia.org/wiki/File:Ellis_island_1902.jpg#mediaviewer/File:Ellis_island_1902.jp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staging.mc.vanderbilt.edu/victr/consortia/redcap/events/redcap_day_2011/Presentations/11_Nefcy.pptx" TargetMode="External"/><Relationship Id="rId3" Type="http://schemas.openxmlformats.org/officeDocument/2006/relationships/hyperlink" Target="http://www.sciencedirect.com/science/article/pii/S1532046414000392" TargetMode="External"/><Relationship Id="rId7" Type="http://schemas.openxmlformats.org/officeDocument/2006/relationships/hyperlink" Target="https://staging.mc.vanderbilt.edu/victr/consortia/redcap/events/redcap_day_2011/Presentations/7_Gilbert.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taging.mc.vanderbilt.edu/victr/consortia/redcap/events/redcap_day_2013/bob_wong-API_and_DET_go_great_together.pptx" TargetMode="External"/><Relationship Id="rId5" Type="http://schemas.openxmlformats.org/officeDocument/2006/relationships/hyperlink" Target="https://github.com/cbmi/django-redcap" TargetMode="External"/><Relationship Id="rId10" Type="http://schemas.openxmlformats.org/officeDocument/2006/relationships/hyperlink" Target="https://staging.mc.vanderbilt.edu/victr/consortia/redcap/events/redcap_day_2009/5b.ppt" TargetMode="External"/><Relationship Id="rId4" Type="http://schemas.openxmlformats.org/officeDocument/2006/relationships/hyperlink" Target="http://harvest.research.chop.edu/" TargetMode="External"/><Relationship Id="rId9" Type="http://schemas.openxmlformats.org/officeDocument/2006/relationships/hyperlink" Target="https://staging.mc.vanderbilt.edu/victr/consortia/redcap/events/redcap_day_2011/Presentations/10_Wong.pptx"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57200"/>
            <a:ext cx="8991600" cy="2914651"/>
          </a:xfrm>
          <a:solidFill>
            <a:schemeClr val="bg1">
              <a:lumMod val="75000"/>
            </a:schemeClr>
          </a:solidFill>
        </p:spPr>
        <p:txBody>
          <a:bodyPr>
            <a:noAutofit/>
          </a:bodyPr>
          <a:lstStyle/>
          <a:p>
            <a:r>
              <a:rPr lang="en-US" sz="4800" dirty="0"/>
              <a:t>Literate </a:t>
            </a:r>
            <a:r>
              <a:rPr lang="en-US" sz="4800" dirty="0" smtClean="0"/>
              <a:t>Programming </a:t>
            </a:r>
            <a:br>
              <a:rPr lang="en-US" sz="4800" dirty="0" smtClean="0"/>
            </a:br>
            <a:r>
              <a:rPr lang="en-US" sz="4800" dirty="0" smtClean="0"/>
              <a:t>Patterns </a:t>
            </a:r>
            <a:r>
              <a:rPr lang="en-US" sz="4800" dirty="0"/>
              <a:t>and Practices </a:t>
            </a:r>
            <a:r>
              <a:rPr lang="en-US" sz="4800" dirty="0" smtClean="0"/>
              <a:t>for</a:t>
            </a:r>
            <a:br>
              <a:rPr lang="en-US" sz="4800" dirty="0" smtClean="0"/>
            </a:br>
            <a:r>
              <a:rPr lang="en-US" sz="4800" dirty="0" smtClean="0"/>
              <a:t>Continuous Quality Improvement </a:t>
            </a:r>
            <a:br>
              <a:rPr lang="en-US" sz="4800" dirty="0" smtClean="0"/>
            </a:br>
            <a:r>
              <a:rPr lang="en-US" sz="3200" dirty="0" smtClean="0"/>
              <a:t>(CQI)</a:t>
            </a:r>
            <a:endParaRPr lang="en-US" sz="4800" dirty="0"/>
          </a:p>
        </p:txBody>
      </p:sp>
      <p:sp>
        <p:nvSpPr>
          <p:cNvPr id="3" name="Subtitle 2"/>
          <p:cNvSpPr>
            <a:spLocks noGrp="1"/>
          </p:cNvSpPr>
          <p:nvPr>
            <p:ph type="subTitle" idx="1"/>
          </p:nvPr>
        </p:nvSpPr>
        <p:spPr>
          <a:xfrm>
            <a:off x="76200" y="3429000"/>
            <a:ext cx="8915400" cy="3352800"/>
          </a:xfrm>
        </p:spPr>
        <p:txBody>
          <a:bodyPr>
            <a:normAutofit fontScale="55000" lnSpcReduction="20000"/>
          </a:bodyPr>
          <a:lstStyle/>
          <a:p>
            <a:r>
              <a:rPr lang="en-US" sz="6200" dirty="0"/>
              <a:t>Will Beasley, </a:t>
            </a:r>
            <a:r>
              <a:rPr lang="en-US" sz="6200" dirty="0" smtClean="0"/>
              <a:t>Thomas </a:t>
            </a:r>
            <a:r>
              <a:rPr lang="en-US" sz="6200" dirty="0"/>
              <a:t>Wilson</a:t>
            </a:r>
            <a:r>
              <a:rPr lang="en-US" sz="6200" dirty="0" smtClean="0"/>
              <a:t>, &amp;  David </a:t>
            </a:r>
            <a:r>
              <a:rPr lang="en-US" sz="6200" dirty="0"/>
              <a:t>Bard</a:t>
            </a:r>
            <a:br>
              <a:rPr lang="en-US" sz="6200" dirty="0"/>
            </a:br>
            <a:r>
              <a:rPr lang="en-US" sz="4400" dirty="0"/>
              <a:t/>
            </a:r>
            <a:br>
              <a:rPr lang="en-US" sz="4400" dirty="0"/>
            </a:br>
            <a:r>
              <a:rPr lang="en-US" sz="4400" dirty="0"/>
              <a:t>University of Oklahoma Health Sciences </a:t>
            </a:r>
            <a:r>
              <a:rPr lang="en-US" sz="4400" dirty="0" smtClean="0"/>
              <a:t>Center</a:t>
            </a:r>
            <a:br>
              <a:rPr lang="en-US" sz="4400" dirty="0" smtClean="0"/>
            </a:br>
            <a:r>
              <a:rPr lang="en-US" sz="4400" dirty="0" smtClean="0"/>
              <a:t>Pediatrics </a:t>
            </a:r>
            <a:r>
              <a:rPr lang="en-US" sz="4400" dirty="0" err="1"/>
              <a:t>Dept</a:t>
            </a:r>
            <a:r>
              <a:rPr lang="en-US" sz="4400" dirty="0"/>
              <a:t>,</a:t>
            </a:r>
            <a:br>
              <a:rPr lang="en-US" sz="4400" dirty="0"/>
            </a:br>
            <a:r>
              <a:rPr lang="en-US" sz="4400" dirty="0"/>
              <a:t>Biomedical &amp; Behavioral Methodology Core (BBMC</a:t>
            </a:r>
            <a:r>
              <a:rPr lang="en-US" sz="4400" dirty="0" smtClean="0"/>
              <a:t>)</a:t>
            </a:r>
            <a:br>
              <a:rPr lang="en-US" sz="4400" dirty="0" smtClean="0"/>
            </a:br>
            <a:endParaRPr lang="en-US" sz="4400" dirty="0"/>
          </a:p>
          <a:p>
            <a:r>
              <a:rPr lang="en-US" sz="6200" dirty="0" smtClean="0"/>
              <a:t>REDCap </a:t>
            </a:r>
            <a:r>
              <a:rPr lang="en-US" sz="6200" dirty="0"/>
              <a:t>Con</a:t>
            </a:r>
          </a:p>
          <a:p>
            <a:r>
              <a:rPr lang="en-US" sz="6200" dirty="0"/>
              <a:t>Sept 23, 2014</a:t>
            </a:r>
          </a:p>
        </p:txBody>
      </p:sp>
    </p:spTree>
    <p:extLst>
      <p:ext uri="{BB962C8B-B14F-4D97-AF65-F5344CB8AC3E}">
        <p14:creationId xmlns:p14="http://schemas.microsoft.com/office/powerpoint/2010/main" val="1196063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b="1" dirty="0" err="1" smtClean="0">
                <a:solidFill>
                  <a:srgbClr val="FF0000"/>
                </a:solidFill>
                <a:latin typeface="Courier New" panose="02070309020205020404" pitchFamily="49" charset="0"/>
                <a:cs typeface="Courier New" panose="02070309020205020404" pitchFamily="49" charset="0"/>
              </a:rPr>
              <a:t>DemographicsExtractor</a:t>
            </a:r>
            <a:r>
              <a:rPr lang="en-US" sz="1150" b="1" dirty="0" smtClean="0">
                <a:solidFill>
                  <a:srgbClr val="FF0000"/>
                </a:solidFill>
                <a:latin typeface="Courier New" panose="02070309020205020404" pitchFamily="49" charset="0"/>
                <a:cs typeface="Courier New" panose="02070309020205020404" pitchFamily="49" charset="0"/>
              </a:rPr>
              <a:t> &lt;-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26650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Retrieve token and REDCap URL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With projects containing PHI, </a:t>
            </a:r>
            <a:r>
              <a:rPr lang="en-US" sz="1150" b="1" dirty="0" smtClean="0">
                <a:solidFill>
                  <a:srgbClr val="FF0000"/>
                </a:solidFill>
                <a:latin typeface="Courier New" panose="02070309020205020404" pitchFamily="49" charset="0"/>
                <a:cs typeface="Courier New" panose="02070309020205020404" pitchFamily="49" charset="0"/>
              </a:rPr>
              <a:t>load </a:t>
            </a:r>
            <a:r>
              <a:rPr lang="en-US" sz="1150" b="1" dirty="0">
                <a:solidFill>
                  <a:srgbClr val="FF0000"/>
                </a:solidFill>
                <a:latin typeface="Courier New" panose="02070309020205020404" pitchFamily="49" charset="0"/>
                <a:cs typeface="Courier New" panose="02070309020205020404" pitchFamily="49" charset="0"/>
              </a:rPr>
              <a:t>token </a:t>
            </a:r>
            <a:r>
              <a:rPr lang="en-US" sz="1150" b="1" dirty="0" smtClean="0">
                <a:solidFill>
                  <a:srgbClr val="FF0000"/>
                </a:solidFill>
                <a:latin typeface="Courier New" panose="02070309020205020404" pitchFamily="49" charset="0"/>
                <a:cs typeface="Courier New" panose="02070309020205020404" pitchFamily="49" charset="0"/>
              </a:rPr>
              <a:t>from </a:t>
            </a:r>
            <a:r>
              <a:rPr lang="en-US" sz="1150" b="1" dirty="0">
                <a:solidFill>
                  <a:srgbClr val="FF0000"/>
                </a:solidFill>
                <a:latin typeface="Courier New" panose="02070309020205020404" pitchFamily="49" charset="0"/>
                <a:cs typeface="Courier New" panose="02070309020205020404" pitchFamily="49" charset="0"/>
              </a:rPr>
              <a:t>a </a:t>
            </a:r>
            <a:r>
              <a:rPr lang="en-US" sz="1150" b="1" dirty="0" smtClean="0">
                <a:solidFill>
                  <a:srgbClr val="FF0000"/>
                </a:solidFill>
                <a:latin typeface="Courier New" panose="02070309020205020404" pitchFamily="49" charset="0"/>
                <a:cs typeface="Courier New" panose="02070309020205020404" pitchFamily="49" charset="0"/>
              </a:rPr>
              <a:t>2</a:t>
            </a:r>
            <a:r>
              <a:rPr lang="en-US" sz="1150" b="1" baseline="30000" dirty="0" smtClean="0">
                <a:solidFill>
                  <a:srgbClr val="FF0000"/>
                </a:solidFill>
                <a:latin typeface="Courier New" panose="02070309020205020404" pitchFamily="49" charset="0"/>
                <a:cs typeface="Courier New" panose="02070309020205020404" pitchFamily="49" charset="0"/>
              </a:rPr>
              <a:t>nd</a:t>
            </a:r>
            <a:r>
              <a:rPr lang="en-US" sz="1150" b="1" dirty="0" smtClean="0">
                <a:solidFill>
                  <a:srgbClr val="FF0000"/>
                </a:solidFill>
                <a:latin typeface="Courier New" panose="02070309020205020404" pitchFamily="49" charset="0"/>
                <a:cs typeface="Courier New" panose="02070309020205020404" pitchFamily="49" charset="0"/>
              </a:rPr>
              <a:t> database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    token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retrieve_token_mssql</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dsn</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a:t>
            </a:r>
            <a:r>
              <a:rPr lang="en-US" sz="1150" b="1" dirty="0" smtClean="0">
                <a:solidFill>
                  <a:srgbClr val="FF0000"/>
                </a:solidFill>
                <a:latin typeface="Courier New" panose="02070309020205020404" pitchFamily="49" charset="0"/>
                <a:cs typeface="Courier New" panose="02070309020205020404" pitchFamily="49" charset="0"/>
              </a:rPr>
              <a:t>Security", </a:t>
            </a:r>
            <a:r>
              <a:rPr lang="en-US" sz="1150" b="1" dirty="0" err="1" smtClean="0">
                <a:solidFill>
                  <a:srgbClr val="FF0000"/>
                </a:solidFill>
                <a:latin typeface="Courier New" panose="02070309020205020404" pitchFamily="49" charset="0"/>
                <a:cs typeface="Courier New" panose="02070309020205020404" pitchFamily="49" charset="0"/>
              </a:rPr>
              <a:t>project_name</a:t>
            </a:r>
            <a:r>
              <a:rPr lang="en-US" sz="1150" b="1" dirty="0" smtClean="0">
                <a:solidFill>
                  <a:srgbClr val="FF0000"/>
                </a:solidFill>
                <a:latin typeface="Courier New" panose="02070309020205020404" pitchFamily="49" charset="0"/>
                <a:cs typeface="Courier New" panose="02070309020205020404" pitchFamily="49" charset="0"/>
              </a:rPr>
              <a:t>="demo2")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&lt;- "https://bbmc.ouhsc.edu/redcap/</a:t>
            </a:r>
            <a:r>
              <a:rPr lang="en-US" sz="1150" b="1" dirty="0" err="1">
                <a:solidFill>
                  <a:srgbClr val="FF0000"/>
                </a:solidFill>
                <a:latin typeface="Courier New" panose="02070309020205020404" pitchFamily="49" charset="0"/>
                <a:cs typeface="Courier New" panose="02070309020205020404" pitchFamily="49" charset="0"/>
              </a:rPr>
              <a:t>api</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306751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Query REDCap API </a:t>
            </a:r>
            <a:r>
              <a:rPr lang="en-US" sz="1150" b="1" dirty="0" smtClean="0">
                <a:solidFill>
                  <a:srgbClr val="FF0000"/>
                </a:solidFill>
                <a:latin typeface="Courier New" panose="02070309020205020404" pitchFamily="49" charset="0"/>
                <a:cs typeface="Courier New" panose="02070309020205020404" pitchFamily="49" charset="0"/>
              </a:rPr>
              <a:t>with batching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result_1 &lt;-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redcap_read</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redcap_uri</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token=token</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testit</a:t>
            </a:r>
            <a:r>
              <a:rPr lang="en-US" sz="1150" b="1" dirty="0">
                <a:solidFill>
                  <a:srgbClr val="FF0000"/>
                </a:solidFill>
                <a:latin typeface="Courier New" panose="02070309020205020404" pitchFamily="49" charset="0"/>
                <a:cs typeface="Courier New" panose="02070309020205020404" pitchFamily="49" charset="0"/>
              </a:rPr>
              <a:t>::assert("The call </a:t>
            </a:r>
            <a:r>
              <a:rPr lang="en-US" sz="1150" b="1" dirty="0" smtClean="0">
                <a:solidFill>
                  <a:srgbClr val="FF0000"/>
                </a:solidFill>
                <a:latin typeface="Courier New" panose="02070309020205020404" pitchFamily="49" charset="0"/>
                <a:cs typeface="Courier New" panose="02070309020205020404" pitchFamily="49" charset="0"/>
              </a:rPr>
              <a:t>was unsuccessful</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Inspect </a:t>
            </a:r>
            <a:r>
              <a:rPr lang="en-US" sz="1150" b="1" dirty="0">
                <a:solidFill>
                  <a:srgbClr val="FF0000"/>
                </a:solidFill>
                <a:latin typeface="Courier New" panose="02070309020205020404" pitchFamily="49" charset="0"/>
                <a:cs typeface="Courier New" panose="02070309020205020404" pitchFamily="49" charset="0"/>
              </a:rPr>
              <a:t>the values of `result_1` for more details.", </a:t>
            </a:r>
            <a:r>
              <a:rPr lang="en-US" sz="1150" b="1" dirty="0" smtClean="0">
                <a:solidFill>
                  <a:srgbClr val="FF0000"/>
                </a:solidFill>
                <a:latin typeface="Courier New" panose="02070309020205020404" pitchFamily="49" charset="0"/>
                <a:cs typeface="Courier New" panose="02070309020205020404" pitchFamily="49" charset="0"/>
              </a:rPr>
              <a:t/>
            </a:r>
            <a:br>
              <a:rPr lang="en-US" sz="1150" b="1" dirty="0" smtClean="0">
                <a:solidFill>
                  <a:srgbClr val="FF0000"/>
                </a:solidFill>
                <a:latin typeface="Courier New" panose="02070309020205020404" pitchFamily="49" charset="0"/>
                <a:cs typeface="Courier New" panose="02070309020205020404" pitchFamily="49" charset="0"/>
              </a:rPr>
            </a:br>
            <a:r>
              <a:rPr lang="en-US" sz="1150" b="1" dirty="0" smtClean="0">
                <a:solidFill>
                  <a:srgbClr val="FF0000"/>
                </a:solidFill>
                <a:latin typeface="Courier New" panose="02070309020205020404" pitchFamily="49" charset="0"/>
                <a:cs typeface="Courier New" panose="02070309020205020404" pitchFamily="49" charset="0"/>
              </a:rPr>
              <a:t>         result_1$success </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570242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Rename variables if necessary #############################</a:t>
            </a:r>
          </a:p>
          <a:p>
            <a:pPr marL="0" indent="0">
              <a:buNone/>
            </a:pPr>
            <a:r>
              <a:rPr lang="en-US" sz="1150" b="1" dirty="0">
                <a:solidFill>
                  <a:srgbClr val="FF0000"/>
                </a:solidFill>
                <a:latin typeface="Courier New" panose="02070309020205020404" pitchFamily="49" charset="0"/>
                <a:cs typeface="Courier New" panose="02070309020205020404" pitchFamily="49" charset="0"/>
              </a:rPr>
              <a:t>     ds &lt;- </a:t>
            </a:r>
            <a:r>
              <a:rPr lang="en-US" sz="1150" b="1" dirty="0" err="1">
                <a:solidFill>
                  <a:srgbClr val="FF0000"/>
                </a:solidFill>
                <a:latin typeface="Courier New" panose="02070309020205020404" pitchFamily="49" charset="0"/>
                <a:cs typeface="Courier New" panose="02070309020205020404" pitchFamily="49" charset="0"/>
              </a:rPr>
              <a:t>plyr</a:t>
            </a:r>
            <a:r>
              <a:rPr lang="en-US" sz="1150" b="1" dirty="0">
                <a:solidFill>
                  <a:srgbClr val="FF0000"/>
                </a:solidFill>
                <a:latin typeface="Courier New" panose="02070309020205020404" pitchFamily="49" charset="0"/>
                <a:cs typeface="Courier New" panose="02070309020205020404" pitchFamily="49" charset="0"/>
              </a:rPr>
              <a:t>::rename(ds, replace=c(</a:t>
            </a:r>
          </a:p>
          <a:p>
            <a:pPr marL="0" indent="0">
              <a:buNone/>
            </a:pPr>
            <a:r>
              <a:rPr lang="en-US" sz="1150" b="1" dirty="0">
                <a:solidFill>
                  <a:srgbClr val="FF0000"/>
                </a:solidFill>
                <a:latin typeface="Courier New" panose="02070309020205020404" pitchFamily="49" charset="0"/>
                <a:cs typeface="Courier New" panose="02070309020205020404" pitchFamily="49" charset="0"/>
              </a:rPr>
              <a:t>       "comments" = "</a:t>
            </a:r>
            <a:r>
              <a:rPr lang="en-US" sz="1150" b="1" dirty="0" err="1">
                <a:solidFill>
                  <a:srgbClr val="FF0000"/>
                </a:solidFill>
                <a:latin typeface="Courier New" panose="02070309020205020404" pitchFamily="49" charset="0"/>
                <a:cs typeface="Courier New" panose="02070309020205020404" pitchFamily="49" charset="0"/>
              </a:rPr>
              <a:t>comments_participant</a:t>
            </a:r>
            <a:r>
              <a:rPr lang="en-US" sz="1150" b="1" dirty="0" smtClean="0">
                <a:solidFill>
                  <a:srgbClr val="FF0000"/>
                </a:solidFill>
                <a:latin typeface="Courier New" panose="02070309020205020404" pitchFamily="49" charset="0"/>
                <a:cs typeface="Courier New" panose="02070309020205020404" pitchFamily="49" charset="0"/>
              </a:rPr>
              <a:t>",</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"height" = "</a:t>
            </a:r>
            <a:r>
              <a:rPr lang="en-US" sz="1150" b="1" dirty="0" err="1" smtClean="0">
                <a:solidFill>
                  <a:srgbClr val="FF0000"/>
                </a:solidFill>
                <a:latin typeface="Courier New" panose="02070309020205020404" pitchFamily="49" charset="0"/>
                <a:cs typeface="Courier New" panose="02070309020205020404" pitchFamily="49" charset="0"/>
              </a:rPr>
              <a:t>height_in_cm</a:t>
            </a:r>
            <a:r>
              <a:rPr lang="en-US" sz="1150" b="1" dirty="0" smtClean="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Convert variable types </a:t>
            </a: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ds$dob</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as.Date</a:t>
            </a:r>
            <a:r>
              <a:rPr lang="en-US" sz="1150" b="1" dirty="0">
                <a:solidFill>
                  <a:srgbClr val="FF0000"/>
                </a:solidFill>
                <a:latin typeface="Courier New" panose="02070309020205020404" pitchFamily="49" charset="0"/>
                <a:cs typeface="Courier New" panose="02070309020205020404" pitchFamily="49" charset="0"/>
              </a:rPr>
              <a:t>(</a:t>
            </a:r>
            <a:r>
              <a:rPr lang="en-US" sz="1150" b="1" dirty="0" err="1">
                <a:solidFill>
                  <a:srgbClr val="FF0000"/>
                </a:solidFill>
                <a:latin typeface="Courier New" panose="02070309020205020404" pitchFamily="49" charset="0"/>
                <a:cs typeface="Courier New" panose="02070309020205020404" pitchFamily="49" charset="0"/>
              </a:rPr>
              <a:t>ds$dob</a:t>
            </a:r>
            <a:r>
              <a:rPr lang="en-US" sz="1150" b="1" dirty="0">
                <a:solidFill>
                  <a:srgbClr val="FF0000"/>
                </a:solidFill>
                <a:latin typeface="Courier New" panose="02070309020205020404" pitchFamily="49" charset="0"/>
                <a:cs typeface="Courier New" panose="02070309020205020404" pitchFamily="49" charset="0"/>
              </a:rPr>
              <a:t>,  "%Y-%m-%d</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 character to </a:t>
            </a:r>
            <a:r>
              <a:rPr lang="en-US" sz="1150" b="1" dirty="0" smtClean="0">
                <a:solidFill>
                  <a:srgbClr val="FF0000"/>
                </a:solidFill>
                <a:latin typeface="Courier New" panose="02070309020205020404" pitchFamily="49" charset="0"/>
                <a:cs typeface="Courier New" panose="02070309020205020404" pitchFamily="49" charset="0"/>
              </a:rPr>
              <a:t>date</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Convert to factor variables </a:t>
            </a: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&lt;- factor(</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levels=0:2, labels=c</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Latino","NOT</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Latino","Not</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Reported"))</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&lt;- </a:t>
            </a:r>
            <a:r>
              <a:rPr lang="en-US" sz="1150" b="1" dirty="0" err="1">
                <a:solidFill>
                  <a:srgbClr val="FF0000"/>
                </a:solidFill>
                <a:latin typeface="Courier New" panose="02070309020205020404" pitchFamily="49" charset="0"/>
                <a:cs typeface="Courier New" panose="02070309020205020404" pitchFamily="49" charset="0"/>
              </a:rPr>
              <a:t>ReplaceNAsWithFactorLevel</a:t>
            </a:r>
            <a:r>
              <a:rPr lang="en-US" sz="1150" b="1" dirty="0">
                <a:solidFill>
                  <a:srgbClr val="FF0000"/>
                </a:solidFill>
                <a:latin typeface="Courier New" panose="02070309020205020404" pitchFamily="49" charset="0"/>
                <a:cs typeface="Courier New" panose="02070309020205020404" pitchFamily="49" charset="0"/>
              </a:rPr>
              <a:t>(</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addUnknownLevel</a:t>
            </a:r>
            <a:r>
              <a:rPr lang="en-US" sz="1150" b="1" dirty="0">
                <a:solidFill>
                  <a:srgbClr val="FF0000"/>
                </a:solidFill>
                <a:latin typeface="Courier New" panose="02070309020205020404" pitchFamily="49" charset="0"/>
                <a:cs typeface="Courier New" panose="02070309020205020404" pitchFamily="49" charset="0"/>
              </a:rPr>
              <a:t>=TRUE</a:t>
            </a:r>
            <a:r>
              <a:rPr lang="en-US" sz="1150" b="1" dirty="0" smtClean="0">
                <a:solidFill>
                  <a:srgbClr val="FF0000"/>
                </a:solidFill>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232218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a:t>
            </a:r>
            <a:r>
              <a:rPr lang="en-US" sz="1150" b="1" dirty="0" smtClean="0">
                <a:solidFill>
                  <a:srgbClr val="FF0000"/>
                </a:solidFill>
                <a:latin typeface="Courier New" panose="02070309020205020404" pitchFamily="49" charset="0"/>
                <a:cs typeface="Courier New" panose="02070309020205020404" pitchFamily="49" charset="0"/>
              </a:rPr>
              <a:t>Return the dataset to the caller ##########################</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61755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retrieve_token_mssql</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dsn</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a:t>
            </a:r>
            <a:r>
              <a:rPr lang="en-US" sz="1150" b="1" dirty="0" smtClean="0">
                <a:solidFill>
                  <a:srgbClr val="FF0000"/>
                </a:solidFill>
                <a:latin typeface="Courier New" panose="02070309020205020404" pitchFamily="49" charset="0"/>
                <a:cs typeface="Courier New" panose="02070309020205020404" pitchFamily="49" charset="0"/>
              </a:rPr>
              <a:t>Security", </a:t>
            </a:r>
            <a:r>
              <a:rPr lang="en-US" sz="1150" b="1" dirty="0" err="1" smtClean="0">
                <a:solidFill>
                  <a:srgbClr val="FF0000"/>
                </a:solidFill>
                <a:latin typeface="Courier New" panose="02070309020205020404" pitchFamily="49" charset="0"/>
                <a:cs typeface="Courier New" panose="02070309020205020404" pitchFamily="49" charset="0"/>
              </a:rPr>
              <a:t>project_name</a:t>
            </a:r>
            <a:r>
              <a:rPr lang="en-US" sz="1150" b="1" dirty="0" smtClean="0">
                <a:solidFill>
                  <a:srgbClr val="FF0000"/>
                </a:solidFill>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result_1 &lt;-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redcap_read</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redcap_uri</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token=token</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314812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610600" cy="6553200"/>
          </a:xfrm>
        </p:spPr>
        <p:txBody>
          <a:bodyPr>
            <a:noAutofit/>
          </a:bodyPr>
          <a:lstStyle/>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 Calling Code ###</a:t>
            </a:r>
          </a:p>
          <a:p>
            <a:pPr marL="0" indent="0">
              <a:buNone/>
            </a:pPr>
            <a:endParaRPr lang="en-US" sz="2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#Read the </a:t>
            </a:r>
            <a:r>
              <a:rPr lang="en-US" sz="2800" dirty="0" err="1" smtClean="0">
                <a:solidFill>
                  <a:schemeClr val="bg1">
                    <a:lumMod val="50000"/>
                  </a:schemeClr>
                </a:solidFill>
                <a:latin typeface="Courier New" panose="02070309020205020404" pitchFamily="49" charset="0"/>
                <a:cs typeface="Courier New" panose="02070309020205020404" pitchFamily="49" charset="0"/>
              </a:rPr>
              <a:t>fx</a:t>
            </a:r>
            <a:r>
              <a:rPr lang="en-US" sz="2800" dirty="0" smtClean="0">
                <a:solidFill>
                  <a:schemeClr val="bg1">
                    <a:lumMod val="50000"/>
                  </a:schemeClr>
                </a:solidFill>
                <a:latin typeface="Courier New" panose="02070309020205020404" pitchFamily="49" charset="0"/>
                <a:cs typeface="Courier New" panose="02070309020205020404" pitchFamily="49" charset="0"/>
              </a:rPr>
              <a:t> definition into memory</a:t>
            </a:r>
          </a:p>
          <a:p>
            <a:pPr marL="0" indent="0">
              <a:buNone/>
            </a:pPr>
            <a:r>
              <a:rPr lang="en-US" sz="2800" dirty="0" smtClean="0">
                <a:latin typeface="Courier New" panose="02070309020205020404" pitchFamily="49" charset="0"/>
                <a:cs typeface="Courier New" panose="02070309020205020404" pitchFamily="49" charset="0"/>
              </a:rPr>
              <a:t>source("./Dal/</a:t>
            </a:r>
            <a:r>
              <a:rPr lang="en-US" sz="2800" dirty="0" err="1" smtClean="0">
                <a:latin typeface="Courier New" panose="02070309020205020404" pitchFamily="49" charset="0"/>
                <a:cs typeface="Courier New" panose="02070309020205020404" pitchFamily="49" charset="0"/>
              </a:rPr>
              <a:t>ExampleExtractor.R</a:t>
            </a:r>
            <a:r>
              <a:rPr lang="en-US" sz="2800" dirty="0" smtClean="0">
                <a:latin typeface="Courier New" panose="02070309020205020404" pitchFamily="49" charset="0"/>
                <a:cs typeface="Courier New" panose="02070309020205020404" pitchFamily="49" charset="0"/>
              </a:rPr>
              <a:t>")</a:t>
            </a:r>
          </a:p>
          <a:p>
            <a:pPr marL="0" indent="0">
              <a:buNone/>
            </a:pPr>
            <a:endParaRPr lang="en-US" sz="2800" dirty="0" smtClean="0">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#Retrieve the dataset</a:t>
            </a:r>
          </a:p>
          <a:p>
            <a:pPr marL="0" indent="0">
              <a:buNone/>
            </a:pPr>
            <a:r>
              <a:rPr lang="en-US" sz="2800" dirty="0" smtClean="0">
                <a:latin typeface="Courier New" panose="02070309020205020404" pitchFamily="49" charset="0"/>
                <a:cs typeface="Courier New" panose="02070309020205020404" pitchFamily="49" charset="0"/>
              </a:rPr>
              <a:t>ds &lt;- </a:t>
            </a:r>
            <a:r>
              <a:rPr lang="en-US" sz="2800" dirty="0" err="1" smtClean="0">
                <a:latin typeface="Courier New" panose="02070309020205020404" pitchFamily="49" charset="0"/>
                <a:cs typeface="Courier New" panose="02070309020205020404" pitchFamily="49" charset="0"/>
              </a:rPr>
              <a:t>ExampleExtractor</a:t>
            </a:r>
            <a:r>
              <a:rPr lang="en-US" sz="2800" dirty="0" smtClean="0">
                <a:latin typeface="Courier New" panose="02070309020205020404" pitchFamily="49" charset="0"/>
                <a:cs typeface="Courier New" panose="02070309020205020404" pitchFamily="49" charset="0"/>
              </a:rPr>
              <a:t>( )</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#Explore the dataset</a:t>
            </a:r>
            <a:endParaRPr lang="en-US" sz="2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summary(ds)</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plot(ds</a:t>
            </a:r>
            <a:r>
              <a:rPr lang="en-US"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52330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0/08/Ellis_island_1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925" y="1828800"/>
            <a:ext cx="4410075" cy="2993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b="1" dirty="0" smtClean="0"/>
              <a:t>Ellis Island </a:t>
            </a:r>
            <a:r>
              <a:rPr lang="en-US" dirty="0" smtClean="0"/>
              <a:t>(Immigrant </a:t>
            </a:r>
            <a:r>
              <a:rPr lang="en-US" dirty="0"/>
              <a:t>Inspection </a:t>
            </a:r>
            <a:r>
              <a:rPr lang="en-US" dirty="0" smtClean="0"/>
              <a:t>Station): moves external data </a:t>
            </a:r>
            <a:r>
              <a:rPr lang="en-US" dirty="0"/>
              <a:t>to SQL </a:t>
            </a:r>
            <a:r>
              <a:rPr lang="en-US" dirty="0" smtClean="0"/>
              <a:t>Server </a:t>
            </a:r>
            <a:r>
              <a:rPr lang="en-US" dirty="0" smtClean="0">
                <a:solidFill>
                  <a:schemeClr val="bg1">
                    <a:lumMod val="50000"/>
                  </a:schemeClr>
                </a:solidFill>
              </a:rPr>
              <a:t>(</a:t>
            </a:r>
            <a:r>
              <a:rPr lang="en-US" dirty="0" err="1">
                <a:solidFill>
                  <a:schemeClr val="bg1">
                    <a:lumMod val="50000"/>
                  </a:schemeClr>
                </a:solidFill>
              </a:rPr>
              <a:t>eg</a:t>
            </a:r>
            <a:r>
              <a:rPr lang="en-US" dirty="0" smtClean="0">
                <a:solidFill>
                  <a:schemeClr val="bg1">
                    <a:lumMod val="50000"/>
                  </a:schemeClr>
                </a:solidFill>
              </a:rPr>
              <a:t>, from Health </a:t>
            </a:r>
            <a:r>
              <a:rPr lang="en-US" dirty="0" err="1" smtClean="0">
                <a:solidFill>
                  <a:schemeClr val="bg1">
                    <a:lumMod val="50000"/>
                  </a:schemeClr>
                </a:solidFill>
              </a:rPr>
              <a:t>Dept</a:t>
            </a:r>
            <a:r>
              <a:rPr lang="en-US" dirty="0" smtClean="0">
                <a:solidFill>
                  <a:schemeClr val="bg1">
                    <a:lumMod val="50000"/>
                  </a:schemeClr>
                </a:solidFill>
              </a:rPr>
              <a:t>) </a:t>
            </a:r>
          </a:p>
          <a:p>
            <a:pPr lvl="1"/>
            <a:r>
              <a:rPr lang="en-US" dirty="0" smtClean="0"/>
              <a:t>Light </a:t>
            </a:r>
            <a:r>
              <a:rPr lang="en-US" dirty="0"/>
              <a:t>manipulation.</a:t>
            </a:r>
          </a:p>
          <a:p>
            <a:pPr lvl="1"/>
            <a:r>
              <a:rPr lang="en-US" dirty="0" smtClean="0"/>
              <a:t>Dataset not guaranteed </a:t>
            </a:r>
            <a:r>
              <a:rPr lang="en-US" dirty="0"/>
              <a:t>entry.</a:t>
            </a:r>
          </a:p>
          <a:p>
            <a:pPr lvl="1"/>
            <a:r>
              <a:rPr lang="en-US" dirty="0"/>
              <a:t>V</a:t>
            </a:r>
            <a:r>
              <a:rPr lang="en-US" dirty="0" smtClean="0"/>
              <a:t>erify structure matches </a:t>
            </a:r>
            <a:br>
              <a:rPr lang="en-US" dirty="0" smtClean="0"/>
            </a:br>
            <a:r>
              <a:rPr lang="en-US" dirty="0" smtClean="0"/>
              <a:t>previous import.</a:t>
            </a:r>
          </a:p>
          <a:p>
            <a:pPr lvl="1"/>
            <a:r>
              <a:rPr lang="en-US" dirty="0" smtClean="0"/>
              <a:t>Reduces loose CSVs.</a:t>
            </a:r>
            <a:br>
              <a:rPr lang="en-US" dirty="0" smtClean="0"/>
            </a:br>
            <a:r>
              <a:rPr lang="en-US" dirty="0" smtClean="0">
                <a:solidFill>
                  <a:schemeClr val="bg1">
                    <a:lumMod val="50000"/>
                  </a:schemeClr>
                </a:solidFill>
              </a:rPr>
              <a:t>(that aren’t secured or</a:t>
            </a:r>
            <a:br>
              <a:rPr lang="en-US" dirty="0" smtClean="0">
                <a:solidFill>
                  <a:schemeClr val="bg1">
                    <a:lumMod val="50000"/>
                  </a:schemeClr>
                </a:solidFill>
              </a:rPr>
            </a:br>
            <a:r>
              <a:rPr lang="en-US" dirty="0" smtClean="0">
                <a:solidFill>
                  <a:schemeClr val="bg1">
                    <a:lumMod val="50000"/>
                  </a:schemeClr>
                </a:solidFill>
              </a:rPr>
              <a:t>audit-able)</a:t>
            </a:r>
            <a:br>
              <a:rPr lang="en-US" dirty="0" smtClean="0">
                <a:solidFill>
                  <a:schemeClr val="bg1">
                    <a:lumMod val="50000"/>
                  </a:schemeClr>
                </a:solidFill>
              </a:rPr>
            </a:br>
            <a:endParaRPr lang="en-US" dirty="0" smtClean="0"/>
          </a:p>
          <a:p>
            <a:r>
              <a:rPr lang="en-US" b="1" dirty="0" smtClean="0"/>
              <a:t>Ferry</a:t>
            </a:r>
            <a:r>
              <a:rPr lang="en-US" dirty="0" smtClean="0"/>
              <a:t>: moves data from SQL Server to REDCap</a:t>
            </a:r>
          </a:p>
          <a:p>
            <a:pPr lvl="1"/>
            <a:r>
              <a:rPr lang="en-US" dirty="0" err="1"/>
              <a:t>e</a:t>
            </a:r>
            <a:r>
              <a:rPr lang="en-US" dirty="0" err="1" smtClean="0"/>
              <a:t>g</a:t>
            </a:r>
            <a:r>
              <a:rPr lang="en-US" dirty="0" smtClean="0"/>
              <a:t>, so recruiters view in REDCap, instead of SQL Server.</a:t>
            </a:r>
            <a:br>
              <a:rPr lang="en-US" dirty="0" smtClean="0"/>
            </a:br>
            <a:r>
              <a:rPr lang="en-US" dirty="0" smtClean="0"/>
              <a:t>It’s a lot cheaper/quicker to set up a two-way bound GUI in REDCap than in other databases.</a:t>
            </a:r>
          </a:p>
        </p:txBody>
      </p:sp>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Data Layer Patterns </a:t>
            </a:r>
            <a:r>
              <a:rPr lang="en-US" sz="3100" dirty="0" smtClean="0"/>
              <a:t>(part 2)</a:t>
            </a:r>
            <a:endParaRPr lang="en-US" dirty="0"/>
          </a:p>
        </p:txBody>
      </p:sp>
      <p:sp>
        <p:nvSpPr>
          <p:cNvPr id="4" name="Rectangle 3">
            <a:hlinkClick r:id="rId4"/>
          </p:cNvPr>
          <p:cNvSpPr/>
          <p:nvPr/>
        </p:nvSpPr>
        <p:spPr>
          <a:xfrm>
            <a:off x="4953000" y="4800600"/>
            <a:ext cx="4029075" cy="276999"/>
          </a:xfrm>
          <a:prstGeom prst="rect">
            <a:avLst/>
          </a:prstGeom>
        </p:spPr>
        <p:txBody>
          <a:bodyPr wrap="square">
            <a:spAutoFit/>
          </a:bodyPr>
          <a:lstStyle/>
          <a:p>
            <a:r>
              <a:rPr lang="en-US" sz="600" dirty="0">
                <a:solidFill>
                  <a:schemeClr val="bg1">
                    <a:lumMod val="50000"/>
                  </a:schemeClr>
                </a:solidFill>
              </a:rPr>
              <a:t>"Ellis island 1902" by Unknown - This image is available from the United States Library of Congress's Prints and Photographs division under the digital ID cph.3a14957.  Licensed under Public domain via Wikimedia Commons</a:t>
            </a:r>
          </a:p>
        </p:txBody>
      </p:sp>
    </p:spTree>
    <p:extLst>
      <p:ext uri="{BB962C8B-B14F-4D97-AF65-F5344CB8AC3E}">
        <p14:creationId xmlns:p14="http://schemas.microsoft.com/office/powerpoint/2010/main" val="2738883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Data Layer Patterns </a:t>
            </a:r>
            <a:r>
              <a:rPr lang="en-US" sz="3100" dirty="0" smtClean="0"/>
              <a:t>(part 3)</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b="1" dirty="0" smtClean="0"/>
              <a:t>Redactor</a:t>
            </a:r>
            <a:r>
              <a:rPr lang="en-US" dirty="0" smtClean="0"/>
              <a:t>: Removes PHI from a dataset</a:t>
            </a:r>
          </a:p>
          <a:p>
            <a:pPr lvl="1"/>
            <a:r>
              <a:rPr lang="en-US" dirty="0" smtClean="0"/>
              <a:t>Pulls </a:t>
            </a:r>
            <a:r>
              <a:rPr lang="en-US" dirty="0"/>
              <a:t>from a gateway or </a:t>
            </a:r>
            <a:r>
              <a:rPr lang="en-US" dirty="0" smtClean="0"/>
              <a:t>extractor</a:t>
            </a:r>
          </a:p>
          <a:p>
            <a:pPr lvl="1"/>
            <a:r>
              <a:rPr lang="en-US" dirty="0" smtClean="0"/>
              <a:t>Necessary before publicly exposing.</a:t>
            </a:r>
          </a:p>
          <a:p>
            <a:pPr lvl="1"/>
            <a:r>
              <a:rPr lang="en-US" dirty="0" smtClean="0"/>
              <a:t>Required </a:t>
            </a:r>
            <a:r>
              <a:rPr lang="en-US" dirty="0"/>
              <a:t>before copying data to Shiny</a:t>
            </a:r>
            <a:r>
              <a:rPr lang="en-US" dirty="0" smtClean="0"/>
              <a:t>.</a:t>
            </a:r>
          </a:p>
          <a:p>
            <a:endParaRPr lang="en-US" b="1" dirty="0" smtClean="0"/>
          </a:p>
          <a:p>
            <a:r>
              <a:rPr lang="en-US" b="1" dirty="0" smtClean="0">
                <a:solidFill>
                  <a:schemeClr val="bg1">
                    <a:lumMod val="50000"/>
                  </a:schemeClr>
                </a:solidFill>
              </a:rPr>
              <a:t>Record Set</a:t>
            </a:r>
            <a:r>
              <a:rPr lang="en-US" dirty="0" smtClean="0">
                <a:solidFill>
                  <a:schemeClr val="bg1">
                    <a:lumMod val="50000"/>
                  </a:schemeClr>
                </a:solidFill>
              </a:rPr>
              <a:t>: “An in-memory representation of tabular data”. (Fowler 2002)</a:t>
            </a:r>
          </a:p>
          <a:p>
            <a:pPr lvl="1"/>
            <a:r>
              <a:rPr lang="en-US" dirty="0" smtClean="0">
                <a:solidFill>
                  <a:schemeClr val="bg1">
                    <a:lumMod val="50000"/>
                  </a:schemeClr>
                </a:solidFill>
              </a:rPr>
              <a:t>Called a ‘</a:t>
            </a:r>
            <a:r>
              <a:rPr lang="en-US" dirty="0" err="1" smtClean="0">
                <a:solidFill>
                  <a:schemeClr val="bg1">
                    <a:lumMod val="50000"/>
                  </a:schemeClr>
                </a:solidFill>
                <a:latin typeface="Courier New" panose="02070309020205020404" pitchFamily="49" charset="0"/>
                <a:cs typeface="Courier New" panose="02070309020205020404" pitchFamily="49" charset="0"/>
              </a:rPr>
              <a:t>data.frame</a:t>
            </a:r>
            <a:r>
              <a:rPr lang="en-US" dirty="0" smtClean="0">
                <a:solidFill>
                  <a:schemeClr val="bg1">
                    <a:lumMod val="50000"/>
                  </a:schemeClr>
                </a:solidFill>
              </a:rPr>
              <a:t>’ in R.</a:t>
            </a:r>
          </a:p>
          <a:p>
            <a:pPr lvl="1"/>
            <a:r>
              <a:rPr lang="en-US" dirty="0" smtClean="0">
                <a:solidFill>
                  <a:schemeClr val="bg1">
                    <a:lumMod val="50000"/>
                  </a:schemeClr>
                </a:solidFill>
              </a:rPr>
              <a:t>Not strongly-typed, unfortunately.</a:t>
            </a:r>
            <a:endParaRPr lang="en-US" dirty="0">
              <a:solidFill>
                <a:schemeClr val="bg1">
                  <a:lumMod val="50000"/>
                </a:schemeClr>
              </a:solidFill>
            </a:endParaRPr>
          </a:p>
        </p:txBody>
      </p:sp>
    </p:spTree>
    <p:extLst>
      <p:ext uri="{BB962C8B-B14F-4D97-AF65-F5344CB8AC3E}">
        <p14:creationId xmlns:p14="http://schemas.microsoft.com/office/powerpoint/2010/main" val="973565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4000" dirty="0" smtClean="0"/>
              <a:t>Domain and Presentation Layer Patterns</a:t>
            </a:r>
            <a:endParaRPr lang="en-US" sz="3600"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b="1" dirty="0" smtClean="0"/>
              <a:t>Report Patterns</a:t>
            </a:r>
            <a:r>
              <a:rPr lang="en-US" b="1" dirty="0"/>
              <a:t> </a:t>
            </a:r>
            <a:r>
              <a:rPr lang="en-US" b="1" dirty="0" smtClean="0">
                <a:solidFill>
                  <a:schemeClr val="accent3">
                    <a:lumMod val="75000"/>
                  </a:schemeClr>
                </a:solidFill>
              </a:rPr>
              <a:t>(Presentation Layer)</a:t>
            </a:r>
          </a:p>
          <a:p>
            <a:pPr lvl="1"/>
            <a:r>
              <a:rPr lang="en-US" dirty="0"/>
              <a:t>T</a:t>
            </a:r>
            <a:r>
              <a:rPr lang="en-US" dirty="0" smtClean="0"/>
              <a:t>hin </a:t>
            </a:r>
            <a:r>
              <a:rPr lang="en-US" dirty="0"/>
              <a:t>layer on top of </a:t>
            </a:r>
            <a:r>
              <a:rPr lang="en-US" dirty="0" smtClean="0"/>
              <a:t>a ‘Code </a:t>
            </a:r>
            <a:r>
              <a:rPr lang="en-US" dirty="0"/>
              <a:t>Behind’ file. </a:t>
            </a:r>
            <a:endParaRPr lang="en-US" dirty="0" smtClean="0"/>
          </a:p>
          <a:p>
            <a:pPr lvl="1"/>
            <a:r>
              <a:rPr lang="en-US" dirty="0" err="1" smtClean="0"/>
              <a:t>LaTeX→PDF</a:t>
            </a:r>
            <a:r>
              <a:rPr lang="en-US" dirty="0" smtClean="0"/>
              <a:t>   </a:t>
            </a:r>
            <a:r>
              <a:rPr lang="en-US" dirty="0" smtClean="0">
                <a:solidFill>
                  <a:schemeClr val="bg1">
                    <a:lumMod val="50000"/>
                  </a:schemeClr>
                </a:solidFill>
              </a:rPr>
              <a:t>or  </a:t>
            </a:r>
            <a:r>
              <a:rPr lang="en-US" dirty="0" smtClean="0"/>
              <a:t> </a:t>
            </a:r>
            <a:r>
              <a:rPr lang="en-US" dirty="0" err="1" smtClean="0"/>
              <a:t>Markdown→HTML</a:t>
            </a:r>
            <a:r>
              <a:rPr lang="en-US" dirty="0" smtClean="0"/>
              <a:t>.</a:t>
            </a:r>
          </a:p>
          <a:p>
            <a:pPr lvl="1"/>
            <a:r>
              <a:rPr lang="en-US" dirty="0" smtClean="0"/>
              <a:t>Only </a:t>
            </a:r>
            <a:r>
              <a:rPr lang="en-US" dirty="0"/>
              <a:t>presents info, and </a:t>
            </a:r>
            <a:r>
              <a:rPr lang="en-US" dirty="0" smtClean="0"/>
              <a:t/>
            </a:r>
            <a:br>
              <a:rPr lang="en-US" dirty="0" smtClean="0"/>
            </a:br>
            <a:r>
              <a:rPr lang="en-US" dirty="0" smtClean="0"/>
              <a:t>doesn’t </a:t>
            </a:r>
            <a:r>
              <a:rPr lang="en-US" dirty="0"/>
              <a:t>manipulate or </a:t>
            </a:r>
            <a:r>
              <a:rPr lang="en-US" dirty="0" smtClean="0"/>
              <a:t>calculate.</a:t>
            </a:r>
          </a:p>
          <a:p>
            <a:pPr lvl="1"/>
            <a:r>
              <a:rPr lang="en-US" dirty="0" smtClean="0"/>
              <a:t>3 Classes: </a:t>
            </a:r>
          </a:p>
          <a:p>
            <a:pPr marL="1371600" lvl="2" indent="-457200">
              <a:buFont typeface="+mj-lt"/>
              <a:buAutoNum type="arabicPeriod"/>
            </a:pPr>
            <a:r>
              <a:rPr lang="en-US" b="1" dirty="0" smtClean="0"/>
              <a:t>Quick &amp; dirty</a:t>
            </a:r>
            <a:r>
              <a:rPr lang="en-US" dirty="0" smtClean="0"/>
              <a:t> for internal use within our research team</a:t>
            </a:r>
          </a:p>
          <a:p>
            <a:pPr marL="1371600" lvl="2" indent="-457200">
              <a:buFont typeface="+mj-lt"/>
              <a:buAutoNum type="arabicPeriod"/>
            </a:pPr>
            <a:r>
              <a:rPr lang="en-US" b="1" dirty="0" smtClean="0"/>
              <a:t>Polished </a:t>
            </a:r>
            <a:r>
              <a:rPr lang="en-US" dirty="0" smtClean="0"/>
              <a:t>for external use (</a:t>
            </a:r>
            <a:r>
              <a:rPr lang="en-US" dirty="0" err="1" smtClean="0"/>
              <a:t>eg</a:t>
            </a:r>
            <a:r>
              <a:rPr lang="en-US" dirty="0" smtClean="0"/>
              <a:t>, policy makers)</a:t>
            </a:r>
          </a:p>
          <a:p>
            <a:pPr marL="1371600" lvl="2" indent="-457200">
              <a:buFont typeface="+mj-lt"/>
              <a:buAutoNum type="arabicPeriod"/>
            </a:pPr>
            <a:r>
              <a:rPr lang="en-US" b="1" dirty="0" smtClean="0"/>
              <a:t>Interactive</a:t>
            </a:r>
            <a:r>
              <a:rPr lang="en-US" dirty="0" smtClean="0"/>
              <a:t> in a browser</a:t>
            </a:r>
            <a:endParaRPr lang="en-US" b="1" dirty="0" smtClean="0"/>
          </a:p>
          <a:p>
            <a:r>
              <a:rPr lang="en-US" b="1" dirty="0" smtClean="0"/>
              <a:t>Analysis </a:t>
            </a:r>
            <a:r>
              <a:rPr lang="en-US" b="1" dirty="0"/>
              <a:t>&amp; Code Behind Patterns</a:t>
            </a:r>
            <a:r>
              <a:rPr lang="en-US" dirty="0"/>
              <a:t> </a:t>
            </a:r>
            <a:r>
              <a:rPr lang="en-US" b="1" dirty="0">
                <a:solidFill>
                  <a:srgbClr val="7030A0"/>
                </a:solidFill>
              </a:rPr>
              <a:t>(Domain Layer)</a:t>
            </a:r>
          </a:p>
          <a:p>
            <a:pPr lvl="1"/>
            <a:r>
              <a:rPr lang="en-US" dirty="0"/>
              <a:t>R file that analyzes data</a:t>
            </a:r>
          </a:p>
          <a:p>
            <a:pPr lvl="1"/>
            <a:r>
              <a:rPr lang="en-US" dirty="0"/>
              <a:t>Located in the domain logic </a:t>
            </a:r>
            <a:r>
              <a:rPr lang="en-US" dirty="0" smtClean="0"/>
              <a:t>layer</a:t>
            </a:r>
            <a:endParaRPr lang="en-US" dirty="0"/>
          </a:p>
          <a:p>
            <a:r>
              <a:rPr lang="en-US" sz="2800" b="1" dirty="0" smtClean="0">
                <a:solidFill>
                  <a:schemeClr val="bg1">
                    <a:lumMod val="50000"/>
                  </a:schemeClr>
                </a:solidFill>
              </a:rPr>
              <a:t>Common Report Components</a:t>
            </a:r>
            <a:r>
              <a:rPr lang="en-US" sz="2800" dirty="0" smtClean="0">
                <a:solidFill>
                  <a:schemeClr val="bg1">
                    <a:lumMod val="50000"/>
                  </a:schemeClr>
                </a:solidFill>
              </a:rPr>
              <a:t>: Contains code and graph templates that are used by multiple reports.  The results are typically more consistent, and higher quality.</a:t>
            </a:r>
            <a:endParaRPr lang="en-US" sz="2800" dirty="0">
              <a:solidFill>
                <a:schemeClr val="bg1">
                  <a:lumMod val="50000"/>
                </a:schemeClr>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1551356699"/>
              </p:ext>
            </p:extLst>
          </p:nvPr>
        </p:nvGraphicFramePr>
        <p:xfrm>
          <a:off x="6248400" y="533400"/>
          <a:ext cx="5638800" cy="273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3387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a:bodyPr>
          <a:lstStyle/>
          <a:p>
            <a:pPr marL="0" indent="0"/>
            <a:r>
              <a:rPr lang="en-US" dirty="0"/>
              <a:t>Literate programming</a:t>
            </a:r>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smtClean="0"/>
              <a:t>Literate </a:t>
            </a:r>
            <a:r>
              <a:rPr lang="en-US" dirty="0"/>
              <a:t>programming tools can combine statistical text, tables, and graphs in a coherent document that is accessible to unfamiliar audiences.  </a:t>
            </a:r>
            <a:endParaRPr lang="en-US" dirty="0" smtClean="0"/>
          </a:p>
          <a:p>
            <a:endParaRPr lang="en-US" dirty="0"/>
          </a:p>
          <a:p>
            <a:r>
              <a:rPr lang="en-US" dirty="0" smtClean="0"/>
              <a:t>The </a:t>
            </a:r>
            <a:r>
              <a:rPr lang="en-US" dirty="0"/>
              <a:t>automation of these tools eliminates the need to repeatedly copy and paste analytic results after underlying data sources are updated</a:t>
            </a:r>
            <a:r>
              <a:rPr lang="en-US" dirty="0" smtClean="0"/>
              <a:t>.</a:t>
            </a:r>
          </a:p>
        </p:txBody>
      </p:sp>
    </p:spTree>
    <p:extLst>
      <p:ext uri="{BB962C8B-B14F-4D97-AF65-F5344CB8AC3E}">
        <p14:creationId xmlns:p14="http://schemas.microsoft.com/office/powerpoint/2010/main" val="428277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E6F598"/>
          </a:solidFill>
        </p:spPr>
        <p:txBody>
          <a:bodyPr>
            <a:normAutofit fontScale="90000"/>
          </a:bodyPr>
          <a:lstStyle/>
          <a:p>
            <a:pPr>
              <a:spcBef>
                <a:spcPts val="0"/>
              </a:spcBef>
              <a:defRPr/>
            </a:pPr>
            <a:r>
              <a:rPr lang="en-US" dirty="0" smtClean="0"/>
              <a:t>knitr</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r>
              <a:rPr lang="en-US" dirty="0" smtClean="0"/>
              <a:t>Executes R code, and presents results, tables, &amp; graphs in a coherent document.</a:t>
            </a:r>
          </a:p>
          <a:p>
            <a:r>
              <a:rPr lang="en-US" dirty="0" smtClean="0">
                <a:solidFill>
                  <a:schemeClr val="bg1">
                    <a:lumMod val="50000"/>
                  </a:schemeClr>
                </a:solidFill>
              </a:rPr>
              <a:t>Eliminates the need to repeatedly copy &amp; paste:</a:t>
            </a:r>
          </a:p>
          <a:p>
            <a:pPr lvl="1"/>
            <a:r>
              <a:rPr lang="en-US" dirty="0" smtClean="0">
                <a:solidFill>
                  <a:schemeClr val="bg1">
                    <a:lumMod val="50000"/>
                  </a:schemeClr>
                </a:solidFill>
              </a:rPr>
              <a:t>Multiple descriptives, graphs, and model results.</a:t>
            </a:r>
          </a:p>
          <a:p>
            <a:pPr lvl="1"/>
            <a:r>
              <a:rPr lang="en-US" dirty="0" smtClean="0">
                <a:solidFill>
                  <a:schemeClr val="bg1">
                    <a:lumMod val="50000"/>
                  </a:schemeClr>
                </a:solidFill>
              </a:rPr>
              <a:t>Updated results after more data trickles in.</a:t>
            </a:r>
          </a:p>
          <a:p>
            <a:r>
              <a:rPr lang="en-US" dirty="0" smtClean="0">
                <a:solidFill>
                  <a:schemeClr val="bg1">
                    <a:lumMod val="50000"/>
                  </a:schemeClr>
                </a:solidFill>
              </a:rPr>
              <a:t>Can produce </a:t>
            </a:r>
            <a:r>
              <a:rPr lang="en-US" b="1" dirty="0" smtClean="0">
                <a:solidFill>
                  <a:schemeClr val="bg1">
                    <a:lumMod val="50000"/>
                  </a:schemeClr>
                </a:solidFill>
              </a:rPr>
              <a:t>markdown</a:t>
            </a:r>
            <a:r>
              <a:rPr lang="en-US" dirty="0" smtClean="0">
                <a:solidFill>
                  <a:schemeClr val="bg1">
                    <a:lumMod val="50000"/>
                  </a:schemeClr>
                </a:solidFill>
              </a:rPr>
              <a:t> reports that can be quickly produced internal audiences.</a:t>
            </a:r>
          </a:p>
          <a:p>
            <a:r>
              <a:rPr lang="en-US" dirty="0" smtClean="0">
                <a:solidFill>
                  <a:schemeClr val="bg1">
                    <a:lumMod val="50000"/>
                  </a:schemeClr>
                </a:solidFill>
              </a:rPr>
              <a:t>Can produce </a:t>
            </a:r>
            <a:r>
              <a:rPr lang="en-US" b="1" dirty="0" err="1" smtClean="0">
                <a:solidFill>
                  <a:schemeClr val="bg1">
                    <a:lumMod val="50000"/>
                  </a:schemeClr>
                </a:solidFill>
              </a:rPr>
              <a:t>LaTeX</a:t>
            </a:r>
            <a:r>
              <a:rPr lang="en-US" dirty="0" smtClean="0">
                <a:solidFill>
                  <a:schemeClr val="bg1">
                    <a:lumMod val="50000"/>
                  </a:schemeClr>
                </a:solidFill>
              </a:rPr>
              <a:t> reports that can be beautifully crafted for external audiences.</a:t>
            </a:r>
          </a:p>
          <a:p>
            <a:pPr lvl="1"/>
            <a:endParaRPr lang="en-US" dirty="0"/>
          </a:p>
          <a:p>
            <a:endParaRPr lang="en-US" dirty="0"/>
          </a:p>
        </p:txBody>
      </p:sp>
    </p:spTree>
    <p:extLst>
      <p:ext uri="{BB962C8B-B14F-4D97-AF65-F5344CB8AC3E}">
        <p14:creationId xmlns:p14="http://schemas.microsoft.com/office/powerpoint/2010/main" val="3390420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1562" y="-1828800"/>
            <a:ext cx="4811489" cy="555896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3962400" y="228600"/>
            <a:ext cx="6116284" cy="417195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5715000" y="76200"/>
            <a:ext cx="3352800" cy="609600"/>
          </a:xfrm>
          <a:solidFill>
            <a:srgbClr val="E6F598"/>
          </a:solidFill>
        </p:spPr>
        <p:txBody>
          <a:bodyPr>
            <a:normAutofit fontScale="90000"/>
          </a:bodyPr>
          <a:lstStyle/>
          <a:p>
            <a:pPr>
              <a:spcBef>
                <a:spcPts val="0"/>
              </a:spcBef>
              <a:defRPr/>
            </a:pPr>
            <a:r>
              <a:rPr lang="en-US" dirty="0" smtClean="0"/>
              <a:t>knitr Examples</a:t>
            </a:r>
            <a:endParaRPr lang="en-US" dirty="0"/>
          </a:p>
        </p:txBody>
      </p:sp>
      <p:pic>
        <p:nvPicPr>
          <p:cNvPr id="7" name="Picture 6"/>
          <p:cNvPicPr>
            <a:picLocks noChangeAspect="1"/>
          </p:cNvPicPr>
          <p:nvPr/>
        </p:nvPicPr>
        <p:blipFill>
          <a:blip r:embed="rId5"/>
          <a:stretch>
            <a:fillRect/>
          </a:stretch>
        </p:blipFill>
        <p:spPr>
          <a:xfrm>
            <a:off x="6248400" y="3488961"/>
            <a:ext cx="3048335" cy="3369039"/>
          </a:xfrm>
          <a:prstGeom prst="rect">
            <a:avLst/>
          </a:prstGeom>
        </p:spPr>
      </p:pic>
      <p:pic>
        <p:nvPicPr>
          <p:cNvPr id="2" name="Picture 1"/>
          <p:cNvPicPr>
            <a:picLocks noChangeAspect="1"/>
          </p:cNvPicPr>
          <p:nvPr/>
        </p:nvPicPr>
        <p:blipFill>
          <a:blip r:embed="rId6"/>
          <a:stretch>
            <a:fillRect/>
          </a:stretch>
        </p:blipFill>
        <p:spPr>
          <a:xfrm>
            <a:off x="-190835" y="3124200"/>
            <a:ext cx="4581525" cy="394302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6600" y="4343400"/>
            <a:ext cx="3549628" cy="1774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072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76200"/>
            <a:ext cx="1905000" cy="609600"/>
          </a:xfrm>
          <a:solidFill>
            <a:srgbClr val="E6F598"/>
          </a:solidFill>
        </p:spPr>
        <p:txBody>
          <a:bodyPr>
            <a:normAutofit fontScale="90000"/>
          </a:bodyPr>
          <a:lstStyle/>
          <a:p>
            <a:pPr>
              <a:spcBef>
                <a:spcPts val="0"/>
              </a:spcBef>
              <a:defRPr/>
            </a:pPr>
            <a:r>
              <a:rPr lang="en-US" dirty="0" smtClean="0"/>
              <a:t>Shiny</a:t>
            </a:r>
            <a:endParaRPr lang="en-US" dirty="0"/>
          </a:p>
        </p:txBody>
      </p:sp>
      <p:pic>
        <p:nvPicPr>
          <p:cNvPr id="4" name="Picture 3"/>
          <p:cNvPicPr>
            <a:picLocks noChangeAspect="1"/>
          </p:cNvPicPr>
          <p:nvPr/>
        </p:nvPicPr>
        <p:blipFill>
          <a:blip r:embed="rId3"/>
          <a:stretch>
            <a:fillRect/>
          </a:stretch>
        </p:blipFill>
        <p:spPr>
          <a:xfrm>
            <a:off x="0" y="2286261"/>
            <a:ext cx="6712405" cy="4591455"/>
          </a:xfrm>
          <a:prstGeom prst="rect">
            <a:avLst/>
          </a:prstGeom>
        </p:spPr>
      </p:pic>
      <p:sp>
        <p:nvSpPr>
          <p:cNvPr id="3" name="Content Placeholder 2"/>
          <p:cNvSpPr>
            <a:spLocks noGrp="1"/>
          </p:cNvSpPr>
          <p:nvPr>
            <p:ph idx="1"/>
          </p:nvPr>
        </p:nvSpPr>
        <p:spPr>
          <a:xfrm>
            <a:off x="2514600" y="-76200"/>
            <a:ext cx="6553200" cy="2743200"/>
          </a:xfrm>
          <a:solidFill>
            <a:srgbClr val="FFFFFF">
              <a:alpha val="78039"/>
            </a:srgbClr>
          </a:solidFill>
        </p:spPr>
        <p:txBody>
          <a:bodyPr>
            <a:normAutofit fontScale="70000" lnSpcReduction="20000"/>
          </a:bodyPr>
          <a:lstStyle/>
          <a:p>
            <a:endParaRPr lang="en-US" dirty="0" smtClean="0"/>
          </a:p>
          <a:p>
            <a:pPr marL="173038" indent="-173038">
              <a:buNone/>
              <a:tabLst>
                <a:tab pos="287338" algn="l"/>
              </a:tabLst>
            </a:pPr>
            <a:r>
              <a:rPr lang="en-US" dirty="0" smtClean="0"/>
              <a:t>Web framework for interactive graphs, stats &amp; tables.</a:t>
            </a:r>
            <a:br>
              <a:rPr lang="en-US" dirty="0" smtClean="0"/>
            </a:br>
            <a:r>
              <a:rPr lang="en-US" dirty="0" smtClean="0"/>
              <a:t>	</a:t>
            </a:r>
            <a:r>
              <a:rPr lang="en-US" dirty="0" err="1" smtClean="0">
                <a:solidFill>
                  <a:schemeClr val="bg1">
                    <a:lumMod val="50000"/>
                  </a:schemeClr>
                </a:solidFill>
              </a:rPr>
              <a:t>eg</a:t>
            </a:r>
            <a:r>
              <a:rPr lang="en-US" dirty="0" smtClean="0">
                <a:solidFill>
                  <a:schemeClr val="bg1">
                    <a:lumMod val="50000"/>
                  </a:schemeClr>
                </a:solidFill>
              </a:rPr>
              <a:t>, </a:t>
            </a:r>
            <a:r>
              <a:rPr lang="en-US" u="sng" dirty="0" smtClean="0">
                <a:solidFill>
                  <a:schemeClr val="bg1">
                    <a:lumMod val="50000"/>
                  </a:schemeClr>
                </a:solidFill>
              </a:rPr>
              <a:t>shiny.ouhsc.edu/</a:t>
            </a:r>
            <a:r>
              <a:rPr lang="en-US" u="sng" dirty="0" err="1" smtClean="0">
                <a:solidFill>
                  <a:schemeClr val="bg1">
                    <a:lumMod val="50000"/>
                  </a:schemeClr>
                </a:solidFill>
              </a:rPr>
              <a:t>SdtThreshold</a:t>
            </a:r>
            <a:r>
              <a:rPr lang="en-US" u="sng" dirty="0" smtClean="0">
                <a:solidFill>
                  <a:schemeClr val="bg1">
                    <a:lumMod val="50000"/>
                  </a:schemeClr>
                </a:solidFill>
              </a:rPr>
              <a:t>/ </a:t>
            </a:r>
          </a:p>
          <a:p>
            <a:endParaRPr lang="en-US" dirty="0"/>
          </a:p>
          <a:p>
            <a:r>
              <a:rPr lang="en-US" dirty="0" smtClean="0"/>
              <a:t>Currently our server is configured only for public information, not PHI data.</a:t>
            </a:r>
          </a:p>
          <a:p>
            <a:r>
              <a:rPr lang="en-US" dirty="0" smtClean="0"/>
              <a:t>Consequently, it can’t pull data from REDCap, </a:t>
            </a:r>
            <a:br>
              <a:rPr lang="en-US" dirty="0" smtClean="0"/>
            </a:br>
            <a:r>
              <a:rPr lang="en-US" dirty="0" smtClean="0"/>
              <a:t>but csv data can be pushed to it.</a:t>
            </a:r>
            <a:endParaRPr lang="en-US" dirty="0"/>
          </a:p>
        </p:txBody>
      </p:sp>
    </p:spTree>
    <p:extLst>
      <p:ext uri="{BB962C8B-B14F-4D97-AF65-F5344CB8AC3E}">
        <p14:creationId xmlns:p14="http://schemas.microsoft.com/office/powerpoint/2010/main" val="1208965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1915" y="685800"/>
            <a:ext cx="5172075" cy="6562725"/>
          </a:xfrm>
          <a:prstGeom prst="rect">
            <a:avLst/>
          </a:prstGeom>
        </p:spPr>
      </p:pic>
      <p:sp>
        <p:nvSpPr>
          <p:cNvPr id="3" name="Content Placeholder 2"/>
          <p:cNvSpPr>
            <a:spLocks noGrp="1"/>
          </p:cNvSpPr>
          <p:nvPr>
            <p:ph idx="1"/>
          </p:nvPr>
        </p:nvSpPr>
        <p:spPr>
          <a:xfrm>
            <a:off x="4343400" y="838200"/>
            <a:ext cx="4648200" cy="2514600"/>
          </a:xfrm>
          <a:solidFill>
            <a:schemeClr val="bg1"/>
          </a:solidFill>
        </p:spPr>
        <p:txBody>
          <a:bodyPr>
            <a:normAutofit/>
          </a:bodyPr>
          <a:lstStyle/>
          <a:p>
            <a:pPr marL="0" indent="0">
              <a:buNone/>
            </a:pPr>
            <a:r>
              <a:rPr lang="en-US" dirty="0" smtClean="0"/>
              <a:t>Patterns are described </a:t>
            </a:r>
            <a:br>
              <a:rPr lang="en-US" dirty="0" smtClean="0"/>
            </a:br>
            <a:r>
              <a:rPr lang="en-US" dirty="0" smtClean="0"/>
              <a:t>&amp; demonstrated</a:t>
            </a:r>
            <a:r>
              <a:rPr lang="en-US" sz="2400" dirty="0" smtClean="0">
                <a:solidFill>
                  <a:schemeClr val="bg1">
                    <a:lumMod val="50000"/>
                  </a:schemeClr>
                </a:solidFill>
              </a:rPr>
              <a:t> </a:t>
            </a:r>
            <a:br>
              <a:rPr lang="en-US" sz="2400" dirty="0" smtClean="0">
                <a:solidFill>
                  <a:schemeClr val="bg1">
                    <a:lumMod val="50000"/>
                  </a:schemeClr>
                </a:solidFill>
              </a:rPr>
            </a:br>
            <a:r>
              <a:rPr lang="en-US" sz="2400" dirty="0" smtClean="0">
                <a:solidFill>
                  <a:schemeClr val="bg1">
                    <a:lumMod val="50000"/>
                  </a:schemeClr>
                </a:solidFill>
              </a:rPr>
              <a:t>(or soon will be)</a:t>
            </a:r>
            <a:r>
              <a:rPr lang="en-US" dirty="0"/>
              <a:t> </a:t>
            </a:r>
            <a:br>
              <a:rPr lang="en-US" dirty="0"/>
            </a:br>
            <a:r>
              <a:rPr lang="en-US" sz="2800" b="1" u="sng" dirty="0" smtClean="0">
                <a:solidFill>
                  <a:srgbClr val="66C2A5"/>
                </a:solidFill>
              </a:rPr>
              <a:t>github.com/</a:t>
            </a:r>
            <a:r>
              <a:rPr lang="en-US" sz="2800" b="1" u="sng" dirty="0" err="1" smtClean="0">
                <a:solidFill>
                  <a:srgbClr val="66C2A5"/>
                </a:solidFill>
              </a:rPr>
              <a:t>OuhscBbmc</a:t>
            </a:r>
            <a:r>
              <a:rPr lang="en-US" sz="2800" b="1" u="sng" dirty="0" smtClean="0">
                <a:solidFill>
                  <a:srgbClr val="66C2A5"/>
                </a:solidFill>
              </a:rPr>
              <a:t>/</a:t>
            </a:r>
            <a:br>
              <a:rPr lang="en-US" sz="2800" b="1" u="sng" dirty="0" smtClean="0">
                <a:solidFill>
                  <a:srgbClr val="66C2A5"/>
                </a:solidFill>
              </a:rPr>
            </a:br>
            <a:r>
              <a:rPr lang="en-US" sz="2800" b="1" u="sng" dirty="0" err="1" smtClean="0">
                <a:solidFill>
                  <a:srgbClr val="66C2A5"/>
                </a:solidFill>
              </a:rPr>
              <a:t>RedcapExamplesAndPatterns</a:t>
            </a:r>
            <a:endParaRPr lang="en-US" b="1" u="sng" dirty="0" smtClean="0">
              <a:solidFill>
                <a:srgbClr val="66C2A5"/>
              </a:solidFill>
            </a:endParaRPr>
          </a:p>
        </p:txBody>
      </p:sp>
      <p:sp>
        <p:nvSpPr>
          <p:cNvPr id="5" name="Title 1"/>
          <p:cNvSpPr txBox="1">
            <a:spLocks/>
          </p:cNvSpPr>
          <p:nvPr/>
        </p:nvSpPr>
        <p:spPr>
          <a:xfrm>
            <a:off x="76200" y="76200"/>
            <a:ext cx="8991600" cy="762000"/>
          </a:xfrm>
          <a:prstGeom prst="rect">
            <a:avLst/>
          </a:prstGeom>
          <a:solidFill>
            <a:srgbClr val="66C2A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smtClean="0"/>
              <a:t>Domain and Presentation Layer Patterns</a:t>
            </a:r>
            <a:endParaRPr lang="en-US" sz="3600" dirty="0"/>
          </a:p>
        </p:txBody>
      </p:sp>
      <p:sp>
        <p:nvSpPr>
          <p:cNvPr id="9" name="Rectangle 8"/>
          <p:cNvSpPr/>
          <p:nvPr/>
        </p:nvSpPr>
        <p:spPr>
          <a:xfrm>
            <a:off x="4572000" y="3261360"/>
            <a:ext cx="4724400" cy="6355586"/>
          </a:xfrm>
          <a:prstGeom prst="rect">
            <a:avLst/>
          </a:prstGeom>
          <a:solidFill>
            <a:schemeClr val="accent6">
              <a:lumMod val="20000"/>
              <a:lumOff val="80000"/>
            </a:schemeClr>
          </a:solidFill>
        </p:spPr>
        <p:txBody>
          <a:bodyPr wrap="square">
            <a:spAutoFit/>
          </a:bodyPr>
          <a:lstStyle/>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Specify the report's official name, goal &amp; description. --&gt;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 REDCap Demo</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**Report Goal**:  Results of Demo Psychopathic Tendencies Survey</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**Report Description**: Results of this survey are not real.  This was only a demo.</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echo=FALSE, message=F}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#Set the chunks' working directory to the repository's base directory; this assumes the report is nested inside of two directories.</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opts_knit$set</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root.dir</a:t>
            </a:r>
            <a:r>
              <a:rPr lang="en-US" altLang="en-US" sz="1100" dirty="0">
                <a:solidFill>
                  <a:srgbClr val="000000"/>
                </a:solidFill>
                <a:latin typeface="Courier New" panose="02070309020205020404" pitchFamily="49" charset="0"/>
                <a:cs typeface="Courier New" panose="02070309020205020404" pitchFamily="49" charset="0"/>
              </a:rPr>
              <a:t>='../../')  #Don't combine this call with any other chunk </a:t>
            </a:r>
            <a:r>
              <a:rPr lang="en-US" altLang="en-US" sz="1100" dirty="0" smtClean="0">
                <a:solidFill>
                  <a:srgbClr val="000000"/>
                </a:solidFill>
                <a:latin typeface="Courier New" panose="02070309020205020404" pitchFamily="49" charset="0"/>
                <a:cs typeface="Courier New" panose="02070309020205020404" pitchFamily="49" charset="0"/>
              </a:rPr>
              <a:t>-especially </a:t>
            </a:r>
            <a:r>
              <a:rPr lang="en-US" altLang="en-US" sz="1100" dirty="0">
                <a:solidFill>
                  <a:srgbClr val="000000"/>
                </a:solidFill>
                <a:latin typeface="Courier New" panose="02070309020205020404" pitchFamily="49" charset="0"/>
                <a:cs typeface="Courier New" panose="02070309020205020404" pitchFamily="49" charset="0"/>
              </a:rPr>
              <a:t>one that uses file paths.</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Point knitr to the underlying code file so it knows where to look for the chunks. --&gt;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echo=FALSE, message=FALSE}</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options(width=180)</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opts_chunk$set</a:t>
            </a:r>
            <a:r>
              <a:rPr lang="en-US" altLang="en-US" sz="1100" dirty="0">
                <a:solidFill>
                  <a:srgbClr val="000000"/>
                </a:solidFill>
                <a:latin typeface="Courier New" panose="02070309020205020404" pitchFamily="49" charset="0"/>
                <a:cs typeface="Courier New" panose="02070309020205020404" pitchFamily="49" charset="0"/>
              </a:rPr>
              <a:t>(comment="", warning=FALSE, echo=TRUE, tidy=FALSE, size="small")</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library(</a:t>
            </a:r>
            <a:r>
              <a:rPr lang="en-US" altLang="en-US" sz="1100" dirty="0" err="1">
                <a:solidFill>
                  <a:srgbClr val="000000"/>
                </a:solidFill>
                <a:latin typeface="Courier New" panose="02070309020205020404" pitchFamily="49" charset="0"/>
                <a:cs typeface="Courier New" panose="02070309020205020404" pitchFamily="49" charset="0"/>
              </a:rPr>
              <a:t>xtable</a:t>
            </a: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pathSourceCode</a:t>
            </a:r>
            <a:r>
              <a:rPr lang="en-US" altLang="en-US" sz="1100" dirty="0">
                <a:solidFill>
                  <a:srgbClr val="000000"/>
                </a:solidFill>
                <a:latin typeface="Courier New" panose="02070309020205020404" pitchFamily="49" charset="0"/>
                <a:cs typeface="Courier New" panose="02070309020205020404" pitchFamily="49" charset="0"/>
              </a:rPr>
              <a:t> &lt;- "./Demo/</a:t>
            </a:r>
            <a:r>
              <a:rPr lang="en-US" altLang="en-US" sz="1100" dirty="0" err="1">
                <a:solidFill>
                  <a:srgbClr val="000000"/>
                </a:solidFill>
                <a:latin typeface="Courier New" panose="02070309020205020404" pitchFamily="49" charset="0"/>
                <a:cs typeface="Courier New" panose="02070309020205020404" pitchFamily="49" charset="0"/>
              </a:rPr>
              <a:t>PsychopathDemo</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DemoSurvey.R</a:t>
            </a: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#This allows knitr to call chunks tagged in the underlying </a:t>
            </a:r>
            <a:r>
              <a:rPr lang="en-US" altLang="en-US" sz="1100" dirty="0" err="1">
                <a:solidFill>
                  <a:srgbClr val="000000"/>
                </a:solidFill>
                <a:latin typeface="Courier New" panose="02070309020205020404" pitchFamily="49" charset="0"/>
                <a:cs typeface="Courier New" panose="02070309020205020404" pitchFamily="49" charset="0"/>
              </a:rPr>
              <a:t>PrototypeCode.R</a:t>
            </a:r>
            <a:r>
              <a:rPr lang="en-US" altLang="en-US" sz="1100" dirty="0">
                <a:solidFill>
                  <a:srgbClr val="000000"/>
                </a:solidFill>
                <a:latin typeface="Courier New" panose="02070309020205020404" pitchFamily="49" charset="0"/>
                <a:cs typeface="Courier New" panose="02070309020205020404" pitchFamily="49" charset="0"/>
              </a:rPr>
              <a:t> file.</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read_chunk</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pathSourceCode</a:t>
            </a:r>
            <a:r>
              <a:rPr lang="en-US" altLang="en-US" sz="11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Load the packages.  Suppress the output when loading packages. --&gt;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a:t>
            </a:r>
            <a:r>
              <a:rPr lang="en-US" altLang="en-US" sz="1100" dirty="0" err="1">
                <a:solidFill>
                  <a:srgbClr val="000000"/>
                </a:solidFill>
                <a:latin typeface="Courier New" panose="02070309020205020404" pitchFamily="49" charset="0"/>
                <a:cs typeface="Courier New" panose="02070309020205020404" pitchFamily="49" charset="0"/>
              </a:rPr>
              <a:t>LoadPackages</a:t>
            </a:r>
            <a:r>
              <a:rPr lang="en-US" altLang="en-US" sz="1100" dirty="0">
                <a:solidFill>
                  <a:srgbClr val="000000"/>
                </a:solidFill>
                <a:latin typeface="Courier New" panose="02070309020205020404" pitchFamily="49" charset="0"/>
                <a:cs typeface="Courier New" panose="02070309020205020404" pitchFamily="49" charset="0"/>
              </a:rPr>
              <a:t>, echo=FALSE, message=FALSE}</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7957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Spectrum of Complexity</a:t>
            </a:r>
            <a:endParaRPr lang="en-US" dirty="0"/>
          </a:p>
        </p:txBody>
      </p:sp>
      <p:cxnSp>
        <p:nvCxnSpPr>
          <p:cNvPr id="5" name="Straight Arrow Connector 4"/>
          <p:cNvCxnSpPr/>
          <p:nvPr/>
        </p:nvCxnSpPr>
        <p:spPr>
          <a:xfrm>
            <a:off x="304800" y="3733800"/>
            <a:ext cx="84582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Cloud Callout 6"/>
          <p:cNvSpPr/>
          <p:nvPr/>
        </p:nvSpPr>
        <p:spPr>
          <a:xfrm>
            <a:off x="381000" y="3657600"/>
            <a:ext cx="1752600" cy="13716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Manual Export</a:t>
            </a:r>
            <a:endParaRPr lang="en-US" sz="2000" dirty="0">
              <a:solidFill>
                <a:schemeClr val="accent1">
                  <a:lumMod val="50000"/>
                </a:schemeClr>
              </a:solidFill>
            </a:endParaRPr>
          </a:p>
        </p:txBody>
      </p:sp>
      <p:sp>
        <p:nvSpPr>
          <p:cNvPr id="8" name="Cloud Callout 7"/>
          <p:cNvSpPr/>
          <p:nvPr/>
        </p:nvSpPr>
        <p:spPr>
          <a:xfrm>
            <a:off x="6705600" y="3581400"/>
            <a:ext cx="2079009" cy="16764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CHOP’s</a:t>
            </a:r>
          </a:p>
          <a:p>
            <a:pPr algn="ctr"/>
            <a:r>
              <a:rPr lang="en-US" sz="2000" dirty="0" smtClean="0">
                <a:solidFill>
                  <a:schemeClr val="accent1">
                    <a:lumMod val="50000"/>
                  </a:schemeClr>
                </a:solidFill>
              </a:rPr>
              <a:t>Django</a:t>
            </a:r>
          </a:p>
          <a:p>
            <a:pPr algn="ctr"/>
            <a:r>
              <a:rPr lang="en-US" sz="2000" dirty="0" smtClean="0">
                <a:solidFill>
                  <a:schemeClr val="accent1">
                    <a:lumMod val="50000"/>
                  </a:schemeClr>
                </a:solidFill>
              </a:rPr>
              <a:t>Approach</a:t>
            </a:r>
            <a:endParaRPr lang="en-US" sz="2000" dirty="0">
              <a:solidFill>
                <a:schemeClr val="accent1">
                  <a:lumMod val="50000"/>
                </a:schemeClr>
              </a:solidFill>
            </a:endParaRPr>
          </a:p>
        </p:txBody>
      </p:sp>
      <p:sp>
        <p:nvSpPr>
          <p:cNvPr id="9" name="Rectangle 8"/>
          <p:cNvSpPr/>
          <p:nvPr/>
        </p:nvSpPr>
        <p:spPr>
          <a:xfrm>
            <a:off x="6925039" y="6119336"/>
            <a:ext cx="1640129" cy="738664"/>
          </a:xfrm>
          <a:prstGeom prst="rect">
            <a:avLst/>
          </a:prstGeom>
        </p:spPr>
        <p:txBody>
          <a:bodyPr wrap="none">
            <a:spAutoFit/>
          </a:bodyPr>
          <a:lstStyle/>
          <a:p>
            <a:pPr algn="ctr"/>
            <a:r>
              <a:rPr lang="en-US" sz="1400" dirty="0">
                <a:solidFill>
                  <a:schemeClr val="bg1">
                    <a:lumMod val="75000"/>
                  </a:schemeClr>
                </a:solidFill>
              </a:rPr>
              <a:t>https://github.com</a:t>
            </a:r>
            <a:r>
              <a:rPr lang="en-US" sz="1400" dirty="0" smtClean="0">
                <a:solidFill>
                  <a:schemeClr val="bg1">
                    <a:lumMod val="75000"/>
                  </a:schemeClr>
                </a:solidFill>
              </a:rPr>
              <a:t>/</a:t>
            </a:r>
            <a:r>
              <a:rPr lang="en-US" sz="1400" dirty="0" smtClean="0">
                <a:solidFill>
                  <a:schemeClr val="bg1">
                    <a:lumMod val="50000"/>
                  </a:schemeClr>
                </a:solidFill>
              </a:rPr>
              <a:t/>
            </a:r>
            <a:br>
              <a:rPr lang="en-US" sz="1400" dirty="0" smtClean="0">
                <a:solidFill>
                  <a:schemeClr val="bg1">
                    <a:lumMod val="50000"/>
                  </a:schemeClr>
                </a:solidFill>
              </a:rPr>
            </a:br>
            <a:r>
              <a:rPr lang="en-US" sz="1400" dirty="0" err="1" smtClean="0">
                <a:solidFill>
                  <a:schemeClr val="bg1">
                    <a:lumMod val="50000"/>
                  </a:schemeClr>
                </a:solidFill>
              </a:rPr>
              <a:t>cbmi</a:t>
            </a:r>
            <a:r>
              <a:rPr lang="en-US" sz="1400" dirty="0" smtClean="0">
                <a:solidFill>
                  <a:schemeClr val="bg1">
                    <a:lumMod val="50000"/>
                  </a:schemeClr>
                </a:solidFill>
              </a:rPr>
              <a:t>/</a:t>
            </a:r>
            <a:br>
              <a:rPr lang="en-US" sz="1400" dirty="0" smtClean="0">
                <a:solidFill>
                  <a:schemeClr val="bg1">
                    <a:lumMod val="50000"/>
                  </a:schemeClr>
                </a:solidFill>
              </a:rPr>
            </a:br>
            <a:r>
              <a:rPr lang="en-US" sz="1400" dirty="0" err="1" smtClean="0">
                <a:solidFill>
                  <a:schemeClr val="bg1">
                    <a:lumMod val="50000"/>
                  </a:schemeClr>
                </a:solidFill>
              </a:rPr>
              <a:t>django</a:t>
            </a:r>
            <a:r>
              <a:rPr lang="en-US" sz="1400" dirty="0" smtClean="0">
                <a:solidFill>
                  <a:schemeClr val="bg1">
                    <a:lumMod val="50000"/>
                  </a:schemeClr>
                </a:solidFill>
              </a:rPr>
              <a:t>-redcap</a:t>
            </a:r>
            <a:endParaRPr lang="en-US" sz="1400" dirty="0">
              <a:solidFill>
                <a:schemeClr val="bg1">
                  <a:lumMod val="50000"/>
                </a:schemeClr>
              </a:solidFill>
            </a:endParaRPr>
          </a:p>
        </p:txBody>
      </p:sp>
      <p:sp>
        <p:nvSpPr>
          <p:cNvPr id="10" name="Cloud Callout 9"/>
          <p:cNvSpPr/>
          <p:nvPr/>
        </p:nvSpPr>
        <p:spPr>
          <a:xfrm>
            <a:off x="3148368" y="3583675"/>
            <a:ext cx="2542464" cy="13716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The Patterns</a:t>
            </a:r>
            <a:br>
              <a:rPr lang="en-US" sz="2000" dirty="0" smtClean="0">
                <a:solidFill>
                  <a:schemeClr val="accent1">
                    <a:lumMod val="50000"/>
                  </a:schemeClr>
                </a:solidFill>
              </a:rPr>
            </a:br>
            <a:r>
              <a:rPr lang="en-US" sz="2000" dirty="0" smtClean="0">
                <a:solidFill>
                  <a:schemeClr val="accent1">
                    <a:lumMod val="50000"/>
                  </a:schemeClr>
                </a:solidFill>
              </a:rPr>
              <a:t>We Described Today</a:t>
            </a:r>
            <a:endParaRPr lang="en-US" sz="2000" dirty="0">
              <a:solidFill>
                <a:schemeClr val="accent1">
                  <a:lumMod val="50000"/>
                </a:schemeClr>
              </a:solidFill>
            </a:endParaRPr>
          </a:p>
        </p:txBody>
      </p:sp>
      <p:sp>
        <p:nvSpPr>
          <p:cNvPr id="11" name="Rectangle 10"/>
          <p:cNvSpPr/>
          <p:nvPr/>
        </p:nvSpPr>
        <p:spPr>
          <a:xfrm>
            <a:off x="3072168" y="6119336"/>
            <a:ext cx="2923464" cy="738664"/>
          </a:xfrm>
          <a:prstGeom prst="rect">
            <a:avLst/>
          </a:prstGeom>
        </p:spPr>
        <p:txBody>
          <a:bodyPr wrap="square">
            <a:spAutoFit/>
          </a:bodyPr>
          <a:lstStyle/>
          <a:p>
            <a:pPr algn="ctr"/>
            <a:r>
              <a:rPr lang="en-US" sz="1400" dirty="0">
                <a:solidFill>
                  <a:schemeClr val="bg1">
                    <a:lumMod val="75000"/>
                  </a:schemeClr>
                </a:solidFill>
              </a:rPr>
              <a:t>https://github.com</a:t>
            </a:r>
            <a:r>
              <a:rPr lang="en-US" sz="1400" dirty="0" smtClean="0">
                <a:solidFill>
                  <a:schemeClr val="bg1">
                    <a:lumMod val="75000"/>
                  </a:schemeClr>
                </a:solidFill>
              </a:rPr>
              <a:t>/</a:t>
            </a:r>
            <a:r>
              <a:rPr lang="en-US" sz="1400" dirty="0" smtClean="0">
                <a:solidFill>
                  <a:schemeClr val="bg1">
                    <a:lumMod val="50000"/>
                  </a:schemeClr>
                </a:solidFill>
              </a:rPr>
              <a:t/>
            </a:r>
            <a:br>
              <a:rPr lang="en-US" sz="1400" dirty="0" smtClean="0">
                <a:solidFill>
                  <a:schemeClr val="bg1">
                    <a:lumMod val="50000"/>
                  </a:schemeClr>
                </a:solidFill>
              </a:rPr>
            </a:br>
            <a:r>
              <a:rPr lang="en-US" sz="1400" dirty="0" err="1" smtClean="0">
                <a:solidFill>
                  <a:schemeClr val="bg1">
                    <a:lumMod val="50000"/>
                  </a:schemeClr>
                </a:solidFill>
              </a:rPr>
              <a:t>OuhscBbmc</a:t>
            </a:r>
            <a:r>
              <a:rPr lang="en-US" sz="1400" dirty="0" smtClean="0">
                <a:solidFill>
                  <a:schemeClr val="bg1">
                    <a:lumMod val="50000"/>
                  </a:schemeClr>
                </a:solidFill>
              </a:rPr>
              <a:t>/</a:t>
            </a:r>
            <a:br>
              <a:rPr lang="en-US" sz="1400" dirty="0" smtClean="0">
                <a:solidFill>
                  <a:schemeClr val="bg1">
                    <a:lumMod val="50000"/>
                  </a:schemeClr>
                </a:solidFill>
              </a:rPr>
            </a:br>
            <a:r>
              <a:rPr lang="en-US" sz="1400" dirty="0" err="1" smtClean="0">
                <a:solidFill>
                  <a:schemeClr val="bg1">
                    <a:lumMod val="50000"/>
                  </a:schemeClr>
                </a:solidFill>
              </a:rPr>
              <a:t>RedcapExamplesAndPatterns</a:t>
            </a:r>
            <a:endParaRPr lang="en-US" sz="1400" dirty="0">
              <a:solidFill>
                <a:schemeClr val="bg1">
                  <a:lumMod val="50000"/>
                </a:schemeClr>
              </a:solidFill>
            </a:endParaRPr>
          </a:p>
        </p:txBody>
      </p:sp>
      <p:sp>
        <p:nvSpPr>
          <p:cNvPr id="12" name="TextBox 11"/>
          <p:cNvSpPr txBox="1"/>
          <p:nvPr/>
        </p:nvSpPr>
        <p:spPr>
          <a:xfrm>
            <a:off x="228600" y="2667000"/>
            <a:ext cx="2767368" cy="923330"/>
          </a:xfrm>
          <a:prstGeom prst="rect">
            <a:avLst/>
          </a:prstGeom>
          <a:noFill/>
        </p:spPr>
        <p:txBody>
          <a:bodyPr wrap="square" rtlCol="0">
            <a:spAutoFit/>
          </a:bodyPr>
          <a:lstStyle/>
          <a:p>
            <a:r>
              <a:rPr lang="en-US" b="1" dirty="0" smtClean="0"/>
              <a:t>←</a:t>
            </a:r>
            <a:br>
              <a:rPr lang="en-US" b="1" dirty="0" smtClean="0"/>
            </a:br>
            <a:r>
              <a:rPr lang="en-US" b="1" dirty="0" smtClean="0"/>
              <a:t>Simple &amp; Unstructured</a:t>
            </a:r>
            <a:r>
              <a:rPr lang="en-US" dirty="0" smtClean="0"/>
              <a:t>:</a:t>
            </a:r>
          </a:p>
          <a:p>
            <a:r>
              <a:rPr lang="en-US" dirty="0" smtClean="0"/>
              <a:t>Good for isolated needs</a:t>
            </a:r>
          </a:p>
        </p:txBody>
      </p:sp>
      <p:sp>
        <p:nvSpPr>
          <p:cNvPr id="13" name="TextBox 12"/>
          <p:cNvSpPr txBox="1"/>
          <p:nvPr/>
        </p:nvSpPr>
        <p:spPr>
          <a:xfrm>
            <a:off x="6858000" y="2438401"/>
            <a:ext cx="2286000" cy="1200329"/>
          </a:xfrm>
          <a:prstGeom prst="rect">
            <a:avLst/>
          </a:prstGeom>
          <a:noFill/>
        </p:spPr>
        <p:txBody>
          <a:bodyPr wrap="square" rtlCol="0">
            <a:spAutoFit/>
          </a:bodyPr>
          <a:lstStyle/>
          <a:p>
            <a:pPr algn="r"/>
            <a:r>
              <a:rPr lang="en-US" b="1" dirty="0" smtClean="0"/>
              <a:t>→</a:t>
            </a:r>
            <a:br>
              <a:rPr lang="en-US" b="1" dirty="0" smtClean="0"/>
            </a:br>
            <a:r>
              <a:rPr lang="en-US" b="1" dirty="0" smtClean="0"/>
              <a:t>Complex &amp; Powerful</a:t>
            </a:r>
            <a:r>
              <a:rPr lang="en-US" dirty="0" smtClean="0"/>
              <a:t>:</a:t>
            </a:r>
            <a:br>
              <a:rPr lang="en-US" dirty="0" smtClean="0"/>
            </a:br>
            <a:r>
              <a:rPr lang="en-US" dirty="0" smtClean="0"/>
              <a:t>require for stable and</a:t>
            </a:r>
            <a:br>
              <a:rPr lang="en-US" dirty="0" smtClean="0"/>
            </a:br>
            <a:r>
              <a:rPr lang="en-US" dirty="0" smtClean="0"/>
              <a:t>critical applications</a:t>
            </a:r>
            <a:endParaRPr lang="en-US" dirty="0"/>
          </a:p>
        </p:txBody>
      </p:sp>
      <p:sp>
        <p:nvSpPr>
          <p:cNvPr id="14" name="TextBox 13"/>
          <p:cNvSpPr txBox="1"/>
          <p:nvPr/>
        </p:nvSpPr>
        <p:spPr>
          <a:xfrm>
            <a:off x="3631442" y="2782438"/>
            <a:ext cx="2033232" cy="369332"/>
          </a:xfrm>
          <a:prstGeom prst="rect">
            <a:avLst/>
          </a:prstGeom>
          <a:noFill/>
        </p:spPr>
        <p:txBody>
          <a:bodyPr wrap="square" rtlCol="0">
            <a:spAutoFit/>
          </a:bodyPr>
          <a:lstStyle/>
          <a:p>
            <a:pPr algn="ctr"/>
            <a:r>
              <a:rPr lang="en-US" i="1" dirty="0" smtClean="0">
                <a:solidFill>
                  <a:schemeClr val="bg1">
                    <a:lumMod val="50000"/>
                  </a:schemeClr>
                </a:solidFill>
              </a:rPr>
              <a:t>three examples</a:t>
            </a:r>
            <a:endParaRPr lang="en-US" i="1" dirty="0">
              <a:solidFill>
                <a:schemeClr val="bg1">
                  <a:lumMod val="50000"/>
                </a:schemeClr>
              </a:solidFill>
            </a:endParaRPr>
          </a:p>
        </p:txBody>
      </p:sp>
    </p:spTree>
    <p:extLst>
      <p:ext uri="{BB962C8B-B14F-4D97-AF65-F5344CB8AC3E}">
        <p14:creationId xmlns:p14="http://schemas.microsoft.com/office/powerpoint/2010/main" val="834389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2700" dirty="0" smtClean="0"/>
              <a:t>This Approach might </a:t>
            </a:r>
            <a:r>
              <a:rPr lang="en-US" dirty="0" smtClean="0"/>
              <a:t>Work </a:t>
            </a:r>
            <a:r>
              <a:rPr lang="en-US" dirty="0"/>
              <a:t>Well If…</a:t>
            </a:r>
          </a:p>
        </p:txBody>
      </p:sp>
      <p:sp>
        <p:nvSpPr>
          <p:cNvPr id="3" name="Content Placeholder 2"/>
          <p:cNvSpPr>
            <a:spLocks noGrp="1"/>
          </p:cNvSpPr>
          <p:nvPr>
            <p:ph idx="1"/>
          </p:nvPr>
        </p:nvSpPr>
        <p:spPr>
          <a:xfrm>
            <a:off x="0" y="838200"/>
            <a:ext cx="9144000" cy="6019800"/>
          </a:xfrm>
        </p:spPr>
        <p:txBody>
          <a:bodyPr>
            <a:normAutofit/>
          </a:bodyPr>
          <a:lstStyle/>
          <a:p>
            <a:r>
              <a:rPr lang="en-US" dirty="0" smtClean="0"/>
              <a:t>Consumers are researchers</a:t>
            </a:r>
            <a:r>
              <a:rPr lang="en-US" dirty="0"/>
              <a:t> </a:t>
            </a:r>
            <a:r>
              <a:rPr lang="en-US" dirty="0" smtClean="0"/>
              <a:t>&amp; program evaluators</a:t>
            </a:r>
          </a:p>
          <a:p>
            <a:pPr lvl="1"/>
            <a:r>
              <a:rPr lang="en-US" dirty="0" smtClean="0"/>
              <a:t>not IT/developers</a:t>
            </a:r>
          </a:p>
          <a:p>
            <a:r>
              <a:rPr lang="en-US" dirty="0" smtClean="0"/>
              <a:t>Focused on dynamic reports</a:t>
            </a:r>
          </a:p>
          <a:p>
            <a:r>
              <a:rPr lang="en-US" dirty="0" smtClean="0"/>
              <a:t>Focused on research &amp; analysis, more than manipulation &amp; transport</a:t>
            </a:r>
          </a:p>
          <a:p>
            <a:r>
              <a:rPr lang="en-US" dirty="0" smtClean="0"/>
              <a:t>Desire separation </a:t>
            </a:r>
            <a:r>
              <a:rPr lang="en-US" u="sng" dirty="0" smtClean="0"/>
              <a:t>plumbing</a:t>
            </a:r>
            <a:r>
              <a:rPr lang="en-US" dirty="0" smtClean="0"/>
              <a:t> </a:t>
            </a:r>
            <a:r>
              <a:rPr lang="en-US" i="1" dirty="0" smtClean="0"/>
              <a:t>vs</a:t>
            </a:r>
            <a:r>
              <a:rPr lang="en-US" dirty="0" smtClean="0"/>
              <a:t> </a:t>
            </a:r>
            <a:r>
              <a:rPr lang="en-US" u="sng" dirty="0" smtClean="0"/>
              <a:t>analysis</a:t>
            </a:r>
            <a:r>
              <a:rPr lang="en-US" dirty="0" smtClean="0"/>
              <a:t> code</a:t>
            </a:r>
          </a:p>
          <a:p>
            <a:r>
              <a:rPr lang="en-US" dirty="0" smtClean="0"/>
              <a:t>Using a REDCap project for 2+ reports/analyses</a:t>
            </a:r>
          </a:p>
          <a:p>
            <a:r>
              <a:rPr lang="en-US" dirty="0" smtClean="0"/>
              <a:t>Need API for authorization &amp; auditing</a:t>
            </a:r>
          </a:p>
          <a:p>
            <a:r>
              <a:rPr lang="en-US" dirty="0" smtClean="0"/>
              <a:t>Need API for long-term stability</a:t>
            </a:r>
          </a:p>
          <a:p>
            <a:r>
              <a:rPr lang="en-US" dirty="0" smtClean="0"/>
              <a:t>Facilitating reproducible research</a:t>
            </a:r>
            <a:endParaRPr lang="en-US" dirty="0"/>
          </a:p>
          <a:p>
            <a:endParaRPr lang="en-US" b="1" dirty="0"/>
          </a:p>
          <a:p>
            <a:endParaRPr lang="en-US" dirty="0"/>
          </a:p>
        </p:txBody>
      </p:sp>
    </p:spTree>
    <p:extLst>
      <p:ext uri="{BB962C8B-B14F-4D97-AF65-F5344CB8AC3E}">
        <p14:creationId xmlns:p14="http://schemas.microsoft.com/office/powerpoint/2010/main" val="1239478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2700" dirty="0" smtClean="0"/>
              <a:t>This Approach might </a:t>
            </a:r>
            <a:r>
              <a:rPr lang="en-US" dirty="0" smtClean="0"/>
              <a:t>NOT Work </a:t>
            </a:r>
            <a:r>
              <a:rPr lang="en-US" dirty="0"/>
              <a:t>Well If…</a:t>
            </a:r>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smtClean="0"/>
              <a:t>Connecting frequently with an EMR</a:t>
            </a:r>
          </a:p>
          <a:p>
            <a:endParaRPr lang="en-US" dirty="0" smtClean="0"/>
          </a:p>
          <a:p>
            <a:r>
              <a:rPr lang="en-US" dirty="0" smtClean="0"/>
              <a:t>Need transactions when persisting data</a:t>
            </a:r>
          </a:p>
          <a:p>
            <a:endParaRPr lang="en-US" dirty="0" smtClean="0"/>
          </a:p>
          <a:p>
            <a:r>
              <a:rPr lang="en-US" dirty="0" smtClean="0"/>
              <a:t>Trying to reduce the load on your webserver</a:t>
            </a:r>
          </a:p>
          <a:p>
            <a:endParaRPr lang="en-US" dirty="0" smtClean="0"/>
          </a:p>
          <a:p>
            <a:r>
              <a:rPr lang="en-US" dirty="0" smtClean="0">
                <a:solidFill>
                  <a:schemeClr val="bg1">
                    <a:lumMod val="50000"/>
                  </a:schemeClr>
                </a:solidFill>
              </a:rPr>
              <a:t>Need a strongly-typed dataset for OO</a:t>
            </a:r>
            <a:endParaRPr lang="en-US" dirty="0">
              <a:solidFill>
                <a:schemeClr val="bg1">
                  <a:lumMod val="50000"/>
                </a:schemeClr>
              </a:solidFill>
            </a:endParaRPr>
          </a:p>
        </p:txBody>
      </p:sp>
    </p:spTree>
    <p:extLst>
      <p:ext uri="{BB962C8B-B14F-4D97-AF65-F5344CB8AC3E}">
        <p14:creationId xmlns:p14="http://schemas.microsoft.com/office/powerpoint/2010/main" val="1079499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066800"/>
          </a:xfrm>
          <a:solidFill>
            <a:srgbClr val="3288BD"/>
          </a:solidFill>
        </p:spPr>
        <p:txBody>
          <a:bodyPr>
            <a:normAutofit fontScale="90000"/>
          </a:bodyPr>
          <a:lstStyle/>
          <a:p>
            <a:pPr>
              <a:spcBef>
                <a:spcPts val="0"/>
              </a:spcBef>
              <a:defRPr/>
            </a:pPr>
            <a:r>
              <a:rPr lang="en-US" dirty="0" smtClean="0"/>
              <a:t>GitHub:</a:t>
            </a:r>
            <a:br>
              <a:rPr lang="en-US" dirty="0" smtClean="0"/>
            </a:br>
            <a:r>
              <a:rPr lang="en-US" sz="3600" dirty="0" smtClean="0"/>
              <a:t>Version Control Software</a:t>
            </a:r>
            <a:endParaRPr lang="en-US" sz="3600"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Think </a:t>
            </a:r>
            <a:r>
              <a:rPr lang="en-US" dirty="0"/>
              <a:t>MS Word’s ‘Track Changes’ feature, </a:t>
            </a:r>
            <a:r>
              <a:rPr lang="en-US" dirty="0" smtClean="0"/>
              <a:t>but </a:t>
            </a:r>
          </a:p>
          <a:p>
            <a:pPr lvl="1"/>
            <a:r>
              <a:rPr lang="en-US" dirty="0" smtClean="0"/>
              <a:t>Retains the entire history of each document.</a:t>
            </a:r>
          </a:p>
          <a:p>
            <a:pPr lvl="1"/>
            <a:r>
              <a:rPr lang="en-US" dirty="0" smtClean="0"/>
              <a:t>Allows </a:t>
            </a:r>
            <a:r>
              <a:rPr lang="en-US" u="sng" dirty="0" smtClean="0"/>
              <a:t>parallel</a:t>
            </a:r>
            <a:r>
              <a:rPr lang="en-US" dirty="0" smtClean="0"/>
              <a:t> development between people.</a:t>
            </a:r>
          </a:p>
          <a:p>
            <a:endParaRPr lang="en-US" dirty="0" smtClean="0"/>
          </a:p>
          <a:p>
            <a:r>
              <a:rPr lang="en-US" dirty="0" smtClean="0">
                <a:solidFill>
                  <a:schemeClr val="bg1">
                    <a:lumMod val="50000"/>
                  </a:schemeClr>
                </a:solidFill>
              </a:rPr>
              <a:t>Synchronizes changes among different contributors.</a:t>
            </a:r>
          </a:p>
          <a:p>
            <a:pPr lvl="1"/>
            <a:r>
              <a:rPr lang="en-US" dirty="0" smtClean="0">
                <a:solidFill>
                  <a:schemeClr val="bg1">
                    <a:lumMod val="50000"/>
                  </a:schemeClr>
                </a:solidFill>
              </a:rPr>
              <a:t>A central repository exists on the server.</a:t>
            </a:r>
          </a:p>
          <a:p>
            <a:pPr lvl="1"/>
            <a:r>
              <a:rPr lang="en-US" dirty="0" smtClean="0">
                <a:solidFill>
                  <a:schemeClr val="bg1">
                    <a:lumMod val="50000"/>
                  </a:schemeClr>
                </a:solidFill>
              </a:rPr>
              <a:t>Each developer maintains her own local repository.</a:t>
            </a:r>
            <a:endParaRPr lang="en-US" dirty="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You can establish your first repository and learn the essentials within two hours.</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648876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Token Storage Pattern </a:t>
            </a:r>
            <a:r>
              <a:rPr lang="en-US" sz="2800" dirty="0" smtClean="0"/>
              <a:t>(part 1)</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800" dirty="0" smtClean="0"/>
              <a:t>Wish List:</a:t>
            </a:r>
          </a:p>
          <a:p>
            <a:pPr marL="971550" lvl="1" indent="-514350">
              <a:buFont typeface="+mj-lt"/>
              <a:buAutoNum type="arabicPeriod"/>
            </a:pPr>
            <a:r>
              <a:rPr lang="en-US" sz="2400" dirty="0"/>
              <a:t>Code is </a:t>
            </a:r>
            <a:r>
              <a:rPr lang="en-US" sz="2400" dirty="0" smtClean="0"/>
              <a:t>portable across computers.</a:t>
            </a:r>
          </a:p>
          <a:p>
            <a:pPr marL="971550" lvl="1" indent="-514350">
              <a:buFont typeface="+mj-lt"/>
              <a:buAutoNum type="arabicPeriod"/>
            </a:pPr>
            <a:r>
              <a:rPr lang="en-US" sz="2400" dirty="0" smtClean="0"/>
              <a:t>Code is entirely contained in </a:t>
            </a:r>
            <a:r>
              <a:rPr lang="en-US" sz="2400" dirty="0" err="1" smtClean="0"/>
              <a:t>Git</a:t>
            </a:r>
            <a:r>
              <a:rPr lang="en-US" sz="2400" dirty="0" smtClean="0"/>
              <a:t> repository.</a:t>
            </a:r>
            <a:endParaRPr lang="en-US" sz="2400" dirty="0"/>
          </a:p>
          <a:p>
            <a:pPr marL="971550" lvl="1" indent="-514350">
              <a:buFont typeface="+mj-lt"/>
              <a:buAutoNum type="arabicPeriod"/>
            </a:pPr>
            <a:r>
              <a:rPr lang="en-US" sz="2400" dirty="0" err="1"/>
              <a:t>Git</a:t>
            </a:r>
            <a:r>
              <a:rPr lang="en-US" sz="2400" dirty="0"/>
              <a:t> repository contains no PHI, passwords, or tokens.</a:t>
            </a:r>
          </a:p>
          <a:p>
            <a:pPr marL="971550" lvl="1" indent="-514350">
              <a:buFont typeface="+mj-lt"/>
              <a:buAutoNum type="arabicPeriod"/>
            </a:pPr>
            <a:r>
              <a:rPr lang="en-US" sz="2400" dirty="0" smtClean="0"/>
              <a:t>Local machine contains </a:t>
            </a:r>
            <a:r>
              <a:rPr lang="en-US" sz="2400" dirty="0"/>
              <a:t>no PHI, passwords, or tokens.</a:t>
            </a:r>
          </a:p>
          <a:p>
            <a:pPr marL="971550" lvl="1" indent="-514350">
              <a:buFont typeface="+mj-lt"/>
              <a:buAutoNum type="arabicPeriod"/>
            </a:pPr>
            <a:r>
              <a:rPr lang="en-US" sz="2400" dirty="0" smtClean="0"/>
              <a:t>Tokens are stored, so user doesn’t have to retype </a:t>
            </a:r>
            <a:r>
              <a:rPr lang="en-US" sz="1800" dirty="0" smtClean="0">
                <a:solidFill>
                  <a:srgbClr val="DD1144"/>
                </a:solidFill>
                <a:latin typeface="DejaVu Sans Mono" panose="020B0609030804020204" pitchFamily="49" charset="0"/>
              </a:rPr>
              <a:t>9A81268476645C4E5F03428B8AC3AA7B </a:t>
            </a:r>
            <a:r>
              <a:rPr lang="en-US" sz="2400" dirty="0" smtClean="0"/>
              <a:t>every operation.</a:t>
            </a:r>
            <a:endParaRPr lang="en-US" sz="2400" dirty="0"/>
          </a:p>
          <a:p>
            <a:pPr marL="0" indent="0">
              <a:buNone/>
            </a:pPr>
            <a:r>
              <a:rPr lang="en-US" sz="2800" dirty="0" smtClean="0"/>
              <a:t>Two feasible options:</a:t>
            </a:r>
          </a:p>
          <a:p>
            <a:pPr marL="914400" lvl="1" indent="-457200">
              <a:buFont typeface="+mj-lt"/>
              <a:buAutoNum type="alphaUcPeriod"/>
            </a:pPr>
            <a:r>
              <a:rPr lang="en-US" sz="2400" dirty="0" smtClean="0">
                <a:solidFill>
                  <a:schemeClr val="bg1">
                    <a:lumMod val="50000"/>
                  </a:schemeClr>
                </a:solidFill>
              </a:rPr>
              <a:t>Encrypt and store on local machine (like </a:t>
            </a:r>
            <a:r>
              <a:rPr lang="en-US" sz="2400" dirty="0" err="1" smtClean="0">
                <a:solidFill>
                  <a:schemeClr val="bg1">
                    <a:lumMod val="50000"/>
                  </a:schemeClr>
                </a:solidFill>
              </a:rPr>
              <a:t>ssh</a:t>
            </a:r>
            <a:r>
              <a:rPr lang="en-US" sz="2400" dirty="0" smtClean="0">
                <a:solidFill>
                  <a:schemeClr val="bg1">
                    <a:lumMod val="50000"/>
                  </a:schemeClr>
                </a:solidFill>
              </a:rPr>
              <a:t>-agent), so</a:t>
            </a:r>
            <a:br>
              <a:rPr lang="en-US" sz="2400" dirty="0" smtClean="0">
                <a:solidFill>
                  <a:schemeClr val="bg1">
                    <a:lumMod val="50000"/>
                  </a:schemeClr>
                </a:solidFill>
              </a:rPr>
            </a:br>
            <a:r>
              <a:rPr lang="en-US" sz="2400" dirty="0" smtClean="0">
                <a:solidFill>
                  <a:schemeClr val="bg1">
                    <a:lumMod val="50000"/>
                  </a:schemeClr>
                </a:solidFill>
              </a:rPr>
              <a:t>violates #4.</a:t>
            </a:r>
          </a:p>
          <a:p>
            <a:pPr marL="914400" lvl="1" indent="-457200">
              <a:buFont typeface="+mj-lt"/>
              <a:buAutoNum type="alphaUcPeriod"/>
            </a:pPr>
            <a:r>
              <a:rPr lang="en-US" sz="2400" dirty="0" smtClean="0"/>
              <a:t>Use LDAP credentials calling SQL Server. </a:t>
            </a:r>
            <a:br>
              <a:rPr lang="en-US" sz="2400" dirty="0" smtClean="0"/>
            </a:br>
            <a:r>
              <a:rPr lang="en-US" sz="2400" dirty="0" smtClean="0"/>
              <a:t>Requires ODBC DSN on local computer, so </a:t>
            </a:r>
            <a:br>
              <a:rPr lang="en-US" sz="2400" dirty="0" smtClean="0"/>
            </a:br>
            <a:r>
              <a:rPr lang="en-US" sz="2400" dirty="0" smtClean="0"/>
              <a:t>violates #2.</a:t>
            </a:r>
            <a:br>
              <a:rPr lang="en-US" sz="2400" dirty="0" smtClean="0"/>
            </a:br>
            <a:endParaRPr lang="en-US" sz="2400" dirty="0"/>
          </a:p>
        </p:txBody>
      </p:sp>
    </p:spTree>
    <p:extLst>
      <p:ext uri="{BB962C8B-B14F-4D97-AF65-F5344CB8AC3E}">
        <p14:creationId xmlns:p14="http://schemas.microsoft.com/office/powerpoint/2010/main" val="262446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a:t>Token Storage Pattern </a:t>
            </a:r>
            <a:r>
              <a:rPr lang="en-US" sz="2800" dirty="0" smtClean="0"/>
              <a:t>(</a:t>
            </a:r>
            <a:r>
              <a:rPr lang="en-US" sz="2800" dirty="0"/>
              <a:t>part </a:t>
            </a:r>
            <a:r>
              <a:rPr lang="en-US" sz="2800" dirty="0" smtClean="0"/>
              <a:t>2)</a:t>
            </a:r>
            <a:endParaRPr lang="en-US" dirty="0"/>
          </a:p>
        </p:txBody>
      </p:sp>
      <p:sp>
        <p:nvSpPr>
          <p:cNvPr id="3" name="Content Placeholder 2"/>
          <p:cNvSpPr>
            <a:spLocks noGrp="1"/>
          </p:cNvSpPr>
          <p:nvPr>
            <p:ph idx="1"/>
          </p:nvPr>
        </p:nvSpPr>
        <p:spPr>
          <a:xfrm>
            <a:off x="0" y="914400"/>
            <a:ext cx="9144000" cy="5943600"/>
          </a:xfrm>
        </p:spPr>
        <p:txBody>
          <a:bodyPr>
            <a:normAutofit fontScale="92500"/>
          </a:bodyPr>
          <a:lstStyle/>
          <a:p>
            <a:pPr marL="0" indent="0">
              <a:buNone/>
            </a:pPr>
            <a:r>
              <a:rPr lang="en-US" sz="2800" dirty="0"/>
              <a:t>We </a:t>
            </a:r>
            <a:r>
              <a:rPr lang="en-US" sz="2800" dirty="0" smtClean="0"/>
              <a:t>feel option B </a:t>
            </a:r>
            <a:r>
              <a:rPr lang="en-US" sz="2800" dirty="0"/>
              <a:t>i</a:t>
            </a:r>
            <a:r>
              <a:rPr lang="en-US" sz="2800" dirty="0" smtClean="0"/>
              <a:t>s </a:t>
            </a:r>
            <a:r>
              <a:rPr lang="en-US" sz="2800" dirty="0"/>
              <a:t>the best </a:t>
            </a:r>
            <a:r>
              <a:rPr lang="en-US" sz="2800" dirty="0" smtClean="0"/>
              <a:t>for OU’s LDAP infrastructure:</a:t>
            </a:r>
          </a:p>
          <a:p>
            <a:pPr marL="0" indent="0" algn="ctr">
              <a:buNone/>
            </a:pPr>
            <a:r>
              <a:rPr lang="en-US" sz="2800" b="1" dirty="0" smtClean="0"/>
              <a:t>LDAP </a:t>
            </a:r>
            <a:r>
              <a:rPr lang="en-US" sz="2800" b="1" dirty="0"/>
              <a:t>credentials </a:t>
            </a:r>
            <a:r>
              <a:rPr lang="en-US" sz="2800" b="1" dirty="0" smtClean="0"/>
              <a:t>passed to SQL Server</a:t>
            </a:r>
            <a:r>
              <a:rPr lang="en-US" sz="2800" b="1" dirty="0"/>
              <a:t> </a:t>
            </a:r>
            <a:r>
              <a:rPr lang="en-US" sz="2800" b="1" dirty="0" smtClean="0"/>
              <a:t>through an</a:t>
            </a:r>
            <a:br>
              <a:rPr lang="en-US" sz="2800" b="1" dirty="0" smtClean="0"/>
            </a:br>
            <a:r>
              <a:rPr lang="en-US" sz="2800" b="1" dirty="0" smtClean="0"/>
              <a:t>ODBC </a:t>
            </a:r>
            <a:r>
              <a:rPr lang="en-US" sz="2800" b="1" dirty="0"/>
              <a:t>DSN on local </a:t>
            </a:r>
            <a:r>
              <a:rPr lang="en-US" sz="2800" b="1" dirty="0" smtClean="0"/>
              <a:t>computer.</a:t>
            </a:r>
          </a:p>
          <a:p>
            <a:pPr marL="0" indent="0" algn="ctr">
              <a:buNone/>
            </a:pPr>
            <a:endParaRPr lang="en-US" sz="2800" b="1" dirty="0" smtClean="0"/>
          </a:p>
          <a:p>
            <a:r>
              <a:rPr lang="en-US" sz="2400" dirty="0" smtClean="0"/>
              <a:t>User needs to maintain only a Windows/LDAP password.</a:t>
            </a:r>
          </a:p>
          <a:p>
            <a:r>
              <a:rPr lang="en-US" sz="2400" dirty="0" smtClean="0"/>
              <a:t>Password is required only once at OS login.</a:t>
            </a:r>
          </a:p>
          <a:p>
            <a:r>
              <a:rPr lang="en-US" sz="2400" dirty="0" smtClean="0">
                <a:solidFill>
                  <a:schemeClr val="bg1">
                    <a:lumMod val="50000"/>
                  </a:schemeClr>
                </a:solidFill>
              </a:rPr>
              <a:t>That single password is managed securely by the OS, and transmitted across the wire, where the SQL Server database then uses it.</a:t>
            </a:r>
          </a:p>
          <a:p>
            <a:r>
              <a:rPr lang="en-US" sz="2400" dirty="0" smtClean="0">
                <a:solidFill>
                  <a:schemeClr val="bg1">
                    <a:lumMod val="50000"/>
                  </a:schemeClr>
                </a:solidFill>
              </a:rPr>
              <a:t>Unauthenticated users can’t even get into the database, </a:t>
            </a:r>
            <a:br>
              <a:rPr lang="en-US" sz="2400" dirty="0" smtClean="0">
                <a:solidFill>
                  <a:schemeClr val="bg1">
                    <a:lumMod val="50000"/>
                  </a:schemeClr>
                </a:solidFill>
              </a:rPr>
            </a:br>
            <a:r>
              <a:rPr lang="en-US" sz="2400" dirty="0" smtClean="0">
                <a:solidFill>
                  <a:schemeClr val="bg1">
                    <a:lumMod val="50000"/>
                  </a:schemeClr>
                </a:solidFill>
              </a:rPr>
              <a:t>much less retrieve an unauthorized token.</a:t>
            </a:r>
          </a:p>
          <a:p>
            <a:r>
              <a:rPr lang="en-US" sz="2400" dirty="0" err="1" smtClean="0">
                <a:solidFill>
                  <a:schemeClr val="bg1">
                    <a:lumMod val="50000"/>
                  </a:schemeClr>
                </a:solidFill>
              </a:rPr>
              <a:t>Git</a:t>
            </a:r>
            <a:r>
              <a:rPr lang="en-US" sz="2400" dirty="0" smtClean="0">
                <a:solidFill>
                  <a:schemeClr val="bg1">
                    <a:lumMod val="50000"/>
                  </a:schemeClr>
                </a:solidFill>
              </a:rPr>
              <a:t> repository contains no passwords, tokens, or database server names.</a:t>
            </a:r>
            <a:endParaRPr lang="en-US" sz="2400" dirty="0">
              <a:solidFill>
                <a:schemeClr val="bg1">
                  <a:lumMod val="50000"/>
                </a:schemeClr>
              </a:solidFill>
            </a:endParaRPr>
          </a:p>
          <a:p>
            <a:r>
              <a:rPr lang="en-US" sz="2400" b="1" dirty="0" smtClean="0">
                <a:solidFill>
                  <a:srgbClr val="5E4FA2"/>
                </a:solidFill>
              </a:rPr>
              <a:t>REDCap user </a:t>
            </a:r>
            <a:r>
              <a:rPr lang="en-US" sz="2400" b="1" dirty="0">
                <a:solidFill>
                  <a:srgbClr val="5E4FA2"/>
                </a:solidFill>
              </a:rPr>
              <a:t>audit logs are more </a:t>
            </a:r>
            <a:r>
              <a:rPr lang="en-US" sz="2400" b="1" dirty="0" smtClean="0">
                <a:solidFill>
                  <a:srgbClr val="5E4FA2"/>
                </a:solidFill>
              </a:rPr>
              <a:t>valid (b/c difficult </a:t>
            </a:r>
            <a:r>
              <a:rPr lang="en-US" sz="2400" b="1" dirty="0">
                <a:solidFill>
                  <a:srgbClr val="5E4FA2"/>
                </a:solidFill>
              </a:rPr>
              <a:t>to </a:t>
            </a:r>
            <a:r>
              <a:rPr lang="en-US" sz="2400" b="1" dirty="0" smtClean="0">
                <a:solidFill>
                  <a:srgbClr val="5E4FA2"/>
                </a:solidFill>
              </a:rPr>
              <a:t>spoof user).</a:t>
            </a:r>
            <a:endParaRPr lang="en-US" sz="2400" dirty="0" smtClean="0">
              <a:solidFill>
                <a:schemeClr val="bg1">
                  <a:lumMod val="50000"/>
                </a:schemeClr>
              </a:solidFill>
            </a:endParaRPr>
          </a:p>
          <a:p>
            <a:endParaRPr lang="en-US" sz="2400" dirty="0" smtClean="0"/>
          </a:p>
          <a:p>
            <a:pPr marL="0" indent="0">
              <a:buNone/>
            </a:pPr>
            <a:r>
              <a:rPr lang="en-US" sz="2800" dirty="0" smtClean="0"/>
              <a:t>→  We host a small database </a:t>
            </a:r>
            <a:r>
              <a:rPr lang="en-US" sz="2800" dirty="0"/>
              <a:t>dedicated to </a:t>
            </a:r>
            <a:r>
              <a:rPr lang="en-US" sz="2800" dirty="0" smtClean="0"/>
              <a:t>serving tokens.</a:t>
            </a:r>
            <a:endParaRPr lang="en-US" sz="2000" dirty="0"/>
          </a:p>
        </p:txBody>
      </p:sp>
    </p:spTree>
    <p:extLst>
      <p:ext uri="{BB962C8B-B14F-4D97-AF65-F5344CB8AC3E}">
        <p14:creationId xmlns:p14="http://schemas.microsoft.com/office/powerpoint/2010/main" val="106010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fontScale="90000"/>
          </a:bodyPr>
          <a:lstStyle/>
          <a:p>
            <a:pPr marL="0" indent="0"/>
            <a:r>
              <a:rPr lang="en-US" sz="4800" dirty="0"/>
              <a:t>Continuous Quality Improvement (CQI)</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dirty="0" smtClean="0"/>
              <a:t>Defined </a:t>
            </a:r>
            <a:r>
              <a:rPr lang="en-US" dirty="0"/>
              <a:t>by HRSA as “a continuous process that employs rapid cycles of improvement</a:t>
            </a:r>
            <a:r>
              <a:rPr lang="en-US" dirty="0" smtClean="0"/>
              <a:t>”</a:t>
            </a:r>
          </a:p>
          <a:p>
            <a:endParaRPr lang="en-US" dirty="0" smtClean="0"/>
          </a:p>
          <a:p>
            <a:r>
              <a:rPr lang="en-US" dirty="0" smtClean="0"/>
              <a:t>We provide </a:t>
            </a:r>
            <a:r>
              <a:rPr lang="en-US" dirty="0"/>
              <a:t>a detailed, yet generalizable, illustration of CQI benefiting from REDCap and literate </a:t>
            </a:r>
            <a:r>
              <a:rPr lang="en-US" dirty="0" smtClean="0"/>
              <a:t>programming, which hopefully will increase the </a:t>
            </a:r>
          </a:p>
          <a:p>
            <a:pPr lvl="1"/>
            <a:r>
              <a:rPr lang="en-US" dirty="0" smtClean="0"/>
              <a:t>speed </a:t>
            </a:r>
            <a:r>
              <a:rPr lang="en-US" dirty="0"/>
              <a:t>of development, </a:t>
            </a:r>
            <a:endParaRPr lang="en-US" dirty="0" smtClean="0"/>
          </a:p>
          <a:p>
            <a:pPr lvl="1"/>
            <a:r>
              <a:rPr lang="en-US" dirty="0" smtClean="0"/>
              <a:t>consistency </a:t>
            </a:r>
            <a:r>
              <a:rPr lang="en-US" dirty="0"/>
              <a:t>of implementation, </a:t>
            </a:r>
            <a:endParaRPr lang="en-US" dirty="0" smtClean="0"/>
          </a:p>
          <a:p>
            <a:pPr lvl="1"/>
            <a:r>
              <a:rPr lang="en-US" dirty="0" smtClean="0"/>
              <a:t>adherence </a:t>
            </a:r>
            <a:r>
              <a:rPr lang="en-US" dirty="0"/>
              <a:t>to recommended security practices, </a:t>
            </a:r>
            <a:endParaRPr lang="en-US" dirty="0" smtClean="0"/>
          </a:p>
          <a:p>
            <a:pPr lvl="1"/>
            <a:r>
              <a:rPr lang="en-US" dirty="0" smtClean="0"/>
              <a:t>complexity </a:t>
            </a:r>
            <a:r>
              <a:rPr lang="en-US" dirty="0"/>
              <a:t>of statistical analyses, </a:t>
            </a:r>
            <a:endParaRPr lang="en-US" dirty="0" smtClean="0"/>
          </a:p>
          <a:p>
            <a:pPr lvl="1"/>
            <a:r>
              <a:rPr lang="en-US" dirty="0" smtClean="0"/>
              <a:t>breadth </a:t>
            </a:r>
            <a:r>
              <a:rPr lang="en-US" dirty="0"/>
              <a:t>of audience, and </a:t>
            </a:r>
            <a:endParaRPr lang="en-US" dirty="0" smtClean="0"/>
          </a:p>
          <a:p>
            <a:pPr lvl="1"/>
            <a:r>
              <a:rPr lang="en-US" dirty="0" smtClean="0"/>
              <a:t>frequency </a:t>
            </a:r>
            <a:r>
              <a:rPr lang="en-US" dirty="0"/>
              <a:t>of informative CQI cycles.</a:t>
            </a:r>
          </a:p>
          <a:p>
            <a:endParaRPr lang="en-US" dirty="0" smtClean="0"/>
          </a:p>
        </p:txBody>
      </p:sp>
    </p:spTree>
    <p:extLst>
      <p:ext uri="{BB962C8B-B14F-4D97-AF65-F5344CB8AC3E}">
        <p14:creationId xmlns:p14="http://schemas.microsoft.com/office/powerpoint/2010/main" val="2931019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a:t>Token Storage Pattern </a:t>
            </a:r>
            <a:r>
              <a:rPr lang="en-US" sz="2800" dirty="0"/>
              <a:t>(part </a:t>
            </a:r>
            <a:r>
              <a:rPr lang="en-US" sz="2800" dirty="0" smtClean="0"/>
              <a:t>3)</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dirty="0" smtClean="0"/>
              <a:t>Table:</a:t>
            </a:r>
          </a:p>
          <a:p>
            <a:endParaRPr lang="en-US" sz="2400" dirty="0"/>
          </a:p>
          <a:p>
            <a:r>
              <a:rPr lang="en-US" dirty="0" smtClean="0"/>
              <a:t>Stored Procedure: </a:t>
            </a:r>
            <a:br>
              <a:rPr lang="en-US" dirty="0" smtClean="0"/>
            </a:br>
            <a:r>
              <a:rPr lang="en-US" sz="2400" dirty="0" err="1" smtClean="0">
                <a:solidFill>
                  <a:schemeClr val="accent6">
                    <a:lumMod val="75000"/>
                  </a:schemeClr>
                </a:solidFill>
                <a:latin typeface="Courier New" panose="02070309020205020404" pitchFamily="49" charset="0"/>
                <a:cs typeface="Courier New" panose="02070309020205020404" pitchFamily="49" charset="0"/>
              </a:rPr>
              <a:t>system_user</a:t>
            </a:r>
            <a:r>
              <a:rPr lang="en-US" sz="2400" dirty="0" smtClean="0"/>
              <a:t> returns LDAP </a:t>
            </a:r>
            <a:r>
              <a:rPr lang="en-US" sz="2400" dirty="0" smtClean="0">
                <a:solidFill>
                  <a:schemeClr val="accent6">
                    <a:lumMod val="75000"/>
                  </a:schemeClr>
                </a:solidFill>
              </a:rPr>
              <a:t>username</a:t>
            </a:r>
            <a:r>
              <a:rPr lang="en-US" sz="2400" dirty="0" smtClean="0"/>
              <a:t> (</a:t>
            </a:r>
            <a:r>
              <a:rPr lang="en-US" sz="2400" dirty="0" err="1" smtClean="0"/>
              <a:t>eg</a:t>
            </a:r>
            <a:r>
              <a:rPr lang="en-US" sz="2400" dirty="0" smtClean="0"/>
              <a:t>, ‘OUHSC/</a:t>
            </a:r>
            <a:r>
              <a:rPr lang="en-US" sz="2400" dirty="0" err="1" smtClean="0"/>
              <a:t>krichards</a:t>
            </a:r>
            <a:r>
              <a:rPr lang="en-US" sz="2400" dirty="0" smtClean="0"/>
              <a:t>’)</a:t>
            </a:r>
            <a:br>
              <a:rPr lang="en-US" sz="2400" dirty="0" smtClean="0"/>
            </a:br>
            <a:endParaRPr lang="en-US" sz="2400" dirty="0"/>
          </a:p>
          <a:p>
            <a:pPr marL="914400" indent="0">
              <a:buNone/>
            </a:pP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endParaRPr lang="en-US" sz="2000" dirty="0" smtClean="0">
              <a:latin typeface="Courier New" panose="02070309020205020404" pitchFamily="49" charset="0"/>
              <a:cs typeface="Courier New" panose="02070309020205020404" pitchFamily="49" charset="0"/>
            </a:endParaRPr>
          </a:p>
          <a:p>
            <a:endParaRPr lang="en-US" dirty="0" smtClean="0"/>
          </a:p>
          <a:p>
            <a:r>
              <a:rPr lang="en-US" dirty="0" smtClean="0"/>
              <a:t>R Code:</a:t>
            </a:r>
            <a:br>
              <a:rPr lang="en-US" dirty="0" smtClean="0"/>
            </a:br>
            <a:r>
              <a:rPr lang="en-US" sz="2400" dirty="0" smtClean="0"/>
              <a:t>references the DSN </a:t>
            </a:r>
            <a:r>
              <a:rPr lang="en-US" sz="2400" dirty="0" err="1" smtClean="0">
                <a:solidFill>
                  <a:srgbClr val="D53E4F"/>
                </a:solidFill>
                <a:latin typeface="Courier New" panose="02070309020205020404" pitchFamily="49" charset="0"/>
                <a:cs typeface="Courier New" panose="02070309020205020404" pitchFamily="49" charset="0"/>
              </a:rPr>
              <a:t>TokenSecurity</a:t>
            </a:r>
            <a:r>
              <a:rPr lang="en-US" sz="2400" dirty="0" smtClean="0"/>
              <a:t> and </a:t>
            </a:r>
            <a:br>
              <a:rPr lang="en-US" sz="2400" dirty="0" smtClean="0"/>
            </a:br>
            <a:r>
              <a:rPr lang="en-US" sz="2400" dirty="0" smtClean="0"/>
              <a:t>requests user’s token for </a:t>
            </a:r>
            <a:r>
              <a:rPr lang="en-US" sz="2400" dirty="0" smtClean="0">
                <a:solidFill>
                  <a:srgbClr val="D53E4F"/>
                </a:solidFill>
                <a:latin typeface="Courier New" panose="02070309020205020404" pitchFamily="49" charset="0"/>
                <a:cs typeface="Courier New" panose="02070309020205020404" pitchFamily="49" charset="0"/>
              </a:rPr>
              <a:t>Project2</a:t>
            </a:r>
            <a:r>
              <a:rPr lang="en-US" sz="2400" dirty="0" smtClean="0"/>
              <a:t> REDCap project.</a:t>
            </a:r>
            <a:endParaRPr lang="en-US" dirty="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4114800" y="933450"/>
            <a:ext cx="3600450" cy="1352550"/>
          </a:xfrm>
          <a:prstGeom prst="rect">
            <a:avLst/>
          </a:prstGeom>
        </p:spPr>
      </p:pic>
      <p:sp>
        <p:nvSpPr>
          <p:cNvPr id="6" name="Rectangle 5"/>
          <p:cNvSpPr/>
          <p:nvPr/>
        </p:nvSpPr>
        <p:spPr>
          <a:xfrm>
            <a:off x="1219200" y="2971800"/>
            <a:ext cx="7620000" cy="1143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2000" dirty="0">
                <a:latin typeface="Courier New" panose="02070309020205020404" pitchFamily="49" charset="0"/>
                <a:cs typeface="Courier New" panose="02070309020205020404" pitchFamily="49" charset="0"/>
              </a:rPr>
              <a:t>SELECT Token FROM [</a:t>
            </a:r>
            <a:r>
              <a:rPr lang="en-US" sz="2000" dirty="0" err="1">
                <a:latin typeface="Courier New" panose="02070309020205020404" pitchFamily="49" charset="0"/>
                <a:cs typeface="Courier New" panose="02070309020205020404" pitchFamily="49" charset="0"/>
              </a:rPr>
              <a:t>RedcapPrivate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tblToken</a:t>
            </a:r>
            <a:endParaRPr lang="en-US" sz="2000" dirty="0">
              <a:latin typeface="Courier New" panose="02070309020205020404" pitchFamily="49" charset="0"/>
              <a:cs typeface="Courier New" panose="02070309020205020404" pitchFamily="49" charset="0"/>
            </a:endParaRPr>
          </a:p>
          <a:p>
            <a:pPr>
              <a:buNone/>
            </a:pPr>
            <a:r>
              <a:rPr lang="en-US" sz="2000" dirty="0">
                <a:latin typeface="Courier New" panose="02070309020205020404" pitchFamily="49" charset="0"/>
                <a:cs typeface="Courier New" panose="02070309020205020404" pitchFamily="49" charset="0"/>
              </a:rPr>
              <a:t>WHERE Username = </a:t>
            </a:r>
            <a:r>
              <a:rPr lang="en-US" sz="2000" b="1" dirty="0" err="1">
                <a:solidFill>
                  <a:schemeClr val="accent6">
                    <a:lumMod val="75000"/>
                  </a:schemeClr>
                </a:solidFill>
                <a:latin typeface="Courier New" panose="02070309020205020404" pitchFamily="49" charset="0"/>
                <a:cs typeface="Courier New" panose="02070309020205020404" pitchFamily="49" charset="0"/>
              </a:rPr>
              <a:t>system_user</a:t>
            </a:r>
            <a:r>
              <a:rPr lang="en-US" sz="2000" dirty="0">
                <a:solidFill>
                  <a:schemeClr val="accent6">
                    <a:lumMod val="75000"/>
                  </a:schemeClr>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RedcapProjectName</a:t>
            </a:r>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RedcapProjectName</a:t>
            </a:r>
            <a:endParaRPr lang="en-US" sz="2000" dirty="0"/>
          </a:p>
        </p:txBody>
      </p:sp>
      <p:sp>
        <p:nvSpPr>
          <p:cNvPr id="7" name="Rectangle 6"/>
          <p:cNvSpPr/>
          <p:nvPr/>
        </p:nvSpPr>
        <p:spPr>
          <a:xfrm>
            <a:off x="76200" y="5867400"/>
            <a:ext cx="8991600" cy="762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dirty="0">
                <a:latin typeface="Courier New" panose="02070309020205020404" pitchFamily="49" charset="0"/>
                <a:cs typeface="Courier New" panose="02070309020205020404" pitchFamily="49" charset="0"/>
              </a:rPr>
              <a:t>token &lt;- </a:t>
            </a:r>
            <a:r>
              <a:rPr lang="en-US" dirty="0" err="1">
                <a:latin typeface="Courier New" panose="02070309020205020404" pitchFamily="49" charset="0"/>
                <a:cs typeface="Courier New" panose="02070309020205020404" pitchFamily="49" charset="0"/>
              </a:rPr>
              <a:t>retrieve_token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dsn</a:t>
            </a:r>
            <a:r>
              <a:rPr lang="en-US" dirty="0">
                <a:latin typeface="Courier New" panose="02070309020205020404" pitchFamily="49" charset="0"/>
                <a:cs typeface="Courier New" panose="02070309020205020404" pitchFamily="49" charset="0"/>
              </a:rPr>
              <a:t>=</a:t>
            </a:r>
            <a:r>
              <a:rPr lang="en-US" dirty="0">
                <a:solidFill>
                  <a:srgbClr val="D53E4F"/>
                </a:solidFill>
                <a:latin typeface="Courier New" panose="02070309020205020404" pitchFamily="49" charset="0"/>
                <a:cs typeface="Courier New" panose="02070309020205020404" pitchFamily="49" charset="0"/>
              </a:rPr>
              <a:t>"</a:t>
            </a:r>
            <a:r>
              <a:rPr lang="en-US" dirty="0" err="1">
                <a:solidFill>
                  <a:srgbClr val="D53E4F"/>
                </a:solidFill>
                <a:latin typeface="Courier New" panose="02070309020205020404" pitchFamily="49" charset="0"/>
                <a:cs typeface="Courier New" panose="02070309020205020404" pitchFamily="49" charset="0"/>
              </a:rPr>
              <a:t>TokenSecurity</a:t>
            </a:r>
            <a:r>
              <a:rPr lang="en-US" dirty="0">
                <a:solidFill>
                  <a:srgbClr val="D53E4F"/>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project=</a:t>
            </a:r>
            <a:r>
              <a:rPr lang="en-US" dirty="0">
                <a:solidFill>
                  <a:srgbClr val="D53E4F"/>
                </a:solidFill>
                <a:latin typeface="Courier New" panose="02070309020205020404" pitchFamily="49" charset="0"/>
                <a:cs typeface="Courier New" panose="02070309020205020404" pitchFamily="49" charset="0"/>
              </a:rPr>
              <a:t>"Project2"</a:t>
            </a:r>
            <a:r>
              <a:rPr lang="en-US"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476455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Token </a:t>
            </a:r>
            <a:r>
              <a:rPr lang="en-US" dirty="0"/>
              <a:t>Storage Pattern </a:t>
            </a:r>
            <a:r>
              <a:rPr lang="en-US" sz="2800" dirty="0" smtClean="0"/>
              <a:t>(</a:t>
            </a:r>
            <a:r>
              <a:rPr lang="en-US" sz="2800" dirty="0"/>
              <a:t>part </a:t>
            </a:r>
            <a:r>
              <a:rPr lang="en-US" sz="2800" dirty="0" smtClean="0"/>
              <a:t>4)</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dirty="0" smtClean="0">
                <a:solidFill>
                  <a:schemeClr val="bg1">
                    <a:lumMod val="50000"/>
                  </a:schemeClr>
                </a:solidFill>
              </a:rPr>
              <a:t>Safeguards &amp; Concerns:</a:t>
            </a:r>
          </a:p>
          <a:p>
            <a:pPr lvl="1"/>
            <a:r>
              <a:rPr lang="en-US" dirty="0" smtClean="0">
                <a:solidFill>
                  <a:schemeClr val="bg1">
                    <a:lumMod val="50000"/>
                  </a:schemeClr>
                </a:solidFill>
              </a:rPr>
              <a:t>Admins for SQL Server are the same for REDCap server, so the threat envelope isn’t larger.</a:t>
            </a:r>
          </a:p>
          <a:p>
            <a:pPr lvl="1"/>
            <a:r>
              <a:rPr lang="en-US" dirty="0" smtClean="0">
                <a:solidFill>
                  <a:schemeClr val="bg1">
                    <a:lumMod val="50000"/>
                  </a:schemeClr>
                </a:solidFill>
              </a:rPr>
              <a:t>Table’s accessibility is tighter than the stored procedure’s</a:t>
            </a:r>
          </a:p>
          <a:p>
            <a:pPr lvl="1"/>
            <a:r>
              <a:rPr lang="en-US" dirty="0" smtClean="0">
                <a:solidFill>
                  <a:schemeClr val="bg1">
                    <a:lumMod val="50000"/>
                  </a:schemeClr>
                </a:solidFill>
              </a:rPr>
              <a:t>SQL Server works most naturally on our campus, but any database should work if it </a:t>
            </a:r>
            <a:r>
              <a:rPr lang="en-US" dirty="0">
                <a:solidFill>
                  <a:schemeClr val="bg1">
                    <a:lumMod val="50000"/>
                  </a:schemeClr>
                </a:solidFill>
              </a:rPr>
              <a:t>supports LDAP and something like DSNs</a:t>
            </a:r>
            <a:r>
              <a:rPr lang="en-US" dirty="0" smtClean="0">
                <a:solidFill>
                  <a:schemeClr val="bg1">
                    <a:lumMod val="50000"/>
                  </a:schemeClr>
                </a:solidFill>
              </a:rPr>
              <a:t>.</a:t>
            </a:r>
            <a:endParaRPr lang="en-US" sz="2000" dirty="0"/>
          </a:p>
          <a:p>
            <a:pPr marL="457200" lvl="1" indent="0">
              <a:buNone/>
            </a:pPr>
            <a:endParaRPr lang="en-US" sz="2000" dirty="0" smtClean="0"/>
          </a:p>
          <a:p>
            <a:pPr marL="0" indent="0">
              <a:buNone/>
            </a:pPr>
            <a:r>
              <a:rPr lang="en-US" dirty="0" smtClean="0">
                <a:solidFill>
                  <a:schemeClr val="bg1">
                    <a:lumMod val="50000"/>
                  </a:schemeClr>
                </a:solidFill>
              </a:rPr>
              <a:t>Future plans:</a:t>
            </a:r>
            <a:endParaRPr lang="en-US" sz="2400" dirty="0" smtClean="0">
              <a:solidFill>
                <a:schemeClr val="bg1">
                  <a:lumMod val="50000"/>
                </a:schemeClr>
              </a:solidFill>
            </a:endParaRPr>
          </a:p>
          <a:p>
            <a:pPr lvl="1"/>
            <a:r>
              <a:rPr lang="en-US" dirty="0" smtClean="0">
                <a:solidFill>
                  <a:schemeClr val="bg1">
                    <a:lumMod val="50000"/>
                  </a:schemeClr>
                </a:solidFill>
              </a:rPr>
              <a:t>User inserts their own token through </a:t>
            </a:r>
            <a:r>
              <a:rPr lang="en-US" dirty="0" err="1" smtClean="0">
                <a:solidFill>
                  <a:schemeClr val="bg1">
                    <a:lumMod val="50000"/>
                  </a:schemeClr>
                </a:solidFill>
              </a:rPr>
              <a:t>REDCapR</a:t>
            </a:r>
            <a:r>
              <a:rPr lang="en-US" dirty="0" smtClean="0"/>
              <a:t>.</a:t>
            </a:r>
          </a:p>
        </p:txBody>
      </p:sp>
      <p:sp>
        <p:nvSpPr>
          <p:cNvPr id="5" name="Rectangle 4"/>
          <p:cNvSpPr/>
          <p:nvPr/>
        </p:nvSpPr>
        <p:spPr>
          <a:xfrm>
            <a:off x="1524000" y="5867400"/>
            <a:ext cx="7010400" cy="838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1400" dirty="0" err="1" smtClean="0">
                <a:latin typeface="Courier New" panose="02070309020205020404" pitchFamily="49" charset="0"/>
                <a:cs typeface="Courier New" panose="02070309020205020404" pitchFamily="49" charset="0"/>
              </a:rPr>
              <a:t>REDCapR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set_token</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dsn</a:t>
            </a:r>
            <a:r>
              <a:rPr lang="en-US" sz="1400" dirty="0" smtClean="0">
                <a:latin typeface="Courier New" panose="02070309020205020404" pitchFamily="49" charset="0"/>
                <a:cs typeface="Courier New" panose="02070309020205020404" pitchFamily="49" charset="0"/>
              </a:rPr>
              <a:t>=</a:t>
            </a:r>
            <a:r>
              <a:rPr lang="en-US" sz="1400" dirty="0" smtClean="0">
                <a:solidFill>
                  <a:srgbClr val="D53E4F"/>
                </a:solidFill>
                <a:latin typeface="Courier New" panose="02070309020205020404" pitchFamily="49" charset="0"/>
                <a:cs typeface="Courier New" panose="02070309020205020404" pitchFamily="49" charset="0"/>
              </a:rPr>
              <a:t>"</a:t>
            </a:r>
            <a:r>
              <a:rPr lang="en-US" sz="1400" dirty="0" err="1" smtClean="0">
                <a:solidFill>
                  <a:srgbClr val="D53E4F"/>
                </a:solidFill>
                <a:latin typeface="Courier New" panose="02070309020205020404" pitchFamily="49" charset="0"/>
                <a:cs typeface="Courier New" panose="02070309020205020404" pitchFamily="49" charset="0"/>
              </a:rPr>
              <a:t>TokenSecurity</a:t>
            </a:r>
            <a:r>
              <a:rPr lang="en-US" sz="1400" dirty="0" smtClean="0">
                <a:solidFill>
                  <a:srgbClr val="D53E4F"/>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project=</a:t>
            </a:r>
            <a:r>
              <a:rPr lang="en-US" sz="1400" dirty="0" smtClean="0">
                <a:solidFill>
                  <a:srgbClr val="D53E4F"/>
                </a:solidFill>
                <a:latin typeface="Courier New" panose="02070309020205020404" pitchFamily="49" charset="0"/>
                <a:cs typeface="Courier New" panose="02070309020205020404" pitchFamily="49" charset="0"/>
              </a:rPr>
              <a:t>"Project2",</a:t>
            </a:r>
            <a:r>
              <a:rPr lang="en-US" sz="1400" dirty="0">
                <a:solidFill>
                  <a:srgbClr val="D53E4F"/>
                </a:solidFill>
                <a:latin typeface="Courier New" panose="02070309020205020404" pitchFamily="49" charset="0"/>
                <a:cs typeface="Courier New" panose="02070309020205020404" pitchFamily="49" charset="0"/>
              </a:rPr>
              <a:t/>
            </a:r>
            <a:br>
              <a:rPr lang="en-US" sz="1400" dirty="0">
                <a:solidFill>
                  <a:srgbClr val="D53E4F"/>
                </a:solidFill>
                <a:latin typeface="Courier New" panose="02070309020205020404" pitchFamily="49" charset="0"/>
                <a:cs typeface="Courier New" panose="02070309020205020404" pitchFamily="49" charset="0"/>
              </a:rPr>
            </a:br>
            <a:r>
              <a:rPr lang="en-US" sz="1400" dirty="0" smtClean="0">
                <a:solidFill>
                  <a:schemeClr val="tx1"/>
                </a:solidFill>
                <a:latin typeface="Courier New" panose="02070309020205020404" pitchFamily="49" charset="0"/>
                <a:cs typeface="Courier New" panose="02070309020205020404" pitchFamily="49" charset="0"/>
              </a:rPr>
              <a:t>   token=</a:t>
            </a:r>
            <a:r>
              <a:rPr lang="en-US" sz="1400" dirty="0" err="1" smtClean="0">
                <a:solidFill>
                  <a:schemeClr val="tx1"/>
                </a:solidFill>
                <a:latin typeface="Courier New" panose="02070309020205020404" pitchFamily="49" charset="0"/>
                <a:cs typeface="Courier New" panose="02070309020205020404" pitchFamily="49" charset="0"/>
              </a:rPr>
              <a:t>prompt_input</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smtClean="0">
                <a:solidFill>
                  <a:srgbClr val="D53E4F"/>
                </a:solidFill>
                <a:latin typeface="Courier New" panose="02070309020205020404" pitchFamily="49" charset="0"/>
                <a:cs typeface="Courier New" panose="02070309020205020404" pitchFamily="49" charset="0"/>
              </a:rPr>
              <a:t>"Enter Token:"</a:t>
            </a:r>
            <a:r>
              <a:rPr lang="en-US" sz="1400" dirty="0" smtClean="0">
                <a:solidFill>
                  <a:schemeClr val="tx1"/>
                </a:solidFill>
                <a:latin typeface="Courier New" panose="02070309020205020404" pitchFamily="49" charset="0"/>
                <a:cs typeface="Courier New" panose="02070309020205020404" pitchFamily="49" charset="0"/>
              </a:rPr>
              <a:t>)</a:t>
            </a:r>
          </a:p>
          <a:p>
            <a:pPr>
              <a:buNone/>
            </a:pPr>
            <a:r>
              <a:rPr lang="en-US" sz="1400" dirty="0" smtClean="0">
                <a:latin typeface="Courier New" panose="02070309020205020404" pitchFamily="49" charset="0"/>
                <a:cs typeface="Courier New" panose="02070309020205020404" pitchFamily="49" charset="0"/>
              </a:rPr>
              <a:t>)</a:t>
            </a:r>
            <a:endParaRPr lang="en-US" sz="1400" dirty="0"/>
          </a:p>
        </p:txBody>
      </p:sp>
    </p:spTree>
    <p:extLst>
      <p:ext uri="{BB962C8B-B14F-4D97-AF65-F5344CB8AC3E}">
        <p14:creationId xmlns:p14="http://schemas.microsoft.com/office/powerpoint/2010/main" val="774014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Other Storage Practices </a:t>
            </a:r>
            <a:r>
              <a:rPr lang="en-US" sz="2800" dirty="0" smtClean="0"/>
              <a:t>(</a:t>
            </a:r>
            <a:r>
              <a:rPr lang="en-US" sz="2800" dirty="0"/>
              <a:t>part </a:t>
            </a:r>
            <a:r>
              <a:rPr lang="en-US" sz="2800" dirty="0" smtClean="0"/>
              <a:t>5)</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endParaRPr lang="en-US" dirty="0" smtClean="0"/>
          </a:p>
          <a:p>
            <a:pPr marL="0" indent="0">
              <a:buNone/>
            </a:pPr>
            <a:r>
              <a:rPr lang="en-US" dirty="0" smtClean="0"/>
              <a:t>Use pattern for any content too sensitive for repo.</a:t>
            </a:r>
          </a:p>
          <a:p>
            <a:pPr lvl="1"/>
            <a:r>
              <a:rPr lang="en-US" dirty="0" smtClean="0"/>
              <a:t>Works best for meta-data, not subject-data.</a:t>
            </a:r>
          </a:p>
          <a:p>
            <a:pPr lvl="1"/>
            <a:r>
              <a:rPr lang="en-US" dirty="0" err="1" smtClean="0"/>
              <a:t>eg</a:t>
            </a:r>
            <a:r>
              <a:rPr lang="en-US" dirty="0" smtClean="0"/>
              <a:t>, URL of REDCap Server.</a:t>
            </a:r>
          </a:p>
          <a:p>
            <a:pPr lvl="1"/>
            <a:r>
              <a:rPr lang="en-US" dirty="0" err="1" smtClean="0"/>
              <a:t>eg</a:t>
            </a:r>
            <a:r>
              <a:rPr lang="en-US" dirty="0" smtClean="0"/>
              <a:t>, File path of CSV on file server containing PHI.</a:t>
            </a:r>
            <a:br>
              <a:rPr lang="en-US" dirty="0" smtClean="0"/>
            </a:br>
            <a:endParaRPr lang="en-US" dirty="0" smtClean="0"/>
          </a:p>
          <a:p>
            <a:pPr marL="0" indent="0">
              <a:buNone/>
            </a:pPr>
            <a:r>
              <a:rPr lang="en-US" dirty="0" smtClean="0"/>
              <a:t>Possible to redirect different users to different values.</a:t>
            </a:r>
          </a:p>
          <a:p>
            <a:pPr lvl="1"/>
            <a:r>
              <a:rPr lang="en-US" dirty="0" smtClean="0"/>
              <a:t>If 5 users have API access to a single REDCap project,</a:t>
            </a:r>
            <a:br>
              <a:rPr lang="en-US" dirty="0" smtClean="0"/>
            </a:br>
            <a:r>
              <a:rPr lang="en-US" dirty="0" smtClean="0"/>
              <a:t>the database table will have 5 rows,</a:t>
            </a:r>
            <a:br>
              <a:rPr lang="en-US" dirty="0" smtClean="0"/>
            </a:br>
            <a:r>
              <a:rPr lang="en-US" dirty="0" smtClean="0"/>
              <a:t>each with a unique token.</a:t>
            </a:r>
          </a:p>
        </p:txBody>
      </p:sp>
    </p:spTree>
    <p:extLst>
      <p:ext uri="{BB962C8B-B14F-4D97-AF65-F5344CB8AC3E}">
        <p14:creationId xmlns:p14="http://schemas.microsoft.com/office/powerpoint/2010/main" val="3108355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fontScale="90000"/>
          </a:bodyPr>
          <a:lstStyle/>
          <a:p>
            <a:pPr marL="0" indent="0"/>
            <a:r>
              <a:rPr lang="en-US" sz="4900" dirty="0" smtClean="0"/>
              <a:t>Goals</a:t>
            </a:r>
            <a:endParaRPr lang="en-US" dirty="0"/>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a:t>Continuous Quality Improvement (CQI).</a:t>
            </a:r>
          </a:p>
          <a:p>
            <a:pPr lvl="1"/>
            <a:r>
              <a:rPr lang="en-US" dirty="0"/>
              <a:t>Evaluated programs need fresh &amp; frequent feedback.</a:t>
            </a:r>
          </a:p>
          <a:p>
            <a:endParaRPr lang="en-US" dirty="0"/>
          </a:p>
          <a:p>
            <a:r>
              <a:rPr lang="en-US" dirty="0"/>
              <a:t>Collaborative Development.</a:t>
            </a:r>
          </a:p>
          <a:p>
            <a:endParaRPr lang="en-US" dirty="0" smtClean="0"/>
          </a:p>
          <a:p>
            <a:r>
              <a:rPr lang="en-US" dirty="0" smtClean="0"/>
              <a:t>Reproducible research.</a:t>
            </a:r>
          </a:p>
          <a:p>
            <a:pPr lvl="1"/>
            <a:r>
              <a:rPr lang="en-US" dirty="0" smtClean="0"/>
              <a:t>Facilitates scientific replication.</a:t>
            </a:r>
          </a:p>
          <a:p>
            <a:pPr lvl="1"/>
            <a:r>
              <a:rPr lang="en-US" dirty="0" smtClean="0"/>
              <a:t>Disseminates techniques to other subfields.</a:t>
            </a:r>
          </a:p>
          <a:p>
            <a:pPr lvl="1"/>
            <a:r>
              <a:rPr lang="en-US" dirty="0"/>
              <a:t>Promotes cumulative research</a:t>
            </a:r>
            <a:r>
              <a:rPr lang="en-US" dirty="0" smtClean="0"/>
              <a:t>.</a:t>
            </a:r>
            <a:endParaRPr lang="en-US" dirty="0"/>
          </a:p>
        </p:txBody>
      </p:sp>
    </p:spTree>
    <p:extLst>
      <p:ext uri="{BB962C8B-B14F-4D97-AF65-F5344CB8AC3E}">
        <p14:creationId xmlns:p14="http://schemas.microsoft.com/office/powerpoint/2010/main" val="1305404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bg1">
              <a:lumMod val="85000"/>
            </a:schemeClr>
          </a:solidFill>
        </p:spPr>
        <p:txBody>
          <a:bodyPr>
            <a:normAutofit fontScale="90000"/>
          </a:bodyPr>
          <a:lstStyle/>
          <a:p>
            <a:r>
              <a:rPr lang="en-US" sz="4900" dirty="0" smtClean="0"/>
              <a:t>Important OU Personnel</a:t>
            </a:r>
            <a:endParaRPr lang="en-US" dirty="0"/>
          </a:p>
        </p:txBody>
      </p:sp>
      <p:sp>
        <p:nvSpPr>
          <p:cNvPr id="3" name="Content Placeholder 2"/>
          <p:cNvSpPr>
            <a:spLocks noGrp="1"/>
          </p:cNvSpPr>
          <p:nvPr>
            <p:ph idx="1"/>
          </p:nvPr>
        </p:nvSpPr>
        <p:spPr>
          <a:xfrm>
            <a:off x="304800" y="838200"/>
            <a:ext cx="8839200" cy="6019800"/>
          </a:xfrm>
        </p:spPr>
        <p:txBody>
          <a:bodyPr>
            <a:normAutofit fontScale="92500" lnSpcReduction="10000"/>
          </a:bodyPr>
          <a:lstStyle/>
          <a:p>
            <a:pPr marL="0" indent="0">
              <a:buNone/>
            </a:pPr>
            <a:r>
              <a:rPr lang="en-US" dirty="0" smtClean="0"/>
              <a:t>Cliff Mack, Tony Miller, Pravina Kota </a:t>
            </a:r>
          </a:p>
          <a:p>
            <a:pPr lvl="1"/>
            <a:r>
              <a:rPr lang="en-US" dirty="0" smtClean="0">
                <a:solidFill>
                  <a:schemeClr val="bg1">
                    <a:lumMod val="50000"/>
                  </a:schemeClr>
                </a:solidFill>
              </a:rPr>
              <a:t>REDCap, VM, &amp; </a:t>
            </a:r>
            <a:r>
              <a:rPr lang="en-US" dirty="0">
                <a:solidFill>
                  <a:schemeClr val="bg1">
                    <a:lumMod val="50000"/>
                  </a:schemeClr>
                </a:solidFill>
              </a:rPr>
              <a:t>database support</a:t>
            </a:r>
          </a:p>
          <a:p>
            <a:pPr marL="0" indent="0">
              <a:buNone/>
            </a:pPr>
            <a:r>
              <a:rPr lang="en-US" dirty="0"/>
              <a:t>Randy Moore &amp; April Lee </a:t>
            </a:r>
            <a:endParaRPr lang="en-US" dirty="0">
              <a:solidFill>
                <a:schemeClr val="bg1">
                  <a:lumMod val="50000"/>
                </a:schemeClr>
              </a:solidFill>
            </a:endParaRPr>
          </a:p>
          <a:p>
            <a:pPr lvl="1"/>
            <a:r>
              <a:rPr lang="en-US" dirty="0">
                <a:solidFill>
                  <a:schemeClr val="bg1">
                    <a:lumMod val="50000"/>
                  </a:schemeClr>
                </a:solidFill>
              </a:rPr>
              <a:t>security </a:t>
            </a:r>
            <a:r>
              <a:rPr lang="en-US" dirty="0" smtClean="0">
                <a:solidFill>
                  <a:schemeClr val="bg1">
                    <a:lumMod val="50000"/>
                  </a:schemeClr>
                </a:solidFill>
              </a:rPr>
              <a:t>specialists</a:t>
            </a:r>
            <a:endParaRPr lang="en-US" dirty="0">
              <a:solidFill>
                <a:schemeClr val="bg1">
                  <a:lumMod val="50000"/>
                </a:schemeClr>
              </a:solidFill>
            </a:endParaRPr>
          </a:p>
          <a:p>
            <a:pPr marL="0" indent="0">
              <a:buNone/>
            </a:pPr>
            <a:r>
              <a:rPr lang="en-US" dirty="0" smtClean="0"/>
              <a:t>Donna Wells</a:t>
            </a:r>
            <a:endParaRPr lang="en-US" dirty="0">
              <a:solidFill>
                <a:schemeClr val="bg1">
                  <a:lumMod val="50000"/>
                </a:schemeClr>
              </a:solidFill>
            </a:endParaRPr>
          </a:p>
          <a:p>
            <a:pPr lvl="1"/>
            <a:r>
              <a:rPr lang="en-US" dirty="0" smtClean="0">
                <a:solidFill>
                  <a:schemeClr val="bg1">
                    <a:lumMod val="50000"/>
                  </a:schemeClr>
                </a:solidFill>
              </a:rPr>
              <a:t>everything specialist</a:t>
            </a:r>
            <a:endParaRPr lang="en-US" dirty="0">
              <a:solidFill>
                <a:schemeClr val="bg1">
                  <a:lumMod val="50000"/>
                </a:schemeClr>
              </a:solidFill>
            </a:endParaRPr>
          </a:p>
          <a:p>
            <a:pPr marL="0" indent="0">
              <a:buNone/>
            </a:pPr>
            <a:r>
              <a:rPr lang="en-US" dirty="0" smtClean="0"/>
              <a:t> </a:t>
            </a:r>
            <a:r>
              <a:rPr lang="en-US" dirty="0"/>
              <a:t>Julie </a:t>
            </a:r>
            <a:r>
              <a:rPr lang="en-US" dirty="0" smtClean="0"/>
              <a:t>Stoner; Zsolt Nagykaldi</a:t>
            </a:r>
            <a:endParaRPr lang="en-US" dirty="0" smtClean="0">
              <a:solidFill>
                <a:schemeClr val="bg1">
                  <a:lumMod val="50000"/>
                </a:schemeClr>
              </a:solidFill>
            </a:endParaRPr>
          </a:p>
          <a:p>
            <a:pPr lvl="1"/>
            <a:r>
              <a:rPr lang="en-US" dirty="0" smtClean="0">
                <a:solidFill>
                  <a:schemeClr val="bg1">
                    <a:lumMod val="50000"/>
                  </a:schemeClr>
                </a:solidFill>
              </a:rPr>
              <a:t>Director of CTS </a:t>
            </a:r>
            <a:r>
              <a:rPr lang="en-US" dirty="0" err="1" smtClean="0">
                <a:solidFill>
                  <a:schemeClr val="bg1">
                    <a:lumMod val="50000"/>
                  </a:schemeClr>
                </a:solidFill>
              </a:rPr>
              <a:t>Biostat</a:t>
            </a:r>
            <a:r>
              <a:rPr lang="en-US" dirty="0" smtClean="0">
                <a:solidFill>
                  <a:schemeClr val="bg1">
                    <a:lumMod val="50000"/>
                  </a:schemeClr>
                </a:solidFill>
              </a:rPr>
              <a:t>/</a:t>
            </a:r>
            <a:r>
              <a:rPr lang="en-US" dirty="0" err="1" smtClean="0">
                <a:solidFill>
                  <a:schemeClr val="bg1">
                    <a:lumMod val="50000"/>
                  </a:schemeClr>
                </a:solidFill>
              </a:rPr>
              <a:t>Epi</a:t>
            </a:r>
            <a:r>
              <a:rPr lang="en-US" dirty="0" smtClean="0">
                <a:solidFill>
                  <a:schemeClr val="bg1">
                    <a:lumMod val="50000"/>
                  </a:schemeClr>
                </a:solidFill>
              </a:rPr>
              <a:t> core; EHR </a:t>
            </a:r>
            <a:r>
              <a:rPr lang="en-US" dirty="0">
                <a:solidFill>
                  <a:schemeClr val="bg1">
                    <a:lumMod val="50000"/>
                  </a:schemeClr>
                </a:solidFill>
              </a:rPr>
              <a:t>expert</a:t>
            </a:r>
          </a:p>
          <a:p>
            <a:pPr marL="0" indent="0">
              <a:buNone/>
            </a:pPr>
            <a:r>
              <a:rPr lang="en-US" dirty="0" smtClean="0"/>
              <a:t>David Horton; </a:t>
            </a:r>
            <a:r>
              <a:rPr lang="en-US" dirty="0"/>
              <a:t>Becki Trepagnier</a:t>
            </a:r>
          </a:p>
          <a:p>
            <a:pPr lvl="1"/>
            <a:r>
              <a:rPr lang="en-US" dirty="0" err="1" smtClean="0">
                <a:solidFill>
                  <a:schemeClr val="bg1">
                    <a:lumMod val="50000"/>
                  </a:schemeClr>
                </a:solidFill>
              </a:rPr>
              <a:t>Assoc</a:t>
            </a:r>
            <a:r>
              <a:rPr lang="en-US" dirty="0" smtClean="0">
                <a:solidFill>
                  <a:schemeClr val="bg1">
                    <a:lumMod val="50000"/>
                  </a:schemeClr>
                </a:solidFill>
              </a:rPr>
              <a:t> VP, Shared Services; </a:t>
            </a:r>
            <a:r>
              <a:rPr lang="en-US" dirty="0" err="1" smtClean="0">
                <a:solidFill>
                  <a:schemeClr val="bg1">
                    <a:lumMod val="50000"/>
                  </a:schemeClr>
                </a:solidFill>
              </a:rPr>
              <a:t>Assoc</a:t>
            </a:r>
            <a:r>
              <a:rPr lang="en-US" dirty="0" smtClean="0">
                <a:solidFill>
                  <a:schemeClr val="bg1">
                    <a:lumMod val="50000"/>
                  </a:schemeClr>
                </a:solidFill>
              </a:rPr>
              <a:t> VP, IT</a:t>
            </a:r>
          </a:p>
          <a:p>
            <a:pPr marL="0" indent="0">
              <a:buNone/>
            </a:pPr>
            <a:r>
              <a:rPr lang="en-US" dirty="0" smtClean="0"/>
              <a:t>Robert Roswell; Darrin Akins</a:t>
            </a:r>
          </a:p>
          <a:p>
            <a:pPr lvl="1"/>
            <a:r>
              <a:rPr lang="en-US" dirty="0" smtClean="0">
                <a:solidFill>
                  <a:schemeClr val="bg1">
                    <a:lumMod val="50000"/>
                  </a:schemeClr>
                </a:solidFill>
              </a:rPr>
              <a:t>Sr. </a:t>
            </a:r>
            <a:r>
              <a:rPr lang="en-US" dirty="0" err="1" smtClean="0">
                <a:solidFill>
                  <a:schemeClr val="bg1">
                    <a:lumMod val="50000"/>
                  </a:schemeClr>
                </a:solidFill>
              </a:rPr>
              <a:t>Assoc</a:t>
            </a:r>
            <a:r>
              <a:rPr lang="en-US" dirty="0" smtClean="0">
                <a:solidFill>
                  <a:schemeClr val="bg1">
                    <a:lumMod val="50000"/>
                  </a:schemeClr>
                </a:solidFill>
              </a:rPr>
              <a:t> Dean, College of Medicine; </a:t>
            </a:r>
            <a:r>
              <a:rPr lang="en-US" dirty="0" err="1" smtClean="0">
                <a:solidFill>
                  <a:schemeClr val="bg1">
                    <a:lumMod val="50000"/>
                  </a:schemeClr>
                </a:solidFill>
              </a:rPr>
              <a:t>Assoc</a:t>
            </a:r>
            <a:r>
              <a:rPr lang="en-US" dirty="0" smtClean="0">
                <a:solidFill>
                  <a:schemeClr val="bg1">
                    <a:lumMod val="50000"/>
                  </a:schemeClr>
                </a:solidFill>
              </a:rPr>
              <a:t> Dean, Research</a:t>
            </a:r>
          </a:p>
        </p:txBody>
      </p:sp>
    </p:spTree>
    <p:extLst>
      <p:ext uri="{BB962C8B-B14F-4D97-AF65-F5344CB8AC3E}">
        <p14:creationId xmlns:p14="http://schemas.microsoft.com/office/powerpoint/2010/main" val="1581996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bg1">
              <a:lumMod val="85000"/>
            </a:schemeClr>
          </a:solidFill>
        </p:spPr>
        <p:txBody>
          <a:bodyPr>
            <a:normAutofit fontScale="90000"/>
          </a:bodyPr>
          <a:lstStyle/>
          <a:p>
            <a:pPr marL="0" indent="0"/>
            <a:r>
              <a:rPr lang="en-US" sz="4900" dirty="0" smtClean="0"/>
              <a:t>Thanks to Funders</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lgn="ctr">
              <a:buNone/>
            </a:pPr>
            <a:endParaRPr lang="en-US" sz="2400" dirty="0" smtClean="0"/>
          </a:p>
          <a:p>
            <a:pPr marL="0" indent="0" algn="ctr">
              <a:buNone/>
            </a:pPr>
            <a:endParaRPr lang="en-US" sz="2400" dirty="0"/>
          </a:p>
          <a:p>
            <a:pPr marL="0" indent="0" algn="ctr">
              <a:buNone/>
            </a:pPr>
            <a:r>
              <a:rPr lang="en-US" sz="2400" dirty="0" smtClean="0"/>
              <a:t>HRSA/ACF D89MC23154</a:t>
            </a:r>
            <a:endParaRPr lang="en-US" sz="2400" dirty="0"/>
          </a:p>
          <a:p>
            <a:pPr marL="0" indent="0" algn="ctr">
              <a:buNone/>
            </a:pPr>
            <a:endParaRPr lang="en-US" sz="2400" dirty="0" smtClean="0"/>
          </a:p>
          <a:p>
            <a:pPr marL="0" indent="0" algn="ctr">
              <a:buNone/>
            </a:pPr>
            <a:r>
              <a:rPr lang="en-US" sz="2400" dirty="0" smtClean="0"/>
              <a:t>OUHSC </a:t>
            </a:r>
            <a:r>
              <a:rPr lang="en-US" sz="2400" dirty="0"/>
              <a:t>CCAN Independent Evaluation of the State of Oklahoma Competitive Maternal, Infant, and Early Childhood Home Visiting (MIECHV) Project. </a:t>
            </a:r>
            <a:endParaRPr lang="en-US" sz="2400" dirty="0" smtClean="0"/>
          </a:p>
          <a:p>
            <a:pPr marL="0" indent="0" algn="ctr">
              <a:buNone/>
            </a:pPr>
            <a:endParaRPr lang="en-US" sz="2400" dirty="0" smtClean="0"/>
          </a:p>
          <a:p>
            <a:pPr marL="0" indent="0" algn="ctr">
              <a:buNone/>
            </a:pPr>
            <a:r>
              <a:rPr lang="en-US" sz="2400" dirty="0" smtClean="0"/>
              <a:t>Evaluates </a:t>
            </a:r>
            <a:r>
              <a:rPr lang="en-US" sz="2400" dirty="0"/>
              <a:t>MIECHV expansion and enhancement of Evidence-based Home Visitation programs in four Oklahoma counties.  </a:t>
            </a:r>
          </a:p>
          <a:p>
            <a:pPr marL="0" indent="0">
              <a:buNone/>
            </a:pPr>
            <a:endParaRPr lang="en-US" dirty="0"/>
          </a:p>
        </p:txBody>
      </p:sp>
    </p:spTree>
    <p:extLst>
      <p:ext uri="{BB962C8B-B14F-4D97-AF65-F5344CB8AC3E}">
        <p14:creationId xmlns:p14="http://schemas.microsoft.com/office/powerpoint/2010/main" val="1946319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81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rmAutofit fontScale="90000"/>
          </a:bodyPr>
          <a:lstStyle/>
          <a:p>
            <a:r>
              <a:rPr lang="en-US" dirty="0" smtClean="0"/>
              <a:t>Possible REDCap Workflows</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26884"/>
            <a:ext cx="9144001" cy="58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410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Security Patterns &amp; Practices</a:t>
            </a:r>
            <a:endParaRPr lang="en-US" dirty="0"/>
          </a:p>
        </p:txBody>
      </p:sp>
      <p:sp>
        <p:nvSpPr>
          <p:cNvPr id="3" name="Content Placeholder 2"/>
          <p:cNvSpPr>
            <a:spLocks noGrp="1"/>
          </p:cNvSpPr>
          <p:nvPr>
            <p:ph idx="1"/>
          </p:nvPr>
        </p:nvSpPr>
        <p:spPr>
          <a:xfrm>
            <a:off x="0" y="1371600"/>
            <a:ext cx="9144000" cy="5257800"/>
          </a:xfrm>
        </p:spPr>
        <p:txBody>
          <a:bodyPr/>
          <a:lstStyle/>
          <a:p>
            <a:r>
              <a:rPr lang="en-US" dirty="0">
                <a:solidFill>
                  <a:schemeClr val="bg1">
                    <a:lumMod val="50000"/>
                  </a:schemeClr>
                </a:solidFill>
              </a:rPr>
              <a:t>Could spend 4 hours discussing security details.</a:t>
            </a:r>
          </a:p>
          <a:p>
            <a:pPr lvl="1"/>
            <a:r>
              <a:rPr lang="en-US" dirty="0">
                <a:solidFill>
                  <a:schemeClr val="bg1">
                    <a:lumMod val="50000"/>
                  </a:schemeClr>
                </a:solidFill>
              </a:rPr>
              <a:t>Consult REDCap IT staff and/or our team.</a:t>
            </a:r>
          </a:p>
          <a:p>
            <a:r>
              <a:rPr lang="en-US" smtClean="0">
                <a:solidFill>
                  <a:schemeClr val="bg1">
                    <a:lumMod val="50000"/>
                  </a:schemeClr>
                </a:solidFill>
              </a:rPr>
              <a:t>Use a </a:t>
            </a:r>
            <a:r>
              <a:rPr lang="en-US" i="1" dirty="0">
                <a:solidFill>
                  <a:schemeClr val="bg1">
                    <a:lumMod val="50000"/>
                  </a:schemeClr>
                </a:solidFill>
              </a:rPr>
              <a:t>private</a:t>
            </a:r>
            <a:r>
              <a:rPr lang="en-US" dirty="0">
                <a:solidFill>
                  <a:schemeClr val="bg1">
                    <a:lumMod val="50000"/>
                  </a:schemeClr>
                </a:solidFill>
              </a:rPr>
              <a:t> GitHub repository.</a:t>
            </a:r>
            <a:r>
              <a:rPr lang="en-US" sz="2400" dirty="0">
                <a:solidFill>
                  <a:schemeClr val="bg1">
                    <a:lumMod val="50000"/>
                  </a:schemeClr>
                </a:solidFill>
              </a:rPr>
              <a:t> </a:t>
            </a:r>
            <a:r>
              <a:rPr lang="en-US" sz="2400" dirty="0" smtClean="0">
                <a:solidFill>
                  <a:schemeClr val="bg1">
                    <a:lumMod val="50000"/>
                  </a:schemeClr>
                </a:solidFill>
              </a:rPr>
              <a:t>(free for academics)</a:t>
            </a:r>
            <a:endParaRPr lang="en-US" dirty="0">
              <a:solidFill>
                <a:schemeClr val="bg1">
                  <a:lumMod val="50000"/>
                </a:schemeClr>
              </a:solidFill>
            </a:endParaRPr>
          </a:p>
          <a:p>
            <a:r>
              <a:rPr lang="en-US" dirty="0"/>
              <a:t>Be careful with REDCap tokens. </a:t>
            </a:r>
            <a:r>
              <a:rPr lang="en-US" sz="2400" dirty="0">
                <a:solidFill>
                  <a:schemeClr val="bg1">
                    <a:lumMod val="50000"/>
                  </a:schemeClr>
                </a:solidFill>
              </a:rPr>
              <a:t>(</a:t>
            </a:r>
            <a:r>
              <a:rPr lang="en-US" sz="2400" dirty="0" err="1">
                <a:solidFill>
                  <a:schemeClr val="bg1">
                    <a:lumMod val="50000"/>
                  </a:schemeClr>
                </a:solidFill>
              </a:rPr>
              <a:t>ie</a:t>
            </a:r>
            <a:r>
              <a:rPr lang="en-US" sz="2400" dirty="0">
                <a:solidFill>
                  <a:schemeClr val="bg1">
                    <a:lumMod val="50000"/>
                  </a:schemeClr>
                </a:solidFill>
              </a:rPr>
              <a:t>, passwords)</a:t>
            </a:r>
            <a:endParaRPr lang="en-US" dirty="0">
              <a:solidFill>
                <a:schemeClr val="bg1">
                  <a:lumMod val="50000"/>
                </a:schemeClr>
              </a:solidFill>
            </a:endParaRPr>
          </a:p>
          <a:p>
            <a:r>
              <a:rPr lang="en-US" dirty="0"/>
              <a:t>Get PHI into REDCap &amp; SQL as early as possible.</a:t>
            </a:r>
          </a:p>
          <a:p>
            <a:pPr lvl="1"/>
            <a:r>
              <a:rPr lang="en-US" dirty="0"/>
              <a:t>We regularly receive CSVs &amp; XLSXs from partners.</a:t>
            </a:r>
          </a:p>
          <a:p>
            <a:pPr lvl="1"/>
            <a:r>
              <a:rPr lang="en-US" dirty="0"/>
              <a:t>DB files aren’t accidentally copied or emailed.</a:t>
            </a:r>
          </a:p>
          <a:p>
            <a:pPr lvl="1"/>
            <a:r>
              <a:rPr lang="en-US" dirty="0"/>
              <a:t>And try to store derivative datasets in REDCap &amp; SQL instead of on the file server.</a:t>
            </a:r>
          </a:p>
        </p:txBody>
      </p:sp>
    </p:spTree>
    <p:extLst>
      <p:ext uri="{BB962C8B-B14F-4D97-AF65-F5344CB8AC3E}">
        <p14:creationId xmlns:p14="http://schemas.microsoft.com/office/powerpoint/2010/main" val="92863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Underlying Security Concepts Part 1</a:t>
            </a:r>
            <a:endParaRPr lang="en-US" dirty="0"/>
          </a:p>
        </p:txBody>
      </p:sp>
      <p:sp>
        <p:nvSpPr>
          <p:cNvPr id="3" name="Content Placeholder 2"/>
          <p:cNvSpPr>
            <a:spLocks noGrp="1"/>
          </p:cNvSpPr>
          <p:nvPr>
            <p:ph idx="1"/>
          </p:nvPr>
        </p:nvSpPr>
        <p:spPr>
          <a:xfrm>
            <a:off x="0" y="1371600"/>
            <a:ext cx="9144000" cy="5257800"/>
          </a:xfrm>
        </p:spPr>
        <p:txBody>
          <a:bodyPr/>
          <a:lstStyle/>
          <a:p>
            <a:r>
              <a:rPr lang="en-US" dirty="0" smtClean="0"/>
              <a:t>Principle of least privilege: </a:t>
            </a:r>
            <a:r>
              <a:rPr lang="en-US" sz="2800" dirty="0" smtClean="0"/>
              <a:t>expose as little as possible.</a:t>
            </a:r>
            <a:endParaRPr lang="en-US" dirty="0" smtClean="0"/>
          </a:p>
          <a:p>
            <a:pPr lvl="1"/>
            <a:r>
              <a:rPr lang="en-US" dirty="0" smtClean="0">
                <a:solidFill>
                  <a:schemeClr val="bg1">
                    <a:lumMod val="50000"/>
                  </a:schemeClr>
                </a:solidFill>
              </a:rPr>
              <a:t>Limit the number of team members.</a:t>
            </a:r>
          </a:p>
          <a:p>
            <a:pPr lvl="1"/>
            <a:r>
              <a:rPr lang="en-US" dirty="0" smtClean="0">
                <a:solidFill>
                  <a:schemeClr val="bg1">
                    <a:lumMod val="50000"/>
                  </a:schemeClr>
                </a:solidFill>
              </a:rPr>
              <a:t>Limit the amount of data (consider rows &amp; columns).</a:t>
            </a:r>
          </a:p>
          <a:p>
            <a:pPr lvl="1"/>
            <a:r>
              <a:rPr lang="en-US" dirty="0" smtClean="0">
                <a:solidFill>
                  <a:schemeClr val="bg1">
                    <a:lumMod val="50000"/>
                  </a:schemeClr>
                </a:solidFill>
              </a:rPr>
              <a:t>Obfuscate </a:t>
            </a:r>
            <a:r>
              <a:rPr lang="en-US" dirty="0">
                <a:solidFill>
                  <a:schemeClr val="bg1">
                    <a:lumMod val="50000"/>
                  </a:schemeClr>
                </a:solidFill>
              </a:rPr>
              <a:t>values </a:t>
            </a:r>
            <a:r>
              <a:rPr lang="en-US" dirty="0" smtClean="0">
                <a:solidFill>
                  <a:schemeClr val="bg1">
                    <a:lumMod val="50000"/>
                  </a:schemeClr>
                </a:solidFill>
              </a:rPr>
              <a:t>and remove unnecessary PHI in derivative datasets.</a:t>
            </a:r>
          </a:p>
          <a:p>
            <a:pPr lvl="1"/>
            <a:endParaRPr lang="en-US" dirty="0" smtClean="0"/>
          </a:p>
          <a:p>
            <a:r>
              <a:rPr lang="en-US" dirty="0" smtClean="0"/>
              <a:t>Redundant layers of protection.</a:t>
            </a:r>
          </a:p>
          <a:p>
            <a:pPr lvl="1"/>
            <a:r>
              <a:rPr lang="en-US" dirty="0" smtClean="0">
                <a:solidFill>
                  <a:schemeClr val="bg1">
                    <a:lumMod val="50000"/>
                  </a:schemeClr>
                </a:solidFill>
              </a:rPr>
              <a:t>A single point of failure shouldn’t be enough to breach PHI security.</a:t>
            </a:r>
          </a:p>
        </p:txBody>
      </p:sp>
    </p:spTree>
    <p:extLst>
      <p:ext uri="{BB962C8B-B14F-4D97-AF65-F5344CB8AC3E}">
        <p14:creationId xmlns:p14="http://schemas.microsoft.com/office/powerpoint/2010/main" val="134127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MIECHV Evaluation Overview</a:t>
            </a:r>
            <a:endParaRPr lang="en-US" dirty="0"/>
          </a:p>
        </p:txBody>
      </p:sp>
      <p:sp>
        <p:nvSpPr>
          <p:cNvPr id="3" name="Content Placeholder 2"/>
          <p:cNvSpPr>
            <a:spLocks noGrp="1"/>
          </p:cNvSpPr>
          <p:nvPr>
            <p:ph idx="1"/>
          </p:nvPr>
        </p:nvSpPr>
        <p:spPr>
          <a:xfrm>
            <a:off x="0" y="838200"/>
            <a:ext cx="9144000" cy="6019800"/>
          </a:xfrm>
        </p:spPr>
        <p:txBody>
          <a:bodyPr>
            <a:normAutofit fontScale="92500"/>
          </a:bodyPr>
          <a:lstStyle/>
          <a:p>
            <a:pPr lvl="0" fontAlgn="base"/>
            <a:r>
              <a:rPr lang="en-US" sz="2800" dirty="0" smtClean="0"/>
              <a:t>Technical Requirements</a:t>
            </a:r>
          </a:p>
          <a:p>
            <a:pPr lvl="1" fontAlgn="base"/>
            <a:r>
              <a:rPr lang="en-US" sz="2400" dirty="0"/>
              <a:t>Provide data collectors with fresh recruiting </a:t>
            </a:r>
            <a:r>
              <a:rPr lang="en-US" sz="2400" dirty="0" smtClean="0"/>
              <a:t>pool</a:t>
            </a:r>
            <a:r>
              <a:rPr lang="en-US" sz="2400" dirty="0" smtClean="0">
                <a:solidFill>
                  <a:schemeClr val="bg1">
                    <a:lumMod val="50000"/>
                  </a:schemeClr>
                </a:solidFill>
              </a:rPr>
              <a:t> </a:t>
            </a:r>
            <a:r>
              <a:rPr lang="en-US" sz="2000" dirty="0" smtClean="0">
                <a:solidFill>
                  <a:schemeClr val="bg1">
                    <a:lumMod val="50000"/>
                  </a:schemeClr>
                </a:solidFill>
              </a:rPr>
              <a:t>(through REDCap)</a:t>
            </a:r>
            <a:r>
              <a:rPr lang="en-US" sz="2400" dirty="0" smtClean="0"/>
              <a:t>.</a:t>
            </a:r>
            <a:endParaRPr lang="en-US" sz="2400" dirty="0"/>
          </a:p>
          <a:p>
            <a:pPr lvl="1" fontAlgn="base"/>
            <a:r>
              <a:rPr lang="en-US" sz="2400" dirty="0" smtClean="0"/>
              <a:t>Collect data in rural Oklahoma (potentially off-line)</a:t>
            </a:r>
            <a:r>
              <a:rPr lang="en-US" sz="2400" dirty="0">
                <a:solidFill>
                  <a:schemeClr val="bg1">
                    <a:lumMod val="50000"/>
                  </a:schemeClr>
                </a:solidFill>
              </a:rPr>
              <a:t> </a:t>
            </a:r>
            <a:r>
              <a:rPr lang="en-US" sz="2000" dirty="0" smtClean="0">
                <a:solidFill>
                  <a:schemeClr val="bg1">
                    <a:lumMod val="50000"/>
                  </a:schemeClr>
                </a:solidFill>
              </a:rPr>
              <a:t>(</a:t>
            </a:r>
            <a:r>
              <a:rPr lang="en-US" sz="2000" dirty="0">
                <a:solidFill>
                  <a:schemeClr val="bg1">
                    <a:lumMod val="50000"/>
                  </a:schemeClr>
                </a:solidFill>
              </a:rPr>
              <a:t>t</a:t>
            </a:r>
            <a:r>
              <a:rPr lang="en-US" sz="2000" dirty="0" smtClean="0">
                <a:solidFill>
                  <a:schemeClr val="bg1">
                    <a:lumMod val="50000"/>
                  </a:schemeClr>
                </a:solidFill>
              </a:rPr>
              <a:t>hrough REDCap)</a:t>
            </a:r>
            <a:r>
              <a:rPr lang="en-US" sz="2400" dirty="0" smtClean="0"/>
              <a:t>.</a:t>
            </a:r>
          </a:p>
          <a:p>
            <a:pPr lvl="1" fontAlgn="base"/>
            <a:r>
              <a:rPr lang="en-US" sz="2400" dirty="0" smtClean="0"/>
              <a:t>Analyze the programs’ self-collected outcomes</a:t>
            </a:r>
            <a:r>
              <a:rPr lang="en-US" sz="2400" dirty="0">
                <a:solidFill>
                  <a:schemeClr val="bg1">
                    <a:lumMod val="50000"/>
                  </a:schemeClr>
                </a:solidFill>
              </a:rPr>
              <a:t> </a:t>
            </a:r>
            <a:r>
              <a:rPr lang="en-US" sz="2100" dirty="0" smtClean="0">
                <a:solidFill>
                  <a:schemeClr val="bg1">
                    <a:lumMod val="50000"/>
                  </a:schemeClr>
                </a:solidFill>
              </a:rPr>
              <a:t>(not through REDCap)</a:t>
            </a:r>
            <a:r>
              <a:rPr lang="en-US" sz="2400" dirty="0" smtClean="0"/>
              <a:t>.</a:t>
            </a:r>
          </a:p>
          <a:p>
            <a:pPr fontAlgn="base"/>
            <a:r>
              <a:rPr lang="en-US" sz="2800" dirty="0" smtClean="0"/>
              <a:t>Stakeholders &amp; Collaborators</a:t>
            </a:r>
          </a:p>
          <a:p>
            <a:pPr lvl="1" fontAlgn="base"/>
            <a:r>
              <a:rPr lang="en-US" sz="2400" dirty="0" smtClean="0">
                <a:solidFill>
                  <a:schemeClr val="bg1">
                    <a:lumMod val="50000"/>
                  </a:schemeClr>
                </a:solidFill>
              </a:rPr>
              <a:t>State Health </a:t>
            </a:r>
            <a:r>
              <a:rPr lang="en-US" sz="2400" dirty="0" err="1" smtClean="0">
                <a:solidFill>
                  <a:schemeClr val="bg1">
                    <a:lumMod val="50000"/>
                  </a:schemeClr>
                </a:solidFill>
              </a:rPr>
              <a:t>Dept</a:t>
            </a:r>
            <a:r>
              <a:rPr lang="en-US" sz="2400" dirty="0" smtClean="0">
                <a:solidFill>
                  <a:schemeClr val="bg1">
                    <a:lumMod val="50000"/>
                  </a:schemeClr>
                </a:solidFill>
              </a:rPr>
              <a:t> &amp; State Medicaid Agency </a:t>
            </a:r>
          </a:p>
          <a:p>
            <a:pPr lvl="1" fontAlgn="base"/>
            <a:r>
              <a:rPr lang="en-US" sz="2400" dirty="0" smtClean="0">
                <a:solidFill>
                  <a:schemeClr val="bg1">
                    <a:lumMod val="50000"/>
                  </a:schemeClr>
                </a:solidFill>
              </a:rPr>
              <a:t>State Politicians &amp; Federal Funders</a:t>
            </a:r>
          </a:p>
          <a:p>
            <a:pPr lvl="1" fontAlgn="base"/>
            <a:r>
              <a:rPr lang="en-US" sz="2400" dirty="0" smtClean="0">
                <a:solidFill>
                  <a:schemeClr val="bg1">
                    <a:lumMod val="50000"/>
                  </a:schemeClr>
                </a:solidFill>
              </a:rPr>
              <a:t>48 other states conducting MIECHV evaluations</a:t>
            </a:r>
          </a:p>
          <a:p>
            <a:pPr fontAlgn="base"/>
            <a:r>
              <a:rPr lang="en-US" sz="2800" dirty="0" smtClean="0"/>
              <a:t>MIECHV was the impetus for bringing REDCap to Oklahoma</a:t>
            </a:r>
          </a:p>
          <a:p>
            <a:pPr lvl="1" fontAlgn="base"/>
            <a:r>
              <a:rPr lang="en-US" sz="2400" dirty="0" smtClean="0"/>
              <a:t>REDCap had the best tradeoffs for the data collection component.</a:t>
            </a:r>
          </a:p>
          <a:p>
            <a:pPr lvl="2" fontAlgn="base"/>
            <a:r>
              <a:rPr lang="en-US" sz="2000" dirty="0" smtClean="0"/>
              <a:t>It could integrate with our other data systems.</a:t>
            </a:r>
          </a:p>
          <a:p>
            <a:pPr lvl="1" fontAlgn="base"/>
            <a:r>
              <a:rPr lang="en-US" sz="2400" dirty="0" smtClean="0"/>
              <a:t>It’s been a good fit new investigations we didn’t anticipate.</a:t>
            </a:r>
          </a:p>
          <a:p>
            <a:pPr lvl="1" fontAlgn="base"/>
            <a:r>
              <a:rPr lang="en-US" sz="2400" dirty="0" smtClean="0"/>
              <a:t>Motivation to be more disciplined when integrating</a:t>
            </a:r>
            <a:br>
              <a:rPr lang="en-US" sz="2400" dirty="0" smtClean="0"/>
            </a:br>
            <a:r>
              <a:rPr lang="en-US" sz="2400" dirty="0" smtClean="0"/>
              <a:t>… such as the patterns described here.</a:t>
            </a:r>
            <a:endParaRPr lang="en-US" sz="2400" dirty="0"/>
          </a:p>
        </p:txBody>
      </p:sp>
    </p:spTree>
    <p:extLst>
      <p:ext uri="{BB962C8B-B14F-4D97-AF65-F5344CB8AC3E}">
        <p14:creationId xmlns:p14="http://schemas.microsoft.com/office/powerpoint/2010/main" val="3183885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Underlying Security Concepts Part 2</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dirty="0" smtClean="0"/>
              <a:t>Simplify when possible.</a:t>
            </a:r>
          </a:p>
          <a:p>
            <a:pPr lvl="1"/>
            <a:r>
              <a:rPr lang="en-US" dirty="0" smtClean="0"/>
              <a:t>Store data in only two houses. </a:t>
            </a:r>
            <a:r>
              <a:rPr lang="en-US" sz="2400" dirty="0" smtClean="0">
                <a:solidFill>
                  <a:schemeClr val="bg1">
                    <a:lumMod val="50000"/>
                  </a:schemeClr>
                </a:solidFill>
              </a:rPr>
              <a:t>(REDCap &amp; SQL Server)</a:t>
            </a:r>
          </a:p>
          <a:p>
            <a:pPr lvl="1"/>
            <a:r>
              <a:rPr lang="en-US" dirty="0" smtClean="0"/>
              <a:t>Easier to identify &amp; manage than a bunch of PHI </a:t>
            </a:r>
            <a:r>
              <a:rPr lang="en-US" dirty="0"/>
              <a:t>CSVs </a:t>
            </a:r>
            <a:r>
              <a:rPr lang="en-US" dirty="0" smtClean="0"/>
              <a:t>scattered across a dozen folders, with versions.</a:t>
            </a:r>
          </a:p>
          <a:p>
            <a:pPr lvl="2"/>
            <a:r>
              <a:rPr lang="en-US" dirty="0" smtClean="0"/>
              <a:t>Manipulate your data programmatically, not manually.</a:t>
            </a:r>
          </a:p>
          <a:p>
            <a:pPr lvl="1"/>
            <a:r>
              <a:rPr lang="en-US" dirty="0" smtClean="0"/>
              <a:t>Windows AD account controls everything, indirectly or directly. </a:t>
            </a:r>
            <a:r>
              <a:rPr lang="en-US" sz="2400" dirty="0" smtClean="0">
                <a:solidFill>
                  <a:schemeClr val="bg1">
                    <a:lumMod val="50000"/>
                  </a:schemeClr>
                </a:solidFill>
              </a:rPr>
              <a:t>(VPN, Odyssey, file server, SQL Server, &amp; REDCap)</a:t>
            </a:r>
            <a:endParaRPr lang="en-US" sz="3200" dirty="0" smtClean="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Lock out team members where possible.</a:t>
            </a:r>
            <a:r>
              <a:rPr lang="en-US" dirty="0" smtClean="0"/>
              <a:t/>
            </a:r>
            <a:br>
              <a:rPr lang="en-US" dirty="0" smtClean="0"/>
            </a:br>
            <a:r>
              <a:rPr lang="en-US" sz="2400" dirty="0" smtClean="0">
                <a:solidFill>
                  <a:schemeClr val="bg1">
                    <a:lumMod val="50000"/>
                  </a:schemeClr>
                </a:solidFill>
              </a:rPr>
              <a:t>It’s not that you don’t trust them with a lot of unnecessary data, it’s that you don’t trust </a:t>
            </a:r>
            <a:r>
              <a:rPr lang="en-US" sz="2400" dirty="0">
                <a:solidFill>
                  <a:schemeClr val="bg1">
                    <a:lumMod val="50000"/>
                  </a:schemeClr>
                </a:solidFill>
              </a:rPr>
              <a:t>their ex-boyfriend </a:t>
            </a:r>
            <a:r>
              <a:rPr lang="en-US" sz="2400" dirty="0" smtClean="0">
                <a:solidFill>
                  <a:schemeClr val="bg1">
                    <a:lumMod val="50000"/>
                  </a:schemeClr>
                </a:solidFill>
              </a:rPr>
              <a:t>and their coffee shop hacker.</a:t>
            </a:r>
          </a:p>
        </p:txBody>
      </p:sp>
    </p:spTree>
    <p:extLst>
      <p:ext uri="{BB962C8B-B14F-4D97-AF65-F5344CB8AC3E}">
        <p14:creationId xmlns:p14="http://schemas.microsoft.com/office/powerpoint/2010/main" val="4076214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5943600" cy="762000"/>
          </a:xfrm>
          <a:solidFill>
            <a:srgbClr val="5E4FA2"/>
          </a:solidFill>
        </p:spPr>
        <p:txBody>
          <a:bodyPr>
            <a:normAutofit/>
          </a:bodyPr>
          <a:lstStyle/>
          <a:p>
            <a:r>
              <a:rPr lang="en-US" dirty="0" smtClean="0"/>
              <a:t>Establish DSN</a:t>
            </a:r>
            <a:endParaRPr lang="en-US" dirty="0"/>
          </a:p>
        </p:txBody>
      </p:sp>
      <p:pic>
        <p:nvPicPr>
          <p:cNvPr id="9" name="Picture 8"/>
          <p:cNvPicPr>
            <a:picLocks noChangeAspect="1"/>
          </p:cNvPicPr>
          <p:nvPr/>
        </p:nvPicPr>
        <p:blipFill>
          <a:blip r:embed="rId2"/>
          <a:stretch>
            <a:fillRect/>
          </a:stretch>
        </p:blipFill>
        <p:spPr>
          <a:xfrm>
            <a:off x="5482231" y="-58858"/>
            <a:ext cx="4042769" cy="2802058"/>
          </a:xfrm>
          <a:prstGeom prst="rect">
            <a:avLst/>
          </a:prstGeom>
        </p:spPr>
      </p:pic>
      <p:sp>
        <p:nvSpPr>
          <p:cNvPr id="3" name="Content Placeholder 2"/>
          <p:cNvSpPr>
            <a:spLocks noGrp="1"/>
          </p:cNvSpPr>
          <p:nvPr>
            <p:ph idx="1"/>
          </p:nvPr>
        </p:nvSpPr>
        <p:spPr>
          <a:xfrm>
            <a:off x="0" y="914400"/>
            <a:ext cx="9144000" cy="5943600"/>
          </a:xfrm>
        </p:spPr>
        <p:txBody>
          <a:bodyPr>
            <a:normAutofit/>
          </a:bodyPr>
          <a:lstStyle/>
          <a:p>
            <a:pPr marL="514350" indent="-514350">
              <a:buAutoNum type="arabicPeriod"/>
            </a:pPr>
            <a:r>
              <a:rPr lang="en-US" dirty="0" smtClean="0"/>
              <a:t>Download most recent driver</a:t>
            </a:r>
          </a:p>
          <a:p>
            <a:pPr marL="514350" indent="-514350">
              <a:buAutoNum type="arabicPeriod"/>
            </a:pPr>
            <a:r>
              <a:rPr lang="en-US" dirty="0" smtClean="0"/>
              <a:t>Set server name</a:t>
            </a:r>
          </a:p>
          <a:p>
            <a:pPr marL="514350" indent="-514350">
              <a:buAutoNum type="arabicPeriod"/>
            </a:pPr>
            <a:r>
              <a:rPr lang="en-US" dirty="0" smtClean="0"/>
              <a:t>Set to “Integrated</a:t>
            </a:r>
            <a:br>
              <a:rPr lang="en-US" dirty="0" smtClean="0"/>
            </a:br>
            <a:r>
              <a:rPr lang="en-US" dirty="0" smtClean="0"/>
              <a:t>Security”</a:t>
            </a:r>
          </a:p>
          <a:p>
            <a:pPr marL="514350" indent="-514350">
              <a:buAutoNum type="arabicPeriod"/>
            </a:pPr>
            <a:r>
              <a:rPr lang="en-US" dirty="0" smtClean="0"/>
              <a:t>Set database</a:t>
            </a:r>
            <a:br>
              <a:rPr lang="en-US" dirty="0" smtClean="0"/>
            </a:br>
            <a:r>
              <a:rPr lang="en-US" dirty="0" smtClean="0"/>
              <a:t>name</a:t>
            </a:r>
          </a:p>
          <a:p>
            <a:pPr marL="514350" indent="-514350">
              <a:buAutoNum type="arabicPeriod"/>
            </a:pPr>
            <a:r>
              <a:rPr lang="en-US" dirty="0" smtClean="0"/>
              <a:t>Verify</a:t>
            </a:r>
            <a:br>
              <a:rPr lang="en-US" dirty="0" smtClean="0"/>
            </a:br>
            <a:r>
              <a:rPr lang="en-US" dirty="0" smtClean="0"/>
              <a:t>connection</a:t>
            </a:r>
          </a:p>
          <a:p>
            <a:pPr marL="514350" indent="-514350">
              <a:buAutoNum type="arabicPeriod"/>
            </a:pPr>
            <a:endParaRPr lang="en-US" dirty="0" smtClean="0"/>
          </a:p>
          <a:p>
            <a:pPr marL="0" indent="0">
              <a:buNone/>
            </a:pPr>
            <a:r>
              <a:rPr lang="en-US" dirty="0"/>
              <a:t>-</a:t>
            </a:r>
            <a:r>
              <a:rPr lang="en-US" dirty="0" smtClean="0"/>
              <a:t>No passwords-</a:t>
            </a:r>
          </a:p>
        </p:txBody>
      </p:sp>
      <p:pic>
        <p:nvPicPr>
          <p:cNvPr id="5" name="Picture 4"/>
          <p:cNvPicPr>
            <a:picLocks noChangeAspect="1"/>
          </p:cNvPicPr>
          <p:nvPr/>
        </p:nvPicPr>
        <p:blipFill>
          <a:blip r:embed="rId3"/>
          <a:stretch>
            <a:fillRect/>
          </a:stretch>
        </p:blipFill>
        <p:spPr>
          <a:xfrm>
            <a:off x="3657600" y="1958241"/>
            <a:ext cx="3881035" cy="2689959"/>
          </a:xfrm>
          <a:prstGeom prst="rect">
            <a:avLst/>
          </a:prstGeom>
        </p:spPr>
      </p:pic>
      <p:pic>
        <p:nvPicPr>
          <p:cNvPr id="6" name="Picture 5"/>
          <p:cNvPicPr>
            <a:picLocks noChangeAspect="1"/>
          </p:cNvPicPr>
          <p:nvPr/>
        </p:nvPicPr>
        <p:blipFill>
          <a:blip r:embed="rId4"/>
          <a:stretch>
            <a:fillRect/>
          </a:stretch>
        </p:blipFill>
        <p:spPr>
          <a:xfrm>
            <a:off x="5577842" y="3522744"/>
            <a:ext cx="4404358" cy="3052676"/>
          </a:xfrm>
          <a:prstGeom prst="rect">
            <a:avLst/>
          </a:prstGeom>
        </p:spPr>
      </p:pic>
      <p:pic>
        <p:nvPicPr>
          <p:cNvPr id="4" name="Picture 3"/>
          <p:cNvPicPr>
            <a:picLocks noChangeAspect="1"/>
          </p:cNvPicPr>
          <p:nvPr/>
        </p:nvPicPr>
        <p:blipFill>
          <a:blip r:embed="rId5"/>
          <a:stretch>
            <a:fillRect/>
          </a:stretch>
        </p:blipFill>
        <p:spPr>
          <a:xfrm>
            <a:off x="2930968" y="4002363"/>
            <a:ext cx="2824864" cy="2714625"/>
          </a:xfrm>
          <a:prstGeom prst="rect">
            <a:avLst/>
          </a:prstGeom>
        </p:spPr>
      </p:pic>
      <p:pic>
        <p:nvPicPr>
          <p:cNvPr id="8" name="Picture 7"/>
          <p:cNvPicPr>
            <a:picLocks noChangeAspect="1"/>
          </p:cNvPicPr>
          <p:nvPr/>
        </p:nvPicPr>
        <p:blipFill>
          <a:blip r:embed="rId6"/>
          <a:stretch>
            <a:fillRect/>
          </a:stretch>
        </p:blipFill>
        <p:spPr>
          <a:xfrm>
            <a:off x="4536688" y="4615614"/>
            <a:ext cx="2295525" cy="2343101"/>
          </a:xfrm>
          <a:prstGeom prst="rect">
            <a:avLst/>
          </a:prstGeom>
        </p:spPr>
      </p:pic>
      <p:sp>
        <p:nvSpPr>
          <p:cNvPr id="7" name="Rounded Rectangle 6"/>
          <p:cNvSpPr/>
          <p:nvPr/>
        </p:nvSpPr>
        <p:spPr>
          <a:xfrm>
            <a:off x="6707470" y="622541"/>
            <a:ext cx="1066800" cy="228599"/>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705600" y="1422227"/>
            <a:ext cx="1066800" cy="228599"/>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796986" y="4001271"/>
            <a:ext cx="578127" cy="149714"/>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3680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Focus</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Ideally code is encapsulated and fully reusable (</a:t>
            </a:r>
            <a:r>
              <a:rPr lang="en-US" dirty="0" err="1" smtClean="0"/>
              <a:t>ie</a:t>
            </a:r>
            <a:r>
              <a:rPr lang="en-US" dirty="0" smtClean="0"/>
              <a:t>, a library in Python/R/C#).</a:t>
            </a:r>
          </a:p>
          <a:p>
            <a:r>
              <a:rPr lang="en-US" dirty="0" smtClean="0"/>
              <a:t>Some code will have to be rewritten every time, and I’d like to describe the patterns that have worked for us, and listen to what’s worked for you.</a:t>
            </a:r>
            <a:endParaRPr lang="en-US" dirty="0"/>
          </a:p>
        </p:txBody>
      </p:sp>
    </p:spTree>
    <p:extLst>
      <p:ext uri="{BB962C8B-B14F-4D97-AF65-F5344CB8AC3E}">
        <p14:creationId xmlns:p14="http://schemas.microsoft.com/office/powerpoint/2010/main" val="2643511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rmAutofit fontScale="90000"/>
          </a:bodyPr>
          <a:lstStyle/>
          <a:p>
            <a:r>
              <a:rPr lang="en-US" dirty="0" smtClean="0"/>
              <a:t>An Extraverted System</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26884"/>
            <a:ext cx="9144001" cy="58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654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Software Patterns</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Describe the essential structure of a common solution to a common problem. </a:t>
            </a:r>
            <a:r>
              <a:rPr lang="en-US" dirty="0" smtClean="0">
                <a:solidFill>
                  <a:schemeClr val="bg1">
                    <a:lumMod val="65000"/>
                  </a:schemeClr>
                </a:solidFill>
              </a:rPr>
              <a:t>(</a:t>
            </a:r>
            <a:r>
              <a:rPr lang="en-US" dirty="0" err="1" smtClean="0">
                <a:solidFill>
                  <a:schemeClr val="bg1">
                    <a:lumMod val="65000"/>
                  </a:schemeClr>
                </a:solidFill>
              </a:rPr>
              <a:t>eg</a:t>
            </a:r>
            <a:r>
              <a:rPr lang="en-US" dirty="0" smtClean="0">
                <a:solidFill>
                  <a:schemeClr val="bg1">
                    <a:lumMod val="65000"/>
                  </a:schemeClr>
                </a:solidFill>
              </a:rPr>
              <a:t>, hinged door)</a:t>
            </a:r>
          </a:p>
          <a:p>
            <a:r>
              <a:rPr lang="en-US" dirty="0" smtClean="0"/>
              <a:t>Here’s what we use, but we’d like to hear from you and improve and disseminate them.</a:t>
            </a:r>
            <a:br>
              <a:rPr lang="en-US" dirty="0" smtClean="0"/>
            </a:br>
            <a:r>
              <a:rPr lang="en-US" sz="2400" dirty="0" smtClean="0">
                <a:solidFill>
                  <a:schemeClr val="bg1">
                    <a:lumMod val="50000"/>
                  </a:schemeClr>
                </a:solidFill>
              </a:rPr>
              <a:t>Demos: </a:t>
            </a:r>
            <a:r>
              <a:rPr lang="en-US" sz="1400" dirty="0" smtClean="0">
                <a:solidFill>
                  <a:schemeClr val="bg1">
                    <a:lumMod val="50000"/>
                  </a:schemeClr>
                </a:solidFill>
              </a:rPr>
              <a:t>http://</a:t>
            </a:r>
            <a:r>
              <a:rPr lang="en-US" sz="1200" dirty="0" smtClean="0">
                <a:solidFill>
                  <a:schemeClr val="bg1">
                    <a:lumMod val="50000"/>
                  </a:schemeClr>
                </a:solidFill>
              </a:rPr>
              <a:t>github.com/OuhscBbmc/</a:t>
            </a:r>
            <a:r>
              <a:rPr lang="en-US" sz="2400" dirty="0" smtClean="0">
                <a:solidFill>
                  <a:schemeClr val="bg1">
                    <a:lumMod val="50000"/>
                  </a:schemeClr>
                </a:solidFill>
              </a:rPr>
              <a:t>RedcapExamplesAndPatterns</a:t>
            </a:r>
            <a:r>
              <a:rPr lang="en-US" sz="2400" dirty="0">
                <a:solidFill>
                  <a:schemeClr val="bg1">
                    <a:lumMod val="50000"/>
                  </a:schemeClr>
                </a:solidFill>
              </a:rPr>
              <a:t>.</a:t>
            </a:r>
            <a:endParaRPr lang="en-US" u="sng" dirty="0" smtClean="0">
              <a:solidFill>
                <a:schemeClr val="bg1">
                  <a:lumMod val="50000"/>
                </a:schemeClr>
              </a:solidFill>
            </a:endParaRPr>
          </a:p>
          <a:p>
            <a:pPr lvl="1"/>
            <a:endParaRPr lang="en-US" dirty="0" smtClean="0"/>
          </a:p>
          <a:p>
            <a:pPr marL="0" indent="0" algn="ctr">
              <a:buNone/>
            </a:pPr>
            <a:r>
              <a:rPr lang="en-US" i="1" dirty="0" smtClean="0">
                <a:solidFill>
                  <a:schemeClr val="bg1">
                    <a:lumMod val="65000"/>
                  </a:schemeClr>
                </a:solidFill>
              </a:rPr>
              <a:t>“</a:t>
            </a:r>
            <a:r>
              <a:rPr lang="en-US" sz="3600" i="1" dirty="0" smtClean="0"/>
              <a:t>Patterns aren’t original ideas; they’re very much observations of what happens in the field.</a:t>
            </a:r>
            <a:r>
              <a:rPr lang="en-US" i="1" dirty="0" smtClean="0"/>
              <a:t>  </a:t>
            </a:r>
            <a:br>
              <a:rPr lang="en-US" i="1" dirty="0" smtClean="0"/>
            </a:br>
            <a:r>
              <a:rPr lang="en-US" sz="2800" i="1" dirty="0" smtClean="0">
                <a:solidFill>
                  <a:schemeClr val="bg1">
                    <a:lumMod val="65000"/>
                  </a:schemeClr>
                </a:solidFill>
              </a:rPr>
              <a:t>As a result, we pattern authors don’t say we ‘invented’ a pattern but rather that we ‘discovered’ one.” </a:t>
            </a:r>
            <a:br>
              <a:rPr lang="en-US" sz="2800" i="1" dirty="0" smtClean="0">
                <a:solidFill>
                  <a:schemeClr val="bg1">
                    <a:lumMod val="65000"/>
                  </a:schemeClr>
                </a:solidFill>
              </a:rPr>
            </a:br>
            <a:r>
              <a:rPr lang="en-US" sz="2800" i="1" dirty="0" smtClean="0">
                <a:solidFill>
                  <a:schemeClr val="bg1">
                    <a:lumMod val="65000"/>
                  </a:schemeClr>
                </a:solidFill>
              </a:rPr>
              <a:t>-Martin Fowler (2002, p. 10)</a:t>
            </a:r>
            <a:endParaRPr lang="en-US" sz="2800" i="1" dirty="0" smtClean="0"/>
          </a:p>
        </p:txBody>
      </p:sp>
    </p:spTree>
    <p:extLst>
      <p:ext uri="{BB962C8B-B14F-4D97-AF65-F5344CB8AC3E}">
        <p14:creationId xmlns:p14="http://schemas.microsoft.com/office/powerpoint/2010/main" val="1702521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Many Previous Good Examples</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800" dirty="0" smtClean="0">
                <a:hlinkClick r:id="rId3"/>
              </a:rPr>
              <a:t>Secondary use of clinical data</a:t>
            </a:r>
            <a:r>
              <a:rPr lang="en-US" sz="2800" dirty="0" smtClean="0"/>
              <a:t>: The </a:t>
            </a:r>
            <a:r>
              <a:rPr lang="en-US" sz="2800" dirty="0"/>
              <a:t>Vanderbilt </a:t>
            </a:r>
            <a:r>
              <a:rPr lang="en-US" sz="2800" dirty="0" smtClean="0"/>
              <a:t>approach</a:t>
            </a:r>
            <a:r>
              <a:rPr lang="en-US" sz="1600" dirty="0" smtClean="0"/>
              <a:t> (2013)</a:t>
            </a:r>
            <a:endParaRPr lang="en-US" sz="2800" dirty="0" smtClean="0"/>
          </a:p>
          <a:p>
            <a:endParaRPr lang="en-US" sz="2800" dirty="0" smtClean="0"/>
          </a:p>
          <a:p>
            <a:r>
              <a:rPr lang="en-US" sz="2800" dirty="0" smtClean="0"/>
              <a:t>CHOP’s </a:t>
            </a:r>
            <a:r>
              <a:rPr lang="en-US" sz="2800" dirty="0" smtClean="0">
                <a:hlinkClick r:id="rId4"/>
              </a:rPr>
              <a:t>Harvest</a:t>
            </a:r>
            <a:r>
              <a:rPr lang="en-US" sz="2800" dirty="0" smtClean="0"/>
              <a:t> with </a:t>
            </a:r>
            <a:r>
              <a:rPr lang="en-US" sz="2800" dirty="0">
                <a:hlinkClick r:id="rId5"/>
              </a:rPr>
              <a:t>django-redcap</a:t>
            </a:r>
            <a:endParaRPr lang="en-US" sz="2800" dirty="0"/>
          </a:p>
          <a:p>
            <a:pPr marL="0" indent="0">
              <a:buNone/>
            </a:pPr>
            <a:endParaRPr lang="en-US" dirty="0" smtClean="0"/>
          </a:p>
          <a:p>
            <a:pPr marL="0" indent="0">
              <a:buNone/>
            </a:pPr>
            <a:r>
              <a:rPr lang="en-US" dirty="0" smtClean="0"/>
              <a:t>2013 REDCap Days</a:t>
            </a:r>
          </a:p>
          <a:p>
            <a:pPr marL="285750" lvl="1"/>
            <a:r>
              <a:rPr lang="en-US" sz="2000" dirty="0" smtClean="0">
                <a:hlinkClick r:id="rId6"/>
              </a:rPr>
              <a:t>Data </a:t>
            </a:r>
            <a:r>
              <a:rPr lang="en-US" sz="2000" dirty="0">
                <a:hlinkClick r:id="rId6"/>
              </a:rPr>
              <a:t>Entry Trigger and API: Two Good Things That Go Great </a:t>
            </a:r>
            <a:r>
              <a:rPr lang="en-US" sz="2000" dirty="0" smtClean="0">
                <a:hlinkClick r:id="rId6"/>
              </a:rPr>
              <a:t>Together</a:t>
            </a:r>
            <a:r>
              <a:rPr lang="en-US" sz="2000" dirty="0" smtClean="0"/>
              <a:t>  - Bob Wong</a:t>
            </a:r>
          </a:p>
          <a:p>
            <a:pPr marL="0" lvl="1" indent="0">
              <a:buNone/>
            </a:pPr>
            <a:endParaRPr lang="en-US" sz="2000" dirty="0" smtClean="0"/>
          </a:p>
          <a:p>
            <a:pPr marL="0" indent="0">
              <a:buNone/>
            </a:pPr>
            <a:r>
              <a:rPr lang="en-US" dirty="0"/>
              <a:t>2011 REDCap Days</a:t>
            </a:r>
            <a:endParaRPr lang="en-US" dirty="0" smtClean="0"/>
          </a:p>
          <a:p>
            <a:pPr marL="285750" lvl="1"/>
            <a:r>
              <a:rPr lang="en-US" sz="2000" dirty="0" smtClean="0">
                <a:hlinkClick r:id="rId7"/>
              </a:rPr>
              <a:t>Integrating REDCap Data and the Duke Health System Data Warehouse</a:t>
            </a:r>
            <a:r>
              <a:rPr lang="en-US" sz="2000" dirty="0"/>
              <a:t> - Bill Gilbert</a:t>
            </a:r>
            <a:endParaRPr lang="en-US" sz="2000" dirty="0" smtClean="0"/>
          </a:p>
          <a:p>
            <a:pPr marL="285750" lvl="1"/>
            <a:r>
              <a:rPr lang="en-US" sz="2000" dirty="0" smtClean="0">
                <a:hlinkClick r:id="rId8"/>
              </a:rPr>
              <a:t>REDCap </a:t>
            </a:r>
            <a:r>
              <a:rPr lang="en-US" sz="2000" dirty="0">
                <a:hlinkClick r:id="rId8"/>
              </a:rPr>
              <a:t>+ API = BOLD </a:t>
            </a:r>
            <a:r>
              <a:rPr lang="en-US" sz="2000" dirty="0" smtClean="0">
                <a:hlinkClick r:id="rId8"/>
              </a:rPr>
              <a:t>CTMS</a:t>
            </a:r>
            <a:r>
              <a:rPr lang="en-US" sz="2000" dirty="0" smtClean="0"/>
              <a:t> </a:t>
            </a:r>
            <a:r>
              <a:rPr lang="en-US" sz="2000" dirty="0"/>
              <a:t>- Chris Nefcy</a:t>
            </a:r>
            <a:endParaRPr lang="en-US" sz="2000" dirty="0" smtClean="0"/>
          </a:p>
          <a:p>
            <a:pPr marL="285750" lvl="1"/>
            <a:r>
              <a:rPr lang="en-US" sz="2000" dirty="0">
                <a:hlinkClick r:id="rId9"/>
              </a:rPr>
              <a:t>Using the API to Populate a REDCap Project From a Telephone System </a:t>
            </a:r>
            <a:r>
              <a:rPr lang="en-US" sz="2000" dirty="0"/>
              <a:t>- Bob </a:t>
            </a:r>
            <a:r>
              <a:rPr lang="en-US" sz="2000" dirty="0" smtClean="0"/>
              <a:t>Wong</a:t>
            </a:r>
          </a:p>
          <a:p>
            <a:pPr marL="0" lvl="1" indent="0">
              <a:buNone/>
            </a:pPr>
            <a:endParaRPr lang="en-US" sz="2000" dirty="0" smtClean="0"/>
          </a:p>
          <a:p>
            <a:pPr marL="0" indent="0">
              <a:buNone/>
            </a:pPr>
            <a:r>
              <a:rPr lang="en-US" dirty="0"/>
              <a:t>2009 REDCap Days</a:t>
            </a:r>
            <a:endParaRPr lang="en-US" dirty="0" smtClean="0"/>
          </a:p>
          <a:p>
            <a:pPr marL="285750" lvl="1"/>
            <a:r>
              <a:rPr lang="pt-BR" sz="2000" dirty="0">
                <a:hlinkClick r:id="rId10"/>
              </a:rPr>
              <a:t>External Data </a:t>
            </a:r>
            <a:r>
              <a:rPr lang="pt-BR" sz="2000" dirty="0" smtClean="0">
                <a:hlinkClick r:id="rId10"/>
              </a:rPr>
              <a:t>Access</a:t>
            </a:r>
            <a:r>
              <a:rPr lang="pt-BR" sz="2000" dirty="0" smtClean="0"/>
              <a:t> </a:t>
            </a:r>
            <a:r>
              <a:rPr lang="pt-BR" sz="2000" dirty="0"/>
              <a:t>- Adrian Nida</a:t>
            </a:r>
            <a:endParaRPr lang="en-US" sz="2000" dirty="0"/>
          </a:p>
        </p:txBody>
      </p:sp>
    </p:spTree>
    <p:extLst>
      <p:ext uri="{BB962C8B-B14F-4D97-AF65-F5344CB8AC3E}">
        <p14:creationId xmlns:p14="http://schemas.microsoft.com/office/powerpoint/2010/main" val="1985294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Layers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216795"/>
              </p:ext>
            </p:extLst>
          </p:nvPr>
        </p:nvGraphicFramePr>
        <p:xfrm>
          <a:off x="304800" y="2971800"/>
          <a:ext cx="7467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2"/>
          <p:cNvSpPr txBox="1">
            <a:spLocks/>
          </p:cNvSpPr>
          <p:nvPr/>
        </p:nvSpPr>
        <p:spPr>
          <a:xfrm>
            <a:off x="0" y="838200"/>
            <a:ext cx="9144000" cy="601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3-Tier</a:t>
            </a:r>
            <a:r>
              <a:rPr lang="en-US" dirty="0" smtClean="0"/>
              <a:t>: prototypical architecture since 1990s.</a:t>
            </a:r>
          </a:p>
          <a:p>
            <a:pPr lvl="1"/>
            <a:r>
              <a:rPr lang="en-US" dirty="0" smtClean="0"/>
              <a:t>Organize conceptually similar components.</a:t>
            </a:r>
          </a:p>
          <a:p>
            <a:pPr lvl="1"/>
            <a:r>
              <a:rPr lang="en-US" dirty="0" smtClean="0"/>
              <a:t>Encapsulate complexity so callers are shielded.</a:t>
            </a:r>
          </a:p>
          <a:p>
            <a:pPr lvl="1"/>
            <a:r>
              <a:rPr lang="en-US" dirty="0" smtClean="0"/>
              <a:t>Each layer is dependent only on those below it.</a:t>
            </a:r>
            <a:endParaRPr lang="en-US" sz="2800" dirty="0" smtClean="0"/>
          </a:p>
        </p:txBody>
      </p:sp>
      <p:grpSp>
        <p:nvGrpSpPr>
          <p:cNvPr id="3" name="Group 2"/>
          <p:cNvGrpSpPr/>
          <p:nvPr/>
        </p:nvGrpSpPr>
        <p:grpSpPr>
          <a:xfrm>
            <a:off x="914400" y="3505200"/>
            <a:ext cx="4648200" cy="3352800"/>
            <a:chOff x="914400" y="3505200"/>
            <a:chExt cx="4648200" cy="3352800"/>
          </a:xfrm>
        </p:grpSpPr>
        <p:sp>
          <p:nvSpPr>
            <p:cNvPr id="6" name="Flowchart: Magnetic Disk 5"/>
            <p:cNvSpPr/>
            <p:nvPr/>
          </p:nvSpPr>
          <p:spPr>
            <a:xfrm>
              <a:off x="914400" y="5715000"/>
              <a:ext cx="914400" cy="1066800"/>
            </a:xfrm>
            <a:prstGeom prst="flowChartMagneticDisk">
              <a:avLst/>
            </a:prstGeom>
            <a:solidFill>
              <a:srgbClr val="C00000"/>
            </a:solidFill>
            <a:ln>
              <a:solidFill>
                <a:srgbClr val="D53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REDCap</a:t>
              </a:r>
              <a:endParaRPr lang="en-US" dirty="0"/>
            </a:p>
          </p:txBody>
        </p:sp>
        <p:sp>
          <p:nvSpPr>
            <p:cNvPr id="7" name="Flowchart: Magnetic Disk 6"/>
            <p:cNvSpPr/>
            <p:nvPr/>
          </p:nvSpPr>
          <p:spPr>
            <a:xfrm>
              <a:off x="2590800" y="5735847"/>
              <a:ext cx="9906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DBs</a:t>
              </a:r>
              <a:endParaRPr lang="en-US" dirty="0"/>
            </a:p>
          </p:txBody>
        </p:sp>
        <p:sp>
          <p:nvSpPr>
            <p:cNvPr id="8" name="Down Arrow 7"/>
            <p:cNvSpPr/>
            <p:nvPr/>
          </p:nvSpPr>
          <p:spPr>
            <a:xfrm>
              <a:off x="9906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432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743200" y="44196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770517" y="35052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91000" y="5736566"/>
              <a:ext cx="1371600" cy="1121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a:t>
              </a:r>
              <a:br>
                <a:rPr lang="en-US" dirty="0" smtClean="0"/>
              </a:br>
              <a:r>
                <a:rPr lang="en-US" dirty="0" smtClean="0"/>
                <a:t>CSVs</a:t>
              </a:r>
            </a:p>
          </p:txBody>
        </p:sp>
        <p:sp>
          <p:nvSpPr>
            <p:cNvPr id="15" name="Down Arrow 14"/>
            <p:cNvSpPr/>
            <p:nvPr/>
          </p:nvSpPr>
          <p:spPr>
            <a:xfrm>
              <a:off x="44958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333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 Data Layer Patterns </a:t>
            </a:r>
            <a:r>
              <a:rPr lang="en-US" sz="3100" dirty="0" smtClean="0"/>
              <a:t>(part 1)</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b="1" dirty="0" smtClean="0"/>
              <a:t>Extractor</a:t>
            </a:r>
            <a:r>
              <a:rPr lang="en-US" dirty="0" smtClean="0"/>
              <a:t>: exports through the REDCap API into R, and lightly manipulates, such as </a:t>
            </a:r>
          </a:p>
          <a:p>
            <a:pPr lvl="1"/>
            <a:r>
              <a:rPr lang="en-US" dirty="0" smtClean="0"/>
              <a:t>calculates timespans,</a:t>
            </a:r>
          </a:p>
          <a:p>
            <a:pPr lvl="1"/>
            <a:r>
              <a:rPr lang="en-US" dirty="0" smtClean="0"/>
              <a:t>applies metadata </a:t>
            </a:r>
            <a:r>
              <a:rPr lang="en-US" dirty="0" smtClean="0">
                <a:solidFill>
                  <a:schemeClr val="bg1">
                    <a:lumMod val="50000"/>
                  </a:schemeClr>
                </a:solidFill>
              </a:rPr>
              <a:t>(</a:t>
            </a:r>
            <a:r>
              <a:rPr lang="en-US" dirty="0" err="1" smtClean="0">
                <a:solidFill>
                  <a:schemeClr val="bg1">
                    <a:lumMod val="50000"/>
                  </a:schemeClr>
                </a:solidFill>
              </a:rPr>
              <a:t>eg</a:t>
            </a:r>
            <a:r>
              <a:rPr lang="en-US" dirty="0" smtClean="0">
                <a:solidFill>
                  <a:schemeClr val="bg1">
                    <a:lumMod val="50000"/>
                  </a:schemeClr>
                </a:solidFill>
              </a:rPr>
              <a:t>, value labels)</a:t>
            </a:r>
          </a:p>
          <a:p>
            <a:pPr lvl="1"/>
            <a:r>
              <a:rPr lang="en-US" dirty="0" smtClean="0"/>
              <a:t>converts categories levels into </a:t>
            </a:r>
            <a:r>
              <a:rPr lang="en-US" dirty="0" smtClean="0">
                <a:latin typeface="Courier New" panose="02070309020205020404" pitchFamily="49" charset="0"/>
                <a:cs typeface="Courier New" panose="02070309020205020404" pitchFamily="49" charset="0"/>
              </a:rPr>
              <a:t>factor</a:t>
            </a:r>
            <a:r>
              <a:rPr lang="en-US" dirty="0" smtClean="0"/>
              <a:t>s, and</a:t>
            </a:r>
          </a:p>
          <a:p>
            <a:pPr lvl="1"/>
            <a:r>
              <a:rPr lang="en-US" dirty="0" smtClean="0"/>
              <a:t>cleans up missing values </a:t>
            </a:r>
            <a:r>
              <a:rPr lang="en-US" dirty="0" smtClean="0">
                <a:solidFill>
                  <a:schemeClr val="bg1">
                    <a:lumMod val="50000"/>
                  </a:schemeClr>
                </a:solidFill>
              </a:rPr>
              <a:t>(</a:t>
            </a:r>
            <a:r>
              <a:rPr lang="en-US" dirty="0" err="1" smtClean="0">
                <a:solidFill>
                  <a:schemeClr val="bg1">
                    <a:lumMod val="50000"/>
                  </a:schemeClr>
                </a:solidFill>
              </a:rPr>
              <a:t>eg</a:t>
            </a:r>
            <a:r>
              <a:rPr lang="en-US" dirty="0" smtClean="0">
                <a:solidFill>
                  <a:schemeClr val="bg1">
                    <a:lumMod val="50000"/>
                  </a:schemeClr>
                </a:solidFill>
              </a:rPr>
              <a:t>, a “” becomes </a:t>
            </a:r>
            <a:r>
              <a:rPr lang="en-US" dirty="0" smtClean="0">
                <a:solidFill>
                  <a:schemeClr val="bg1">
                    <a:lumMod val="50000"/>
                  </a:schemeClr>
                </a:solidFill>
                <a:latin typeface="Courier New" panose="02070309020205020404" pitchFamily="49" charset="0"/>
                <a:cs typeface="Courier New" panose="02070309020205020404" pitchFamily="49" charset="0"/>
              </a:rPr>
              <a:t>NA</a:t>
            </a:r>
            <a:r>
              <a:rPr lang="en-US" dirty="0" smtClean="0">
                <a:solidFill>
                  <a:schemeClr val="bg1">
                    <a:lumMod val="50000"/>
                  </a:schemeClr>
                </a:solidFill>
              </a:rPr>
              <a:t>)</a:t>
            </a:r>
          </a:p>
          <a:p>
            <a:pPr lvl="1"/>
            <a:r>
              <a:rPr lang="en-US" dirty="0" smtClean="0"/>
              <a:t>It is called by reporting workflows and sanitizers.</a:t>
            </a:r>
          </a:p>
          <a:p>
            <a:pPr lvl="1"/>
            <a:endParaRPr lang="en-US" dirty="0" smtClean="0"/>
          </a:p>
          <a:p>
            <a:r>
              <a:rPr lang="en-US" b="1" dirty="0" smtClean="0">
                <a:solidFill>
                  <a:schemeClr val="bg1">
                    <a:lumMod val="50000"/>
                  </a:schemeClr>
                </a:solidFill>
              </a:rPr>
              <a:t>Arch</a:t>
            </a:r>
            <a:r>
              <a:rPr lang="en-US" dirty="0" smtClean="0">
                <a:solidFill>
                  <a:schemeClr val="bg1">
                    <a:lumMod val="50000"/>
                  </a:schemeClr>
                </a:solidFill>
              </a:rPr>
              <a:t>: exports/pulls SQL Server data to R and lightly munge.</a:t>
            </a:r>
            <a:r>
              <a:rPr lang="en-US" dirty="0">
                <a:solidFill>
                  <a:schemeClr val="bg1">
                    <a:lumMod val="50000"/>
                  </a:schemeClr>
                </a:solidFill>
              </a:rPr>
              <a:t> </a:t>
            </a:r>
            <a:r>
              <a:rPr lang="en-US" sz="2800" dirty="0" smtClean="0">
                <a:solidFill>
                  <a:schemeClr val="bg1">
                    <a:lumMod val="65000"/>
                  </a:schemeClr>
                </a:solidFill>
              </a:rPr>
              <a:t>(A one-way version of Fowler’s “Table Gateway”)</a:t>
            </a:r>
            <a:endParaRPr lang="en-US" dirty="0" smtClean="0"/>
          </a:p>
          <a:p>
            <a:pPr lvl="1"/>
            <a:r>
              <a:rPr lang="en-US" dirty="0" smtClean="0">
                <a:solidFill>
                  <a:schemeClr val="bg1">
                    <a:lumMod val="50000"/>
                  </a:schemeClr>
                </a:solidFill>
              </a:rPr>
              <a:t>It is called by reports and other gateways.</a:t>
            </a:r>
          </a:p>
        </p:txBody>
      </p:sp>
    </p:spTree>
    <p:extLst>
      <p:ext uri="{BB962C8B-B14F-4D97-AF65-F5344CB8AC3E}">
        <p14:creationId xmlns:p14="http://schemas.microsoft.com/office/powerpoint/2010/main" val="1511886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8485</TotalTime>
  <Words>5810</Words>
  <Application>Microsoft Office PowerPoint</Application>
  <PresentationFormat>On-screen Show (4:3)</PresentationFormat>
  <Paragraphs>620</Paragraphs>
  <Slides>42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DejaVu Sans Mono</vt:lpstr>
      <vt:lpstr>Office Theme</vt:lpstr>
      <vt:lpstr>Literate Programming  Patterns and Practices for Continuous Quality Improvement  (CQI)</vt:lpstr>
      <vt:lpstr>Literate programming</vt:lpstr>
      <vt:lpstr>Continuous Quality Improvement (CQI)</vt:lpstr>
      <vt:lpstr>MIECHV Evaluation Overview</vt:lpstr>
      <vt:lpstr>An Extraverted System</vt:lpstr>
      <vt:lpstr>Software Patterns</vt:lpstr>
      <vt:lpstr>Many Previous Good Examples</vt:lpstr>
      <vt:lpstr>Layers</vt:lpstr>
      <vt:lpstr> Data Layer Patterns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Layer Patterns (part 2)</vt:lpstr>
      <vt:lpstr>Data Layer Patterns (part 3)</vt:lpstr>
      <vt:lpstr>Domain and Presentation Layer Patterns</vt:lpstr>
      <vt:lpstr>knitr</vt:lpstr>
      <vt:lpstr>knitr Examples</vt:lpstr>
      <vt:lpstr>Shiny</vt:lpstr>
      <vt:lpstr>PowerPoint Presentation</vt:lpstr>
      <vt:lpstr>Spectrum of Complexity</vt:lpstr>
      <vt:lpstr>This Approach might Work Well If…</vt:lpstr>
      <vt:lpstr>This Approach might NOT Work Well If…</vt:lpstr>
      <vt:lpstr>GitHub: Version Control Software</vt:lpstr>
      <vt:lpstr>Token Storage Pattern (part 1)</vt:lpstr>
      <vt:lpstr>Token Storage Pattern (part 2)</vt:lpstr>
      <vt:lpstr>Token Storage Pattern (part 3)</vt:lpstr>
      <vt:lpstr>Token Storage Pattern (part 4)</vt:lpstr>
      <vt:lpstr>Other Storage Practices (part 5)</vt:lpstr>
      <vt:lpstr>Goals</vt:lpstr>
      <vt:lpstr>Important OU Personnel</vt:lpstr>
      <vt:lpstr>Thanks to Funders</vt:lpstr>
      <vt:lpstr>PowerPoint Presentation</vt:lpstr>
      <vt:lpstr>Possible REDCap Workflows</vt:lpstr>
      <vt:lpstr>Security Patterns &amp; Practices</vt:lpstr>
      <vt:lpstr>Underlying Security Concepts Part 1</vt:lpstr>
      <vt:lpstr>Underlying Security Concepts Part 2</vt:lpstr>
      <vt:lpstr>Establish DSN</vt:lpstr>
      <vt:lpstr>Focus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Management with REDCap and other tools</dc:title>
  <dc:creator>Beasley, William H.  (HSC)</dc:creator>
  <cp:lastModifiedBy>Will Beasley</cp:lastModifiedBy>
  <cp:revision>732</cp:revision>
  <dcterms:created xsi:type="dcterms:W3CDTF">2006-08-16T00:00:00Z</dcterms:created>
  <dcterms:modified xsi:type="dcterms:W3CDTF">2015-03-06T16:49:03Z</dcterms:modified>
</cp:coreProperties>
</file>