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8" r:id="rId2"/>
    <p:sldId id="269" r:id="rId3"/>
    <p:sldId id="270" r:id="rId4"/>
    <p:sldId id="271" r:id="rId5"/>
    <p:sldId id="289" r:id="rId6"/>
    <p:sldId id="290" r:id="rId7"/>
    <p:sldId id="293" r:id="rId8"/>
    <p:sldId id="295" r:id="rId9"/>
    <p:sldId id="291" r:id="rId10"/>
    <p:sldId id="292" r:id="rId11"/>
    <p:sldId id="294" r:id="rId12"/>
    <p:sldId id="274" r:id="rId13"/>
    <p:sldId id="287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8" r:id="rId27"/>
    <p:sldId id="273" r:id="rId28"/>
    <p:sldId id="296" r:id="rId29"/>
    <p:sldId id="297" r:id="rId30"/>
    <p:sldId id="29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-8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8921B-546A-4974-9E20-B16E146250B5}" type="datetimeFigureOut">
              <a:rPr lang="en-US" smtClean="0"/>
              <a:t>2014-04-04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8BEA6-67E1-4FCC-967B-1257EE6D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3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F6B6C-8FD5-4FD5-90C0-FA7F094C29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14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670</a:t>
            </a:r>
            <a:r>
              <a:rPr lang="en-US" baseline="0" dirty="0" smtClean="0"/>
              <a:t> active partners in 56 countries as of June 2013</a:t>
            </a:r>
          </a:p>
          <a:p>
            <a:r>
              <a:rPr lang="en-US" baseline="0" dirty="0" smtClean="0"/>
              <a:t>70,000 projects and 92,000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F6B6C-8FD5-4FD5-90C0-FA7F094C29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1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CD21-9F80-49E8-98DE-B542690D23E7}" type="datetimeFigureOut">
              <a:rPr lang="en-US" smtClean="0"/>
              <a:t>2014-04-04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5E49-ADCD-4B54-B0C2-17F59712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5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CD21-9F80-49E8-98DE-B542690D23E7}" type="datetimeFigureOut">
              <a:rPr lang="en-US" smtClean="0"/>
              <a:t>2014-04-04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5E49-ADCD-4B54-B0C2-17F59712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CD21-9F80-49E8-98DE-B542690D23E7}" type="datetimeFigureOut">
              <a:rPr lang="en-US" smtClean="0"/>
              <a:t>2014-04-04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5E49-ADCD-4B54-B0C2-17F59712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4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CD21-9F80-49E8-98DE-B542690D23E7}" type="datetimeFigureOut">
              <a:rPr lang="en-US" smtClean="0"/>
              <a:t>2014-04-04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5E49-ADCD-4B54-B0C2-17F59712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7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CD21-9F80-49E8-98DE-B542690D23E7}" type="datetimeFigureOut">
              <a:rPr lang="en-US" smtClean="0"/>
              <a:t>2014-04-04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5E49-ADCD-4B54-B0C2-17F59712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CD21-9F80-49E8-98DE-B542690D23E7}" type="datetimeFigureOut">
              <a:rPr lang="en-US" smtClean="0"/>
              <a:t>2014-04-04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5E49-ADCD-4B54-B0C2-17F59712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7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CD21-9F80-49E8-98DE-B542690D23E7}" type="datetimeFigureOut">
              <a:rPr lang="en-US" smtClean="0"/>
              <a:t>2014-04-04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5E49-ADCD-4B54-B0C2-17F59712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4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CD21-9F80-49E8-98DE-B542690D23E7}" type="datetimeFigureOut">
              <a:rPr lang="en-US" smtClean="0"/>
              <a:t>2014-04-04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5E49-ADCD-4B54-B0C2-17F59712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6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CD21-9F80-49E8-98DE-B542690D23E7}" type="datetimeFigureOut">
              <a:rPr lang="en-US" smtClean="0"/>
              <a:t>2014-04-04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5E49-ADCD-4B54-B0C2-17F59712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3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CD21-9F80-49E8-98DE-B542690D23E7}" type="datetimeFigureOut">
              <a:rPr lang="en-US" smtClean="0"/>
              <a:t>2014-04-04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5E49-ADCD-4B54-B0C2-17F59712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3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CD21-9F80-49E8-98DE-B542690D23E7}" type="datetimeFigureOut">
              <a:rPr lang="en-US" smtClean="0"/>
              <a:t>2014-04-04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5E49-ADCD-4B54-B0C2-17F59712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6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7CD21-9F80-49E8-98DE-B542690D23E7}" type="datetimeFigureOut">
              <a:rPr lang="en-US" smtClean="0"/>
              <a:t>2014-04-04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95E49-ADCD-4B54-B0C2-17F59712C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1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roject-redcap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685800"/>
            <a:ext cx="8991600" cy="2914651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4000" b="1" dirty="0" smtClean="0"/>
              <a:t>Exporting Data from </a:t>
            </a:r>
            <a:br>
              <a:rPr lang="en-US" sz="4000" b="1" dirty="0" smtClean="0"/>
            </a:br>
            <a:r>
              <a:rPr lang="en-US" sz="4000" b="1" dirty="0"/>
              <a:t> </a:t>
            </a:r>
            <a:r>
              <a:rPr lang="en-US" sz="4000" b="1" dirty="0" smtClean="0"/>
              <a:t>               : </a:t>
            </a:r>
            <a:br>
              <a:rPr lang="en-US" sz="4000" b="1" dirty="0" smtClean="0"/>
            </a:br>
            <a:r>
              <a:rPr lang="en-US" sz="4000" b="1" dirty="0" smtClean="0"/>
              <a:t>Using the </a:t>
            </a:r>
            <a:r>
              <a:rPr lang="en-US" sz="4000" b="1" dirty="0" err="1" smtClean="0"/>
              <a:t>REDCapR</a:t>
            </a:r>
            <a:r>
              <a:rPr lang="en-US" sz="4000" b="1" dirty="0" smtClean="0"/>
              <a:t> package to export data using the REDCap API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3886200"/>
            <a:ext cx="8915400" cy="2895600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Thomas Wilson, MPH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Center on Child Abuse and Neglect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Department of Pediatrics, </a:t>
            </a:r>
            <a:r>
              <a:rPr lang="en-US" sz="2000" dirty="0" smtClean="0">
                <a:solidFill>
                  <a:schemeClr val="bg1"/>
                </a:solidFill>
              </a:rPr>
              <a:t>OUHSC</a:t>
            </a:r>
          </a:p>
          <a:p>
            <a:endParaRPr lang="en-US" sz="2000" b="1" dirty="0" smtClean="0">
              <a:solidFill>
                <a:schemeClr val="bg1"/>
              </a:solidFill>
            </a:endParaRPr>
          </a:p>
          <a:p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MIECHV Paper Discussion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April </a:t>
            </a:r>
            <a:r>
              <a:rPr lang="en-US" sz="2000" dirty="0" smtClean="0">
                <a:solidFill>
                  <a:schemeClr val="bg1"/>
                </a:solidFill>
              </a:rPr>
              <a:t>7, 2014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2" descr="REDC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76776"/>
            <a:ext cx="1981200" cy="6090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556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FFFFCC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Data Export </a:t>
            </a:r>
            <a:r>
              <a:rPr lang="en-US" sz="4900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lvl="3" indent="0">
              <a:buNone/>
            </a:pPr>
            <a:endParaRPr lang="en-US" dirty="0" smtClean="0"/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Programmatic </a:t>
            </a:r>
            <a:r>
              <a:rPr lang="en-US" dirty="0" smtClean="0"/>
              <a:t>data retrieval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Users must have approved API privileges in the User Rights section of </a:t>
            </a:r>
            <a:r>
              <a:rPr lang="en-US" dirty="0" smtClean="0"/>
              <a:t>REDCap</a:t>
            </a:r>
            <a:endParaRPr lang="en-US" dirty="0" smtClean="0"/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Tokens utilized as unique identifiers for an application requesting access to </a:t>
            </a:r>
            <a:r>
              <a:rPr lang="en-US" dirty="0" smtClean="0"/>
              <a:t>REDCap</a:t>
            </a:r>
          </a:p>
          <a:p>
            <a:pPr marL="800100" lvl="4" indent="-342900">
              <a:buFont typeface="Arial" panose="020B0604020202020204" pitchFamily="34" charset="0"/>
              <a:buChar char="–"/>
            </a:pPr>
            <a:r>
              <a:rPr lang="en-US" dirty="0" smtClean="0"/>
              <a:t>REDCap </a:t>
            </a:r>
            <a:r>
              <a:rPr lang="en-US" dirty="0" err="1" smtClean="0"/>
              <a:t>superusers</a:t>
            </a:r>
            <a:r>
              <a:rPr lang="en-US" dirty="0" smtClean="0"/>
              <a:t> can create their own tokens</a:t>
            </a:r>
          </a:p>
          <a:p>
            <a:pPr marL="800100" lvl="4" indent="-342900">
              <a:buFont typeface="Arial" panose="020B0604020202020204" pitchFamily="34" charset="0"/>
              <a:buChar char="–"/>
            </a:pPr>
            <a:r>
              <a:rPr lang="en-US" dirty="0" smtClean="0"/>
              <a:t>REDCap users with API privileges can request a token be created</a:t>
            </a:r>
          </a:p>
          <a:p>
            <a:pPr marL="457200" lvl="4" indent="0">
              <a:buNone/>
            </a:pPr>
            <a:endParaRPr lang="en-US" dirty="0" smtClean="0"/>
          </a:p>
          <a:p>
            <a:pPr marL="457200" lvl="4" indent="0">
              <a:buNone/>
            </a:pPr>
            <a:endParaRPr lang="en-US" dirty="0"/>
          </a:p>
          <a:p>
            <a:pPr marL="457200" lvl="4" indent="0">
              <a:buNone/>
            </a:pPr>
            <a:endParaRPr lang="en-US" dirty="0" smtClean="0"/>
          </a:p>
          <a:p>
            <a:pPr marL="457200" lvl="4" indent="0">
              <a:buNone/>
            </a:pPr>
            <a:endParaRPr lang="en-US" dirty="0" smtClean="0"/>
          </a:p>
          <a:p>
            <a:pPr marL="457200" lvl="4" indent="0">
              <a:buNone/>
            </a:pPr>
            <a:endParaRPr lang="en-US" dirty="0" smtClean="0"/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API tokens are project and user specific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Offers a higher level of data security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24200"/>
            <a:ext cx="5334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747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API Data Export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  <a:tabLst>
                <a:tab pos="396875" algn="l"/>
              </a:tabLst>
            </a:pPr>
            <a:r>
              <a:rPr lang="en-US" i="1" dirty="0"/>
              <a:t>#############################</a:t>
            </a:r>
            <a:endParaRPr lang="en-US" dirty="0"/>
          </a:p>
          <a:p>
            <a:pPr marL="0" indent="0">
              <a:buNone/>
              <a:tabLst>
                <a:tab pos="396875" algn="l"/>
              </a:tabLst>
            </a:pPr>
            <a:r>
              <a:rPr lang="en-US" i="1" dirty="0"/>
              <a:t>### Retrieve token and REDCap URL</a:t>
            </a:r>
            <a:endParaRPr lang="en-US" dirty="0"/>
          </a:p>
          <a:p>
            <a:pPr marL="0" indent="0">
              <a:buNone/>
              <a:tabLst>
                <a:tab pos="396875" algn="l"/>
              </a:tabLst>
            </a:pPr>
            <a:r>
              <a:rPr lang="en-US" i="1" dirty="0"/>
              <a:t>#############################</a:t>
            </a:r>
            <a:endParaRPr lang="en-US" dirty="0"/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 err="1"/>
              <a:t>dsnName</a:t>
            </a:r>
            <a:r>
              <a:rPr lang="en-US" dirty="0"/>
              <a:t> </a:t>
            </a:r>
            <a:r>
              <a:rPr lang="en-US" b="1" dirty="0"/>
              <a:t>&lt;-</a:t>
            </a:r>
            <a:r>
              <a:rPr lang="en-US" dirty="0"/>
              <a:t> "</a:t>
            </a:r>
            <a:r>
              <a:rPr lang="en-US" dirty="0" err="1"/>
              <a:t>NothingToSeeHere</a:t>
            </a:r>
            <a:r>
              <a:rPr lang="en-US" dirty="0"/>
              <a:t>"</a:t>
            </a:r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/>
              <a:t>channel </a:t>
            </a:r>
            <a:r>
              <a:rPr lang="en-US" b="1" dirty="0"/>
              <a:t>&lt;-</a:t>
            </a:r>
            <a:r>
              <a:rPr lang="en-US" dirty="0"/>
              <a:t> RODBC</a:t>
            </a:r>
            <a:r>
              <a:rPr lang="en-US" b="1" dirty="0"/>
              <a:t>::</a:t>
            </a:r>
            <a:r>
              <a:rPr lang="en-US" dirty="0" err="1"/>
              <a:t>odbcConnect</a:t>
            </a:r>
            <a:r>
              <a:rPr lang="en-US" dirty="0"/>
              <a:t>(</a:t>
            </a:r>
            <a:r>
              <a:rPr lang="en-US" dirty="0" err="1"/>
              <a:t>dsnName</a:t>
            </a:r>
            <a:r>
              <a:rPr lang="en-US" dirty="0"/>
              <a:t>) </a:t>
            </a:r>
            <a:r>
              <a:rPr lang="en-US" i="1" dirty="0"/>
              <a:t>#</a:t>
            </a:r>
            <a:r>
              <a:rPr lang="en-US" i="1" dirty="0" err="1"/>
              <a:t>getSqlTypeInfo</a:t>
            </a:r>
            <a:r>
              <a:rPr lang="en-US" i="1" dirty="0"/>
              <a:t>("Microsoft SQL Server") #</a:t>
            </a:r>
            <a:r>
              <a:rPr lang="en-US" i="1" dirty="0" err="1"/>
              <a:t>odbcGetInfo</a:t>
            </a:r>
            <a:r>
              <a:rPr lang="en-US" i="1" dirty="0"/>
              <a:t>(channel)</a:t>
            </a:r>
            <a:endParaRPr lang="en-US" dirty="0"/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/>
              <a:t> </a:t>
            </a:r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 err="1"/>
              <a:t>redcapUri</a:t>
            </a:r>
            <a:r>
              <a:rPr lang="en-US" dirty="0"/>
              <a:t> </a:t>
            </a:r>
            <a:r>
              <a:rPr lang="en-US" b="1" dirty="0"/>
              <a:t>&lt;-</a:t>
            </a:r>
            <a:r>
              <a:rPr lang="en-US" dirty="0"/>
              <a:t> RODBC</a:t>
            </a:r>
            <a:r>
              <a:rPr lang="en-US" b="1" dirty="0"/>
              <a:t>::</a:t>
            </a:r>
            <a:r>
              <a:rPr lang="en-US" dirty="0" err="1"/>
              <a:t>sqlQuery</a:t>
            </a:r>
            <a:r>
              <a:rPr lang="en-US" dirty="0"/>
              <a:t>(channel, "EXEC </a:t>
            </a:r>
            <a:r>
              <a:rPr lang="en-US" dirty="0" err="1"/>
              <a:t>Security.prcUri</a:t>
            </a:r>
            <a:r>
              <a:rPr lang="en-US" dirty="0"/>
              <a:t> @</a:t>
            </a:r>
            <a:r>
              <a:rPr lang="en-US" dirty="0" err="1"/>
              <a:t>UriName</a:t>
            </a:r>
            <a:r>
              <a:rPr lang="en-US" dirty="0"/>
              <a:t> = 'ABCD1'", </a:t>
            </a:r>
            <a:r>
              <a:rPr lang="en-US" dirty="0" err="1"/>
              <a:t>stringsAsFactors</a:t>
            </a:r>
            <a:r>
              <a:rPr lang="en-US" b="1" dirty="0"/>
              <a:t>=FALSE</a:t>
            </a:r>
            <a:r>
              <a:rPr lang="en-US" dirty="0"/>
              <a:t>)[1, 'Value']</a:t>
            </a:r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/>
              <a:t>token </a:t>
            </a:r>
            <a:r>
              <a:rPr lang="en-US" b="1" dirty="0"/>
              <a:t>&lt;-</a:t>
            </a:r>
            <a:r>
              <a:rPr lang="en-US" dirty="0"/>
              <a:t> RODBC</a:t>
            </a:r>
            <a:r>
              <a:rPr lang="en-US" b="1" dirty="0"/>
              <a:t>::</a:t>
            </a:r>
            <a:r>
              <a:rPr lang="en-US" dirty="0" err="1"/>
              <a:t>sqlQuery</a:t>
            </a:r>
            <a:r>
              <a:rPr lang="en-US" dirty="0"/>
              <a:t>(channel, "EXEC [Security].[</a:t>
            </a:r>
            <a:r>
              <a:rPr lang="en-US" dirty="0" err="1"/>
              <a:t>prcRedcapToken</a:t>
            </a:r>
            <a:r>
              <a:rPr lang="en-US" dirty="0"/>
              <a:t>] @</a:t>
            </a:r>
            <a:r>
              <a:rPr lang="en-US" dirty="0" err="1"/>
              <a:t>RedcapProjectName</a:t>
            </a:r>
            <a:r>
              <a:rPr lang="en-US" dirty="0"/>
              <a:t> = '</a:t>
            </a:r>
            <a:r>
              <a:rPr lang="en-US" dirty="0" err="1"/>
              <a:t>NullResearchProject</a:t>
            </a:r>
            <a:r>
              <a:rPr lang="en-US" dirty="0"/>
              <a:t>'", </a:t>
            </a:r>
            <a:r>
              <a:rPr lang="en-US" dirty="0" err="1"/>
              <a:t>stringsAsFactors</a:t>
            </a:r>
            <a:r>
              <a:rPr lang="en-US" b="1" dirty="0"/>
              <a:t>=FALSE</a:t>
            </a:r>
            <a:r>
              <a:rPr lang="en-US" dirty="0"/>
              <a:t>)[1, 'Token']</a:t>
            </a:r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/>
              <a:t>RODBC</a:t>
            </a:r>
            <a:r>
              <a:rPr lang="en-US" b="1" dirty="0"/>
              <a:t>::</a:t>
            </a:r>
            <a:r>
              <a:rPr lang="en-US" dirty="0" err="1"/>
              <a:t>odbcClose</a:t>
            </a:r>
            <a:r>
              <a:rPr lang="en-US" dirty="0"/>
              <a:t>(channel)</a:t>
            </a:r>
          </a:p>
          <a:p>
            <a:pPr marL="0" indent="0">
              <a:buNone/>
              <a:tabLst>
                <a:tab pos="396875" algn="l"/>
              </a:tabLst>
            </a:pPr>
            <a:r>
              <a:rPr lang="en-US" i="1" dirty="0"/>
              <a:t> </a:t>
            </a:r>
            <a:endParaRPr lang="en-US" dirty="0"/>
          </a:p>
          <a:p>
            <a:pPr marL="0" indent="0">
              <a:buNone/>
              <a:tabLst>
                <a:tab pos="396875" algn="l"/>
              </a:tabLst>
            </a:pPr>
            <a:r>
              <a:rPr lang="en-US" i="1" dirty="0"/>
              <a:t># Removes the channel and the </a:t>
            </a:r>
            <a:r>
              <a:rPr lang="en-US" i="1" dirty="0" err="1"/>
              <a:t>dsnName</a:t>
            </a:r>
            <a:r>
              <a:rPr lang="en-US" dirty="0"/>
              <a:t> </a:t>
            </a:r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 err="1"/>
              <a:t>rm</a:t>
            </a:r>
            <a:r>
              <a:rPr lang="en-US" dirty="0"/>
              <a:t>(channel, </a:t>
            </a:r>
            <a:r>
              <a:rPr lang="en-US" dirty="0" err="1"/>
              <a:t>dsnName</a:t>
            </a:r>
            <a:r>
              <a:rPr lang="en-US" dirty="0"/>
              <a:t>)</a:t>
            </a:r>
          </a:p>
          <a:p>
            <a:pPr marL="0" indent="0">
              <a:buNone/>
              <a:tabLst>
                <a:tab pos="396875" algn="l"/>
              </a:tabLst>
            </a:pPr>
            <a:r>
              <a:rPr lang="en-US" i="1" dirty="0"/>
              <a:t> </a:t>
            </a:r>
            <a:endParaRPr lang="en-US" dirty="0"/>
          </a:p>
          <a:p>
            <a:pPr marL="0" indent="0">
              <a:buNone/>
              <a:tabLst>
                <a:tab pos="396875" algn="l"/>
              </a:tabLst>
            </a:pPr>
            <a:r>
              <a:rPr lang="en-US" i="1" dirty="0"/>
              <a:t>#############################</a:t>
            </a:r>
            <a:endParaRPr lang="en-US" dirty="0"/>
          </a:p>
          <a:p>
            <a:pPr marL="0" indent="0">
              <a:buNone/>
              <a:tabLst>
                <a:tab pos="396875" algn="l"/>
              </a:tabLst>
            </a:pPr>
            <a:r>
              <a:rPr lang="en-US" i="1" dirty="0"/>
              <a:t>### Query REDCap API</a:t>
            </a:r>
            <a:endParaRPr lang="en-US" dirty="0"/>
          </a:p>
          <a:p>
            <a:pPr marL="0" indent="0">
              <a:buNone/>
              <a:tabLst>
                <a:tab pos="396875" algn="l"/>
              </a:tabLst>
            </a:pPr>
            <a:r>
              <a:rPr lang="en-US" i="1" dirty="0"/>
              <a:t>#############################</a:t>
            </a:r>
            <a:endParaRPr lang="en-US" dirty="0"/>
          </a:p>
          <a:p>
            <a:pPr marL="0" indent="0">
              <a:buNone/>
              <a:tabLst>
                <a:tab pos="396875" algn="l"/>
              </a:tabLst>
            </a:pPr>
            <a:r>
              <a:rPr lang="en-US" i="1" dirty="0"/>
              <a:t>#Call REDCap</a:t>
            </a:r>
            <a:endParaRPr lang="en-US" dirty="0"/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 err="1"/>
              <a:t>system.time</a:t>
            </a:r>
            <a:r>
              <a:rPr lang="en-US" dirty="0"/>
              <a:t>(</a:t>
            </a:r>
            <a:r>
              <a:rPr lang="en-US" dirty="0" err="1"/>
              <a:t>gcFirst</a:t>
            </a:r>
            <a:r>
              <a:rPr lang="en-US" b="1" dirty="0"/>
              <a:t>=</a:t>
            </a:r>
            <a:r>
              <a:rPr lang="en-US" dirty="0"/>
              <a:t>T, expr</a:t>
            </a:r>
            <a:r>
              <a:rPr lang="en-US" b="1" dirty="0"/>
              <a:t>=</a:t>
            </a:r>
            <a:r>
              <a:rPr lang="en-US" dirty="0"/>
              <a:t>{</a:t>
            </a:r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/>
              <a:t>  </a:t>
            </a:r>
            <a:r>
              <a:rPr lang="en-US" dirty="0" err="1"/>
              <a:t>rawCsvText</a:t>
            </a:r>
            <a:r>
              <a:rPr lang="en-US" dirty="0"/>
              <a:t> </a:t>
            </a:r>
            <a:r>
              <a:rPr lang="en-US" b="1" dirty="0"/>
              <a:t>&lt;-</a:t>
            </a:r>
            <a:r>
              <a:rPr lang="en-US" dirty="0"/>
              <a:t> </a:t>
            </a:r>
            <a:r>
              <a:rPr lang="en-US" dirty="0" err="1"/>
              <a:t>RCurl</a:t>
            </a:r>
            <a:r>
              <a:rPr lang="en-US" b="1" dirty="0"/>
              <a:t>::</a:t>
            </a:r>
            <a:r>
              <a:rPr lang="en-US" dirty="0" err="1"/>
              <a:t>postForm</a:t>
            </a:r>
            <a:r>
              <a:rPr lang="en-US" dirty="0"/>
              <a:t>(</a:t>
            </a:r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/>
              <a:t>    </a:t>
            </a:r>
            <a:r>
              <a:rPr lang="en-US" dirty="0" err="1"/>
              <a:t>uri</a:t>
            </a:r>
            <a:r>
              <a:rPr lang="en-US" b="1" dirty="0"/>
              <a:t>=</a:t>
            </a:r>
            <a:r>
              <a:rPr lang="en-US" dirty="0" err="1"/>
              <a:t>redcapUri</a:t>
            </a:r>
            <a:r>
              <a:rPr lang="en-US" dirty="0"/>
              <a:t>, </a:t>
            </a:r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/>
              <a:t>    token</a:t>
            </a:r>
            <a:r>
              <a:rPr lang="en-US" b="1" dirty="0"/>
              <a:t>=</a:t>
            </a:r>
            <a:r>
              <a:rPr lang="en-US" dirty="0"/>
              <a:t>token,</a:t>
            </a:r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/>
              <a:t>    content</a:t>
            </a:r>
            <a:r>
              <a:rPr lang="en-US" b="1" dirty="0"/>
              <a:t>=</a:t>
            </a:r>
            <a:r>
              <a:rPr lang="en-US" dirty="0"/>
              <a:t>'record',</a:t>
            </a:r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/>
              <a:t>    format</a:t>
            </a:r>
            <a:r>
              <a:rPr lang="en-US" b="1" dirty="0"/>
              <a:t>=</a:t>
            </a:r>
            <a:r>
              <a:rPr lang="en-US" dirty="0"/>
              <a:t>'csv', </a:t>
            </a:r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/>
              <a:t>    type</a:t>
            </a:r>
            <a:r>
              <a:rPr lang="en-US" b="1" dirty="0"/>
              <a:t>=</a:t>
            </a:r>
            <a:r>
              <a:rPr lang="en-US" dirty="0"/>
              <a:t>'flat', </a:t>
            </a:r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/>
              <a:t>    .opts</a:t>
            </a:r>
            <a:r>
              <a:rPr lang="en-US" b="1" dirty="0"/>
              <a:t>=</a:t>
            </a:r>
            <a:r>
              <a:rPr lang="en-US" dirty="0" err="1"/>
              <a:t>curlOptions</a:t>
            </a:r>
            <a:r>
              <a:rPr lang="en-US" dirty="0"/>
              <a:t>(</a:t>
            </a:r>
            <a:r>
              <a:rPr lang="en-US" dirty="0" err="1"/>
              <a:t>cainfo</a:t>
            </a:r>
            <a:r>
              <a:rPr lang="en-US" b="1" dirty="0"/>
              <a:t>=</a:t>
            </a:r>
            <a:r>
              <a:rPr lang="en-US" dirty="0"/>
              <a:t>"./Dal/Certs/ca-bundle.crt")</a:t>
            </a:r>
          </a:p>
          <a:p>
            <a:pPr marL="0" indent="0">
              <a:buNone/>
              <a:tabLst>
                <a:tab pos="396875" algn="l"/>
              </a:tabLst>
            </a:pPr>
            <a:r>
              <a:rPr lang="en-US" i="1" dirty="0"/>
              <a:t>#     .opts=</a:t>
            </a:r>
            <a:r>
              <a:rPr lang="en-US" i="1" dirty="0" err="1"/>
              <a:t>curlOptions</a:t>
            </a:r>
            <a:r>
              <a:rPr lang="en-US" i="1" dirty="0"/>
              <a:t>(</a:t>
            </a:r>
            <a:r>
              <a:rPr lang="en-US" i="1" dirty="0" err="1"/>
              <a:t>ssl.verifypeer</a:t>
            </a:r>
            <a:r>
              <a:rPr lang="en-US" i="1" dirty="0"/>
              <a:t>=FALSE)</a:t>
            </a:r>
            <a:endParaRPr lang="en-US" dirty="0"/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/>
              <a:t>  )</a:t>
            </a:r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/>
              <a:t>})  </a:t>
            </a:r>
          </a:p>
          <a:p>
            <a:pPr marL="0" indent="0">
              <a:buNone/>
              <a:tabLst>
                <a:tab pos="396875" algn="l"/>
              </a:tabLst>
            </a:pPr>
            <a:r>
              <a:rPr lang="en-US" i="1" dirty="0"/>
              <a:t># head(</a:t>
            </a:r>
            <a:r>
              <a:rPr lang="en-US" i="1" dirty="0" err="1"/>
              <a:t>rawCsvText</a:t>
            </a:r>
            <a:r>
              <a:rPr lang="en-US" i="1" dirty="0"/>
              <a:t>) #Inspect the raw data, if desired.</a:t>
            </a:r>
            <a:endParaRPr lang="en-US" dirty="0"/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/>
              <a:t>ds </a:t>
            </a:r>
            <a:r>
              <a:rPr lang="en-US" b="1" dirty="0"/>
              <a:t>&lt;-</a:t>
            </a:r>
            <a:r>
              <a:rPr lang="en-US" dirty="0"/>
              <a:t> read.csv(text</a:t>
            </a:r>
            <a:r>
              <a:rPr lang="en-US" b="1" dirty="0"/>
              <a:t>=</a:t>
            </a:r>
            <a:r>
              <a:rPr lang="en-US" dirty="0" err="1"/>
              <a:t>rawCsvText</a:t>
            </a:r>
            <a:r>
              <a:rPr lang="en-US" dirty="0"/>
              <a:t>, </a:t>
            </a:r>
            <a:r>
              <a:rPr lang="en-US" dirty="0" err="1"/>
              <a:t>stringsAsFactors</a:t>
            </a:r>
            <a:r>
              <a:rPr lang="en-US" b="1" dirty="0"/>
              <a:t>=FALSE</a:t>
            </a:r>
            <a:r>
              <a:rPr lang="en-US" dirty="0"/>
              <a:t>) </a:t>
            </a:r>
            <a:r>
              <a:rPr lang="en-US" i="1" dirty="0"/>
              <a:t>#Convert the raw text to a dataset.</a:t>
            </a:r>
            <a:endParaRPr lang="en-US" dirty="0"/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 err="1"/>
              <a:t>ds</a:t>
            </a:r>
            <a:r>
              <a:rPr lang="en-US" b="1" dirty="0" err="1"/>
              <a:t>$</a:t>
            </a:r>
            <a:r>
              <a:rPr lang="en-US" dirty="0" err="1"/>
              <a:t>RowID</a:t>
            </a:r>
            <a:r>
              <a:rPr lang="en-US" dirty="0"/>
              <a:t> </a:t>
            </a:r>
            <a:r>
              <a:rPr lang="en-US" b="1" dirty="0"/>
              <a:t>&lt;-</a:t>
            </a:r>
            <a:r>
              <a:rPr lang="en-US" dirty="0"/>
              <a:t> </a:t>
            </a:r>
            <a:r>
              <a:rPr lang="en-US" dirty="0" err="1"/>
              <a:t>as.integer</a:t>
            </a:r>
            <a:r>
              <a:rPr lang="en-US" dirty="0"/>
              <a:t>(</a:t>
            </a:r>
            <a:r>
              <a:rPr lang="en-US" dirty="0" err="1"/>
              <a:t>row.names</a:t>
            </a:r>
            <a:r>
              <a:rPr lang="en-US" dirty="0"/>
              <a:t>(ds))</a:t>
            </a:r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 err="1"/>
              <a:t>object.size</a:t>
            </a:r>
            <a:r>
              <a:rPr lang="en-US" dirty="0"/>
              <a:t>(ds)</a:t>
            </a:r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/>
              <a:t> </a:t>
            </a:r>
          </a:p>
          <a:p>
            <a:pPr marL="0" indent="0">
              <a:buNone/>
              <a:tabLst>
                <a:tab pos="396875" algn="l"/>
              </a:tabLst>
            </a:pPr>
            <a:r>
              <a:rPr lang="en-US" dirty="0" err="1"/>
              <a:t>rm</a:t>
            </a:r>
            <a:r>
              <a:rPr lang="en-US" dirty="0"/>
              <a:t>(</a:t>
            </a:r>
            <a:r>
              <a:rPr lang="en-US" dirty="0" err="1"/>
              <a:t>redcapUri</a:t>
            </a:r>
            <a:r>
              <a:rPr lang="en-US" dirty="0"/>
              <a:t>, token, </a:t>
            </a:r>
            <a:r>
              <a:rPr lang="en-US" dirty="0" err="1"/>
              <a:t>rawCsvText</a:t>
            </a:r>
            <a:r>
              <a:rPr lang="en-US" dirty="0"/>
              <a:t>)</a:t>
            </a:r>
          </a:p>
          <a:p>
            <a:pPr marL="0" indent="0">
              <a:buNone/>
              <a:tabLst>
                <a:tab pos="396875" algn="l"/>
              </a:tabLst>
            </a:pPr>
            <a:endParaRPr lang="en-US" dirty="0"/>
          </a:p>
          <a:p>
            <a:pPr marL="0" indent="0">
              <a:buNone/>
              <a:tabLst>
                <a:tab pos="396875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69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is this </a:t>
            </a:r>
            <a:r>
              <a:rPr lang="en-US" dirty="0" err="1" smtClean="0"/>
              <a:t>REDCapR</a:t>
            </a:r>
            <a:r>
              <a:rPr lang="en-US" dirty="0" smtClean="0"/>
              <a:t> you speak of?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Written by Will Beasley, </a:t>
            </a:r>
            <a:r>
              <a:rPr lang="en-US" sz="2800" dirty="0" err="1" smtClean="0"/>
              <a:t>REDCapr</a:t>
            </a:r>
            <a:r>
              <a:rPr lang="en-US" sz="2800" dirty="0" smtClean="0"/>
              <a:t> </a:t>
            </a:r>
            <a:r>
              <a:rPr lang="en-US" sz="2800" dirty="0" smtClean="0"/>
              <a:t>is a function similar to </a:t>
            </a:r>
            <a:r>
              <a:rPr lang="en-US" sz="2800" dirty="0" err="1" smtClean="0"/>
              <a:t>redcap_read_oneshot</a:t>
            </a:r>
            <a:r>
              <a:rPr lang="en-US" sz="2800" dirty="0" smtClean="0"/>
              <a:t>, that rather than retrieving all data at once, it retrieves subsets of the data.  </a:t>
            </a:r>
            <a:r>
              <a:rPr lang="en-US" sz="2800" dirty="0" err="1" smtClean="0"/>
              <a:t>REDCapR</a:t>
            </a:r>
            <a:r>
              <a:rPr lang="en-US" sz="2800" dirty="0" smtClean="0"/>
              <a:t> then combines the subsets before returning a single </a:t>
            </a:r>
            <a:r>
              <a:rPr lang="en-US" sz="2800" dirty="0" err="1" smtClean="0"/>
              <a:t>data.frame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This function can be more appropriate than </a:t>
            </a:r>
            <a:r>
              <a:rPr lang="en-US" sz="2800" dirty="0" err="1" smtClean="0"/>
              <a:t>redcap_read_oneshot</a:t>
            </a:r>
            <a:r>
              <a:rPr lang="en-US" sz="2800" dirty="0" smtClean="0"/>
              <a:t> when returning large datasets that could tie up the server.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1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redcap_read</a:t>
            </a:r>
            <a:r>
              <a:rPr lang="en-US" sz="2000" dirty="0"/>
              <a:t>(</a:t>
            </a:r>
            <a:r>
              <a:rPr lang="en-US" sz="2000" dirty="0" err="1"/>
              <a:t>batch_size</a:t>
            </a:r>
            <a:r>
              <a:rPr lang="en-US" sz="2000" dirty="0"/>
              <a:t> = 100L, </a:t>
            </a:r>
            <a:r>
              <a:rPr lang="en-US" sz="2000" dirty="0" err="1"/>
              <a:t>interbatch_delay</a:t>
            </a:r>
            <a:r>
              <a:rPr lang="en-US" sz="2000" dirty="0"/>
              <a:t> = 0, </a:t>
            </a:r>
            <a:r>
              <a:rPr lang="en-US" sz="2000" dirty="0" err="1"/>
              <a:t>redcap_uri</a:t>
            </a:r>
            <a:r>
              <a:rPr lang="en-US" sz="2000" dirty="0"/>
              <a:t>, token, records = NULL, </a:t>
            </a:r>
            <a:r>
              <a:rPr lang="en-US" sz="2000" dirty="0" err="1"/>
              <a:t>records_collapsed</a:t>
            </a:r>
            <a:r>
              <a:rPr lang="en-US" sz="2000" dirty="0"/>
              <a:t> = NULL, fields = NULL, </a:t>
            </a:r>
            <a:r>
              <a:rPr lang="en-US" sz="2000" dirty="0" err="1"/>
              <a:t>fields_collapsed</a:t>
            </a:r>
            <a:r>
              <a:rPr lang="en-US" sz="2000" dirty="0"/>
              <a:t> = NULL, </a:t>
            </a:r>
            <a:r>
              <a:rPr lang="en-US" sz="2000" dirty="0" err="1"/>
              <a:t>export_data_access_groups</a:t>
            </a:r>
            <a:r>
              <a:rPr lang="en-US" sz="2000" dirty="0"/>
              <a:t> = FALSE, </a:t>
            </a:r>
            <a:r>
              <a:rPr lang="en-US" sz="2000" dirty="0" err="1"/>
              <a:t>raw_or_label</a:t>
            </a:r>
            <a:r>
              <a:rPr lang="en-US" sz="2000" dirty="0"/>
              <a:t> = "raw", verbose = TRUE, </a:t>
            </a:r>
            <a:r>
              <a:rPr lang="en-US" sz="2000" dirty="0" err="1"/>
              <a:t>cert_location</a:t>
            </a:r>
            <a:r>
              <a:rPr lang="en-US" sz="2000" dirty="0"/>
              <a:t> = NULL)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6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redcap_read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FF0000"/>
                </a:solidFill>
              </a:rPr>
              <a:t>batch_size</a:t>
            </a:r>
            <a:r>
              <a:rPr lang="en-US" sz="2000" dirty="0">
                <a:solidFill>
                  <a:srgbClr val="FF0000"/>
                </a:solidFill>
              </a:rPr>
              <a:t> = 100L</a:t>
            </a:r>
            <a:r>
              <a:rPr lang="en-US" sz="2000" dirty="0"/>
              <a:t>, </a:t>
            </a:r>
            <a:r>
              <a:rPr lang="en-US" sz="2000" dirty="0" err="1"/>
              <a:t>interbatch_delay</a:t>
            </a:r>
            <a:r>
              <a:rPr lang="en-US" sz="2000" dirty="0"/>
              <a:t> = 0, </a:t>
            </a:r>
            <a:r>
              <a:rPr lang="en-US" sz="2000" dirty="0" err="1"/>
              <a:t>redcap_uri</a:t>
            </a:r>
            <a:r>
              <a:rPr lang="en-US" sz="2000" dirty="0"/>
              <a:t>, token, records = NULL, </a:t>
            </a:r>
            <a:r>
              <a:rPr lang="en-US" sz="2000" dirty="0" err="1"/>
              <a:t>records_collapsed</a:t>
            </a:r>
            <a:r>
              <a:rPr lang="en-US" sz="2000" dirty="0"/>
              <a:t> = NULL, fields = NULL, </a:t>
            </a:r>
            <a:r>
              <a:rPr lang="en-US" sz="2000" dirty="0" err="1"/>
              <a:t>fields_collapsed</a:t>
            </a:r>
            <a:r>
              <a:rPr lang="en-US" sz="2000" dirty="0"/>
              <a:t> = NULL, </a:t>
            </a:r>
            <a:r>
              <a:rPr lang="en-US" sz="2000" dirty="0" err="1"/>
              <a:t>export_data_access_groups</a:t>
            </a:r>
            <a:r>
              <a:rPr lang="en-US" sz="2000" dirty="0"/>
              <a:t> = FALSE, </a:t>
            </a:r>
            <a:r>
              <a:rPr lang="en-US" sz="2000" dirty="0" err="1"/>
              <a:t>raw_or_label</a:t>
            </a:r>
            <a:r>
              <a:rPr lang="en-US" sz="2000" dirty="0"/>
              <a:t> = "raw", verbose = TRUE, </a:t>
            </a:r>
            <a:r>
              <a:rPr lang="en-US" sz="2000" dirty="0" err="1" smtClean="0"/>
              <a:t>cert_location</a:t>
            </a:r>
            <a:r>
              <a:rPr lang="en-US" sz="2000" dirty="0" smtClean="0"/>
              <a:t> </a:t>
            </a:r>
            <a:r>
              <a:rPr lang="en-US" sz="2000" dirty="0"/>
              <a:t>= NULL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batch_size</a:t>
            </a:r>
            <a:r>
              <a:rPr lang="en-US" sz="2000" dirty="0" smtClean="0"/>
              <a:t>:	The </a:t>
            </a:r>
            <a:r>
              <a:rPr lang="en-US" sz="2000" dirty="0" smtClean="0"/>
              <a:t>maximum number of subject records a single batch should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contain. The default is 100.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4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redcap_read</a:t>
            </a:r>
            <a:r>
              <a:rPr lang="en-US" sz="2000" dirty="0"/>
              <a:t>(</a:t>
            </a:r>
            <a:r>
              <a:rPr lang="en-US" sz="2000" dirty="0" err="1"/>
              <a:t>batch_size</a:t>
            </a:r>
            <a:r>
              <a:rPr lang="en-US" sz="2000" dirty="0"/>
              <a:t> = 100L, </a:t>
            </a:r>
            <a:r>
              <a:rPr lang="en-US" sz="2000" dirty="0" err="1">
                <a:solidFill>
                  <a:srgbClr val="FF0000"/>
                </a:solidFill>
              </a:rPr>
              <a:t>interbatch_delay</a:t>
            </a:r>
            <a:r>
              <a:rPr lang="en-US" sz="2000" dirty="0">
                <a:solidFill>
                  <a:srgbClr val="FF0000"/>
                </a:solidFill>
              </a:rPr>
              <a:t> = 0</a:t>
            </a:r>
            <a:r>
              <a:rPr lang="en-US" sz="2000" dirty="0"/>
              <a:t>, </a:t>
            </a:r>
            <a:r>
              <a:rPr lang="en-US" sz="2000" dirty="0" err="1"/>
              <a:t>redcap_uri</a:t>
            </a:r>
            <a:r>
              <a:rPr lang="en-US" sz="2000" dirty="0"/>
              <a:t>, token, records = NULL, </a:t>
            </a:r>
            <a:r>
              <a:rPr lang="en-US" sz="2000" dirty="0" err="1"/>
              <a:t>records_collapsed</a:t>
            </a:r>
            <a:r>
              <a:rPr lang="en-US" sz="2000" dirty="0"/>
              <a:t> = NULL, fields = NULL, </a:t>
            </a:r>
            <a:r>
              <a:rPr lang="en-US" sz="2000" dirty="0" err="1"/>
              <a:t>fields_collapsed</a:t>
            </a:r>
            <a:r>
              <a:rPr lang="en-US" sz="2000" dirty="0"/>
              <a:t> = NULL, </a:t>
            </a:r>
            <a:r>
              <a:rPr lang="en-US" sz="2000" dirty="0" err="1"/>
              <a:t>export_data_access_groups</a:t>
            </a:r>
            <a:r>
              <a:rPr lang="en-US" sz="2000" dirty="0"/>
              <a:t> = FALSE, </a:t>
            </a:r>
            <a:r>
              <a:rPr lang="en-US" sz="2000" dirty="0" err="1"/>
              <a:t>raw_or_label</a:t>
            </a:r>
            <a:r>
              <a:rPr lang="en-US" sz="2000" dirty="0"/>
              <a:t> = "raw", verbose = TRUE, </a:t>
            </a:r>
            <a:r>
              <a:rPr lang="en-US" sz="2000" dirty="0" err="1" smtClean="0"/>
              <a:t>cert_location</a:t>
            </a:r>
            <a:r>
              <a:rPr lang="en-US" sz="2000" dirty="0" smtClean="0"/>
              <a:t> </a:t>
            </a:r>
            <a:r>
              <a:rPr lang="en-US" sz="2000" dirty="0"/>
              <a:t>= NULL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interbatch_delay</a:t>
            </a:r>
            <a:r>
              <a:rPr lang="en-US" sz="2000" dirty="0" smtClean="0"/>
              <a:t>:	</a:t>
            </a:r>
            <a:r>
              <a:rPr lang="en-US" sz="2000" dirty="0" smtClean="0"/>
              <a:t>	The </a:t>
            </a:r>
            <a:r>
              <a:rPr lang="en-US" sz="2000" dirty="0" smtClean="0"/>
              <a:t>number of seconds the function will wait before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requesting a new subset from REDCap.  The default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is 0.5 seconds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redcap_read</a:t>
            </a:r>
            <a:r>
              <a:rPr lang="en-US" sz="2000" dirty="0"/>
              <a:t>(</a:t>
            </a:r>
            <a:r>
              <a:rPr lang="en-US" sz="2000" dirty="0" err="1"/>
              <a:t>batch_size</a:t>
            </a:r>
            <a:r>
              <a:rPr lang="en-US" sz="2000" dirty="0"/>
              <a:t> = 100L, </a:t>
            </a:r>
            <a:r>
              <a:rPr lang="en-US" sz="2000" dirty="0" err="1"/>
              <a:t>interbatch_delay</a:t>
            </a:r>
            <a:r>
              <a:rPr lang="en-US" sz="2000" dirty="0"/>
              <a:t> = 0, </a:t>
            </a:r>
            <a:r>
              <a:rPr lang="en-US" sz="2000" dirty="0" err="1">
                <a:solidFill>
                  <a:srgbClr val="FF0000"/>
                </a:solidFill>
              </a:rPr>
              <a:t>redcap_uri</a:t>
            </a:r>
            <a:r>
              <a:rPr lang="en-US" sz="2000" dirty="0"/>
              <a:t>, token, records = NULL, </a:t>
            </a:r>
            <a:r>
              <a:rPr lang="en-US" sz="2000" dirty="0" err="1"/>
              <a:t>records_collapsed</a:t>
            </a:r>
            <a:r>
              <a:rPr lang="en-US" sz="2000" dirty="0"/>
              <a:t> = NULL, fields = NULL, </a:t>
            </a:r>
            <a:r>
              <a:rPr lang="en-US" sz="2000" dirty="0" err="1"/>
              <a:t>fields_collapsed</a:t>
            </a:r>
            <a:r>
              <a:rPr lang="en-US" sz="2000" dirty="0"/>
              <a:t> = NULL, </a:t>
            </a:r>
            <a:r>
              <a:rPr lang="en-US" sz="2000" dirty="0" err="1"/>
              <a:t>export_data_access_groups</a:t>
            </a:r>
            <a:r>
              <a:rPr lang="en-US" sz="2000" dirty="0"/>
              <a:t> = FALSE, </a:t>
            </a:r>
            <a:r>
              <a:rPr lang="en-US" sz="2000" dirty="0" err="1"/>
              <a:t>raw_or_label</a:t>
            </a:r>
            <a:r>
              <a:rPr lang="en-US" sz="2000" dirty="0"/>
              <a:t> = "raw", verbose = TRUE, </a:t>
            </a:r>
            <a:r>
              <a:rPr lang="en-US" sz="2000" dirty="0" err="1" smtClean="0"/>
              <a:t>cert_location</a:t>
            </a:r>
            <a:r>
              <a:rPr lang="en-US" sz="2000" dirty="0" smtClean="0"/>
              <a:t> </a:t>
            </a:r>
            <a:r>
              <a:rPr lang="en-US" sz="2000" dirty="0"/>
              <a:t>= NULL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redcap_uri</a:t>
            </a:r>
            <a:r>
              <a:rPr lang="en-US" sz="2000" dirty="0" smtClean="0"/>
              <a:t>:</a:t>
            </a:r>
            <a:r>
              <a:rPr lang="en-US" sz="2000" dirty="0"/>
              <a:t>	</a:t>
            </a:r>
            <a:r>
              <a:rPr lang="en-US" sz="2000" dirty="0" smtClean="0"/>
              <a:t>The </a:t>
            </a:r>
            <a:r>
              <a:rPr lang="en-US" sz="2000" dirty="0" smtClean="0"/>
              <a:t>URI of the REDCap project.  Required.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1400" dirty="0" smtClean="0"/>
              <a:t>Note: </a:t>
            </a:r>
            <a:r>
              <a:rPr lang="en-US" sz="1400" dirty="0"/>
              <a:t>In computing, a uniform resource identifier (</a:t>
            </a:r>
            <a:r>
              <a:rPr lang="en-US" sz="1400" b="1" dirty="0"/>
              <a:t>URI</a:t>
            </a:r>
            <a:r>
              <a:rPr lang="en-US" sz="1400" dirty="0"/>
              <a:t>) is a string of characters used to identify a name of a web resource. Such identification enables interaction with representations of the web resource over a network (typically the World Wide Web) using specific protocols.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redcap_read</a:t>
            </a:r>
            <a:r>
              <a:rPr lang="en-US" sz="2000" dirty="0"/>
              <a:t>(</a:t>
            </a:r>
            <a:r>
              <a:rPr lang="en-US" sz="2000" dirty="0" err="1"/>
              <a:t>batch_size</a:t>
            </a:r>
            <a:r>
              <a:rPr lang="en-US" sz="2000" dirty="0"/>
              <a:t> = 100L, </a:t>
            </a:r>
            <a:r>
              <a:rPr lang="en-US" sz="2000" dirty="0" err="1"/>
              <a:t>interbatch_delay</a:t>
            </a:r>
            <a:r>
              <a:rPr lang="en-US" sz="2000" dirty="0"/>
              <a:t> = 0, </a:t>
            </a:r>
            <a:r>
              <a:rPr lang="en-US" sz="2000" dirty="0" err="1"/>
              <a:t>redcap_uri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token</a:t>
            </a:r>
            <a:r>
              <a:rPr lang="en-US" sz="2000" dirty="0"/>
              <a:t>, records = NULL, </a:t>
            </a:r>
            <a:r>
              <a:rPr lang="en-US" sz="2000" dirty="0" err="1"/>
              <a:t>records_collapsed</a:t>
            </a:r>
            <a:r>
              <a:rPr lang="en-US" sz="2000" dirty="0"/>
              <a:t> = NULL, fields = NULL, </a:t>
            </a:r>
            <a:r>
              <a:rPr lang="en-US" sz="2000" dirty="0" err="1"/>
              <a:t>fields_collapsed</a:t>
            </a:r>
            <a:r>
              <a:rPr lang="en-US" sz="2000" dirty="0"/>
              <a:t> = NULL, </a:t>
            </a:r>
            <a:r>
              <a:rPr lang="en-US" sz="2000" dirty="0" err="1"/>
              <a:t>export_data_access_groups</a:t>
            </a:r>
            <a:r>
              <a:rPr lang="en-US" sz="2000" dirty="0"/>
              <a:t> = FALSE, </a:t>
            </a:r>
            <a:r>
              <a:rPr lang="en-US" sz="2000" dirty="0" err="1"/>
              <a:t>raw_or_label</a:t>
            </a:r>
            <a:r>
              <a:rPr lang="en-US" sz="2000" dirty="0"/>
              <a:t> = "raw", verbose = TRUE, </a:t>
            </a:r>
            <a:r>
              <a:rPr lang="en-US" sz="2000" dirty="0" err="1" smtClean="0"/>
              <a:t>cert_location</a:t>
            </a:r>
            <a:r>
              <a:rPr lang="en-US" sz="2000" dirty="0" smtClean="0"/>
              <a:t> </a:t>
            </a:r>
            <a:r>
              <a:rPr lang="en-US" sz="2000" dirty="0"/>
              <a:t>= NULL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token:	The </a:t>
            </a:r>
            <a:r>
              <a:rPr lang="en-US" sz="2000" dirty="0" smtClean="0"/>
              <a:t>user-specific string that serves as the password for a </a:t>
            </a:r>
            <a:r>
              <a:rPr lang="en-US" sz="2000" dirty="0" smtClean="0"/>
              <a:t>project</a:t>
            </a:r>
            <a:r>
              <a:rPr lang="en-US" sz="2000" dirty="0" smtClean="0"/>
              <a:t>.  Required.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5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redcap_read</a:t>
            </a:r>
            <a:r>
              <a:rPr lang="en-US" sz="2000" dirty="0"/>
              <a:t>(</a:t>
            </a:r>
            <a:r>
              <a:rPr lang="en-US" sz="2000" dirty="0" err="1"/>
              <a:t>batch_size</a:t>
            </a:r>
            <a:r>
              <a:rPr lang="en-US" sz="2000" dirty="0"/>
              <a:t> = 100L, </a:t>
            </a:r>
            <a:r>
              <a:rPr lang="en-US" sz="2000" dirty="0" err="1"/>
              <a:t>interbatch_delay</a:t>
            </a:r>
            <a:r>
              <a:rPr lang="en-US" sz="2000" dirty="0"/>
              <a:t> = 0, </a:t>
            </a:r>
            <a:r>
              <a:rPr lang="en-US" sz="2000" dirty="0" err="1"/>
              <a:t>redcap_uri</a:t>
            </a:r>
            <a:r>
              <a:rPr lang="en-US" sz="2000" dirty="0"/>
              <a:t>, token, </a:t>
            </a:r>
            <a:r>
              <a:rPr lang="en-US" sz="2000" dirty="0">
                <a:solidFill>
                  <a:srgbClr val="FF0000"/>
                </a:solidFill>
              </a:rPr>
              <a:t>records = NULL</a:t>
            </a:r>
            <a:r>
              <a:rPr lang="en-US" sz="2000" dirty="0"/>
              <a:t>, </a:t>
            </a:r>
            <a:r>
              <a:rPr lang="en-US" sz="2000" dirty="0" err="1"/>
              <a:t>records_collapsed</a:t>
            </a:r>
            <a:r>
              <a:rPr lang="en-US" sz="2000" dirty="0"/>
              <a:t> = NULL, fields = NULL, </a:t>
            </a:r>
            <a:r>
              <a:rPr lang="en-US" sz="2000" dirty="0" err="1"/>
              <a:t>fields_collapsed</a:t>
            </a:r>
            <a:r>
              <a:rPr lang="en-US" sz="2000" dirty="0"/>
              <a:t> = NULL, </a:t>
            </a:r>
            <a:r>
              <a:rPr lang="en-US" sz="2000" dirty="0" err="1"/>
              <a:t>export_data_access_groups</a:t>
            </a:r>
            <a:r>
              <a:rPr lang="en-US" sz="2000" dirty="0"/>
              <a:t> = FALSE, </a:t>
            </a:r>
            <a:r>
              <a:rPr lang="en-US" sz="2000" dirty="0" err="1"/>
              <a:t>raw_or_label</a:t>
            </a:r>
            <a:r>
              <a:rPr lang="en-US" sz="2000" dirty="0"/>
              <a:t> = "raw", verbose = TRUE, </a:t>
            </a:r>
            <a:r>
              <a:rPr lang="en-US" sz="2000" dirty="0" err="1"/>
              <a:t>cert_location</a:t>
            </a:r>
            <a:r>
              <a:rPr lang="en-US" sz="2000" dirty="0"/>
              <a:t> = NULL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records:	</a:t>
            </a:r>
            <a:r>
              <a:rPr lang="en-US" sz="2000" dirty="0"/>
              <a:t>	</a:t>
            </a:r>
            <a:r>
              <a:rPr lang="en-US" sz="2000" dirty="0" smtClean="0"/>
              <a:t>An </a:t>
            </a:r>
            <a:r>
              <a:rPr lang="en-US" sz="2000" dirty="0" smtClean="0"/>
              <a:t>array, where each element corresponds to the </a:t>
            </a:r>
            <a:r>
              <a:rPr lang="en-US" sz="2000" dirty="0" smtClean="0"/>
              <a:t>ID of </a:t>
            </a:r>
            <a:r>
              <a:rPr lang="en-US" sz="2000" dirty="0" smtClean="0"/>
              <a:t>a </a:t>
            </a:r>
            <a:r>
              <a:rPr lang="en-US" sz="2000" dirty="0" smtClean="0"/>
              <a:t>desired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smtClean="0"/>
              <a:t>record</a:t>
            </a:r>
            <a:r>
              <a:rPr lang="en-US" sz="2000" dirty="0" smtClean="0"/>
              <a:t>.  Optional.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95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redcap_read</a:t>
            </a:r>
            <a:r>
              <a:rPr lang="en-US" sz="2000" dirty="0"/>
              <a:t>(</a:t>
            </a:r>
            <a:r>
              <a:rPr lang="en-US" sz="2000" dirty="0" err="1"/>
              <a:t>batch_size</a:t>
            </a:r>
            <a:r>
              <a:rPr lang="en-US" sz="2000" dirty="0"/>
              <a:t> = 100L, </a:t>
            </a:r>
            <a:r>
              <a:rPr lang="en-US" sz="2000" dirty="0" err="1"/>
              <a:t>interbatch_delay</a:t>
            </a:r>
            <a:r>
              <a:rPr lang="en-US" sz="2000" dirty="0"/>
              <a:t> = 0, </a:t>
            </a:r>
            <a:r>
              <a:rPr lang="en-US" sz="2000" dirty="0" err="1"/>
              <a:t>redcap_uri</a:t>
            </a:r>
            <a:r>
              <a:rPr lang="en-US" sz="2000" dirty="0"/>
              <a:t>, token, records = NULL, </a:t>
            </a:r>
            <a:r>
              <a:rPr lang="en-US" sz="2000" dirty="0" err="1">
                <a:solidFill>
                  <a:srgbClr val="FF0000"/>
                </a:solidFill>
              </a:rPr>
              <a:t>records_collapsed</a:t>
            </a:r>
            <a:r>
              <a:rPr lang="en-US" sz="2000" dirty="0">
                <a:solidFill>
                  <a:srgbClr val="FF0000"/>
                </a:solidFill>
              </a:rPr>
              <a:t> = NULL</a:t>
            </a:r>
            <a:r>
              <a:rPr lang="en-US" sz="2000" dirty="0"/>
              <a:t>, fields = NULL, </a:t>
            </a:r>
            <a:r>
              <a:rPr lang="en-US" sz="2000" dirty="0" err="1"/>
              <a:t>fields_collapsed</a:t>
            </a:r>
            <a:r>
              <a:rPr lang="en-US" sz="2000" dirty="0"/>
              <a:t> = NULL, </a:t>
            </a:r>
            <a:r>
              <a:rPr lang="en-US" sz="2000" dirty="0" err="1"/>
              <a:t>export_data_access_groups</a:t>
            </a:r>
            <a:r>
              <a:rPr lang="en-US" sz="2000" dirty="0"/>
              <a:t> = FALSE, </a:t>
            </a:r>
            <a:r>
              <a:rPr lang="en-US" sz="2000" dirty="0" err="1"/>
              <a:t>raw_or_label</a:t>
            </a:r>
            <a:r>
              <a:rPr lang="en-US" sz="2000" dirty="0"/>
              <a:t> = "raw", verbose = TRUE, </a:t>
            </a:r>
            <a:r>
              <a:rPr lang="en-US" sz="2000" dirty="0" err="1"/>
              <a:t>cert_location</a:t>
            </a:r>
            <a:r>
              <a:rPr lang="en-US" sz="2000" dirty="0"/>
              <a:t> = NULL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records_collapsed</a:t>
            </a:r>
            <a:r>
              <a:rPr lang="en-US" sz="2000" dirty="0" smtClean="0"/>
              <a:t>:	A single string, where the desired ID values are separated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by commas.  Optional.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5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670464"/>
              </p:ext>
            </p:extLst>
          </p:nvPr>
        </p:nvGraphicFramePr>
        <p:xfrm>
          <a:off x="151304" y="745002"/>
          <a:ext cx="8827140" cy="608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27140"/>
              </a:tblGrid>
              <a:tr h="676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REDCap Overview and OUHSC History</a:t>
                      </a:r>
                    </a:p>
                  </a:txBody>
                  <a:tcPr>
                    <a:solidFill>
                      <a:srgbClr val="9E0142"/>
                    </a:solidFill>
                  </a:tcPr>
                </a:tc>
              </a:tr>
              <a:tr h="676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Scenarios Favoring REDCap</a:t>
                      </a:r>
                      <a:endParaRPr lang="en-US" sz="3600" dirty="0"/>
                    </a:p>
                  </a:txBody>
                  <a:tcPr>
                    <a:solidFill>
                      <a:srgbClr val="D53E4F"/>
                    </a:solidFill>
                  </a:tcPr>
                </a:tc>
              </a:tr>
              <a:tr h="676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REDCap</a:t>
                      </a:r>
                      <a:r>
                        <a:rPr lang="en-US" sz="3600" baseline="0" dirty="0" smtClean="0"/>
                        <a:t> Limitations</a:t>
                      </a:r>
                      <a:endParaRPr lang="en-US" sz="3600" dirty="0" smtClean="0"/>
                    </a:p>
                  </a:txBody>
                  <a:tcPr>
                    <a:solidFill>
                      <a:srgbClr val="3288BD"/>
                    </a:solidFill>
                  </a:tcPr>
                </a:tc>
              </a:tr>
              <a:tr h="676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REDCap Data </a:t>
                      </a:r>
                      <a:r>
                        <a:rPr lang="en-US" sz="3600" dirty="0" smtClean="0"/>
                        <a:t>Export Options</a:t>
                      </a:r>
                      <a:endParaRPr lang="en-US" sz="3600" dirty="0" smtClean="0"/>
                    </a:p>
                  </a:txBody>
                  <a:tcPr>
                    <a:solidFill>
                      <a:srgbClr val="5E4FA2"/>
                    </a:solidFill>
                  </a:tcPr>
                </a:tc>
              </a:tr>
              <a:tr h="676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Dat</a:t>
                      </a:r>
                      <a:r>
                        <a:rPr lang="en-US" sz="3600" baseline="0" dirty="0" smtClean="0"/>
                        <a:t>a Export Tool</a:t>
                      </a:r>
                      <a:endParaRPr lang="en-US" sz="3600" dirty="0" smtClean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676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Data Export</a:t>
                      </a:r>
                      <a:r>
                        <a:rPr lang="en-US" sz="3600" baseline="0" dirty="0" smtClean="0"/>
                        <a:t> </a:t>
                      </a:r>
                      <a:r>
                        <a:rPr lang="en-US" sz="3600" baseline="0" dirty="0" smtClean="0"/>
                        <a:t>API</a:t>
                      </a:r>
                      <a:endParaRPr lang="en-US" sz="3600" dirty="0" smtClean="0"/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67642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API</a:t>
                      </a:r>
                      <a:r>
                        <a:rPr lang="en-US" sz="3600" baseline="0" dirty="0" smtClean="0"/>
                        <a:t> Data Export Example</a:t>
                      </a:r>
                      <a:endParaRPr lang="en-US" sz="3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76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 smtClean="0"/>
                        <a:t>REDCapR</a:t>
                      </a:r>
                      <a:endParaRPr lang="en-US" sz="3600" dirty="0" smtClean="0"/>
                    </a:p>
                  </a:txBody>
                  <a:tcPr>
                    <a:solidFill>
                      <a:srgbClr val="E6F598"/>
                    </a:solidFill>
                  </a:tcPr>
                </a:tc>
              </a:tr>
              <a:tr h="676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 smtClean="0"/>
                        <a:t>REDCapR</a:t>
                      </a:r>
                      <a:r>
                        <a:rPr lang="en-US" sz="3600" dirty="0" smtClean="0"/>
                        <a:t> API Example</a:t>
                      </a:r>
                    </a:p>
                  </a:txBody>
                  <a:tcPr>
                    <a:solidFill>
                      <a:srgbClr val="66C2A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6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redcap_read</a:t>
            </a:r>
            <a:r>
              <a:rPr lang="en-US" sz="2000" dirty="0"/>
              <a:t>(</a:t>
            </a:r>
            <a:r>
              <a:rPr lang="en-US" sz="2000" dirty="0" err="1"/>
              <a:t>batch_size</a:t>
            </a:r>
            <a:r>
              <a:rPr lang="en-US" sz="2000" dirty="0"/>
              <a:t> = 100L, </a:t>
            </a:r>
            <a:r>
              <a:rPr lang="en-US" sz="2000" dirty="0" err="1"/>
              <a:t>interbatch_delay</a:t>
            </a:r>
            <a:r>
              <a:rPr lang="en-US" sz="2000" dirty="0"/>
              <a:t> = 0, </a:t>
            </a:r>
            <a:r>
              <a:rPr lang="en-US" sz="2000" dirty="0" err="1"/>
              <a:t>redcap_uri</a:t>
            </a:r>
            <a:r>
              <a:rPr lang="en-US" sz="2000" dirty="0"/>
              <a:t>, token, records = NULL, </a:t>
            </a:r>
            <a:r>
              <a:rPr lang="en-US" sz="2000" dirty="0" err="1"/>
              <a:t>records_collapsed</a:t>
            </a:r>
            <a:r>
              <a:rPr lang="en-US" sz="2000" dirty="0"/>
              <a:t> = NULL, </a:t>
            </a:r>
            <a:r>
              <a:rPr lang="en-US" sz="2000" dirty="0">
                <a:solidFill>
                  <a:srgbClr val="FF0000"/>
                </a:solidFill>
              </a:rPr>
              <a:t>fields = NULL</a:t>
            </a:r>
            <a:r>
              <a:rPr lang="en-US" sz="2000" dirty="0"/>
              <a:t>, </a:t>
            </a:r>
            <a:r>
              <a:rPr lang="en-US" sz="2000" dirty="0" err="1"/>
              <a:t>fields_collapsed</a:t>
            </a:r>
            <a:r>
              <a:rPr lang="en-US" sz="2000" dirty="0"/>
              <a:t> = NULL, </a:t>
            </a:r>
            <a:r>
              <a:rPr lang="en-US" sz="2000" dirty="0" err="1"/>
              <a:t>export_data_access_groups</a:t>
            </a:r>
            <a:r>
              <a:rPr lang="en-US" sz="2000" dirty="0"/>
              <a:t> = FALSE, </a:t>
            </a:r>
            <a:r>
              <a:rPr lang="en-US" sz="2000" dirty="0" err="1"/>
              <a:t>raw_or_label</a:t>
            </a:r>
            <a:r>
              <a:rPr lang="en-US" sz="2000" dirty="0"/>
              <a:t> = "raw", verbose = TRUE, </a:t>
            </a:r>
            <a:r>
              <a:rPr lang="en-US" sz="2000" dirty="0" err="1"/>
              <a:t>cert_location</a:t>
            </a:r>
            <a:r>
              <a:rPr lang="en-US" sz="2000" dirty="0"/>
              <a:t> = NULL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fields:	An </a:t>
            </a:r>
            <a:r>
              <a:rPr lang="en-US" sz="2000" dirty="0" smtClean="0"/>
              <a:t>array, where each element corresponds to a </a:t>
            </a:r>
            <a:r>
              <a:rPr lang="en-US" sz="2000" dirty="0" smtClean="0"/>
              <a:t>desired project field.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Optional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91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redcap_read</a:t>
            </a:r>
            <a:r>
              <a:rPr lang="en-US" sz="2000" dirty="0"/>
              <a:t>(</a:t>
            </a:r>
            <a:r>
              <a:rPr lang="en-US" sz="2000" dirty="0" err="1"/>
              <a:t>batch_size</a:t>
            </a:r>
            <a:r>
              <a:rPr lang="en-US" sz="2000" dirty="0"/>
              <a:t> = 100L, </a:t>
            </a:r>
            <a:r>
              <a:rPr lang="en-US" sz="2000" dirty="0" err="1"/>
              <a:t>interbatch_delay</a:t>
            </a:r>
            <a:r>
              <a:rPr lang="en-US" sz="2000" dirty="0"/>
              <a:t> = 0, </a:t>
            </a:r>
            <a:r>
              <a:rPr lang="en-US" sz="2000" dirty="0" err="1"/>
              <a:t>redcap_uri</a:t>
            </a:r>
            <a:r>
              <a:rPr lang="en-US" sz="2000" dirty="0"/>
              <a:t>, token, records = NULL, </a:t>
            </a:r>
            <a:r>
              <a:rPr lang="en-US" sz="2000" dirty="0" err="1"/>
              <a:t>records_collapsed</a:t>
            </a:r>
            <a:r>
              <a:rPr lang="en-US" sz="2000" dirty="0"/>
              <a:t> = NULL, fields = NULL, </a:t>
            </a:r>
            <a:r>
              <a:rPr lang="en-US" sz="2000" dirty="0" err="1">
                <a:solidFill>
                  <a:srgbClr val="FF0000"/>
                </a:solidFill>
              </a:rPr>
              <a:t>fields_collapsed</a:t>
            </a:r>
            <a:r>
              <a:rPr lang="en-US" sz="2000" dirty="0">
                <a:solidFill>
                  <a:srgbClr val="FF0000"/>
                </a:solidFill>
              </a:rPr>
              <a:t> = NULL</a:t>
            </a:r>
            <a:r>
              <a:rPr lang="en-US" sz="2000" dirty="0"/>
              <a:t>, </a:t>
            </a:r>
            <a:r>
              <a:rPr lang="en-US" sz="2000" dirty="0" err="1"/>
              <a:t>export_data_access_groups</a:t>
            </a:r>
            <a:r>
              <a:rPr lang="en-US" sz="2000" dirty="0"/>
              <a:t> = FALSE, </a:t>
            </a:r>
            <a:r>
              <a:rPr lang="en-US" sz="2000" dirty="0" err="1"/>
              <a:t>raw_or_label</a:t>
            </a:r>
            <a:r>
              <a:rPr lang="en-US" sz="2000" dirty="0"/>
              <a:t> = "raw", verbose = TRUE, </a:t>
            </a:r>
            <a:r>
              <a:rPr lang="en-US" sz="2000" dirty="0" err="1"/>
              <a:t>cert_location</a:t>
            </a:r>
            <a:r>
              <a:rPr lang="en-US" sz="2000" dirty="0"/>
              <a:t> = NULL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fields_collapsed</a:t>
            </a:r>
            <a:r>
              <a:rPr lang="en-US" sz="2000" dirty="0" smtClean="0"/>
              <a:t>:	</a:t>
            </a:r>
            <a:r>
              <a:rPr lang="en-US" sz="2000" dirty="0" smtClean="0"/>
              <a:t>A </a:t>
            </a:r>
            <a:r>
              <a:rPr lang="en-US" sz="2000" dirty="0" smtClean="0"/>
              <a:t>single string, </a:t>
            </a:r>
            <a:r>
              <a:rPr lang="en-US" sz="2000" dirty="0" err="1" smtClean="0"/>
              <a:t>whre</a:t>
            </a:r>
            <a:r>
              <a:rPr lang="en-US" sz="2000" dirty="0" smtClean="0"/>
              <a:t> the desired field names are </a:t>
            </a:r>
            <a:r>
              <a:rPr lang="en-US" sz="2000" dirty="0" smtClean="0"/>
              <a:t>separated by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smtClean="0"/>
              <a:t>commas</a:t>
            </a:r>
            <a:r>
              <a:rPr lang="en-US" sz="2000" dirty="0" smtClean="0"/>
              <a:t>.  Optional.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3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redcap_read</a:t>
            </a:r>
            <a:r>
              <a:rPr lang="en-US" sz="2000" dirty="0"/>
              <a:t>(</a:t>
            </a:r>
            <a:r>
              <a:rPr lang="en-US" sz="2000" dirty="0" err="1"/>
              <a:t>batch_size</a:t>
            </a:r>
            <a:r>
              <a:rPr lang="en-US" sz="2000" dirty="0"/>
              <a:t> = 100L, </a:t>
            </a:r>
            <a:r>
              <a:rPr lang="en-US" sz="2000" dirty="0" err="1"/>
              <a:t>interbatch_delay</a:t>
            </a:r>
            <a:r>
              <a:rPr lang="en-US" sz="2000" dirty="0"/>
              <a:t> = 0, </a:t>
            </a:r>
            <a:r>
              <a:rPr lang="en-US" sz="2000" dirty="0" err="1"/>
              <a:t>redcap_uri</a:t>
            </a:r>
            <a:r>
              <a:rPr lang="en-US" sz="2000" dirty="0"/>
              <a:t>, token, records = NULL, </a:t>
            </a:r>
            <a:r>
              <a:rPr lang="en-US" sz="2000" dirty="0" err="1"/>
              <a:t>records_collapsed</a:t>
            </a:r>
            <a:r>
              <a:rPr lang="en-US" sz="2000" dirty="0"/>
              <a:t> = NULL, fields = NULL, </a:t>
            </a:r>
            <a:r>
              <a:rPr lang="en-US" sz="2000" dirty="0" err="1"/>
              <a:t>fields_collapsed</a:t>
            </a:r>
            <a:r>
              <a:rPr lang="en-US" sz="2000" dirty="0"/>
              <a:t> = NULL, </a:t>
            </a:r>
            <a:r>
              <a:rPr lang="en-US" sz="2000" dirty="0" err="1">
                <a:solidFill>
                  <a:srgbClr val="FF0000"/>
                </a:solidFill>
              </a:rPr>
              <a:t>export_data_access_groups</a:t>
            </a:r>
            <a:r>
              <a:rPr lang="en-US" sz="2000" dirty="0">
                <a:solidFill>
                  <a:srgbClr val="FF0000"/>
                </a:solidFill>
              </a:rPr>
              <a:t> = FALSE</a:t>
            </a:r>
            <a:r>
              <a:rPr lang="en-US" sz="2000" dirty="0"/>
              <a:t>, </a:t>
            </a:r>
            <a:r>
              <a:rPr lang="en-US" sz="2000" dirty="0" err="1"/>
              <a:t>raw_or_label</a:t>
            </a:r>
            <a:r>
              <a:rPr lang="en-US" sz="2000" dirty="0"/>
              <a:t> = "raw", verbose = TRUE, </a:t>
            </a:r>
            <a:r>
              <a:rPr lang="en-US" sz="2000" dirty="0" err="1"/>
              <a:t>cert_location</a:t>
            </a:r>
            <a:r>
              <a:rPr lang="en-US" sz="2000" dirty="0"/>
              <a:t> = NULL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export_data_access_groups</a:t>
            </a:r>
            <a:r>
              <a:rPr lang="en-US" sz="2000" dirty="0" smtClean="0"/>
              <a:t>:	A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value that specifies whether or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	not to export the “</a:t>
            </a:r>
            <a:r>
              <a:rPr lang="en-US" sz="2000" dirty="0" err="1" smtClean="0"/>
              <a:t>redcap_data_access_group</a:t>
            </a:r>
            <a:r>
              <a:rPr lang="en-US" sz="2000" dirty="0" smtClean="0"/>
              <a:t>”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	field when data access groups are utilized in the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	project.  Default is FALSE.  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2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redcap_read</a:t>
            </a:r>
            <a:r>
              <a:rPr lang="en-US" sz="2000" dirty="0"/>
              <a:t>(</a:t>
            </a:r>
            <a:r>
              <a:rPr lang="en-US" sz="2000" dirty="0" err="1"/>
              <a:t>batch_size</a:t>
            </a:r>
            <a:r>
              <a:rPr lang="en-US" sz="2000" dirty="0"/>
              <a:t> = 100L, </a:t>
            </a:r>
            <a:r>
              <a:rPr lang="en-US" sz="2000" dirty="0" err="1"/>
              <a:t>interbatch_delay</a:t>
            </a:r>
            <a:r>
              <a:rPr lang="en-US" sz="2000" dirty="0"/>
              <a:t> = 0, </a:t>
            </a:r>
            <a:r>
              <a:rPr lang="en-US" sz="2000" dirty="0" err="1"/>
              <a:t>redcap_uri</a:t>
            </a:r>
            <a:r>
              <a:rPr lang="en-US" sz="2000" dirty="0"/>
              <a:t>, token, records = NULL, </a:t>
            </a:r>
            <a:r>
              <a:rPr lang="en-US" sz="2000" dirty="0" err="1"/>
              <a:t>records_collapsed</a:t>
            </a:r>
            <a:r>
              <a:rPr lang="en-US" sz="2000" dirty="0"/>
              <a:t> = NULL, fields = NULL, </a:t>
            </a:r>
            <a:r>
              <a:rPr lang="en-US" sz="2000" dirty="0" err="1"/>
              <a:t>fields_collapsed</a:t>
            </a:r>
            <a:r>
              <a:rPr lang="en-US" sz="2000" dirty="0"/>
              <a:t> = NULL, </a:t>
            </a:r>
            <a:r>
              <a:rPr lang="en-US" sz="2000" dirty="0" err="1"/>
              <a:t>export_data_access_groups</a:t>
            </a:r>
            <a:r>
              <a:rPr lang="en-US" sz="2000" dirty="0"/>
              <a:t> = FALSE, </a:t>
            </a:r>
            <a:r>
              <a:rPr lang="en-US" sz="2000" dirty="0" err="1">
                <a:solidFill>
                  <a:srgbClr val="FF0000"/>
                </a:solidFill>
              </a:rPr>
              <a:t>raw_or_label</a:t>
            </a:r>
            <a:r>
              <a:rPr lang="en-US" sz="2000" dirty="0">
                <a:solidFill>
                  <a:srgbClr val="FF0000"/>
                </a:solidFill>
              </a:rPr>
              <a:t> = "raw"</a:t>
            </a:r>
            <a:r>
              <a:rPr lang="en-US" sz="2000" dirty="0"/>
              <a:t>, verbose = TRUE, </a:t>
            </a:r>
            <a:r>
              <a:rPr lang="en-US" sz="2000" dirty="0" err="1"/>
              <a:t>cert_location</a:t>
            </a:r>
            <a:r>
              <a:rPr lang="en-US" sz="2000" dirty="0"/>
              <a:t> = NULL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raw_or_label</a:t>
            </a:r>
            <a:r>
              <a:rPr lang="en-US" sz="2000" dirty="0" smtClean="0"/>
              <a:t>:	A string (either ‘raw’ or ‘label’) that specifies whether to export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the raw coded values or the labels for the options of multiple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choice fields.  Default is ‘raw’.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4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redcap_read</a:t>
            </a:r>
            <a:r>
              <a:rPr lang="en-US" sz="2000" dirty="0"/>
              <a:t>(</a:t>
            </a:r>
            <a:r>
              <a:rPr lang="en-US" sz="2000" dirty="0" err="1"/>
              <a:t>batch_size</a:t>
            </a:r>
            <a:r>
              <a:rPr lang="en-US" sz="2000" dirty="0"/>
              <a:t> = 100L, </a:t>
            </a:r>
            <a:r>
              <a:rPr lang="en-US" sz="2000" dirty="0" err="1"/>
              <a:t>interbatch_delay</a:t>
            </a:r>
            <a:r>
              <a:rPr lang="en-US" sz="2000" dirty="0"/>
              <a:t> = 0, </a:t>
            </a:r>
            <a:r>
              <a:rPr lang="en-US" sz="2000" dirty="0" err="1"/>
              <a:t>redcap_uri</a:t>
            </a:r>
            <a:r>
              <a:rPr lang="en-US" sz="2000" dirty="0"/>
              <a:t>, token, records = NULL, </a:t>
            </a:r>
            <a:r>
              <a:rPr lang="en-US" sz="2000" dirty="0" err="1"/>
              <a:t>records_collapsed</a:t>
            </a:r>
            <a:r>
              <a:rPr lang="en-US" sz="2000" dirty="0"/>
              <a:t> = NULL, fields = NULL, </a:t>
            </a:r>
            <a:r>
              <a:rPr lang="en-US" sz="2000" dirty="0" err="1"/>
              <a:t>fields_collapsed</a:t>
            </a:r>
            <a:r>
              <a:rPr lang="en-US" sz="2000" dirty="0"/>
              <a:t> = NULL, </a:t>
            </a:r>
            <a:r>
              <a:rPr lang="en-US" sz="2000" dirty="0" err="1"/>
              <a:t>export_data_access_groups</a:t>
            </a:r>
            <a:r>
              <a:rPr lang="en-US" sz="2000" dirty="0"/>
              <a:t> = FALSE, </a:t>
            </a:r>
            <a:r>
              <a:rPr lang="en-US" sz="2000" dirty="0" err="1"/>
              <a:t>raw_or_label</a:t>
            </a:r>
            <a:r>
              <a:rPr lang="en-US" sz="2000" dirty="0"/>
              <a:t> = "raw", </a:t>
            </a:r>
            <a:r>
              <a:rPr lang="en-US" sz="2000" dirty="0">
                <a:solidFill>
                  <a:srgbClr val="FF0000"/>
                </a:solidFill>
              </a:rPr>
              <a:t>verbose = TRUE</a:t>
            </a:r>
            <a:r>
              <a:rPr lang="en-US" sz="2000" dirty="0"/>
              <a:t>, </a:t>
            </a:r>
            <a:r>
              <a:rPr lang="en-US" sz="2000" dirty="0" err="1"/>
              <a:t>cert_location</a:t>
            </a:r>
            <a:r>
              <a:rPr lang="en-US" sz="2000" dirty="0"/>
              <a:t> = NULL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verbose:	</a:t>
            </a:r>
            <a:r>
              <a:rPr lang="en-US" sz="2000" dirty="0" smtClean="0"/>
              <a:t>	A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value indicating if messages should be printed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to the R console during the operation.  Optional.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2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redcap_read</a:t>
            </a:r>
            <a:r>
              <a:rPr lang="en-US" sz="2000" dirty="0"/>
              <a:t>(</a:t>
            </a:r>
            <a:r>
              <a:rPr lang="en-US" sz="2000" dirty="0" err="1"/>
              <a:t>batch_size</a:t>
            </a:r>
            <a:r>
              <a:rPr lang="en-US" sz="2000" dirty="0"/>
              <a:t> = 100L, </a:t>
            </a:r>
            <a:r>
              <a:rPr lang="en-US" sz="2000" dirty="0" err="1"/>
              <a:t>interbatch_delay</a:t>
            </a:r>
            <a:r>
              <a:rPr lang="en-US" sz="2000" dirty="0"/>
              <a:t> = 0, </a:t>
            </a:r>
            <a:r>
              <a:rPr lang="en-US" sz="2000" dirty="0" err="1"/>
              <a:t>redcap_uri</a:t>
            </a:r>
            <a:r>
              <a:rPr lang="en-US" sz="2000" dirty="0"/>
              <a:t>, token, records = NULL, </a:t>
            </a:r>
            <a:r>
              <a:rPr lang="en-US" sz="2000" dirty="0" err="1"/>
              <a:t>records_collapsed</a:t>
            </a:r>
            <a:r>
              <a:rPr lang="en-US" sz="2000" dirty="0"/>
              <a:t> = NULL, fields = NULL, </a:t>
            </a:r>
            <a:r>
              <a:rPr lang="en-US" sz="2000" dirty="0" err="1"/>
              <a:t>fields_collapsed</a:t>
            </a:r>
            <a:r>
              <a:rPr lang="en-US" sz="2000" dirty="0"/>
              <a:t> = NULL, </a:t>
            </a:r>
            <a:r>
              <a:rPr lang="en-US" sz="2000" dirty="0" err="1"/>
              <a:t>export_data_access_groups</a:t>
            </a:r>
            <a:r>
              <a:rPr lang="en-US" sz="2000" dirty="0"/>
              <a:t> = FALSE, </a:t>
            </a:r>
            <a:r>
              <a:rPr lang="en-US" sz="2000" dirty="0" err="1"/>
              <a:t>raw_or_label</a:t>
            </a:r>
            <a:r>
              <a:rPr lang="en-US" sz="2000" dirty="0"/>
              <a:t> = "raw", verbose = TRUE, </a:t>
            </a:r>
            <a:r>
              <a:rPr lang="en-US" sz="2000" dirty="0" err="1">
                <a:solidFill>
                  <a:srgbClr val="FF0000"/>
                </a:solidFill>
              </a:rPr>
              <a:t>cert_location</a:t>
            </a:r>
            <a:r>
              <a:rPr lang="en-US" sz="2000" dirty="0">
                <a:solidFill>
                  <a:srgbClr val="FF0000"/>
                </a:solidFill>
              </a:rPr>
              <a:t> = NULL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cert_location</a:t>
            </a:r>
            <a:r>
              <a:rPr lang="en-US" sz="2000" dirty="0" smtClean="0"/>
              <a:t>:	</a:t>
            </a:r>
            <a:r>
              <a:rPr lang="en-US" sz="2000" dirty="0" smtClean="0"/>
              <a:t>If </a:t>
            </a:r>
            <a:r>
              <a:rPr lang="en-US" sz="2000" dirty="0" smtClean="0"/>
              <a:t>present, this string should point to the location of cert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files required for SSL verification.  If the value is missing or NULL,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the server’s identity will be verified using a recent CA bundle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from the </a:t>
            </a:r>
            <a:r>
              <a:rPr lang="en-US" sz="2000" dirty="0" err="1" smtClean="0"/>
              <a:t>cURL</a:t>
            </a:r>
            <a:r>
              <a:rPr lang="en-US" sz="2000" dirty="0" smtClean="0"/>
              <a:t> website.  Optional.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2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Details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Specifically, </a:t>
            </a:r>
            <a:r>
              <a:rPr lang="en-US" sz="2800" dirty="0" err="1" smtClean="0"/>
              <a:t>REDCapR</a:t>
            </a:r>
            <a:r>
              <a:rPr lang="en-US" sz="2800" dirty="0" smtClean="0"/>
              <a:t> internally uses multiple calls to </a:t>
            </a:r>
            <a:r>
              <a:rPr lang="en-US" sz="2800" dirty="0" err="1" smtClean="0"/>
              <a:t>redcap_read_oneshot</a:t>
            </a:r>
            <a:r>
              <a:rPr lang="en-US" sz="2800" dirty="0" smtClean="0"/>
              <a:t> to select and return data.  Initially, only primary key is queried through the REDCap API.  The long list is then </a:t>
            </a:r>
            <a:r>
              <a:rPr lang="en-US" sz="2800" dirty="0" err="1" smtClean="0"/>
              <a:t>subsetted</a:t>
            </a:r>
            <a:r>
              <a:rPr lang="en-US" sz="2800" dirty="0" smtClean="0"/>
              <a:t> into partitions, whose sizes are determined by the </a:t>
            </a:r>
            <a:r>
              <a:rPr lang="en-US" sz="2800" dirty="0" err="1" smtClean="0"/>
              <a:t>batch_size</a:t>
            </a:r>
            <a:r>
              <a:rPr lang="en-US" sz="2800" dirty="0" smtClean="0"/>
              <a:t> parameter.  REDCap is then queried for all variables of the subset’s subjects.  This is repeated for </a:t>
            </a:r>
            <a:r>
              <a:rPr lang="en-US" sz="2800" dirty="0" err="1" smtClean="0"/>
              <a:t>eachsubset</a:t>
            </a:r>
            <a:r>
              <a:rPr lang="en-US" sz="2800" dirty="0" smtClean="0"/>
              <a:t>, before returning a unified </a:t>
            </a:r>
            <a:r>
              <a:rPr lang="en-US" sz="2800" dirty="0" err="1" smtClean="0"/>
              <a:t>data.frame</a:t>
            </a:r>
            <a:r>
              <a:rPr lang="en-US" sz="2800" dirty="0" smtClean="0"/>
              <a:t>.  The function allows a delay between calls, which allows the server to attend to other users’ requests.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758952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err="1" smtClean="0"/>
              <a:t>REDCapR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9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66C2A5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err="1" smtClean="0"/>
              <a:t>REDCapR</a:t>
            </a:r>
            <a:r>
              <a:rPr lang="en-US" sz="4900" dirty="0" smtClean="0"/>
              <a:t> API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500" dirty="0" smtClean="0"/>
              <a:t>Using the </a:t>
            </a:r>
            <a:r>
              <a:rPr lang="en-US" sz="2500" dirty="0" err="1" smtClean="0"/>
              <a:t>redcap_read</a:t>
            </a:r>
            <a:r>
              <a:rPr lang="en-US" sz="2500" dirty="0" smtClean="0"/>
              <a:t>() function data can be extracted from REDCap with only one line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1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66C2A5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err="1" smtClean="0"/>
              <a:t>REDCapR</a:t>
            </a:r>
            <a:r>
              <a:rPr lang="en-US" sz="4900" dirty="0" smtClean="0"/>
              <a:t> API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Simple </a:t>
            </a:r>
            <a:r>
              <a:rPr lang="en-US" dirty="0" err="1" smtClean="0"/>
              <a:t>REDCapR</a:t>
            </a:r>
            <a:r>
              <a:rPr lang="en-US" dirty="0" smtClean="0"/>
              <a:t> example using the default settings.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ds &lt;- </a:t>
            </a:r>
            <a:r>
              <a:rPr lang="en-US" dirty="0" err="1"/>
              <a:t>redcap_read</a:t>
            </a:r>
            <a:r>
              <a:rPr lang="en-US" dirty="0"/>
              <a:t>(</a:t>
            </a:r>
            <a:r>
              <a:rPr lang="en-US" dirty="0" err="1"/>
              <a:t>redcap_uri</a:t>
            </a:r>
            <a:r>
              <a:rPr lang="en-US" dirty="0"/>
              <a:t>=</a:t>
            </a:r>
            <a:r>
              <a:rPr lang="en-US" dirty="0" err="1"/>
              <a:t>uri</a:t>
            </a:r>
            <a:r>
              <a:rPr lang="en-US" dirty="0"/>
              <a:t>, token=token)$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User must supply the two required parameters: </a:t>
            </a:r>
          </a:p>
          <a:p>
            <a:pPr marL="0" indent="0">
              <a:buNone/>
            </a:pPr>
            <a:r>
              <a:rPr lang="en-US" dirty="0" err="1" smtClean="0"/>
              <a:t>uri</a:t>
            </a:r>
            <a:r>
              <a:rPr lang="en-US" dirty="0" smtClean="0"/>
              <a:t> and token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3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66C2A5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err="1" smtClean="0"/>
              <a:t>REDCapR</a:t>
            </a:r>
            <a:r>
              <a:rPr lang="en-US" sz="4900" dirty="0" smtClean="0"/>
              <a:t> API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REDCapR</a:t>
            </a:r>
            <a:r>
              <a:rPr lang="en-US" dirty="0" smtClean="0"/>
              <a:t> example returning only records with IDs of 1 and 4.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desired_records</a:t>
            </a:r>
            <a:r>
              <a:rPr lang="en-US" dirty="0" smtClean="0"/>
              <a:t> </a:t>
            </a:r>
            <a:r>
              <a:rPr lang="en-US" dirty="0"/>
              <a:t>&lt;- c(1, 4)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ds_some_rows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redcap_read</a:t>
            </a:r>
            <a:r>
              <a:rPr lang="en-US" dirty="0"/>
              <a:t>( </a:t>
            </a:r>
            <a:r>
              <a:rPr lang="en-US" dirty="0" err="1"/>
              <a:t>redcap_uri</a:t>
            </a:r>
            <a:r>
              <a:rPr lang="en-US" dirty="0"/>
              <a:t> = </a:t>
            </a:r>
            <a:r>
              <a:rPr lang="en-US" dirty="0" err="1"/>
              <a:t>uri</a:t>
            </a:r>
            <a:r>
              <a:rPr lang="en-US" dirty="0"/>
              <a:t>, token = token, records = </a:t>
            </a:r>
            <a:r>
              <a:rPr lang="en-US" dirty="0" err="1">
                <a:solidFill>
                  <a:srgbClr val="FF0000"/>
                </a:solidFill>
              </a:rPr>
              <a:t>desired_records</a:t>
            </a:r>
            <a:r>
              <a:rPr lang="en-US" dirty="0"/>
              <a:t> )$data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8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9E0142"/>
          </a:solidFill>
        </p:spPr>
        <p:txBody>
          <a:bodyPr>
            <a:noAutofit/>
          </a:bodyPr>
          <a:lstStyle/>
          <a:p>
            <a:r>
              <a:rPr lang="en-US" sz="3200" dirty="0" smtClean="0"/>
              <a:t>REDCap </a:t>
            </a:r>
            <a:r>
              <a:rPr lang="en-US" sz="3200" dirty="0"/>
              <a:t>overview (</a:t>
            </a:r>
            <a:r>
              <a:rPr lang="en-US" sz="3200" dirty="0">
                <a:hlinkClick r:id="rId2"/>
              </a:rPr>
              <a:t>http://project-redcap.org</a:t>
            </a:r>
            <a:r>
              <a:rPr lang="en-US" sz="3200" dirty="0" smtClean="0">
                <a:hlinkClick r:id="rId2"/>
              </a:rPr>
              <a:t>/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Secure web application for building and managing surveys and databases.</a:t>
            </a:r>
          </a:p>
          <a:p>
            <a:pPr lvl="1"/>
            <a:r>
              <a:rPr lang="en-US" dirty="0" smtClean="0"/>
              <a:t>Developed by informatics core at Vanderbilt with support from NCRR and NIH.</a:t>
            </a:r>
          </a:p>
          <a:p>
            <a:pPr lvl="2"/>
            <a:r>
              <a:rPr lang="en-US" dirty="0" smtClean="0"/>
              <a:t>Designed for academic biomedical researchers.</a:t>
            </a:r>
          </a:p>
          <a:p>
            <a:r>
              <a:rPr lang="en-US" dirty="0" smtClean="0"/>
              <a:t>Provides:</a:t>
            </a:r>
          </a:p>
          <a:p>
            <a:pPr lvl="1"/>
            <a:r>
              <a:rPr lang="en-US" dirty="0" smtClean="0"/>
              <a:t>A centralized, back-end storage component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Tools to create an interactive </a:t>
            </a:r>
            <a:r>
              <a:rPr lang="en-US" dirty="0"/>
              <a:t>front-end </a:t>
            </a:r>
            <a:r>
              <a:rPr lang="en-US" dirty="0" smtClean="0"/>
              <a:t>html GUI.</a:t>
            </a:r>
          </a:p>
          <a:p>
            <a:pPr lvl="1"/>
            <a:r>
              <a:rPr lang="en-US" dirty="0" smtClean="0"/>
              <a:t>An API to import &amp; export data.</a:t>
            </a:r>
          </a:p>
          <a:p>
            <a:pPr lvl="1"/>
            <a:r>
              <a:rPr lang="en-US" dirty="0" smtClean="0"/>
              <a:t>Example templates.</a:t>
            </a:r>
          </a:p>
          <a:p>
            <a:pPr lvl="1"/>
            <a:r>
              <a:rPr lang="en-US" dirty="0" smtClean="0"/>
              <a:t>Instructional videos for training.</a:t>
            </a:r>
          </a:p>
          <a:p>
            <a:pPr lvl="1"/>
            <a:r>
              <a:rPr lang="en-US" dirty="0" smtClean="0"/>
              <a:t>User-group network of institutional researchers.</a:t>
            </a:r>
          </a:p>
          <a:p>
            <a:pPr lvl="1"/>
            <a:r>
              <a:rPr lang="en-US" dirty="0"/>
              <a:t>Also </a:t>
            </a:r>
            <a:r>
              <a:rPr lang="en-US" dirty="0" smtClean="0"/>
              <a:t>included: built-in </a:t>
            </a:r>
            <a:r>
              <a:rPr lang="en-US" dirty="0"/>
              <a:t>project calendar, </a:t>
            </a:r>
            <a:r>
              <a:rPr lang="en-US" dirty="0" smtClean="0"/>
              <a:t>scheduling </a:t>
            </a:r>
            <a:r>
              <a:rPr lang="en-US" dirty="0"/>
              <a:t>module, ad hoc reporting tools, and advanced features, such as branching logic, file uploading, and calculated fields.</a:t>
            </a:r>
            <a:endParaRPr lang="en-US" dirty="0" smtClean="0"/>
          </a:p>
          <a:p>
            <a:r>
              <a:rPr lang="en-US" dirty="0" smtClean="0"/>
              <a:t>It can reduce</a:t>
            </a:r>
          </a:p>
          <a:p>
            <a:pPr lvl="1"/>
            <a:r>
              <a:rPr lang="en-US" dirty="0" smtClean="0"/>
              <a:t>Developing a lot of new software applications.</a:t>
            </a:r>
          </a:p>
          <a:p>
            <a:pPr lvl="1"/>
            <a:r>
              <a:rPr lang="en-US" dirty="0" smtClean="0"/>
              <a:t>Anxieties related to security of home-grown software.</a:t>
            </a:r>
          </a:p>
        </p:txBody>
      </p:sp>
    </p:spTree>
    <p:extLst>
      <p:ext uri="{BB962C8B-B14F-4D97-AF65-F5344CB8AC3E}">
        <p14:creationId xmlns:p14="http://schemas.microsoft.com/office/powerpoint/2010/main" val="18527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66C2A5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err="1" smtClean="0"/>
              <a:t>REDCapR</a:t>
            </a:r>
            <a:r>
              <a:rPr lang="en-US" sz="4900" dirty="0" smtClean="0"/>
              <a:t> API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REDCapR</a:t>
            </a:r>
            <a:r>
              <a:rPr lang="en-US" dirty="0" smtClean="0"/>
              <a:t> example returning only the fields </a:t>
            </a:r>
            <a:r>
              <a:rPr lang="en-US" dirty="0" err="1" smtClean="0"/>
              <a:t>recordid</a:t>
            </a:r>
            <a:r>
              <a:rPr lang="en-US" dirty="0" smtClean="0"/>
              <a:t>, </a:t>
            </a:r>
            <a:r>
              <a:rPr lang="en-US" dirty="0" err="1" smtClean="0"/>
              <a:t>first_name</a:t>
            </a:r>
            <a:r>
              <a:rPr lang="en-US" dirty="0" smtClean="0"/>
              <a:t>, and age.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desired_fields</a:t>
            </a:r>
            <a:r>
              <a:rPr lang="en-US" dirty="0" smtClean="0"/>
              <a:t> </a:t>
            </a:r>
            <a:r>
              <a:rPr lang="en-US" dirty="0"/>
              <a:t>&lt;- c("</a:t>
            </a:r>
            <a:r>
              <a:rPr lang="en-US" dirty="0" err="1"/>
              <a:t>recordid</a:t>
            </a:r>
            <a:r>
              <a:rPr lang="en-US" dirty="0"/>
              <a:t>", "</a:t>
            </a:r>
            <a:r>
              <a:rPr lang="en-US" dirty="0" err="1"/>
              <a:t>first_name</a:t>
            </a:r>
            <a:r>
              <a:rPr lang="en-US" dirty="0"/>
              <a:t>", "age")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ds_some_fields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redcap_read</a:t>
            </a:r>
            <a:r>
              <a:rPr lang="en-US" dirty="0"/>
              <a:t>( </a:t>
            </a:r>
            <a:r>
              <a:rPr lang="en-US" dirty="0" err="1"/>
              <a:t>redcap_uri</a:t>
            </a:r>
            <a:r>
              <a:rPr lang="en-US" dirty="0"/>
              <a:t> = </a:t>
            </a:r>
            <a:r>
              <a:rPr lang="en-US" dirty="0" err="1"/>
              <a:t>uri</a:t>
            </a:r>
            <a:r>
              <a:rPr lang="en-US" dirty="0"/>
              <a:t>, token = token, fields = </a:t>
            </a:r>
            <a:r>
              <a:rPr lang="en-US" dirty="0" err="1">
                <a:solidFill>
                  <a:srgbClr val="FF0000"/>
                </a:solidFill>
              </a:rPr>
              <a:t>desired_fields</a:t>
            </a:r>
            <a:r>
              <a:rPr lang="en-US" dirty="0"/>
              <a:t> )$data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9E0142"/>
          </a:solidFill>
        </p:spPr>
        <p:txBody>
          <a:bodyPr>
            <a:noAutofit/>
          </a:bodyPr>
          <a:lstStyle/>
          <a:p>
            <a:r>
              <a:rPr lang="en-US" sz="4000" dirty="0" smtClean="0"/>
              <a:t>OUHSC Becomes REDCap Partner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6019800" cy="61722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800" dirty="0" smtClean="0"/>
              <a:t>MIECHV grant (DBP) requests REDCap</a:t>
            </a:r>
            <a:r>
              <a:rPr lang="en-US" sz="1800" dirty="0"/>
              <a:t> </a:t>
            </a:r>
            <a:r>
              <a:rPr lang="en-US" sz="1800" dirty="0" smtClean="0"/>
              <a:t>(Nov. 2011)</a:t>
            </a:r>
          </a:p>
          <a:p>
            <a:pPr lvl="1">
              <a:lnSpc>
                <a:spcPct val="170000"/>
              </a:lnSpc>
            </a:pPr>
            <a:r>
              <a:rPr lang="en-US" sz="1600" dirty="0" smtClean="0"/>
              <a:t>IT installs “DBP” REDCap instance, ver.4 (Jan. 2012)</a:t>
            </a:r>
          </a:p>
          <a:p>
            <a:pPr>
              <a:lnSpc>
                <a:spcPct val="170000"/>
              </a:lnSpc>
            </a:pPr>
            <a:r>
              <a:rPr lang="en-US" sz="1800" dirty="0" smtClean="0"/>
              <a:t>New DBP projects move to REDCap (2012-2013)</a:t>
            </a:r>
          </a:p>
          <a:p>
            <a:pPr>
              <a:lnSpc>
                <a:spcPct val="170000"/>
              </a:lnSpc>
            </a:pPr>
            <a:r>
              <a:rPr lang="en-US" sz="1800" dirty="0" smtClean="0"/>
              <a:t>Campus </a:t>
            </a:r>
            <a:r>
              <a:rPr lang="en-US" sz="1800" dirty="0"/>
              <a:t>REDCap </a:t>
            </a:r>
            <a:r>
              <a:rPr lang="en-US" sz="1800" dirty="0" smtClean="0"/>
              <a:t>interest rises (2012-2013)</a:t>
            </a:r>
          </a:p>
          <a:p>
            <a:pPr lvl="1">
              <a:lnSpc>
                <a:spcPct val="170000"/>
              </a:lnSpc>
            </a:pPr>
            <a:r>
              <a:rPr lang="en-US" sz="1600" dirty="0" smtClean="0"/>
              <a:t>IT installs “Enterprise” REDCap instance, ver.5 (Mar. 2013)</a:t>
            </a:r>
          </a:p>
          <a:p>
            <a:pPr lvl="1">
              <a:lnSpc>
                <a:spcPct val="170000"/>
              </a:lnSpc>
            </a:pPr>
            <a:r>
              <a:rPr lang="en-US" sz="1600" dirty="0" smtClean="0"/>
              <a:t>IT installs “Development box” instance, ver.5 (Apr. 2013)</a:t>
            </a:r>
          </a:p>
          <a:p>
            <a:pPr>
              <a:lnSpc>
                <a:spcPct val="170000"/>
              </a:lnSpc>
            </a:pPr>
            <a:r>
              <a:rPr lang="en-US" sz="2000" dirty="0" smtClean="0"/>
              <a:t>Governance body requested (Mar. 2013)</a:t>
            </a:r>
          </a:p>
          <a:p>
            <a:pPr lvl="1">
              <a:lnSpc>
                <a:spcPct val="170000"/>
              </a:lnSpc>
            </a:pPr>
            <a:r>
              <a:rPr lang="en-US" sz="1600" dirty="0" smtClean="0"/>
              <a:t>Governance body formed (Jun. 2013)</a:t>
            </a:r>
          </a:p>
          <a:p>
            <a:pPr>
              <a:lnSpc>
                <a:spcPct val="170000"/>
              </a:lnSpc>
            </a:pPr>
            <a:r>
              <a:rPr lang="en-US" sz="2000" dirty="0" smtClean="0"/>
              <a:t>Funding for REDCap admin requested (Apr. 2013)</a:t>
            </a:r>
          </a:p>
          <a:p>
            <a:pPr lvl="1">
              <a:lnSpc>
                <a:spcPct val="170000"/>
              </a:lnSpc>
            </a:pPr>
            <a:r>
              <a:rPr lang="en-US" sz="1600" dirty="0" smtClean="0"/>
              <a:t>College of Medicine agrees to fund </a:t>
            </a:r>
            <a:r>
              <a:rPr lang="en-US" sz="1600" dirty="0" err="1" smtClean="0"/>
              <a:t>Dev</a:t>
            </a:r>
            <a:r>
              <a:rPr lang="en-US" sz="1600" dirty="0" smtClean="0"/>
              <a:t> box and Enterprise instance (Jun. 2013)</a:t>
            </a:r>
          </a:p>
          <a:p>
            <a:pPr marL="0" indent="0">
              <a:lnSpc>
                <a:spcPct val="170000"/>
              </a:lnSpc>
              <a:buNone/>
            </a:pPr>
            <a:endParaRPr lang="en-US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733800"/>
            <a:ext cx="3295048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14400"/>
            <a:ext cx="34004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7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D53E4F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Scenarios Favoring REDCap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No professional software developer on the project</a:t>
            </a:r>
          </a:p>
          <a:p>
            <a:pPr lvl="1"/>
            <a:r>
              <a:rPr lang="en-US" dirty="0"/>
              <a:t>There’s nothing magical about REDCap; it accommodates the designs and needs of many clinical projects.</a:t>
            </a:r>
          </a:p>
          <a:p>
            <a:pPr lvl="1"/>
            <a:r>
              <a:rPr lang="en-US" dirty="0"/>
              <a:t>To develop a comparable system from scratch, you’d need experience with several technologies.</a:t>
            </a:r>
          </a:p>
          <a:p>
            <a:r>
              <a:rPr lang="en-US" dirty="0" smtClean="0"/>
              <a:t>There are lots of dimensions and trade-offs when designing </a:t>
            </a:r>
            <a:r>
              <a:rPr lang="en-US" dirty="0"/>
              <a:t>clinical </a:t>
            </a:r>
            <a:r>
              <a:rPr lang="en-US" dirty="0" smtClean="0"/>
              <a:t>research, and</a:t>
            </a:r>
            <a:br>
              <a:rPr lang="en-US" dirty="0" smtClean="0"/>
            </a:br>
            <a:r>
              <a:rPr lang="en-US" dirty="0" smtClean="0"/>
              <a:t>REDCap is </a:t>
            </a:r>
            <a:r>
              <a:rPr lang="en-US" b="1" dirty="0" smtClean="0"/>
              <a:t>close to the sweet spot </a:t>
            </a:r>
            <a:r>
              <a:rPr lang="en-US" dirty="0" smtClean="0"/>
              <a:t>for most designs.</a:t>
            </a:r>
          </a:p>
          <a:p>
            <a:r>
              <a:rPr lang="en-US" dirty="0" smtClean="0"/>
              <a:t>Candidate for replacing Access, Survey Monkey, Excel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400" dirty="0" smtClean="0"/>
              <a:t>REDCap is a good choice for </a:t>
            </a:r>
            <a:r>
              <a:rPr lang="en-US" sz="2400" b="1" i="1" dirty="0" smtClean="0"/>
              <a:t>data collection </a:t>
            </a:r>
            <a:r>
              <a:rPr lang="en-US" sz="2400" dirty="0" smtClean="0"/>
              <a:t>and </a:t>
            </a:r>
            <a:r>
              <a:rPr lang="en-US" sz="2400" b="1" i="1" dirty="0" smtClean="0"/>
              <a:t>management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005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3288BD"/>
          </a:solidFill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REDCap Limitations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Designed </a:t>
            </a:r>
            <a:r>
              <a:rPr lang="en-US" dirty="0" smtClean="0"/>
              <a:t>for data collection </a:t>
            </a:r>
            <a:r>
              <a:rPr lang="en-US" dirty="0" smtClean="0"/>
              <a:t>and management</a:t>
            </a:r>
          </a:p>
          <a:p>
            <a:r>
              <a:rPr lang="en-US" dirty="0" smtClean="0"/>
              <a:t>Has very limited reporting capabilities</a:t>
            </a:r>
          </a:p>
          <a:p>
            <a:r>
              <a:rPr lang="en-US" dirty="0" smtClean="0"/>
              <a:t>Analytic capabilities are limited to </a:t>
            </a:r>
            <a:r>
              <a:rPr lang="en-US" dirty="0" err="1" smtClean="0"/>
              <a:t>univariate</a:t>
            </a:r>
            <a:r>
              <a:rPr lang="en-US" dirty="0" smtClean="0"/>
              <a:t> summary statistics and plots</a:t>
            </a:r>
          </a:p>
          <a:p>
            <a:r>
              <a:rPr lang="en-US" dirty="0" smtClean="0"/>
              <a:t>For more sophisticated reports and analysis REDCap data must be exported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13486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5E4FA2"/>
          </a:solidFill>
        </p:spPr>
        <p:txBody>
          <a:bodyPr>
            <a:normAutofit/>
          </a:bodyPr>
          <a:lstStyle/>
          <a:p>
            <a:r>
              <a:rPr lang="en-US" dirty="0" smtClean="0"/>
              <a:t>REDCap Data </a:t>
            </a:r>
            <a:r>
              <a:rPr lang="en-US" dirty="0" smtClean="0"/>
              <a:t>Export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257800"/>
          </a:xfrm>
        </p:spPr>
        <p:txBody>
          <a:bodyPr>
            <a:normAutofit/>
          </a:bodyPr>
          <a:lstStyle/>
          <a:p>
            <a:pPr marL="342900" lvl="2" indent="-342900"/>
            <a:r>
              <a:rPr lang="en-US" dirty="0" smtClean="0"/>
              <a:t>REDCap offers two methods for data extraction</a:t>
            </a:r>
          </a:p>
          <a:p>
            <a:pPr marL="800100" lvl="3" indent="-342900"/>
            <a:r>
              <a:rPr lang="en-US" dirty="0" smtClean="0"/>
              <a:t>The data export </a:t>
            </a:r>
            <a:r>
              <a:rPr lang="en-US" dirty="0" smtClean="0"/>
              <a:t>tool</a:t>
            </a:r>
          </a:p>
          <a:p>
            <a:pPr marL="800100" lvl="3" indent="-342900"/>
            <a:r>
              <a:rPr lang="en-US" dirty="0" smtClean="0"/>
              <a:t>Application </a:t>
            </a:r>
            <a:r>
              <a:rPr lang="en-US" dirty="0" smtClean="0"/>
              <a:t>Programming Interface (API)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20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/>
              <a:t>Data Export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Clickable interface embedded in each project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Project specific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Exports data in five formats (Excel .csv, SPSS, SAS, R, and STATA)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Two options using the data export tool</a:t>
            </a:r>
          </a:p>
          <a:p>
            <a:pPr marL="800100" lvl="4" indent="-342900">
              <a:buFont typeface="Arial" panose="020B0604020202020204" pitchFamily="34" charset="0"/>
              <a:buChar char="–"/>
            </a:pPr>
            <a:r>
              <a:rPr lang="en-US" sz="2200" dirty="0" smtClean="0"/>
              <a:t>Simple Data Export: exports entire data set with one click</a:t>
            </a:r>
          </a:p>
          <a:p>
            <a:pPr marL="800100" lvl="4" indent="-342900">
              <a:buFont typeface="Arial" panose="020B0604020202020204" pitchFamily="34" charset="0"/>
              <a:buChar char="–"/>
            </a:pPr>
            <a:r>
              <a:rPr lang="en-US" sz="2200" dirty="0" smtClean="0"/>
              <a:t>Advanced </a:t>
            </a:r>
            <a:r>
              <a:rPr lang="en-US" sz="2200" dirty="0" smtClean="0"/>
              <a:t>Data Export: users choose which fields to export and have de-identification options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Manual interaction with REDCap to retrieve data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962400"/>
            <a:ext cx="2165863" cy="27103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86896" y="3505200"/>
            <a:ext cx="249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Available export formats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6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/>
              <a:t>Data Export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Using the REDCap data export tool in conjunction with R, a user would have to perform the data export </a:t>
            </a:r>
            <a:r>
              <a:rPr lang="en-US" sz="2200" dirty="0" smtClean="0"/>
              <a:t>within </a:t>
            </a:r>
            <a:r>
              <a:rPr lang="en-US" sz="2200" dirty="0"/>
              <a:t>REDCap, save the file to a secure folder, and then use the following code to create a </a:t>
            </a:r>
            <a:r>
              <a:rPr lang="en-US" sz="2200" dirty="0" err="1"/>
              <a:t>data.frame</a:t>
            </a:r>
            <a:r>
              <a:rPr lang="en-US" sz="2200" dirty="0"/>
              <a:t> in R.</a:t>
            </a:r>
          </a:p>
          <a:p>
            <a:pPr marL="0" indent="0">
              <a:buNone/>
            </a:pPr>
            <a:r>
              <a:rPr lang="en-US" sz="2200" dirty="0"/>
              <a:t> </a:t>
            </a:r>
          </a:p>
          <a:p>
            <a:pPr marL="0" indent="0">
              <a:buNone/>
            </a:pPr>
            <a:r>
              <a:rPr lang="en-US" sz="1800" i="1" dirty="0"/>
              <a:t>#############################</a:t>
            </a: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### Reading a CSV file into R</a:t>
            </a: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#############################</a:t>
            </a:r>
            <a:endParaRPr lang="en-US" sz="1800" dirty="0"/>
          </a:p>
          <a:p>
            <a:pPr marL="0" indent="0">
              <a:buNone/>
            </a:pPr>
            <a:r>
              <a:rPr lang="en-US" sz="1800" i="1" dirty="0" err="1"/>
              <a:t>pathInFilename</a:t>
            </a:r>
            <a:r>
              <a:rPr lang="en-US" sz="1800" i="1" dirty="0"/>
              <a:t> &lt;- “c:\\</a:t>
            </a:r>
            <a:r>
              <a:rPr lang="en-US" sz="1800" i="1" dirty="0" err="1"/>
              <a:t>bigfolder</a:t>
            </a:r>
            <a:r>
              <a:rPr lang="en-US" sz="1800" i="1" dirty="0"/>
              <a:t>\\</a:t>
            </a:r>
            <a:r>
              <a:rPr lang="en-US" sz="1800" i="1" dirty="0" err="1"/>
              <a:t>notasbigfolder</a:t>
            </a:r>
            <a:r>
              <a:rPr lang="en-US" sz="1800" i="1" dirty="0"/>
              <a:t>\\</a:t>
            </a:r>
            <a:r>
              <a:rPr lang="en-US" sz="1800" i="1" dirty="0" err="1"/>
              <a:t>smallfolder</a:t>
            </a:r>
            <a:r>
              <a:rPr lang="en-US" sz="1800" i="1" dirty="0"/>
              <a:t>\\</a:t>
            </a:r>
            <a:r>
              <a:rPr lang="en-US" sz="1800" i="1" dirty="0" err="1"/>
              <a:t>smallerfolder</a:t>
            </a:r>
            <a:r>
              <a:rPr lang="en-US" sz="1800" i="1" dirty="0"/>
              <a:t>\\REDCapfile.csv”</a:t>
            </a: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ds &lt;- read.csv(file=</a:t>
            </a:r>
            <a:r>
              <a:rPr lang="en-US" sz="1800" i="1" dirty="0" err="1"/>
              <a:t>pathInFilename</a:t>
            </a:r>
            <a:r>
              <a:rPr lang="en-US" sz="1800" i="1" dirty="0"/>
              <a:t>, </a:t>
            </a:r>
            <a:r>
              <a:rPr lang="en-US" sz="1800" i="1" dirty="0" err="1"/>
              <a:t>stringsAsFactors</a:t>
            </a:r>
            <a:r>
              <a:rPr lang="en-US" sz="1800" i="1" dirty="0"/>
              <a:t>=FALSE)</a:t>
            </a:r>
            <a:endParaRPr lang="en-US" sz="1800" dirty="0"/>
          </a:p>
          <a:p>
            <a:pPr marL="0" lvl="3" indent="0">
              <a:buNone/>
            </a:pPr>
            <a:endParaRPr lang="en-US" sz="2200" dirty="0" smtClean="0"/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Negatives</a:t>
            </a:r>
          </a:p>
          <a:p>
            <a:pPr marL="800100" lvl="4" indent="-342900">
              <a:buFont typeface="Arial" panose="020B0604020202020204" pitchFamily="34" charset="0"/>
              <a:buChar char="–"/>
            </a:pPr>
            <a:r>
              <a:rPr lang="en-US" sz="2200" dirty="0" smtClean="0"/>
              <a:t>Manual Process to create file</a:t>
            </a:r>
          </a:p>
          <a:p>
            <a:pPr marL="800100" lvl="4" indent="-342900">
              <a:buFont typeface="Arial" panose="020B0604020202020204" pitchFamily="34" charset="0"/>
              <a:buChar char="–"/>
            </a:pPr>
            <a:r>
              <a:rPr lang="en-US" sz="2200" dirty="0" smtClean="0"/>
              <a:t>Potentially exposes the location(s) of study data</a:t>
            </a:r>
          </a:p>
          <a:p>
            <a:pPr marL="0" lvl="3" indent="0"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5663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1564</Words>
  <Application>Microsoft Office PowerPoint</Application>
  <PresentationFormat>On-screen Show (4:3)</PresentationFormat>
  <Paragraphs>272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Exporting Data from                  :  Using the REDCapR package to export data using the REDCap API</vt:lpstr>
      <vt:lpstr>Presentation Outline</vt:lpstr>
      <vt:lpstr>REDCap overview (http://project-redcap.org/)</vt:lpstr>
      <vt:lpstr>OUHSC Becomes REDCap Partner</vt:lpstr>
      <vt:lpstr>Scenarios Favoring REDCap</vt:lpstr>
      <vt:lpstr>REDCap Limitations</vt:lpstr>
      <vt:lpstr>REDCap Data Export Options</vt:lpstr>
      <vt:lpstr>Data Export Tool</vt:lpstr>
      <vt:lpstr>Data Export Tool</vt:lpstr>
      <vt:lpstr>Data Export API</vt:lpstr>
      <vt:lpstr>API Data Export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REDCapR API Example</vt:lpstr>
      <vt:lpstr>REDCapR API Example</vt:lpstr>
      <vt:lpstr>REDCapR API Example</vt:lpstr>
      <vt:lpstr>REDCapR API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REDCapR</dc:title>
  <dc:creator>Wilson, Thomas N (HSC)</dc:creator>
  <cp:lastModifiedBy>Wilson, Thomas N (HSC)</cp:lastModifiedBy>
  <cp:revision>51</cp:revision>
  <dcterms:created xsi:type="dcterms:W3CDTF">2014-04-03T18:38:14Z</dcterms:created>
  <dcterms:modified xsi:type="dcterms:W3CDTF">2014-04-04T16:19:58Z</dcterms:modified>
</cp:coreProperties>
</file>