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79" r:id="rId3"/>
    <p:sldId id="370" r:id="rId4"/>
    <p:sldId id="379" r:id="rId5"/>
    <p:sldId id="282" r:id="rId6"/>
    <p:sldId id="261" r:id="rId7"/>
    <p:sldId id="323" r:id="rId8"/>
    <p:sldId id="344" r:id="rId9"/>
    <p:sldId id="345" r:id="rId10"/>
    <p:sldId id="368" r:id="rId11"/>
    <p:sldId id="346" r:id="rId12"/>
    <p:sldId id="324" r:id="rId13"/>
    <p:sldId id="366" r:id="rId14"/>
    <p:sldId id="371" r:id="rId15"/>
    <p:sldId id="326" r:id="rId16"/>
    <p:sldId id="327" r:id="rId17"/>
    <p:sldId id="328" r:id="rId18"/>
    <p:sldId id="329" r:id="rId19"/>
    <p:sldId id="330" r:id="rId20"/>
    <p:sldId id="332" r:id="rId21"/>
    <p:sldId id="334" r:id="rId22"/>
    <p:sldId id="335" r:id="rId23"/>
    <p:sldId id="337" r:id="rId24"/>
    <p:sldId id="338" r:id="rId25"/>
    <p:sldId id="359" r:id="rId26"/>
    <p:sldId id="339" r:id="rId27"/>
    <p:sldId id="362" r:id="rId28"/>
    <p:sldId id="369" r:id="rId29"/>
    <p:sldId id="372" r:id="rId30"/>
    <p:sldId id="360" r:id="rId31"/>
    <p:sldId id="348" r:id="rId32"/>
    <p:sldId id="375" r:id="rId33"/>
    <p:sldId id="374" r:id="rId34"/>
    <p:sldId id="32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 Beasley" initials="W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C897A"/>
    <a:srgbClr val="EBEAE1"/>
    <a:srgbClr val="9BB5D2"/>
    <a:srgbClr val="D3D5E1"/>
    <a:srgbClr val="526842"/>
    <a:srgbClr val="667F55"/>
    <a:srgbClr val="A6AAC3"/>
    <a:srgbClr val="D7D4C3"/>
    <a:srgbClr val="3D4363"/>
    <a:srgbClr val="2E4D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42" autoAdjust="0"/>
    <p:restoredTop sz="79890" autoAdjust="0"/>
  </p:normalViewPr>
  <p:slideViewPr>
    <p:cSldViewPr>
      <p:cViewPr varScale="1">
        <p:scale>
          <a:sx n="132" d="100"/>
          <a:sy n="132" d="100"/>
        </p:scale>
        <p:origin x="2742" y="15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107" d="100"/>
          <a:sy n="107" d="100"/>
        </p:scale>
        <p:origin x="-331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FEACE0-AA4E-40DC-B530-80B2AA242B25}" type="datetimeFigureOut">
              <a:rPr lang="en-US" smtClean="0"/>
              <a:t>9/26/2014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5FE93-D2F3-4322-BB1D-660EF93F5D37}" type="slidenum">
              <a:rPr lang="en-US" smtClean="0"/>
              <a:t>‹#›</a:t>
            </a:fld>
            <a:endParaRPr lang="en-US"/>
          </a:p>
        </p:txBody>
      </p:sp>
    </p:spTree>
    <p:extLst>
      <p:ext uri="{BB962C8B-B14F-4D97-AF65-F5344CB8AC3E}">
        <p14:creationId xmlns:p14="http://schemas.microsoft.com/office/powerpoint/2010/main" val="1809157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40" dirty="0" smtClean="0"/>
              <a:t>Good morning.</a:t>
            </a:r>
            <a:r>
              <a:rPr lang="en-US" sz="1640" baseline="0" dirty="0" smtClean="0"/>
              <a:t>  My name is Thomas Wilson.   Today I am going to be discussing the use of an R package, </a:t>
            </a:r>
            <a:r>
              <a:rPr lang="en-US" sz="1640" baseline="0" dirty="0" err="1" smtClean="0"/>
              <a:t>REDCapR</a:t>
            </a:r>
            <a:r>
              <a:rPr lang="en-US" sz="1640" baseline="0" dirty="0" smtClean="0"/>
              <a:t> to interact with </a:t>
            </a:r>
            <a:r>
              <a:rPr lang="en-US" sz="1640" baseline="0" dirty="0" err="1" smtClean="0"/>
              <a:t>REDCap’s</a:t>
            </a:r>
            <a:r>
              <a:rPr lang="en-US" sz="1640" baseline="0" dirty="0" smtClean="0"/>
              <a:t> API.</a:t>
            </a:r>
          </a:p>
          <a:p>
            <a:endParaRPr lang="en-US" sz="1640" baseline="0" dirty="0" smtClean="0"/>
          </a:p>
          <a:p>
            <a:endParaRPr lang="en-US" sz="1640" dirty="0" smtClean="0"/>
          </a:p>
          <a:p>
            <a:r>
              <a:rPr lang="en-US" sz="1640" dirty="0" smtClean="0"/>
              <a:t>In the previous</a:t>
            </a:r>
            <a:r>
              <a:rPr lang="en-US" sz="1640" baseline="0" dirty="0" smtClean="0"/>
              <a:t> presentation, </a:t>
            </a:r>
            <a:r>
              <a:rPr lang="en-US" sz="1640" dirty="0" smtClean="0"/>
              <a:t>Will discussed an architecture design</a:t>
            </a:r>
            <a:r>
              <a:rPr lang="en-US" sz="1640" baseline="0" dirty="0" smtClean="0"/>
              <a:t> for literate programming patterns and practices. At OUHSC, we utilize this architecture structure using multiple components.  Among those components are REDCap, the R programming language, and the </a:t>
            </a:r>
            <a:r>
              <a:rPr lang="en-US" sz="1640" baseline="0" dirty="0" err="1" smtClean="0"/>
              <a:t>REDCapR</a:t>
            </a:r>
            <a:r>
              <a:rPr lang="en-US" sz="1640" baseline="0" dirty="0" smtClean="0"/>
              <a:t> package.</a:t>
            </a:r>
          </a:p>
          <a:p>
            <a:endParaRPr lang="en-US" sz="1640" baseline="0" dirty="0" smtClean="0"/>
          </a:p>
          <a:p>
            <a:r>
              <a:rPr lang="en-US" sz="1640" baseline="0" dirty="0" smtClean="0"/>
              <a:t>Although, this structure is what we use, you can easily see that the components can be employed as stand alone pieces.</a:t>
            </a:r>
          </a:p>
          <a:p>
            <a:endParaRPr lang="en-US" sz="1640" baseline="0" dirty="0" smtClean="0"/>
          </a:p>
          <a:p>
            <a:r>
              <a:rPr lang="en-US" sz="1640" baseline="0" dirty="0" smtClean="0"/>
              <a:t>However, I think you will be able to see the advantage of combining these pieces to your research practices.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a:t>
            </a:fld>
            <a:endParaRPr lang="en-US"/>
          </a:p>
        </p:txBody>
      </p:sp>
    </p:spTree>
    <p:extLst>
      <p:ext uri="{BB962C8B-B14F-4D97-AF65-F5344CB8AC3E}">
        <p14:creationId xmlns:p14="http://schemas.microsoft.com/office/powerpoint/2010/main" val="4162952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give a little more perspective about our </a:t>
            </a:r>
            <a:r>
              <a:rPr lang="en-US" dirty="0" err="1" smtClean="0"/>
              <a:t>REDCap</a:t>
            </a:r>
            <a:r>
              <a:rPr lang="en-US" dirty="0" smtClean="0"/>
              <a:t> use on the MIECHV project, we employ</a:t>
            </a:r>
            <a:r>
              <a:rPr lang="en-US" baseline="0" dirty="0" smtClean="0"/>
              <a:t> two separate REDCap projects.  The first is a recruiting project.  In this project, we receive</a:t>
            </a:r>
            <a:r>
              <a:rPr lang="en-US" dirty="0" smtClean="0"/>
              <a:t> quarterly data files of recruiting records from two state agencies.  These files are imported into REDCap for</a:t>
            </a:r>
            <a:r>
              <a:rPr lang="en-US" baseline="0" dirty="0" smtClean="0"/>
              <a:t> use by our data collectors.  Currently, we have more than 84,000 records and 204 fields in this project.  Individuals that agree to participate complete a community survey, which is our second REDCap project.  To date, we have more than 1500 records with 2300 fields in our community survey.</a:t>
            </a:r>
          </a:p>
          <a:p>
            <a:endParaRPr lang="en-US" baseline="0" dirty="0" smtClean="0"/>
          </a:p>
          <a:p>
            <a:r>
              <a:rPr lang="en-US" baseline="0" dirty="0" smtClean="0"/>
              <a:t>With that much data, whenever we would perform an API operation we encountered multiple difficulties:</a:t>
            </a:r>
          </a:p>
          <a:p>
            <a:r>
              <a:rPr lang="en-US" baseline="0" dirty="0" smtClean="0"/>
              <a:t>	We often had our import/export operations time out</a:t>
            </a:r>
          </a:p>
          <a:p>
            <a:r>
              <a:rPr lang="en-US" baseline="0" dirty="0" smtClean="0"/>
              <a:t>	and more importantly, we were often  causing our data collectors a “denial of service” while conducting interviews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7 data collectors operating in 4 counties across the state.  They conduct remote interviews 6 and sometimes 7 days a week with interview schedules ranging from 8:00 am to 8:00 pm.  Our data collectors conduct interviews in participant’s homes with the interview times ranging from 90-120 minutes. Data collection being vital to our research, we needed to ensure that our reporting did NOT disrupt the data collection process.</a:t>
            </a:r>
          </a:p>
          <a:p>
            <a:endParaRPr lang="en-US" baseline="0" dirty="0" smtClean="0"/>
          </a:p>
        </p:txBody>
      </p:sp>
      <p:sp>
        <p:nvSpPr>
          <p:cNvPr id="4" name="Slide Number Placeholder 3"/>
          <p:cNvSpPr>
            <a:spLocks noGrp="1"/>
          </p:cNvSpPr>
          <p:nvPr>
            <p:ph type="sldNum" sz="quarter" idx="10"/>
          </p:nvPr>
        </p:nvSpPr>
        <p:spPr/>
        <p:txBody>
          <a:bodyPr/>
          <a:lstStyle/>
          <a:p>
            <a:fld id="{C165FE93-D2F3-4322-BB1D-660EF93F5D37}" type="slidenum">
              <a:rPr lang="en-US" smtClean="0"/>
              <a:t>10</a:t>
            </a:fld>
            <a:endParaRPr lang="en-US"/>
          </a:p>
        </p:txBody>
      </p:sp>
    </p:spTree>
    <p:extLst>
      <p:ext uri="{BB962C8B-B14F-4D97-AF65-F5344CB8AC3E}">
        <p14:creationId xmlns:p14="http://schemas.microsoft.com/office/powerpoint/2010/main" val="2395247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state the obvious, before you can use </a:t>
            </a:r>
            <a:r>
              <a:rPr lang="en-US" dirty="0" err="1" smtClean="0"/>
              <a:t>REDCapR</a:t>
            </a:r>
            <a:r>
              <a:rPr lang="en-US" baseline="0" dirty="0" smtClean="0"/>
              <a:t> </a:t>
            </a:r>
            <a:r>
              <a:rPr lang="en-US" dirty="0" smtClean="0"/>
              <a:t>you first need to install </a:t>
            </a:r>
            <a:r>
              <a:rPr lang="en-US" dirty="0" err="1" smtClean="0"/>
              <a:t>REDCapR</a:t>
            </a:r>
            <a:r>
              <a:rPr lang="en-US" dirty="0" smtClean="0"/>
              <a:t>.</a:t>
            </a:r>
            <a:r>
              <a:rPr lang="en-US" baseline="0" dirty="0" smtClean="0"/>
              <a:t>  A short intro is available on our </a:t>
            </a:r>
            <a:r>
              <a:rPr lang="en-US" baseline="0" dirty="0" err="1" smtClean="0"/>
              <a:t>github</a:t>
            </a:r>
            <a:r>
              <a:rPr lang="en-US" baseline="0" dirty="0" smtClean="0"/>
              <a:t> site.  Installation of </a:t>
            </a:r>
            <a:r>
              <a:rPr lang="en-US" baseline="0" dirty="0" err="1" smtClean="0"/>
              <a:t>REDCapR</a:t>
            </a:r>
            <a:r>
              <a:rPr lang="en-US" baseline="0" dirty="0" smtClean="0"/>
              <a:t> involves three steps.  First, you will need to install the </a:t>
            </a:r>
            <a:r>
              <a:rPr lang="en-US" baseline="0" dirty="0" err="1" smtClean="0"/>
              <a:t>devtools</a:t>
            </a:r>
            <a:r>
              <a:rPr lang="en-US" baseline="0" dirty="0" smtClean="0"/>
              <a:t> package.  In addition to being a useful package, </a:t>
            </a:r>
            <a:r>
              <a:rPr lang="en-US" baseline="0" dirty="0" err="1" smtClean="0"/>
              <a:t>devtools</a:t>
            </a:r>
            <a:r>
              <a:rPr lang="en-US" baseline="0" dirty="0" smtClean="0"/>
              <a:t> is necessary for the installation of </a:t>
            </a:r>
            <a:r>
              <a:rPr lang="en-US" baseline="0" dirty="0" err="1" smtClean="0"/>
              <a:t>REDCapR</a:t>
            </a:r>
            <a:r>
              <a:rPr lang="en-US" baseline="0" dirty="0" smtClean="0"/>
              <a:t>.  Second, you will install the </a:t>
            </a:r>
            <a:r>
              <a:rPr lang="en-US" baseline="0" dirty="0" err="1" smtClean="0"/>
              <a:t>REDCapR</a:t>
            </a:r>
            <a:r>
              <a:rPr lang="en-US" baseline="0" dirty="0" smtClean="0"/>
              <a:t> package using </a:t>
            </a:r>
            <a:r>
              <a:rPr lang="en-US" baseline="0" dirty="0" err="1" smtClean="0"/>
              <a:t>devtools</a:t>
            </a:r>
            <a:r>
              <a:rPr lang="en-US" baseline="0" dirty="0" smtClean="0"/>
              <a:t>….and last, but not least, you will want to load </a:t>
            </a:r>
            <a:r>
              <a:rPr lang="en-US" baseline="0" dirty="0" err="1" smtClean="0"/>
              <a:t>REDCapR</a:t>
            </a:r>
            <a:r>
              <a:rPr lang="en-US" baseline="0" dirty="0" smtClean="0"/>
              <a:t> into R’s memory.  </a:t>
            </a:r>
          </a:p>
          <a:p>
            <a:endParaRPr lang="en-US" baseline="0" dirty="0" smtClean="0"/>
          </a:p>
          <a:p>
            <a:r>
              <a:rPr lang="en-US" baseline="0" dirty="0" smtClean="0"/>
              <a:t>Just a note of clarification.  The code above is R code only.  It is NOT something that is embedded into another language or environment.</a:t>
            </a:r>
            <a:endParaRPr lang="en-US" dirty="0" smtClean="0"/>
          </a:p>
        </p:txBody>
      </p:sp>
      <p:sp>
        <p:nvSpPr>
          <p:cNvPr id="4" name="Slide Number Placeholder 3"/>
          <p:cNvSpPr>
            <a:spLocks noGrp="1"/>
          </p:cNvSpPr>
          <p:nvPr>
            <p:ph type="sldNum" sz="quarter" idx="10"/>
          </p:nvPr>
        </p:nvSpPr>
        <p:spPr/>
        <p:txBody>
          <a:bodyPr/>
          <a:lstStyle/>
          <a:p>
            <a:fld id="{C165FE93-D2F3-4322-BB1D-660EF93F5D37}" type="slidenum">
              <a:rPr lang="en-US" smtClean="0"/>
              <a:t>11</a:t>
            </a:fld>
            <a:endParaRPr lang="en-US"/>
          </a:p>
        </p:txBody>
      </p:sp>
    </p:spTree>
    <p:extLst>
      <p:ext uri="{BB962C8B-B14F-4D97-AF65-F5344CB8AC3E}">
        <p14:creationId xmlns:p14="http://schemas.microsoft.com/office/powerpoint/2010/main" val="4062397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exhaustive</a:t>
            </a:r>
            <a:r>
              <a:rPr lang="en-US" baseline="0" dirty="0" smtClean="0"/>
              <a:t> list of the functions that </a:t>
            </a:r>
            <a:r>
              <a:rPr lang="en-US" baseline="0" dirty="0" err="1" smtClean="0"/>
              <a:t>REDCapR</a:t>
            </a:r>
            <a:r>
              <a:rPr lang="en-US" baseline="0" dirty="0" smtClean="0"/>
              <a:t> has available to you.  While, I know everybody would love to go into the intricate details of each function, we don’t have time for that.  For this presentation, I will discuss </a:t>
            </a:r>
            <a:r>
              <a:rPr lang="en-US" baseline="0" dirty="0" err="1" smtClean="0"/>
              <a:t>redcap_read</a:t>
            </a:r>
            <a:r>
              <a:rPr lang="en-US" baseline="0" dirty="0" smtClean="0"/>
              <a:t> (data export) in detail and then briefly parallel </a:t>
            </a:r>
            <a:r>
              <a:rPr lang="en-US" baseline="0" dirty="0" err="1" smtClean="0"/>
              <a:t>redcap_write</a:t>
            </a:r>
            <a:r>
              <a:rPr lang="en-US" baseline="0" dirty="0" smtClean="0"/>
              <a:t> (data import)</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12</a:t>
            </a:fld>
            <a:endParaRPr lang="en-US"/>
          </a:p>
        </p:txBody>
      </p:sp>
    </p:spTree>
    <p:extLst>
      <p:ext uri="{BB962C8B-B14F-4D97-AF65-F5344CB8AC3E}">
        <p14:creationId xmlns:p14="http://schemas.microsoft.com/office/powerpoint/2010/main" val="1902307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REDCapR</a:t>
            </a:r>
            <a:r>
              <a:rPr lang="en-US" baseline="0" dirty="0" smtClean="0"/>
              <a:t> offers</a:t>
            </a:r>
            <a:r>
              <a:rPr lang="en-US" dirty="0" smtClean="0"/>
              <a:t> two functions for</a:t>
            </a:r>
            <a:r>
              <a:rPr lang="en-US" baseline="0" dirty="0" smtClean="0"/>
              <a:t> data extraction.  The first is </a:t>
            </a:r>
            <a:r>
              <a:rPr lang="en-US" baseline="0" dirty="0" err="1" smtClean="0"/>
              <a:t>redcap_read_oneshot</a:t>
            </a:r>
            <a:r>
              <a:rPr lang="en-US" baseline="0" dirty="0" smtClean="0"/>
              <a:t>.  This function reads records from a project.  The second is </a:t>
            </a:r>
            <a:r>
              <a:rPr lang="en-US" baseline="0" dirty="0" err="1" smtClean="0"/>
              <a:t>redcap_read</a:t>
            </a:r>
            <a:r>
              <a:rPr lang="en-US" baseline="0" dirty="0" smtClean="0"/>
              <a:t>.  </a:t>
            </a:r>
            <a:r>
              <a:rPr lang="en-US" baseline="0" dirty="0" err="1" smtClean="0"/>
              <a:t>Redcap_read</a:t>
            </a:r>
            <a:r>
              <a:rPr lang="en-US" baseline="0" dirty="0" smtClean="0"/>
              <a:t> pulls records from a REDCap project in subsets.  It then stacks them together and returns a </a:t>
            </a:r>
            <a:r>
              <a:rPr lang="en-US" baseline="0" dirty="0" err="1" smtClean="0"/>
              <a:t>data.frame</a:t>
            </a:r>
            <a:r>
              <a:rPr lang="en-US" baseline="0" dirty="0" smtClean="0"/>
              <a:t>.  In R, a </a:t>
            </a:r>
            <a:r>
              <a:rPr lang="en-US" baseline="0" dirty="0" err="1" smtClean="0"/>
              <a:t>data.frame</a:t>
            </a:r>
            <a:r>
              <a:rPr lang="en-US" baseline="0" dirty="0" smtClean="0"/>
              <a:t> is analogous to a spreadsheet.</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C165FE93-D2F3-4322-BB1D-660EF93F5D37}" type="slidenum">
              <a:rPr lang="en-US" smtClean="0"/>
              <a:t>13</a:t>
            </a:fld>
            <a:endParaRPr lang="en-US"/>
          </a:p>
        </p:txBody>
      </p:sp>
    </p:spTree>
    <p:extLst>
      <p:ext uri="{BB962C8B-B14F-4D97-AF65-F5344CB8AC3E}">
        <p14:creationId xmlns:p14="http://schemas.microsoft.com/office/powerpoint/2010/main" val="3451225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Redcap_read</a:t>
            </a:r>
            <a:r>
              <a:rPr lang="en-US" baseline="0" dirty="0" smtClean="0"/>
              <a:t> has several arguments.  I won’t be discussing every argument, but rather I will hit some of the what we believe are the highlights.  </a:t>
            </a:r>
          </a:p>
          <a:p>
            <a:endParaRPr lang="en-US" baseline="0" dirty="0" smtClean="0"/>
          </a:p>
          <a:p>
            <a:r>
              <a:rPr lang="en-US" baseline="0" dirty="0" smtClean="0"/>
              <a:t>Even though </a:t>
            </a:r>
            <a:r>
              <a:rPr lang="en-US" baseline="0" dirty="0" err="1" smtClean="0"/>
              <a:t>redcap_read</a:t>
            </a:r>
            <a:r>
              <a:rPr lang="en-US" baseline="0" dirty="0" smtClean="0"/>
              <a:t> has multiple arguments, only two arguments are required: </a:t>
            </a:r>
            <a:r>
              <a:rPr lang="en-US" baseline="0" dirty="0" err="1" smtClean="0"/>
              <a:t>redcap_uri</a:t>
            </a:r>
            <a:r>
              <a:rPr lang="en-US" baseline="0" dirty="0" smtClean="0"/>
              <a:t> and token.</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14</a:t>
            </a:fld>
            <a:endParaRPr lang="en-US"/>
          </a:p>
        </p:txBody>
      </p:sp>
    </p:spTree>
    <p:extLst>
      <p:ext uri="{BB962C8B-B14F-4D97-AF65-F5344CB8AC3E}">
        <p14:creationId xmlns:p14="http://schemas.microsoft.com/office/powerpoint/2010/main" val="3962561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batch_</a:t>
            </a:r>
            <a:r>
              <a:rPr lang="en-US" baseline="0" dirty="0" err="1" smtClean="0"/>
              <a:t>size</a:t>
            </a:r>
            <a:r>
              <a:rPr lang="en-US" baseline="0" dirty="0" smtClean="0"/>
              <a:t> argument tells </a:t>
            </a:r>
            <a:r>
              <a:rPr lang="en-US" baseline="0" dirty="0" err="1" smtClean="0"/>
              <a:t>REDCapR</a:t>
            </a:r>
            <a:r>
              <a:rPr lang="en-US" baseline="0" dirty="0" smtClean="0"/>
              <a:t> how many records at a time to extract from a project.  These batches are then assembled into one </a:t>
            </a:r>
            <a:r>
              <a:rPr lang="en-US" baseline="0" dirty="0" err="1" smtClean="0"/>
              <a:t>data.frame</a:t>
            </a:r>
            <a:r>
              <a:rPr lang="en-US" baseline="0" dirty="0" smtClean="0"/>
              <a:t> after all the records have been extracted.</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15</a:t>
            </a:fld>
            <a:endParaRPr lang="en-US"/>
          </a:p>
        </p:txBody>
      </p:sp>
    </p:spTree>
    <p:extLst>
      <p:ext uri="{BB962C8B-B14F-4D97-AF65-F5344CB8AC3E}">
        <p14:creationId xmlns:p14="http://schemas.microsoft.com/office/powerpoint/2010/main" val="3794314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Interbatch_delay</a:t>
            </a:r>
            <a:r>
              <a:rPr lang="en-US" baseline="0" dirty="0" smtClean="0"/>
              <a:t> is the number of seconds </a:t>
            </a:r>
            <a:r>
              <a:rPr lang="en-US" baseline="0" dirty="0" err="1" smtClean="0"/>
              <a:t>REDCapR</a:t>
            </a:r>
            <a:r>
              <a:rPr lang="en-US" baseline="0" dirty="0" smtClean="0"/>
              <a:t> will wait before requesting a new subset from </a:t>
            </a:r>
            <a:r>
              <a:rPr lang="en-US" baseline="0" dirty="0" err="1" smtClean="0"/>
              <a:t>REDCap</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16</a:t>
            </a:fld>
            <a:endParaRPr lang="en-US"/>
          </a:p>
        </p:txBody>
      </p:sp>
    </p:spTree>
    <p:extLst>
      <p:ext uri="{BB962C8B-B14F-4D97-AF65-F5344CB8AC3E}">
        <p14:creationId xmlns:p14="http://schemas.microsoft.com/office/powerpoint/2010/main" val="428440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redcap_uri</a:t>
            </a:r>
            <a:r>
              <a:rPr lang="en-US" dirty="0" smtClean="0"/>
              <a:t> argument</a:t>
            </a:r>
            <a:r>
              <a:rPr lang="en-US" baseline="0" dirty="0" smtClean="0"/>
              <a:t> refers to your institutions specific REDCap URL.  This is a required argument.</a:t>
            </a:r>
          </a:p>
          <a:p>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17</a:t>
            </a:fld>
            <a:endParaRPr lang="en-US"/>
          </a:p>
        </p:txBody>
      </p:sp>
    </p:spTree>
    <p:extLst>
      <p:ext uri="{BB962C8B-B14F-4D97-AF65-F5344CB8AC3E}">
        <p14:creationId xmlns:p14="http://schemas.microsoft.com/office/powerpoint/2010/main" val="354002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Token</a:t>
            </a:r>
            <a:r>
              <a:rPr lang="en-US" baseline="0" dirty="0" smtClean="0"/>
              <a:t> is the </a:t>
            </a:r>
            <a:r>
              <a:rPr lang="en-US" baseline="0" dirty="0" err="1" smtClean="0"/>
              <a:t>REDCap</a:t>
            </a:r>
            <a:r>
              <a:rPr lang="en-US" baseline="0" dirty="0" smtClean="0"/>
              <a:t> generated, project specific, user specific string.  This is a required argument.</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18</a:t>
            </a:fld>
            <a:endParaRPr lang="en-US"/>
          </a:p>
        </p:txBody>
      </p:sp>
    </p:spTree>
    <p:extLst>
      <p:ext uri="{BB962C8B-B14F-4D97-AF65-F5344CB8AC3E}">
        <p14:creationId xmlns:p14="http://schemas.microsoft.com/office/powerpoint/2010/main" val="2508245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pull specific records from</a:t>
            </a:r>
            <a:r>
              <a:rPr lang="en-US" baseline="0" dirty="0" smtClean="0"/>
              <a:t> a project using the records argument.  </a:t>
            </a:r>
            <a:r>
              <a:rPr lang="en-US" baseline="0" dirty="0" err="1" smtClean="0"/>
              <a:t>REDCapR</a:t>
            </a:r>
            <a:r>
              <a:rPr lang="en-US" baseline="0" dirty="0" smtClean="0"/>
              <a:t> can pull one specific study id or a list of study ids.</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19</a:t>
            </a:fld>
            <a:endParaRPr lang="en-US"/>
          </a:p>
        </p:txBody>
      </p:sp>
    </p:spTree>
    <p:extLst>
      <p:ext uri="{BB962C8B-B14F-4D97-AF65-F5344CB8AC3E}">
        <p14:creationId xmlns:p14="http://schemas.microsoft.com/office/powerpoint/2010/main" val="64137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crowd is</a:t>
            </a:r>
            <a:r>
              <a:rPr lang="en-US" baseline="0" dirty="0" smtClean="0"/>
              <a:t> very familiar with the different methods of accessing your data in REDCap.  In the early stages of our REDCap use, we used the data import and export tools for our data needs.  We then graduated to utilizing </a:t>
            </a:r>
            <a:r>
              <a:rPr lang="en-US" baseline="0" dirty="0" err="1" smtClean="0"/>
              <a:t>REDCap’s</a:t>
            </a:r>
            <a:r>
              <a:rPr lang="en-US" baseline="0" dirty="0" smtClean="0"/>
              <a:t> API.  As a result of the data needs for our inaugural REDCap project, we developed the </a:t>
            </a:r>
            <a:r>
              <a:rPr lang="en-US" baseline="0" dirty="0" err="1" smtClean="0"/>
              <a:t>REDCapR</a:t>
            </a:r>
            <a:r>
              <a:rPr lang="en-US" baseline="0" dirty="0" smtClean="0"/>
              <a:t> package for R  </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a:t>
            </a:fld>
            <a:endParaRPr lang="en-US"/>
          </a:p>
        </p:txBody>
      </p:sp>
    </p:spTree>
    <p:extLst>
      <p:ext uri="{BB962C8B-B14F-4D97-AF65-F5344CB8AC3E}">
        <p14:creationId xmlns:p14="http://schemas.microsoft.com/office/powerpoint/2010/main" val="45415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to the records</a:t>
            </a:r>
            <a:r>
              <a:rPr lang="en-US" baseline="0" dirty="0" smtClean="0"/>
              <a:t> argument, </a:t>
            </a:r>
            <a:r>
              <a:rPr lang="en-US" baseline="0" dirty="0" err="1" smtClean="0"/>
              <a:t>REDCapR</a:t>
            </a:r>
            <a:r>
              <a:rPr lang="en-US" baseline="0" dirty="0" smtClean="0"/>
              <a:t> can also pull a specific field or fields.</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20</a:t>
            </a:fld>
            <a:endParaRPr lang="en-US"/>
          </a:p>
        </p:txBody>
      </p:sp>
    </p:spTree>
    <p:extLst>
      <p:ext uri="{BB962C8B-B14F-4D97-AF65-F5344CB8AC3E}">
        <p14:creationId xmlns:p14="http://schemas.microsoft.com/office/powerpoint/2010/main" val="294159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Self-explanatory.</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21</a:t>
            </a:fld>
            <a:endParaRPr lang="en-US"/>
          </a:p>
        </p:txBody>
      </p:sp>
    </p:spTree>
    <p:extLst>
      <p:ext uri="{BB962C8B-B14F-4D97-AF65-F5344CB8AC3E}">
        <p14:creationId xmlns:p14="http://schemas.microsoft.com/office/powerpoint/2010/main" val="1806257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self explanatory</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22</a:t>
            </a:fld>
            <a:endParaRPr lang="en-US"/>
          </a:p>
        </p:txBody>
      </p:sp>
    </p:spTree>
    <p:extLst>
      <p:ext uri="{BB962C8B-B14F-4D97-AF65-F5344CB8AC3E}">
        <p14:creationId xmlns:p14="http://schemas.microsoft.com/office/powerpoint/2010/main" val="1099876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cert_location</a:t>
            </a:r>
            <a:r>
              <a:rPr lang="en-US" baseline="0" dirty="0" smtClean="0"/>
              <a:t> argument, if present, will point to the location of cert files that are required for SSL verification.</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23</a:t>
            </a:fld>
            <a:endParaRPr lang="en-US"/>
          </a:p>
        </p:txBody>
      </p:sp>
    </p:spTree>
    <p:extLst>
      <p:ext uri="{BB962C8B-B14F-4D97-AF65-F5344CB8AC3E}">
        <p14:creationId xmlns:p14="http://schemas.microsoft.com/office/powerpoint/2010/main" val="19001088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Behind the scenes, </a:t>
            </a:r>
            <a:r>
              <a:rPr lang="en-US" dirty="0" err="1" smtClean="0"/>
              <a:t>redcap_read</a:t>
            </a:r>
            <a:r>
              <a:rPr lang="en-US" baseline="0" dirty="0" smtClean="0"/>
              <a:t> is making multiple calls to </a:t>
            </a:r>
            <a:r>
              <a:rPr lang="en-US" baseline="0" dirty="0" err="1" smtClean="0"/>
              <a:t>redcap_read_oneshot</a:t>
            </a:r>
            <a:r>
              <a:rPr lang="en-US" baseline="0" dirty="0" smtClean="0"/>
              <a:t>.  It will initially query the primary key (study id) and create a list that is subset into partitions.  Your partitions are determined by the </a:t>
            </a:r>
            <a:r>
              <a:rPr lang="en-US" baseline="0" dirty="0" err="1" smtClean="0"/>
              <a:t>batch_size</a:t>
            </a:r>
            <a:r>
              <a:rPr lang="en-US" baseline="0" dirty="0" smtClean="0"/>
              <a:t> argument.  Once this is done, REDCap is queried for all variables using the subjects that are included in the subset. </a:t>
            </a:r>
            <a:r>
              <a:rPr lang="en-US" baseline="0" dirty="0" err="1" smtClean="0"/>
              <a:t>REDCapR</a:t>
            </a:r>
            <a:r>
              <a:rPr lang="en-US" baseline="0" dirty="0" smtClean="0"/>
              <a:t> then does a technological version of Lather, rinse, repeat for each subset until the entire dataset has been exported.</a:t>
            </a:r>
            <a:endParaRPr lang="en-US"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165FE93-D2F3-4322-BB1D-660EF93F5D37}" type="slidenum">
              <a:rPr lang="en-US" smtClean="0"/>
              <a:t>24</a:t>
            </a:fld>
            <a:endParaRPr lang="en-US"/>
          </a:p>
        </p:txBody>
      </p:sp>
    </p:spTree>
    <p:extLst>
      <p:ext uri="{BB962C8B-B14F-4D97-AF65-F5344CB8AC3E}">
        <p14:creationId xmlns:p14="http://schemas.microsoft.com/office/powerpoint/2010/main" val="534990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to data</a:t>
            </a:r>
            <a:r>
              <a:rPr lang="en-US" baseline="0" dirty="0" smtClean="0"/>
              <a:t> the data extraction functions, </a:t>
            </a:r>
            <a:r>
              <a:rPr lang="en-US" baseline="0" dirty="0" err="1" smtClean="0"/>
              <a:t>REDCapR</a:t>
            </a:r>
            <a:r>
              <a:rPr lang="en-US" baseline="0" dirty="0" smtClean="0"/>
              <a:t> offers two functions for data import: </a:t>
            </a:r>
            <a:r>
              <a:rPr lang="en-US" baseline="0" dirty="0" err="1" smtClean="0"/>
              <a:t>redcap_write_oneshot</a:t>
            </a:r>
            <a:r>
              <a:rPr lang="en-US" baseline="0" dirty="0" smtClean="0"/>
              <a:t> and </a:t>
            </a:r>
            <a:r>
              <a:rPr lang="en-US" baseline="0" dirty="0" err="1" smtClean="0"/>
              <a:t>redcap_write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25</a:t>
            </a:fld>
            <a:endParaRPr lang="en-US"/>
          </a:p>
        </p:txBody>
      </p:sp>
    </p:spTree>
    <p:extLst>
      <p:ext uri="{BB962C8B-B14F-4D97-AF65-F5344CB8AC3E}">
        <p14:creationId xmlns:p14="http://schemas.microsoft.com/office/powerpoint/2010/main" val="1311156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Redcap_write</a:t>
            </a:r>
            <a:r>
              <a:rPr lang="en-US" baseline="0" dirty="0" smtClean="0"/>
              <a:t> is very similar to </a:t>
            </a:r>
            <a:r>
              <a:rPr lang="en-US" baseline="0" dirty="0" err="1" smtClean="0"/>
              <a:t>redcap_read</a:t>
            </a:r>
            <a:r>
              <a:rPr lang="en-US" baseline="0" dirty="0" smtClean="0"/>
              <a:t>.  It does include a new argument, </a:t>
            </a:r>
            <a:r>
              <a:rPr lang="en-US" baseline="0" dirty="0" err="1" smtClean="0"/>
              <a:t>ds_to_write</a:t>
            </a:r>
            <a:r>
              <a:rPr lang="en-US" baseline="0" dirty="0" smtClean="0"/>
              <a:t>.  </a:t>
            </a:r>
            <a:r>
              <a:rPr lang="en-US" baseline="0" dirty="0" err="1" smtClean="0"/>
              <a:t>Ds_to_write</a:t>
            </a:r>
            <a:r>
              <a:rPr lang="en-US" baseline="0" dirty="0" smtClean="0"/>
              <a:t> is the R </a:t>
            </a:r>
            <a:r>
              <a:rPr lang="en-US" baseline="0" dirty="0" err="1" smtClean="0"/>
              <a:t>data.frame</a:t>
            </a:r>
            <a:r>
              <a:rPr lang="en-US" baseline="0" dirty="0" smtClean="0"/>
              <a:t> that you want to import into a REDCap project.</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26</a:t>
            </a:fld>
            <a:endParaRPr lang="en-US"/>
          </a:p>
        </p:txBody>
      </p:sp>
    </p:spTree>
    <p:extLst>
      <p:ext uri="{BB962C8B-B14F-4D97-AF65-F5344CB8AC3E}">
        <p14:creationId xmlns:p14="http://schemas.microsoft.com/office/powerpoint/2010/main" val="463646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very basic example of a</a:t>
            </a:r>
            <a:r>
              <a:rPr lang="en-US" baseline="0" dirty="0" smtClean="0"/>
              <a:t> REDCap API data export using </a:t>
            </a:r>
            <a:r>
              <a:rPr lang="en-US" baseline="0" dirty="0" err="1" smtClean="0"/>
              <a:t>REDCapR</a:t>
            </a:r>
            <a:r>
              <a:rPr lang="en-US" baseline="0" dirty="0" smtClean="0"/>
              <a:t>.  Please note:  this example is not using the layers of security that we utilize in our daily practices.  The </a:t>
            </a:r>
            <a:r>
              <a:rPr lang="en-US" baseline="0" dirty="0" err="1" smtClean="0"/>
              <a:t>uri</a:t>
            </a:r>
            <a:r>
              <a:rPr lang="en-US" baseline="0" dirty="0" smtClean="0"/>
              <a:t> and token variables are pulled from an SQL database and are not a visible part of our R coding.  None of the examples presented today utilize our standard security procedures.  We wanted the focus to be on </a:t>
            </a:r>
            <a:r>
              <a:rPr lang="en-US" baseline="0" dirty="0" err="1" smtClean="0"/>
              <a:t>REDCapR</a:t>
            </a:r>
            <a:r>
              <a:rPr lang="en-US" baseline="0" dirty="0" smtClean="0"/>
              <a:t> rather than security procedures.  Also, nobody in the audience has received our official double-secret security clearance.  The first steps in this API data export are creating your URI and Token variables.  These variables are passed into the </a:t>
            </a:r>
            <a:r>
              <a:rPr lang="en-US" baseline="0" dirty="0" err="1" smtClean="0"/>
              <a:t>redcap_read</a:t>
            </a:r>
            <a:r>
              <a:rPr lang="en-US" baseline="0" dirty="0" smtClean="0"/>
              <a:t> function below.  </a:t>
            </a:r>
            <a:r>
              <a:rPr lang="en-US" baseline="0" dirty="0" err="1" smtClean="0"/>
              <a:t>Redcap_read</a:t>
            </a:r>
            <a:r>
              <a:rPr lang="en-US" baseline="0" dirty="0" smtClean="0"/>
              <a:t> calls your server.  After that, you extract your dataset and then you can view what is in your </a:t>
            </a:r>
            <a:r>
              <a:rPr lang="en-US" baseline="0" dirty="0" err="1" smtClean="0"/>
              <a:t>data.frame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27</a:t>
            </a:fld>
            <a:endParaRPr lang="en-US"/>
          </a:p>
        </p:txBody>
      </p:sp>
    </p:spTree>
    <p:extLst>
      <p:ext uri="{BB962C8B-B14F-4D97-AF65-F5344CB8AC3E}">
        <p14:creationId xmlns:p14="http://schemas.microsoft.com/office/powerpoint/2010/main" val="5954076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compare two methods for a basic API</a:t>
            </a:r>
            <a:r>
              <a:rPr lang="en-US" baseline="0" dirty="0" smtClean="0"/>
              <a:t> data pull.  On the left, we are using </a:t>
            </a:r>
            <a:r>
              <a:rPr lang="en-US" baseline="0" dirty="0" err="1" smtClean="0"/>
              <a:t>REDCapR</a:t>
            </a:r>
            <a:r>
              <a:rPr lang="en-US" baseline="0" dirty="0" smtClean="0"/>
              <a:t>.  On the right, is the standard R API extraction code.  </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28</a:t>
            </a:fld>
            <a:endParaRPr lang="en-US"/>
          </a:p>
        </p:txBody>
      </p:sp>
    </p:spTree>
    <p:extLst>
      <p:ext uri="{BB962C8B-B14F-4D97-AF65-F5344CB8AC3E}">
        <p14:creationId xmlns:p14="http://schemas.microsoft.com/office/powerpoint/2010/main" val="2800723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we present a not so basic API data pull.</a:t>
            </a:r>
            <a:r>
              <a:rPr lang="en-US" baseline="0" dirty="0" smtClean="0"/>
              <a:t>  The code on the right shows what is going on behind the curtain for the code on the left.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take a moment and let that sink 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Moment over.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code does NOT include a batching component.  Batching would roughly double the amount of code.</a:t>
            </a:r>
            <a:endParaRPr lang="en-US" dirty="0" smtClean="0"/>
          </a:p>
          <a:p>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29</a:t>
            </a:fld>
            <a:endParaRPr lang="en-US"/>
          </a:p>
        </p:txBody>
      </p:sp>
    </p:spTree>
    <p:extLst>
      <p:ext uri="{BB962C8B-B14F-4D97-AF65-F5344CB8AC3E}">
        <p14:creationId xmlns:p14="http://schemas.microsoft.com/office/powerpoint/2010/main" val="199084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While our obvious</a:t>
            </a:r>
            <a:r>
              <a:rPr lang="en-US" baseline="0" dirty="0" smtClean="0"/>
              <a:t> preference for REDCap interaction packages is </a:t>
            </a:r>
            <a:r>
              <a:rPr lang="en-US" dirty="0" err="1" smtClean="0"/>
              <a:t>REDCapR</a:t>
            </a:r>
            <a:r>
              <a:rPr lang="en-US" dirty="0" smtClean="0"/>
              <a:t>, it is not unique</a:t>
            </a:r>
            <a:r>
              <a:rPr lang="en-US" baseline="0" dirty="0" smtClean="0"/>
              <a:t> in the sense of it being the only REDCap API interaction package.  </a:t>
            </a:r>
            <a:r>
              <a:rPr lang="en-US" baseline="0" dirty="0" err="1" smtClean="0"/>
              <a:t>PyCap</a:t>
            </a:r>
            <a:r>
              <a:rPr lang="en-US" baseline="0" dirty="0" smtClean="0"/>
              <a:t> and </a:t>
            </a:r>
            <a:r>
              <a:rPr lang="en-US" baseline="0" dirty="0" err="1" smtClean="0"/>
              <a:t>django</a:t>
            </a:r>
            <a:r>
              <a:rPr lang="en-US" baseline="0" dirty="0" smtClean="0"/>
              <a:t>-redcap are a couple of packages that use python to interact with REDCap</a:t>
            </a:r>
          </a:p>
          <a:p>
            <a:endParaRPr lang="en-US" dirty="0" smtClean="0"/>
          </a:p>
        </p:txBody>
      </p:sp>
      <p:sp>
        <p:nvSpPr>
          <p:cNvPr id="4" name="Slide Number Placeholder 3"/>
          <p:cNvSpPr>
            <a:spLocks noGrp="1"/>
          </p:cNvSpPr>
          <p:nvPr>
            <p:ph type="sldNum" sz="quarter" idx="10"/>
          </p:nvPr>
        </p:nvSpPr>
        <p:spPr/>
        <p:txBody>
          <a:bodyPr/>
          <a:lstStyle/>
          <a:p>
            <a:fld id="{C165FE93-D2F3-4322-BB1D-660EF93F5D37}" type="slidenum">
              <a:rPr lang="en-US" smtClean="0"/>
              <a:t>3</a:t>
            </a:fld>
            <a:endParaRPr lang="en-US"/>
          </a:p>
        </p:txBody>
      </p:sp>
    </p:spTree>
    <p:extLst>
      <p:ext uri="{BB962C8B-B14F-4D97-AF65-F5344CB8AC3E}">
        <p14:creationId xmlns:p14="http://schemas.microsoft.com/office/powerpoint/2010/main" val="35744421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Last</a:t>
            </a:r>
            <a:r>
              <a:rPr lang="en-US" baseline="0" dirty="0" smtClean="0"/>
              <a:t> week, I did a quick search of the google groups on export timeout issues.  Since July, there have been </a:t>
            </a:r>
            <a:r>
              <a:rPr lang="en-US" baseline="0" dirty="0" err="1" smtClean="0"/>
              <a:t>a</a:t>
            </a:r>
            <a:r>
              <a:rPr lang="en-US" dirty="0" err="1" smtClean="0"/>
              <a:t>pprox</a:t>
            </a:r>
            <a:r>
              <a:rPr lang="en-US" dirty="0" smtClean="0"/>
              <a:t> 15 issues that were</a:t>
            </a:r>
            <a:r>
              <a:rPr lang="en-US" baseline="0" dirty="0" smtClean="0"/>
              <a:t> reported.  Similarly, I looked for </a:t>
            </a:r>
            <a:r>
              <a:rPr lang="en-US" dirty="0" smtClean="0"/>
              <a:t>import timeout issues.  In the same time frame there were </a:t>
            </a:r>
            <a:r>
              <a:rPr lang="en-US" dirty="0" err="1" smtClean="0"/>
              <a:t>approx</a:t>
            </a:r>
            <a:r>
              <a:rPr lang="en-US" dirty="0" smtClean="0"/>
              <a:t> 8 issues reported.  Batching</a:t>
            </a:r>
            <a:r>
              <a:rPr lang="en-US" baseline="0" dirty="0" smtClean="0"/>
              <a:t> avoids the server-timeout calls.</a:t>
            </a:r>
            <a:endParaRPr lang="en-US" dirty="0" smtClean="0"/>
          </a:p>
          <a:p>
            <a:endParaRPr lang="en-US" dirty="0" smtClean="0"/>
          </a:p>
          <a:p>
            <a:endParaRPr lang="en-US" dirty="0" smtClean="0"/>
          </a:p>
          <a:p>
            <a:r>
              <a:rPr lang="en-US" dirty="0" err="1" smtClean="0"/>
              <a:t>REDCapR</a:t>
            </a:r>
            <a:r>
              <a:rPr lang="en-US" baseline="0" dirty="0" smtClean="0"/>
              <a:t> helps with validations by being proactive.  It returns better error messages being closer to the error’s source.  Examples  include</a:t>
            </a:r>
            <a:r>
              <a:rPr lang="en-US" dirty="0" smtClean="0"/>
              <a:t>: uploading a nonexistent file or</a:t>
            </a:r>
            <a:r>
              <a:rPr lang="en-US" baseline="0" dirty="0" smtClean="0"/>
              <a:t> downloading a file that would overwrite an existing file and when uploading files, it checks to make sure your file exists on your computer rather than uploading an empty file.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subsetting</a:t>
            </a:r>
            <a:r>
              <a:rPr lang="en-US" dirty="0" smtClean="0"/>
              <a:t> component a</a:t>
            </a:r>
            <a:r>
              <a:rPr lang="en-US" baseline="0" dirty="0" smtClean="0"/>
              <a:t>llows you to filter on rows and columns.  This helps make your data pulls </a:t>
            </a:r>
            <a:r>
              <a:rPr lang="en-US" baseline="0" smtClean="0"/>
              <a:t>more efficient.  For </a:t>
            </a:r>
            <a:r>
              <a:rPr lang="en-US" baseline="0" dirty="0" smtClean="0"/>
              <a:t>example, I pulled data from a REDCap project with 7100 records.  The first comparison pulled all records using a </a:t>
            </a:r>
            <a:r>
              <a:rPr lang="en-US" baseline="0" dirty="0" err="1" smtClean="0"/>
              <a:t>batch_size</a:t>
            </a:r>
            <a:r>
              <a:rPr lang="en-US" baseline="0" dirty="0" smtClean="0"/>
              <a:t> of 100.  It took R 839 seconds to complete this task.  I then pulled all records, but only 4 of the variables.  Same batch size.  This took 94 seconds to complete.  The 745 second time savings could be spent updating your </a:t>
            </a:r>
            <a:r>
              <a:rPr lang="en-US" baseline="0" dirty="0" err="1" smtClean="0"/>
              <a:t>facebook</a:t>
            </a:r>
            <a:r>
              <a:rPr lang="en-US" baseline="0" dirty="0" smtClean="0"/>
              <a:t> status or looking at the latest gluten-free recipes on </a:t>
            </a:r>
            <a:r>
              <a:rPr lang="en-US" baseline="0" dirty="0" err="1" smtClean="0"/>
              <a:t>pinterest</a:t>
            </a:r>
            <a:r>
              <a:rPr lang="en-US" baseline="0" dirty="0" smtClean="0"/>
              <a:t>.</a:t>
            </a:r>
          </a:p>
        </p:txBody>
      </p:sp>
      <p:sp>
        <p:nvSpPr>
          <p:cNvPr id="4" name="Slide Number Placeholder 3"/>
          <p:cNvSpPr>
            <a:spLocks noGrp="1"/>
          </p:cNvSpPr>
          <p:nvPr>
            <p:ph type="sldNum" sz="quarter" idx="10"/>
          </p:nvPr>
        </p:nvSpPr>
        <p:spPr/>
        <p:txBody>
          <a:bodyPr/>
          <a:lstStyle/>
          <a:p>
            <a:fld id="{C165FE93-D2F3-4322-BB1D-660EF93F5D37}" type="slidenum">
              <a:rPr lang="en-US" smtClean="0"/>
              <a:t>30</a:t>
            </a:fld>
            <a:endParaRPr lang="en-US"/>
          </a:p>
        </p:txBody>
      </p:sp>
    </p:spTree>
    <p:extLst>
      <p:ext uri="{BB962C8B-B14F-4D97-AF65-F5344CB8AC3E}">
        <p14:creationId xmlns:p14="http://schemas.microsoft.com/office/powerpoint/2010/main" val="15395291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additional perks of </a:t>
            </a:r>
            <a:r>
              <a:rPr lang="en-US" dirty="0" err="1" smtClean="0"/>
              <a:t>REDCapR</a:t>
            </a:r>
            <a:r>
              <a:rPr lang="en-US" baseline="0" dirty="0" smtClean="0"/>
              <a:t> include the SSL security and testing.  </a:t>
            </a:r>
            <a:r>
              <a:rPr lang="en-US" baseline="0" dirty="0" err="1" smtClean="0"/>
              <a:t>REDCapR</a:t>
            </a:r>
            <a:r>
              <a:rPr lang="en-US" baseline="0" dirty="0" smtClean="0"/>
              <a:t> has had in excess of 100 checks before release. </a:t>
            </a:r>
          </a:p>
          <a:p>
            <a:endParaRPr lang="en-US" baseline="0" dirty="0" smtClean="0"/>
          </a:p>
          <a:p>
            <a:r>
              <a:rPr lang="en-US" baseline="0" dirty="0" smtClean="0"/>
              <a:t>These checks include using our test environment to remove all data from a </a:t>
            </a:r>
            <a:r>
              <a:rPr lang="en-US" baseline="0" dirty="0" err="1" smtClean="0"/>
              <a:t>REDCap</a:t>
            </a:r>
            <a:r>
              <a:rPr lang="en-US" baseline="0" smtClean="0"/>
              <a:t> project, </a:t>
            </a:r>
            <a:r>
              <a:rPr lang="en-US" baseline="0" dirty="0" smtClean="0"/>
              <a:t>and then writing that data back into the project. Afterwards, the data is exported form the project and compared to ensure that what was in the project matched what we expected to see in that project.</a:t>
            </a:r>
          </a:p>
          <a:p>
            <a:endParaRPr lang="en-US" baseline="0" dirty="0" smtClean="0"/>
          </a:p>
          <a:p>
            <a:r>
              <a:rPr lang="en-US" baseline="0" dirty="0" smtClean="0"/>
              <a:t>You can also use the library across multiple projects.  This is an improvement over copy, paste, adapt when you have a new project.</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31</a:t>
            </a:fld>
            <a:endParaRPr lang="en-US"/>
          </a:p>
        </p:txBody>
      </p:sp>
    </p:spTree>
    <p:extLst>
      <p:ext uri="{BB962C8B-B14F-4D97-AF65-F5344CB8AC3E}">
        <p14:creationId xmlns:p14="http://schemas.microsoft.com/office/powerpoint/2010/main" val="31522153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a few of the future directions we have in mind for </a:t>
            </a:r>
            <a:r>
              <a:rPr lang="en-US" dirty="0" err="1" smtClean="0"/>
              <a:t>REDCapR</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32</a:t>
            </a:fld>
            <a:endParaRPr lang="en-US"/>
          </a:p>
        </p:txBody>
      </p:sp>
    </p:spTree>
    <p:extLst>
      <p:ext uri="{BB962C8B-B14F-4D97-AF65-F5344CB8AC3E}">
        <p14:creationId xmlns:p14="http://schemas.microsoft.com/office/powerpoint/2010/main" val="31522153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welcome your input</a:t>
            </a:r>
            <a:r>
              <a:rPr lang="en-US" baseline="0" dirty="0" smtClean="0"/>
              <a:t> and collaboration.  </a:t>
            </a:r>
            <a:r>
              <a:rPr lang="en-US" dirty="0" smtClean="0"/>
              <a:t>If you have ideas/suggestions for the future of </a:t>
            </a:r>
            <a:r>
              <a:rPr lang="en-US" dirty="0" err="1" smtClean="0"/>
              <a:t>REDCapR</a:t>
            </a:r>
            <a:r>
              <a:rPr lang="en-US" dirty="0" smtClean="0"/>
              <a:t> and would like to contribute to the project check</a:t>
            </a:r>
            <a:r>
              <a:rPr lang="en-US" baseline="0" dirty="0" smtClean="0"/>
              <a:t> us out on </a:t>
            </a:r>
            <a:r>
              <a:rPr lang="en-US" baseline="0" dirty="0" err="1" smtClean="0"/>
              <a:t>github</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33</a:t>
            </a:fld>
            <a:endParaRPr lang="en-US"/>
          </a:p>
        </p:txBody>
      </p:sp>
    </p:spTree>
    <p:extLst>
      <p:ext uri="{BB962C8B-B14F-4D97-AF65-F5344CB8AC3E}">
        <p14:creationId xmlns:p14="http://schemas.microsoft.com/office/powerpoint/2010/main" val="31522153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5FE93-D2F3-4322-BB1D-660EF93F5D37}" type="slidenum">
              <a:rPr lang="en-US" smtClean="0"/>
              <a:t>34</a:t>
            </a:fld>
            <a:endParaRPr lang="en-US"/>
          </a:p>
        </p:txBody>
      </p:sp>
    </p:spTree>
    <p:extLst>
      <p:ext uri="{BB962C8B-B14F-4D97-AF65-F5344CB8AC3E}">
        <p14:creationId xmlns:p14="http://schemas.microsoft.com/office/powerpoint/2010/main" val="1335639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a:t>
            </a:r>
            <a:r>
              <a:rPr lang="en-US" baseline="0" dirty="0" smtClean="0"/>
              <a:t> R language to interact with </a:t>
            </a:r>
            <a:r>
              <a:rPr lang="en-US" baseline="0" dirty="0" err="1" smtClean="0"/>
              <a:t>REDCap</a:t>
            </a:r>
            <a:r>
              <a:rPr lang="en-US" baseline="0" dirty="0" smtClean="0"/>
              <a:t>, two packages that are available are the </a:t>
            </a:r>
            <a:r>
              <a:rPr lang="en-US" baseline="0" dirty="0" err="1" smtClean="0"/>
              <a:t>REDCapAPI</a:t>
            </a:r>
            <a:r>
              <a:rPr lang="en-US" baseline="0" dirty="0" smtClean="0"/>
              <a:t> package, which has expanded upon Jeffrey Horner’s redcap R package and our </a:t>
            </a:r>
            <a:r>
              <a:rPr lang="en-US" baseline="0" dirty="0" err="1" smtClean="0"/>
              <a:t>REDCapR</a:t>
            </a:r>
            <a:r>
              <a:rPr lang="en-US" baseline="0" dirty="0" smtClean="0"/>
              <a:t> package.</a:t>
            </a:r>
            <a:endParaRPr lang="en-US" dirty="0" smtClean="0"/>
          </a:p>
          <a:p>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4</a:t>
            </a:fld>
            <a:endParaRPr lang="en-US"/>
          </a:p>
        </p:txBody>
      </p:sp>
    </p:spTree>
    <p:extLst>
      <p:ext uri="{BB962C8B-B14F-4D97-AF65-F5344CB8AC3E}">
        <p14:creationId xmlns:p14="http://schemas.microsoft.com/office/powerpoint/2010/main" val="3574442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not familiar with the use of </a:t>
            </a:r>
            <a:r>
              <a:rPr lang="en-US" dirty="0" err="1" smtClean="0"/>
              <a:t>REDCap’s</a:t>
            </a:r>
            <a:r>
              <a:rPr lang="en-US" dirty="0" smtClean="0"/>
              <a:t> API, there are 2 required</a:t>
            </a:r>
            <a:r>
              <a:rPr lang="en-US" baseline="0" dirty="0" smtClean="0"/>
              <a:t> pieces of information when making an API call: the URL of your institution’s REDCap server and a token.</a:t>
            </a:r>
          </a:p>
          <a:p>
            <a:endParaRPr lang="en-US" baseline="0" dirty="0" smtClean="0"/>
          </a:p>
          <a:p>
            <a:r>
              <a:rPr lang="en-US" baseline="0" dirty="0" smtClean="0"/>
              <a:t>Tokens are project and user specific and they are created within REDCap.  Multiple users on the same project will require multiple tokens.</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5</a:t>
            </a:fld>
            <a:endParaRPr lang="en-US"/>
          </a:p>
        </p:txBody>
      </p:sp>
    </p:spTree>
    <p:extLst>
      <p:ext uri="{BB962C8B-B14F-4D97-AF65-F5344CB8AC3E}">
        <p14:creationId xmlns:p14="http://schemas.microsoft.com/office/powerpoint/2010/main" val="3439337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security practices include a layered approach.  We store our URI and tokens remotely in an SQL database.  When making a call to </a:t>
            </a:r>
            <a:r>
              <a:rPr lang="en-US" baseline="0" dirty="0" err="1" smtClean="0"/>
              <a:t>REDCap’s</a:t>
            </a:r>
            <a:r>
              <a:rPr lang="en-US" baseline="0" dirty="0" smtClean="0"/>
              <a:t> API using R, we make a remote ODBC call to this SQL database to retrieve our URI and token.  This makes it possible for us to keep the URI and token from being a visible part of our R API code.</a:t>
            </a:r>
          </a:p>
          <a:p>
            <a:endParaRPr lang="en-US" baseline="0" dirty="0" smtClean="0"/>
          </a:p>
        </p:txBody>
      </p:sp>
      <p:sp>
        <p:nvSpPr>
          <p:cNvPr id="4" name="Slide Number Placeholder 3"/>
          <p:cNvSpPr>
            <a:spLocks noGrp="1"/>
          </p:cNvSpPr>
          <p:nvPr>
            <p:ph type="sldNum" sz="quarter" idx="10"/>
          </p:nvPr>
        </p:nvSpPr>
        <p:spPr/>
        <p:txBody>
          <a:bodyPr/>
          <a:lstStyle/>
          <a:p>
            <a:fld id="{C165FE93-D2F3-4322-BB1D-660EF93F5D37}" type="slidenum">
              <a:rPr lang="en-US" smtClean="0"/>
              <a:t>6</a:t>
            </a:fld>
            <a:endParaRPr lang="en-US"/>
          </a:p>
        </p:txBody>
      </p:sp>
    </p:spTree>
    <p:extLst>
      <p:ext uri="{BB962C8B-B14F-4D97-AF65-F5344CB8AC3E}">
        <p14:creationId xmlns:p14="http://schemas.microsoft.com/office/powerpoint/2010/main" val="460552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you may have surmised</a:t>
            </a:r>
            <a:r>
              <a:rPr lang="en-US" baseline="0" dirty="0" smtClean="0"/>
              <a:t> by now, </a:t>
            </a:r>
            <a:r>
              <a:rPr lang="en-US" dirty="0" smtClean="0"/>
              <a:t>we use R to</a:t>
            </a:r>
            <a:r>
              <a:rPr lang="en-US" baseline="0" dirty="0" smtClean="0"/>
              <a:t> interact with REDCap via API.   </a:t>
            </a:r>
            <a:r>
              <a:rPr lang="en-US" dirty="0" smtClean="0"/>
              <a:t>If you’re not familiar</a:t>
            </a:r>
            <a:r>
              <a:rPr lang="en-US" baseline="0" dirty="0" smtClean="0"/>
              <a:t> with R, a multitude of online tutorials/resources are available to get you started enjoying the wonderful world of R computing.  </a:t>
            </a:r>
            <a:r>
              <a:rPr lang="en-US" dirty="0" smtClean="0"/>
              <a:t>We utilize R Studio and Eclipse as</a:t>
            </a:r>
            <a:r>
              <a:rPr lang="en-US" baseline="0" dirty="0" smtClean="0"/>
              <a:t> an </a:t>
            </a:r>
            <a:r>
              <a:rPr lang="en-US" dirty="0" smtClean="0"/>
              <a:t>interface for R.  R Studio and Eclipse make R much more enjoyable to use.</a:t>
            </a:r>
          </a:p>
          <a:p>
            <a:endParaRPr lang="en-US" dirty="0" smtClean="0"/>
          </a:p>
        </p:txBody>
      </p:sp>
      <p:sp>
        <p:nvSpPr>
          <p:cNvPr id="4" name="Slide Number Placeholder 3"/>
          <p:cNvSpPr>
            <a:spLocks noGrp="1"/>
          </p:cNvSpPr>
          <p:nvPr>
            <p:ph type="sldNum" sz="quarter" idx="10"/>
          </p:nvPr>
        </p:nvSpPr>
        <p:spPr/>
        <p:txBody>
          <a:bodyPr/>
          <a:lstStyle/>
          <a:p>
            <a:fld id="{C165FE93-D2F3-4322-BB1D-660EF93F5D37}" type="slidenum">
              <a:rPr lang="en-US" smtClean="0"/>
              <a:t>7</a:t>
            </a:fld>
            <a:endParaRPr lang="en-US"/>
          </a:p>
        </p:txBody>
      </p:sp>
    </p:spTree>
    <p:extLst>
      <p:ext uri="{BB962C8B-B14F-4D97-AF65-F5344CB8AC3E}">
        <p14:creationId xmlns:p14="http://schemas.microsoft.com/office/powerpoint/2010/main" val="3316573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what exactly is </a:t>
            </a:r>
            <a:r>
              <a:rPr lang="en-US" baseline="0" dirty="0" err="1" smtClean="0"/>
              <a:t>REDCapR</a:t>
            </a:r>
            <a:r>
              <a:rPr lang="en-US" baseline="0" dirty="0" smtClean="0"/>
              <a:t>?  Simply put, it is an R package that was developed to make life easier for us when making API calls from R to REDCap.</a:t>
            </a:r>
            <a:endParaRPr lang="en-US" dirty="0"/>
          </a:p>
        </p:txBody>
      </p:sp>
      <p:sp>
        <p:nvSpPr>
          <p:cNvPr id="4" name="Slide Number Placeholder 3"/>
          <p:cNvSpPr>
            <a:spLocks noGrp="1"/>
          </p:cNvSpPr>
          <p:nvPr>
            <p:ph type="sldNum" sz="quarter" idx="10"/>
          </p:nvPr>
        </p:nvSpPr>
        <p:spPr/>
        <p:txBody>
          <a:bodyPr/>
          <a:lstStyle/>
          <a:p>
            <a:fld id="{C165FE93-D2F3-4322-BB1D-660EF93F5D37}" type="slidenum">
              <a:rPr lang="en-US" smtClean="0"/>
              <a:t>8</a:t>
            </a:fld>
            <a:endParaRPr lang="en-US"/>
          </a:p>
        </p:txBody>
      </p:sp>
    </p:spTree>
    <p:extLst>
      <p:ext uri="{BB962C8B-B14F-4D97-AF65-F5344CB8AC3E}">
        <p14:creationId xmlns:p14="http://schemas.microsoft.com/office/powerpoint/2010/main" val="2482500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400" dirty="0" smtClean="0"/>
              <a:t>On</a:t>
            </a:r>
            <a:r>
              <a:rPr lang="en-US" sz="1400" baseline="0" dirty="0" smtClean="0"/>
              <a:t> our campus, we were the first to begin using REDCap.  It was specifically chosen to be the data collection tool for our Maternal Infant and Early Childhood Home Visiting (Mc V) evaluation.  The MIECHV evaluation includes 6 benchmarks with multiple constructs for each benchmark, 5 aims with multiple </a:t>
            </a:r>
            <a:r>
              <a:rPr lang="en-US" sz="1400" baseline="0" dirty="0" err="1" smtClean="0"/>
              <a:t>subaims</a:t>
            </a:r>
            <a:r>
              <a:rPr lang="en-US" sz="1400" baseline="0" dirty="0" smtClean="0"/>
              <a:t>, and a continuous quality improvement component.  As we progressed in this project, the amount of replication and volume of R code needed for our reporting requirements was becoming cumbersome.  As a result of this, the development of </a:t>
            </a:r>
            <a:r>
              <a:rPr lang="en-US" sz="1400" baseline="0" dirty="0" err="1" smtClean="0"/>
              <a:t>REDCapR</a:t>
            </a:r>
            <a:r>
              <a:rPr lang="en-US" sz="1400" baseline="0" dirty="0" smtClean="0"/>
              <a:t> became a priority to encapsulate much of what we were doing.</a:t>
            </a:r>
            <a:endParaRPr lang="en-US" sz="1400" dirty="0" smtClean="0"/>
          </a:p>
          <a:p>
            <a:pPr marL="0" indent="0">
              <a:buNone/>
            </a:pPr>
            <a:endParaRPr lang="en-US" sz="1400" dirty="0" smtClean="0"/>
          </a:p>
          <a:p>
            <a:endParaRPr lang="en-US" sz="1400" dirty="0"/>
          </a:p>
        </p:txBody>
      </p:sp>
      <p:sp>
        <p:nvSpPr>
          <p:cNvPr id="4" name="Slide Number Placeholder 3"/>
          <p:cNvSpPr>
            <a:spLocks noGrp="1"/>
          </p:cNvSpPr>
          <p:nvPr>
            <p:ph type="sldNum" sz="quarter" idx="10"/>
          </p:nvPr>
        </p:nvSpPr>
        <p:spPr/>
        <p:txBody>
          <a:bodyPr/>
          <a:lstStyle/>
          <a:p>
            <a:fld id="{C165FE93-D2F3-4322-BB1D-660EF93F5D37}" type="slidenum">
              <a:rPr lang="en-US" smtClean="0"/>
              <a:t>9</a:t>
            </a:fld>
            <a:endParaRPr lang="en-US"/>
          </a:p>
        </p:txBody>
      </p:sp>
    </p:spTree>
    <p:extLst>
      <p:ext uri="{BB962C8B-B14F-4D97-AF65-F5344CB8AC3E}">
        <p14:creationId xmlns:p14="http://schemas.microsoft.com/office/powerpoint/2010/main" val="2222930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OuhscBbmc/REDCapR"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r-project.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457200"/>
            <a:ext cx="8991600" cy="2914651"/>
          </a:xfrm>
          <a:solidFill>
            <a:schemeClr val="bg1">
              <a:lumMod val="75000"/>
            </a:schemeClr>
          </a:solidFill>
        </p:spPr>
        <p:txBody>
          <a:bodyPr>
            <a:noAutofit/>
          </a:bodyPr>
          <a:lstStyle/>
          <a:p>
            <a:r>
              <a:rPr lang="en-US" sz="4800" dirty="0" smtClean="0"/>
              <a:t>Interacting with the REDCap API using </a:t>
            </a:r>
            <a:r>
              <a:rPr lang="en-US" sz="4800" dirty="0"/>
              <a:t>the </a:t>
            </a:r>
            <a:r>
              <a:rPr lang="en-US" sz="4800" dirty="0" err="1"/>
              <a:t>REDCapR</a:t>
            </a:r>
            <a:r>
              <a:rPr lang="en-US" sz="4800" dirty="0"/>
              <a:t> Package</a:t>
            </a:r>
          </a:p>
        </p:txBody>
      </p:sp>
      <p:sp>
        <p:nvSpPr>
          <p:cNvPr id="3" name="Subtitle 2"/>
          <p:cNvSpPr>
            <a:spLocks noGrp="1"/>
          </p:cNvSpPr>
          <p:nvPr>
            <p:ph type="subTitle" idx="1"/>
          </p:nvPr>
        </p:nvSpPr>
        <p:spPr>
          <a:xfrm>
            <a:off x="76200" y="3429000"/>
            <a:ext cx="8915400" cy="3352800"/>
          </a:xfrm>
        </p:spPr>
        <p:txBody>
          <a:bodyPr>
            <a:normAutofit fontScale="77500" lnSpcReduction="20000"/>
          </a:bodyPr>
          <a:lstStyle/>
          <a:p>
            <a:r>
              <a:rPr lang="en-US" sz="4400" dirty="0"/>
              <a:t>Thomas Wilson, Will Beasley, </a:t>
            </a:r>
            <a:r>
              <a:rPr lang="en-US" sz="4400" dirty="0" smtClean="0"/>
              <a:t>David Bard</a:t>
            </a:r>
            <a:br>
              <a:rPr lang="en-US" sz="4400" dirty="0" smtClean="0"/>
            </a:br>
            <a:r>
              <a:rPr lang="en-US" sz="3100" dirty="0" smtClean="0"/>
              <a:t/>
            </a:r>
            <a:br>
              <a:rPr lang="en-US" sz="3100" dirty="0" smtClean="0"/>
            </a:br>
            <a:r>
              <a:rPr lang="en-US" sz="3100" dirty="0"/>
              <a:t>University of Oklahoma Health Sciences </a:t>
            </a:r>
            <a:r>
              <a:rPr lang="en-US" sz="3100" dirty="0" smtClean="0"/>
              <a:t>Center</a:t>
            </a:r>
            <a:br>
              <a:rPr lang="en-US" sz="3100" dirty="0" smtClean="0"/>
            </a:br>
            <a:r>
              <a:rPr lang="en-US" sz="3100" dirty="0" smtClean="0"/>
              <a:t>Pediatrics </a:t>
            </a:r>
            <a:r>
              <a:rPr lang="en-US" sz="3100" dirty="0" err="1"/>
              <a:t>Dept</a:t>
            </a:r>
            <a:r>
              <a:rPr lang="en-US" sz="3100" dirty="0"/>
              <a:t>,</a:t>
            </a:r>
            <a:br>
              <a:rPr lang="en-US" sz="3100" dirty="0"/>
            </a:br>
            <a:r>
              <a:rPr lang="en-US" sz="3100" dirty="0"/>
              <a:t>Biomedical &amp; Behavioral Methodology Core (BBMC</a:t>
            </a:r>
            <a:r>
              <a:rPr lang="en-US" sz="3100" dirty="0" smtClean="0"/>
              <a:t>)</a:t>
            </a:r>
            <a:br>
              <a:rPr lang="en-US" sz="3100" dirty="0" smtClean="0"/>
            </a:br>
            <a:endParaRPr lang="en-US" sz="4400" dirty="0"/>
          </a:p>
          <a:p>
            <a:r>
              <a:rPr lang="en-US" sz="4400" dirty="0" smtClean="0"/>
              <a:t>REDCap Con</a:t>
            </a:r>
            <a:endParaRPr lang="en-US" sz="4400" dirty="0"/>
          </a:p>
          <a:p>
            <a:r>
              <a:rPr lang="en-US" sz="4400" dirty="0"/>
              <a:t>Sept </a:t>
            </a:r>
            <a:r>
              <a:rPr lang="en-US" sz="4400" dirty="0" smtClean="0"/>
              <a:t>23, </a:t>
            </a:r>
            <a:r>
              <a:rPr lang="en-US" sz="4400" dirty="0"/>
              <a:t>2014</a:t>
            </a:r>
          </a:p>
        </p:txBody>
      </p:sp>
    </p:spTree>
    <p:extLst>
      <p:ext uri="{BB962C8B-B14F-4D97-AF65-F5344CB8AC3E}">
        <p14:creationId xmlns:p14="http://schemas.microsoft.com/office/powerpoint/2010/main" val="1196063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sz="2800" dirty="0" smtClean="0"/>
              <a:t>Our current MIECHV investigation uses two REDCap projects:</a:t>
            </a:r>
          </a:p>
          <a:p>
            <a:r>
              <a:rPr lang="en-US" u="sng" dirty="0" smtClean="0"/>
              <a:t>Recruiting</a:t>
            </a:r>
            <a:r>
              <a:rPr lang="en-US" dirty="0" smtClean="0"/>
              <a:t>: 84,000 records and 204 fields</a:t>
            </a:r>
            <a:br>
              <a:rPr lang="en-US" dirty="0" smtClean="0"/>
            </a:br>
            <a:r>
              <a:rPr lang="en-US" dirty="0" smtClean="0">
                <a:solidFill>
                  <a:schemeClr val="bg1">
                    <a:lumMod val="65000"/>
                  </a:schemeClr>
                </a:solidFill>
              </a:rPr>
              <a:t>(17 million EAV rows)</a:t>
            </a:r>
          </a:p>
          <a:p>
            <a:r>
              <a:rPr lang="en-US" u="sng" dirty="0" smtClean="0"/>
              <a:t>Community Survey</a:t>
            </a:r>
            <a:r>
              <a:rPr lang="en-US" dirty="0" smtClean="0"/>
              <a:t>: 1,500 records and </a:t>
            </a:r>
            <a:r>
              <a:rPr lang="en-US" dirty="0"/>
              <a:t>2,330 fields</a:t>
            </a:r>
            <a:br>
              <a:rPr lang="en-US" dirty="0"/>
            </a:br>
            <a:r>
              <a:rPr lang="en-US" dirty="0" smtClean="0">
                <a:solidFill>
                  <a:schemeClr val="bg1">
                    <a:lumMod val="65000"/>
                  </a:schemeClr>
                </a:solidFill>
              </a:rPr>
              <a:t>(3.5 million EAV </a:t>
            </a:r>
            <a:r>
              <a:rPr lang="en-US" dirty="0">
                <a:solidFill>
                  <a:schemeClr val="bg1">
                    <a:lumMod val="65000"/>
                  </a:schemeClr>
                </a:solidFill>
              </a:rPr>
              <a:t>rows</a:t>
            </a:r>
            <a:r>
              <a:rPr lang="en-US" dirty="0" smtClean="0">
                <a:solidFill>
                  <a:schemeClr val="bg1">
                    <a:lumMod val="65000"/>
                  </a:schemeClr>
                </a:solidFill>
              </a:rPr>
              <a:t>)</a:t>
            </a:r>
          </a:p>
          <a:p>
            <a:endParaRPr lang="en-US" sz="2800" dirty="0">
              <a:solidFill>
                <a:schemeClr val="bg1">
                  <a:lumMod val="65000"/>
                </a:schemeClr>
              </a:solidFill>
            </a:endParaRPr>
          </a:p>
          <a:p>
            <a:r>
              <a:rPr lang="en-US" dirty="0" smtClean="0"/>
              <a:t>We were constantly timing out the operations, and</a:t>
            </a:r>
            <a:br>
              <a:rPr lang="en-US" dirty="0" smtClean="0"/>
            </a:br>
            <a:r>
              <a:rPr lang="en-US" dirty="0"/>
              <a:t>tying up the </a:t>
            </a:r>
            <a:r>
              <a:rPr lang="en-US" dirty="0" smtClean="0"/>
              <a:t>server.</a:t>
            </a:r>
          </a:p>
          <a:p>
            <a:r>
              <a:rPr lang="en-US" dirty="0" smtClean="0"/>
              <a:t>Timeouts make things unpredictable and </a:t>
            </a:r>
            <a:br>
              <a:rPr lang="en-US" dirty="0" smtClean="0"/>
            </a:br>
            <a:r>
              <a:rPr lang="en-US" dirty="0" smtClean="0"/>
              <a:t>unnecessarily DOS our own people repeatedly.</a:t>
            </a:r>
            <a:endParaRPr lang="en-US" dirty="0"/>
          </a:p>
          <a:p>
            <a:pPr marL="0" indent="0">
              <a:buNone/>
            </a:pPr>
            <a:endParaRPr lang="en-US" dirty="0" smtClean="0"/>
          </a:p>
        </p:txBody>
      </p:sp>
      <p:sp>
        <p:nvSpPr>
          <p:cNvPr id="5" name="Title 1"/>
          <p:cNvSpPr txBox="1">
            <a:spLocks/>
          </p:cNvSpPr>
          <p:nvPr/>
        </p:nvSpPr>
        <p:spPr>
          <a:xfrm>
            <a:off x="76200" y="76200"/>
            <a:ext cx="8991600" cy="758952"/>
          </a:xfrm>
          <a:prstGeom prst="rect">
            <a:avLst/>
          </a:prstGeom>
          <a:solidFill>
            <a:srgbClr val="667F55"/>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smtClean="0"/>
              <a:t>Motivation for </a:t>
            </a:r>
            <a:r>
              <a:rPr lang="en-US" dirty="0" err="1" smtClean="0"/>
              <a:t>REDCapR</a:t>
            </a:r>
            <a:endParaRPr lang="en-US" dirty="0"/>
          </a:p>
        </p:txBody>
      </p:sp>
    </p:spTree>
    <p:extLst>
      <p:ext uri="{BB962C8B-B14F-4D97-AF65-F5344CB8AC3E}">
        <p14:creationId xmlns:p14="http://schemas.microsoft.com/office/powerpoint/2010/main" val="1813815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609600"/>
          </a:xfrm>
          <a:solidFill>
            <a:srgbClr val="667F55"/>
          </a:solidFill>
        </p:spPr>
        <p:txBody>
          <a:bodyPr>
            <a:normAutofit fontScale="90000"/>
          </a:bodyPr>
          <a:lstStyle/>
          <a:p>
            <a:pPr>
              <a:spcBef>
                <a:spcPts val="0"/>
              </a:spcBef>
              <a:defRPr/>
            </a:pPr>
            <a:r>
              <a:rPr lang="en-US" dirty="0" err="1" smtClean="0"/>
              <a:t>REDCapR</a:t>
            </a:r>
            <a:r>
              <a:rPr lang="en-US" dirty="0" smtClean="0"/>
              <a:t> Installation</a:t>
            </a:r>
            <a:endParaRPr lang="en-US" dirty="0"/>
          </a:p>
        </p:txBody>
      </p:sp>
      <p:sp>
        <p:nvSpPr>
          <p:cNvPr id="3" name="Content Placeholder 2"/>
          <p:cNvSpPr>
            <a:spLocks noGrp="1"/>
          </p:cNvSpPr>
          <p:nvPr>
            <p:ph idx="1"/>
          </p:nvPr>
        </p:nvSpPr>
        <p:spPr>
          <a:xfrm>
            <a:off x="0" y="685800"/>
            <a:ext cx="9144000" cy="6172200"/>
          </a:xfrm>
        </p:spPr>
        <p:txBody>
          <a:bodyPr>
            <a:noAutofit/>
          </a:bodyPr>
          <a:lstStyle/>
          <a:p>
            <a:pPr marL="0" indent="0">
              <a:buNone/>
            </a:pPr>
            <a:endParaRPr lang="en-US" sz="2000" dirty="0" smtClean="0">
              <a:solidFill>
                <a:srgbClr val="3F7F4F"/>
              </a:solidFill>
              <a:latin typeface="Consolas"/>
            </a:endParaRPr>
          </a:p>
          <a:p>
            <a:pPr marL="0" indent="0">
              <a:buNone/>
            </a:pPr>
            <a:r>
              <a:rPr lang="en-US" sz="2000" dirty="0" smtClean="0">
                <a:solidFill>
                  <a:srgbClr val="3F7F4F"/>
                </a:solidFill>
                <a:latin typeface="Consolas"/>
              </a:rPr>
              <a:t>### Read </a:t>
            </a:r>
            <a:r>
              <a:rPr lang="en-US" sz="2000" dirty="0">
                <a:solidFill>
                  <a:srgbClr val="3F7F4F"/>
                </a:solidFill>
                <a:latin typeface="Consolas"/>
              </a:rPr>
              <a:t>short </a:t>
            </a:r>
            <a:r>
              <a:rPr lang="en-US" sz="2000" dirty="0" smtClean="0">
                <a:solidFill>
                  <a:srgbClr val="3F7F4F"/>
                </a:solidFill>
                <a:latin typeface="Consolas"/>
              </a:rPr>
              <a:t>intro at</a:t>
            </a:r>
          </a:p>
          <a:p>
            <a:pPr marL="0" indent="0">
              <a:buNone/>
            </a:pPr>
            <a:r>
              <a:rPr lang="en-US" sz="2000" dirty="0">
                <a:solidFill>
                  <a:srgbClr val="3F7F4F"/>
                </a:solidFill>
                <a:latin typeface="Consolas"/>
              </a:rPr>
              <a:t>#</a:t>
            </a:r>
            <a:r>
              <a:rPr lang="en-US" sz="2000" dirty="0" smtClean="0">
                <a:solidFill>
                  <a:srgbClr val="3F7F4F"/>
                </a:solidFill>
                <a:latin typeface="Consolas"/>
              </a:rPr>
              <a:t>   https</a:t>
            </a:r>
            <a:r>
              <a:rPr lang="en-US" sz="2000" dirty="0">
                <a:solidFill>
                  <a:srgbClr val="3F7F4F"/>
                </a:solidFill>
                <a:latin typeface="Consolas"/>
              </a:rPr>
              <a:t>://github.com/OuhscBbmc/REDCapR</a:t>
            </a:r>
          </a:p>
          <a:p>
            <a:pPr marL="0" indent="0">
              <a:buNone/>
            </a:pPr>
            <a:endParaRPr lang="en-US" sz="2000" dirty="0" smtClean="0">
              <a:solidFill>
                <a:srgbClr val="3F7F4F"/>
              </a:solidFill>
              <a:latin typeface="Consolas"/>
            </a:endParaRPr>
          </a:p>
          <a:p>
            <a:pPr marL="0" indent="0">
              <a:buNone/>
            </a:pPr>
            <a:r>
              <a:rPr lang="en-US" sz="2000" dirty="0">
                <a:solidFill>
                  <a:srgbClr val="3F7F4F"/>
                </a:solidFill>
                <a:latin typeface="Consolas"/>
              </a:rPr>
              <a:t>### Choice </a:t>
            </a:r>
            <a:r>
              <a:rPr lang="en-US" sz="2000" dirty="0" smtClean="0">
                <a:solidFill>
                  <a:srgbClr val="3F7F4F"/>
                </a:solidFill>
                <a:latin typeface="Consolas"/>
              </a:rPr>
              <a:t>1: Either install </a:t>
            </a:r>
            <a:r>
              <a:rPr lang="en-US" sz="2000" dirty="0">
                <a:solidFill>
                  <a:srgbClr val="3F7F4F"/>
                </a:solidFill>
                <a:latin typeface="Consolas"/>
              </a:rPr>
              <a:t>the </a:t>
            </a:r>
            <a:r>
              <a:rPr lang="en-US" sz="2000" i="1" dirty="0" smtClean="0">
                <a:solidFill>
                  <a:srgbClr val="3F7F4F"/>
                </a:solidFill>
                <a:latin typeface="Consolas"/>
              </a:rPr>
              <a:t>stable</a:t>
            </a:r>
            <a:r>
              <a:rPr lang="en-US" sz="2000" dirty="0" smtClean="0">
                <a:solidFill>
                  <a:srgbClr val="3F7F4F"/>
                </a:solidFill>
                <a:latin typeface="Consolas"/>
              </a:rPr>
              <a:t> version from CRAN</a:t>
            </a:r>
            <a:endParaRPr lang="en-US" sz="2000" dirty="0">
              <a:solidFill>
                <a:srgbClr val="000000"/>
              </a:solidFill>
              <a:latin typeface="Consolas"/>
            </a:endParaRPr>
          </a:p>
          <a:p>
            <a:pPr marL="0" indent="0">
              <a:buNone/>
            </a:pPr>
            <a:r>
              <a:rPr lang="en-US" sz="2000" dirty="0" err="1" smtClean="0">
                <a:solidFill>
                  <a:srgbClr val="000000"/>
                </a:solidFill>
                <a:latin typeface="Consolas"/>
              </a:rPr>
              <a:t>install.packages</a:t>
            </a:r>
            <a:r>
              <a:rPr lang="en-US" sz="2000" dirty="0" smtClean="0">
                <a:solidFill>
                  <a:srgbClr val="000000"/>
                </a:solidFill>
                <a:latin typeface="Consolas"/>
              </a:rPr>
              <a:t>(</a:t>
            </a:r>
            <a:r>
              <a:rPr lang="en-US" sz="2000" dirty="0" smtClean="0">
                <a:solidFill>
                  <a:srgbClr val="D53E4F"/>
                </a:solidFill>
                <a:latin typeface="Consolas"/>
              </a:rPr>
              <a:t>"</a:t>
            </a:r>
            <a:r>
              <a:rPr lang="en-US" sz="2000" dirty="0" err="1" smtClean="0">
                <a:solidFill>
                  <a:srgbClr val="D53E4F"/>
                </a:solidFill>
                <a:latin typeface="Consolas"/>
              </a:rPr>
              <a:t>REDCapR</a:t>
            </a:r>
            <a:r>
              <a:rPr lang="en-US" sz="2000" dirty="0">
                <a:solidFill>
                  <a:srgbClr val="D53E4F"/>
                </a:solidFill>
                <a:latin typeface="Consolas"/>
              </a:rPr>
              <a:t>"</a:t>
            </a:r>
            <a:r>
              <a:rPr lang="en-US" sz="2000" dirty="0">
                <a:solidFill>
                  <a:srgbClr val="000000"/>
                </a:solidFill>
                <a:latin typeface="Consolas"/>
              </a:rPr>
              <a:t>)</a:t>
            </a:r>
          </a:p>
          <a:p>
            <a:pPr marL="0" indent="0">
              <a:buNone/>
            </a:pPr>
            <a:endParaRPr lang="en-US" sz="2000" dirty="0">
              <a:solidFill>
                <a:srgbClr val="3F7F4F"/>
              </a:solidFill>
              <a:latin typeface="Consolas"/>
            </a:endParaRPr>
          </a:p>
          <a:p>
            <a:pPr marL="0" indent="0">
              <a:buNone/>
            </a:pPr>
            <a:r>
              <a:rPr lang="en-US" sz="2000" dirty="0">
                <a:solidFill>
                  <a:srgbClr val="3F7F4F"/>
                </a:solidFill>
                <a:latin typeface="Consolas"/>
              </a:rPr>
              <a:t>### </a:t>
            </a:r>
            <a:r>
              <a:rPr lang="en-US" sz="2000" dirty="0" smtClean="0">
                <a:solidFill>
                  <a:srgbClr val="3F7F4F"/>
                </a:solidFill>
                <a:latin typeface="Consolas"/>
              </a:rPr>
              <a:t>Choice 2: Or install </a:t>
            </a:r>
            <a:r>
              <a:rPr lang="en-US" sz="2000" dirty="0">
                <a:solidFill>
                  <a:srgbClr val="3F7F4F"/>
                </a:solidFill>
                <a:latin typeface="Consolas"/>
              </a:rPr>
              <a:t>the </a:t>
            </a:r>
            <a:r>
              <a:rPr lang="en-US" sz="2000" i="1" dirty="0" smtClean="0">
                <a:solidFill>
                  <a:srgbClr val="3F7F4F"/>
                </a:solidFill>
                <a:latin typeface="Consolas"/>
              </a:rPr>
              <a:t>development</a:t>
            </a:r>
            <a:r>
              <a:rPr lang="en-US" sz="2000" dirty="0" smtClean="0">
                <a:solidFill>
                  <a:srgbClr val="3F7F4F"/>
                </a:solidFill>
                <a:latin typeface="Consolas"/>
              </a:rPr>
              <a:t> version from </a:t>
            </a:r>
            <a:r>
              <a:rPr lang="en-US" sz="2000" dirty="0" smtClean="0">
                <a:solidFill>
                  <a:srgbClr val="3F7F4F"/>
                </a:solidFill>
                <a:latin typeface="Consolas"/>
              </a:rPr>
              <a:t>GitHub</a:t>
            </a:r>
            <a:endParaRPr lang="en-US" sz="2000" dirty="0">
              <a:solidFill>
                <a:srgbClr val="3F7F4F"/>
              </a:solidFill>
              <a:latin typeface="Consolas"/>
            </a:endParaRPr>
          </a:p>
          <a:p>
            <a:pPr marL="0" indent="0">
              <a:buNone/>
            </a:pPr>
            <a:r>
              <a:rPr lang="en-US" sz="2000" dirty="0" err="1">
                <a:solidFill>
                  <a:srgbClr val="000000"/>
                </a:solidFill>
                <a:latin typeface="Consolas"/>
              </a:rPr>
              <a:t>install.packages</a:t>
            </a:r>
            <a:r>
              <a:rPr lang="en-US" sz="2000" dirty="0">
                <a:solidFill>
                  <a:srgbClr val="000000"/>
                </a:solidFill>
                <a:latin typeface="Consolas"/>
              </a:rPr>
              <a:t>(</a:t>
            </a:r>
            <a:r>
              <a:rPr lang="en-US" sz="2000" dirty="0">
                <a:solidFill>
                  <a:srgbClr val="D53E4F"/>
                </a:solidFill>
                <a:latin typeface="Consolas"/>
              </a:rPr>
              <a:t>"</a:t>
            </a:r>
            <a:r>
              <a:rPr lang="en-US" sz="2000" dirty="0" err="1">
                <a:solidFill>
                  <a:srgbClr val="D53E4F"/>
                </a:solidFill>
                <a:latin typeface="Consolas"/>
              </a:rPr>
              <a:t>devtools</a:t>
            </a:r>
            <a:r>
              <a:rPr lang="en-US" sz="2000" dirty="0">
                <a:solidFill>
                  <a:srgbClr val="D53E4F"/>
                </a:solidFill>
                <a:latin typeface="Consolas"/>
              </a:rPr>
              <a:t>"</a:t>
            </a:r>
            <a:r>
              <a:rPr lang="en-US" sz="2000" dirty="0">
                <a:solidFill>
                  <a:srgbClr val="000000"/>
                </a:solidFill>
                <a:latin typeface="Consolas"/>
              </a:rPr>
              <a:t>)</a:t>
            </a:r>
          </a:p>
          <a:p>
            <a:pPr marL="0" indent="0">
              <a:buNone/>
            </a:pPr>
            <a:r>
              <a:rPr lang="en-US" sz="2000" dirty="0" err="1" smtClean="0">
                <a:solidFill>
                  <a:srgbClr val="000000"/>
                </a:solidFill>
                <a:latin typeface="Consolas"/>
              </a:rPr>
              <a:t>devtools</a:t>
            </a:r>
            <a:r>
              <a:rPr lang="en-US" sz="2000" dirty="0">
                <a:solidFill>
                  <a:srgbClr val="000000"/>
                </a:solidFill>
                <a:latin typeface="Consolas"/>
              </a:rPr>
              <a:t>::</a:t>
            </a:r>
            <a:r>
              <a:rPr lang="en-US" sz="2000" dirty="0" err="1">
                <a:solidFill>
                  <a:srgbClr val="000000"/>
                </a:solidFill>
                <a:latin typeface="Consolas"/>
              </a:rPr>
              <a:t>install_github</a:t>
            </a:r>
            <a:r>
              <a:rPr lang="en-US" sz="2000" dirty="0">
                <a:solidFill>
                  <a:srgbClr val="000000"/>
                </a:solidFill>
                <a:latin typeface="Consolas"/>
              </a:rPr>
              <a:t>(repo=</a:t>
            </a:r>
            <a:r>
              <a:rPr lang="en-US" sz="2000" dirty="0">
                <a:solidFill>
                  <a:srgbClr val="D53E4F"/>
                </a:solidFill>
                <a:latin typeface="Consolas"/>
              </a:rPr>
              <a:t>"</a:t>
            </a:r>
            <a:r>
              <a:rPr lang="en-US" sz="2000" dirty="0" err="1">
                <a:solidFill>
                  <a:srgbClr val="D53E4F"/>
                </a:solidFill>
                <a:latin typeface="Consolas"/>
              </a:rPr>
              <a:t>OuhscBbmc</a:t>
            </a:r>
            <a:r>
              <a:rPr lang="en-US" sz="2000" dirty="0">
                <a:solidFill>
                  <a:srgbClr val="D53E4F"/>
                </a:solidFill>
                <a:latin typeface="Consolas"/>
              </a:rPr>
              <a:t>/</a:t>
            </a:r>
            <a:r>
              <a:rPr lang="en-US" sz="2000" dirty="0" err="1">
                <a:solidFill>
                  <a:srgbClr val="D53E4F"/>
                </a:solidFill>
                <a:latin typeface="Consolas"/>
              </a:rPr>
              <a:t>REDCapR</a:t>
            </a:r>
            <a:r>
              <a:rPr lang="en-US" sz="2000" dirty="0" smtClean="0">
                <a:solidFill>
                  <a:srgbClr val="D53E4F"/>
                </a:solidFill>
                <a:latin typeface="Consolas"/>
              </a:rPr>
              <a:t>"</a:t>
            </a:r>
            <a:r>
              <a:rPr lang="en-US" sz="2000" dirty="0" smtClean="0">
                <a:solidFill>
                  <a:srgbClr val="000000"/>
                </a:solidFill>
                <a:latin typeface="Consolas"/>
              </a:rPr>
              <a:t>)</a:t>
            </a:r>
          </a:p>
          <a:p>
            <a:pPr marL="0" indent="0">
              <a:buNone/>
            </a:pPr>
            <a:endParaRPr lang="en-US" sz="2000" dirty="0" smtClean="0">
              <a:solidFill>
                <a:srgbClr val="000000"/>
              </a:solidFill>
              <a:latin typeface="Consolas"/>
            </a:endParaRPr>
          </a:p>
          <a:p>
            <a:pPr marL="0" indent="0">
              <a:buNone/>
            </a:pPr>
            <a:r>
              <a:rPr lang="en-US" sz="2000" dirty="0">
                <a:solidFill>
                  <a:srgbClr val="3F7F4F"/>
                </a:solidFill>
                <a:latin typeface="Consolas"/>
              </a:rPr>
              <a:t>### </a:t>
            </a:r>
            <a:r>
              <a:rPr lang="en-US" sz="2000" dirty="0" smtClean="0">
                <a:solidFill>
                  <a:srgbClr val="3F7F4F"/>
                </a:solidFill>
                <a:latin typeface="Consolas"/>
              </a:rPr>
              <a:t>Load the</a:t>
            </a:r>
            <a:r>
              <a:rPr lang="en-US" sz="2000" dirty="0">
                <a:solidFill>
                  <a:srgbClr val="3F7F4F"/>
                </a:solidFill>
                <a:latin typeface="Consolas"/>
              </a:rPr>
              <a:t> '</a:t>
            </a:r>
            <a:r>
              <a:rPr lang="en-US" sz="2000" dirty="0" err="1">
                <a:solidFill>
                  <a:srgbClr val="3F7F4F"/>
                </a:solidFill>
                <a:latin typeface="Consolas"/>
              </a:rPr>
              <a:t>REDCapR</a:t>
            </a:r>
            <a:r>
              <a:rPr lang="en-US" sz="2000" dirty="0">
                <a:solidFill>
                  <a:srgbClr val="3F7F4F"/>
                </a:solidFill>
                <a:latin typeface="Consolas"/>
              </a:rPr>
              <a:t>' package </a:t>
            </a:r>
            <a:r>
              <a:rPr lang="en-US" sz="2000" dirty="0" smtClean="0">
                <a:solidFill>
                  <a:srgbClr val="3F7F4F"/>
                </a:solidFill>
                <a:latin typeface="Consolas"/>
              </a:rPr>
              <a:t>into R's memory</a:t>
            </a:r>
          </a:p>
          <a:p>
            <a:pPr marL="0" indent="0">
              <a:buNone/>
            </a:pPr>
            <a:r>
              <a:rPr lang="en-US" sz="2000" dirty="0" smtClean="0">
                <a:solidFill>
                  <a:srgbClr val="3F7F4F"/>
                </a:solidFill>
                <a:latin typeface="Consolas"/>
              </a:rPr>
              <a:t>#   so the functions are more easily accessible.</a:t>
            </a:r>
            <a:endParaRPr lang="en-US" sz="2000" dirty="0" smtClean="0">
              <a:solidFill>
                <a:srgbClr val="000000"/>
              </a:solidFill>
              <a:latin typeface="Consolas"/>
            </a:endParaRPr>
          </a:p>
          <a:p>
            <a:pPr marL="0" indent="0">
              <a:buNone/>
            </a:pPr>
            <a:r>
              <a:rPr lang="en-US" sz="2000" dirty="0" smtClean="0">
                <a:solidFill>
                  <a:srgbClr val="000000"/>
                </a:solidFill>
                <a:latin typeface="Consolas"/>
              </a:rPr>
              <a:t>library(</a:t>
            </a:r>
            <a:r>
              <a:rPr lang="en-US" sz="2000" dirty="0" err="1" smtClean="0">
                <a:solidFill>
                  <a:srgbClr val="000000"/>
                </a:solidFill>
                <a:latin typeface="Consolas"/>
              </a:rPr>
              <a:t>REDCapR</a:t>
            </a:r>
            <a:r>
              <a:rPr lang="en-US" sz="2000" dirty="0" smtClean="0">
                <a:solidFill>
                  <a:srgbClr val="000000"/>
                </a:solidFill>
                <a:latin typeface="Consolas"/>
              </a:rPr>
              <a:t>) </a:t>
            </a:r>
          </a:p>
        </p:txBody>
      </p:sp>
      <p:sp>
        <p:nvSpPr>
          <p:cNvPr id="4" name="Title 1"/>
          <p:cNvSpPr txBox="1">
            <a:spLocks/>
          </p:cNvSpPr>
          <p:nvPr/>
        </p:nvSpPr>
        <p:spPr>
          <a:xfrm>
            <a:off x="76200" y="76200"/>
            <a:ext cx="8991600" cy="758952"/>
          </a:xfrm>
          <a:prstGeom prst="rect">
            <a:avLst/>
          </a:prstGeom>
          <a:solidFill>
            <a:srgbClr val="667F55"/>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r>
              <a:rPr lang="en-US" dirty="0" smtClean="0"/>
              <a:t> Installation</a:t>
            </a:r>
            <a:endParaRPr lang="en-US" dirty="0"/>
          </a:p>
        </p:txBody>
      </p:sp>
    </p:spTree>
    <p:extLst>
      <p:ext uri="{BB962C8B-B14F-4D97-AF65-F5344CB8AC3E}">
        <p14:creationId xmlns:p14="http://schemas.microsoft.com/office/powerpoint/2010/main" val="671320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fontScale="92500" lnSpcReduction="10000"/>
          </a:bodyPr>
          <a:lstStyle/>
          <a:p>
            <a:pPr marL="0" indent="0">
              <a:buNone/>
            </a:pPr>
            <a:r>
              <a:rPr lang="en-US" dirty="0" err="1" smtClean="0"/>
              <a:t>create_batch_glossary</a:t>
            </a:r>
            <a:endParaRPr lang="en-US" dirty="0" smtClean="0"/>
          </a:p>
          <a:p>
            <a:pPr marL="0" indent="0">
              <a:buNone/>
            </a:pPr>
            <a:r>
              <a:rPr lang="en-US" dirty="0" err="1" smtClean="0"/>
              <a:t>redcap_column_sanitize</a:t>
            </a:r>
            <a:endParaRPr lang="en-US" dirty="0" smtClean="0"/>
          </a:p>
          <a:p>
            <a:pPr marL="0" indent="0">
              <a:buNone/>
            </a:pPr>
            <a:r>
              <a:rPr lang="en-US" dirty="0" err="1" smtClean="0"/>
              <a:t>redcap_download_file_oneshot</a:t>
            </a:r>
            <a:endParaRPr lang="en-US" dirty="0" smtClean="0"/>
          </a:p>
          <a:p>
            <a:pPr marL="0" indent="0">
              <a:buNone/>
            </a:pPr>
            <a:r>
              <a:rPr lang="en-US" dirty="0" err="1" smtClean="0"/>
              <a:t>redcap_project</a:t>
            </a:r>
            <a:endParaRPr lang="en-US" dirty="0" smtClean="0"/>
          </a:p>
          <a:p>
            <a:pPr marL="0" indent="0">
              <a:buNone/>
            </a:pPr>
            <a:r>
              <a:rPr lang="en-US" dirty="0" err="1" smtClean="0"/>
              <a:t>redcap_read</a:t>
            </a:r>
            <a:endParaRPr lang="en-US" dirty="0" smtClean="0"/>
          </a:p>
          <a:p>
            <a:pPr marL="0" indent="0">
              <a:buNone/>
            </a:pPr>
            <a:r>
              <a:rPr lang="en-US" dirty="0" err="1" smtClean="0"/>
              <a:t>redcap_read_oneshot</a:t>
            </a:r>
            <a:endParaRPr lang="en-US" dirty="0" smtClean="0"/>
          </a:p>
          <a:p>
            <a:pPr marL="0" indent="0">
              <a:buNone/>
            </a:pPr>
            <a:r>
              <a:rPr lang="en-US" dirty="0" err="1" smtClean="0"/>
              <a:t>redcap_upload_file_oneshot</a:t>
            </a:r>
            <a:endParaRPr lang="en-US" dirty="0" smtClean="0"/>
          </a:p>
          <a:p>
            <a:pPr marL="0" indent="0">
              <a:buNone/>
            </a:pPr>
            <a:r>
              <a:rPr lang="en-US" dirty="0" err="1" smtClean="0"/>
              <a:t>redcap_write</a:t>
            </a:r>
            <a:endParaRPr lang="en-US" dirty="0" smtClean="0"/>
          </a:p>
          <a:p>
            <a:pPr marL="0" indent="0">
              <a:buNone/>
            </a:pPr>
            <a:r>
              <a:rPr lang="en-US" dirty="0" err="1" smtClean="0"/>
              <a:t>redcap_write_oneshot</a:t>
            </a:r>
            <a:endParaRPr lang="en-US" dirty="0" smtClean="0"/>
          </a:p>
          <a:p>
            <a:pPr marL="0" indent="0">
              <a:buNone/>
            </a:pPr>
            <a:r>
              <a:rPr lang="en-US" dirty="0" err="1" smtClean="0"/>
              <a:t>retrieve_token</a:t>
            </a:r>
            <a:endParaRPr lang="en-US" dirty="0" smtClean="0"/>
          </a:p>
          <a:p>
            <a:pPr marL="0" indent="0">
              <a:buNone/>
            </a:pPr>
            <a:r>
              <a:rPr lang="en-US" dirty="0" err="1"/>
              <a:t>v</a:t>
            </a:r>
            <a:r>
              <a:rPr lang="en-US" dirty="0" err="1" smtClean="0"/>
              <a:t>alidate_for_write</a:t>
            </a:r>
            <a:endParaRPr lang="en-US" dirty="0" smtClean="0"/>
          </a:p>
        </p:txBody>
      </p:sp>
      <p:sp>
        <p:nvSpPr>
          <p:cNvPr id="5" name="Title 1"/>
          <p:cNvSpPr txBox="1">
            <a:spLocks/>
          </p:cNvSpPr>
          <p:nvPr/>
        </p:nvSpPr>
        <p:spPr>
          <a:xfrm>
            <a:off x="76200" y="76200"/>
            <a:ext cx="8991600" cy="758952"/>
          </a:xfrm>
          <a:prstGeom prst="rect">
            <a:avLst/>
          </a:prstGeom>
          <a:solidFill>
            <a:srgbClr val="667F55"/>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r>
              <a:rPr lang="en-US" dirty="0" smtClean="0"/>
              <a:t> Functions</a:t>
            </a:r>
            <a:endParaRPr lang="en-US" dirty="0"/>
          </a:p>
        </p:txBody>
      </p:sp>
    </p:spTree>
    <p:extLst>
      <p:ext uri="{BB962C8B-B14F-4D97-AF65-F5344CB8AC3E}">
        <p14:creationId xmlns:p14="http://schemas.microsoft.com/office/powerpoint/2010/main" val="35714497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Data extraction:</a:t>
            </a:r>
          </a:p>
          <a:p>
            <a:pPr marL="0" indent="0">
              <a:buNone/>
            </a:pPr>
            <a:endParaRPr lang="en-US" dirty="0" smtClean="0"/>
          </a:p>
          <a:p>
            <a:pPr marL="0" indent="0">
              <a:buNone/>
            </a:pPr>
            <a:r>
              <a:rPr lang="en-US" dirty="0" err="1" smtClean="0">
                <a:latin typeface="Consolas" panose="020B0609020204030204" pitchFamily="49" charset="0"/>
                <a:cs typeface="Consolas" panose="020B0609020204030204" pitchFamily="49" charset="0"/>
              </a:rPr>
              <a:t>redcap_read_oneshot</a:t>
            </a:r>
            <a:endParaRPr lang="en-US" dirty="0" smtClean="0"/>
          </a:p>
          <a:p>
            <a:pPr marL="0" indent="0">
              <a:buNone/>
            </a:pPr>
            <a:r>
              <a:rPr lang="en-US" dirty="0" smtClean="0"/>
              <a:t>Read/export records from a REDCap project.</a:t>
            </a:r>
            <a:endParaRPr lang="en-US" dirty="0"/>
          </a:p>
          <a:p>
            <a:pPr marL="0" indent="0">
              <a:buNone/>
            </a:pPr>
            <a:endParaRPr lang="en-US" dirty="0" smtClean="0"/>
          </a:p>
          <a:p>
            <a:pPr marL="0" indent="0">
              <a:buNone/>
            </a:pPr>
            <a:r>
              <a:rPr lang="en-US" dirty="0" err="1" smtClean="0">
                <a:latin typeface="Consolas" panose="020B0609020204030204" pitchFamily="49" charset="0"/>
                <a:cs typeface="Consolas" panose="020B0609020204030204" pitchFamily="49" charset="0"/>
              </a:rPr>
              <a:t>redcap_read</a:t>
            </a:r>
            <a:endParaRPr lang="en-US" dirty="0" smtClean="0"/>
          </a:p>
          <a:p>
            <a:pPr marL="0" indent="0">
              <a:buNone/>
            </a:pPr>
            <a:r>
              <a:rPr lang="en-US" dirty="0" smtClean="0"/>
              <a:t>Read/export records from a REDCap project in subsets, and stacks them together before returning a </a:t>
            </a:r>
            <a:r>
              <a:rPr lang="en-US" dirty="0" err="1" smtClean="0"/>
              <a:t>data.frame</a:t>
            </a:r>
            <a:r>
              <a:rPr lang="en-US" dirty="0" smtClean="0"/>
              <a:t>.</a:t>
            </a:r>
          </a:p>
        </p:txBody>
      </p:sp>
      <p:sp>
        <p:nvSpPr>
          <p:cNvPr id="5" name="Title 1"/>
          <p:cNvSpPr txBox="1">
            <a:spLocks/>
          </p:cNvSpPr>
          <p:nvPr/>
        </p:nvSpPr>
        <p:spPr>
          <a:xfrm>
            <a:off x="76200" y="76200"/>
            <a:ext cx="8991600" cy="758952"/>
          </a:xfrm>
          <a:prstGeom prst="rect">
            <a:avLst/>
          </a:prstGeom>
          <a:solidFill>
            <a:srgbClr val="667F55"/>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r>
              <a:rPr lang="en-US" dirty="0"/>
              <a:t> </a:t>
            </a:r>
            <a:r>
              <a:rPr lang="en-US" dirty="0" smtClean="0"/>
              <a:t>Data Extraction</a:t>
            </a:r>
            <a:endParaRPr lang="en-US" dirty="0"/>
          </a:p>
        </p:txBody>
      </p:sp>
    </p:spTree>
    <p:extLst>
      <p:ext uri="{BB962C8B-B14F-4D97-AF65-F5344CB8AC3E}">
        <p14:creationId xmlns:p14="http://schemas.microsoft.com/office/powerpoint/2010/main" val="2371608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Usage</a:t>
            </a:r>
          </a:p>
          <a:p>
            <a:pPr marL="0" indent="0">
              <a:buNone/>
            </a:pPr>
            <a:endParaRPr lang="en-US" sz="1800" dirty="0">
              <a:solidFill>
                <a:srgbClr val="3F7F4F"/>
              </a:solidFill>
              <a:latin typeface="Consolas"/>
            </a:endParaRPr>
          </a:p>
          <a:p>
            <a:pPr marL="0" indent="0">
              <a:spcBef>
                <a:spcPts val="0"/>
              </a:spcBef>
              <a:buNone/>
            </a:pPr>
            <a:r>
              <a:rPr lang="en-US" sz="1800" dirty="0" smtClean="0">
                <a:solidFill>
                  <a:srgbClr val="3F7F4F"/>
                </a:solidFill>
                <a:latin typeface="Consolas"/>
                <a:cs typeface="Consolas" panose="020B0609020204030204" pitchFamily="49" charset="0"/>
              </a:rPr>
              <a:t>	</a:t>
            </a:r>
            <a:r>
              <a:rPr lang="en-US" sz="1800" dirty="0" smtClean="0">
                <a:solidFill>
                  <a:srgbClr val="3F7F4F"/>
                </a:solidFill>
                <a:latin typeface="Consolas" panose="020B0609020204030204" pitchFamily="49" charset="0"/>
                <a:cs typeface="Consolas" panose="020B0609020204030204" pitchFamily="49" charset="0"/>
              </a:rPr>
              <a:t>### Sample Code</a:t>
            </a:r>
            <a:endParaRPr lang="en-US" sz="1800" dirty="0" smtClean="0">
              <a:latin typeface="Consolas" panose="020B0609020204030204" pitchFamily="49" charset="0"/>
              <a:cs typeface="Consolas" panose="020B0609020204030204" pitchFamily="49" charset="0"/>
            </a:endParaRPr>
          </a:p>
          <a:p>
            <a:pPr marL="0" indent="0">
              <a:spcBef>
                <a:spcPts val="0"/>
              </a:spcBef>
              <a:buNone/>
            </a:pP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redcap_read</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batch_size</a:t>
            </a:r>
            <a:r>
              <a:rPr lang="en-US" sz="1800" dirty="0" smtClean="0">
                <a:latin typeface="Consolas" panose="020B0609020204030204" pitchFamily="49" charset="0"/>
                <a:cs typeface="Consolas" panose="020B0609020204030204" pitchFamily="49" charset="0"/>
              </a:rPr>
              <a:t> = 100L, </a:t>
            </a:r>
            <a:r>
              <a:rPr lang="en-US" sz="1800" dirty="0" err="1" smtClean="0">
                <a:latin typeface="Consolas" panose="020B0609020204030204" pitchFamily="49" charset="0"/>
                <a:cs typeface="Consolas" panose="020B0609020204030204" pitchFamily="49" charset="0"/>
              </a:rPr>
              <a:t>interbatch_delay</a:t>
            </a:r>
            <a:r>
              <a:rPr lang="en-US" sz="1800" dirty="0" smtClean="0">
                <a:latin typeface="Consolas" panose="020B0609020204030204" pitchFamily="49" charset="0"/>
                <a:cs typeface="Consolas" panose="020B0609020204030204" pitchFamily="49" charset="0"/>
              </a:rPr>
              <a:t> = 0.5,</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redcap_uri</a:t>
            </a:r>
            <a:r>
              <a:rPr lang="en-US" sz="1800" dirty="0" smtClean="0">
                <a:latin typeface="Consolas" panose="020B0609020204030204" pitchFamily="49" charset="0"/>
                <a:cs typeface="Consolas" panose="020B0609020204030204" pitchFamily="49" charset="0"/>
              </a:rPr>
              <a:t>, token, records = NULL, </a:t>
            </a:r>
            <a:r>
              <a:rPr lang="en-US" sz="1800" dirty="0" err="1" smtClean="0">
                <a:latin typeface="Consolas" panose="020B0609020204030204" pitchFamily="49" charset="0"/>
                <a:cs typeface="Consolas" panose="020B0609020204030204" pitchFamily="49" charset="0"/>
              </a:rPr>
              <a:t>records_collapsed</a:t>
            </a:r>
            <a:r>
              <a:rPr lang="en-US" sz="1800" dirty="0" smtClean="0">
                <a:latin typeface="Consolas" panose="020B0609020204030204" pitchFamily="49" charset="0"/>
                <a:cs typeface="Consolas" panose="020B0609020204030204" pitchFamily="49" charset="0"/>
              </a:rPr>
              <a:t> = NULL, 	fields = NULL,</a:t>
            </a:r>
            <a:r>
              <a:rPr lang="en-US" sz="1800" dirty="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fields_collapsed</a:t>
            </a:r>
            <a:r>
              <a:rPr lang="en-US" sz="1800" dirty="0" smtClean="0">
                <a:latin typeface="Consolas" panose="020B0609020204030204" pitchFamily="49" charset="0"/>
                <a:cs typeface="Consolas" panose="020B0609020204030204" pitchFamily="49" charset="0"/>
              </a:rPr>
              <a:t> = NULL, 	</a:t>
            </a:r>
            <a:r>
              <a:rPr lang="en-US" sz="1800" dirty="0" err="1" smtClean="0">
                <a:latin typeface="Consolas" panose="020B0609020204030204" pitchFamily="49" charset="0"/>
                <a:cs typeface="Consolas" panose="020B0609020204030204" pitchFamily="49" charset="0"/>
              </a:rPr>
              <a:t>export_data_access_groups</a:t>
            </a:r>
            <a:r>
              <a:rPr lang="en-US" sz="1800" dirty="0" smtClean="0">
                <a:latin typeface="Consolas" panose="020B0609020204030204" pitchFamily="49" charset="0"/>
                <a:cs typeface="Consolas" panose="020B0609020204030204" pitchFamily="49" charset="0"/>
              </a:rPr>
              <a:t> = FALSE, </a:t>
            </a:r>
            <a:r>
              <a:rPr lang="en-US" sz="1800" dirty="0" err="1" smtClean="0">
                <a:latin typeface="Consolas" panose="020B0609020204030204" pitchFamily="49" charset="0"/>
                <a:cs typeface="Consolas" panose="020B0609020204030204" pitchFamily="49" charset="0"/>
              </a:rPr>
              <a:t>raw_or_label</a:t>
            </a:r>
            <a:r>
              <a:rPr lang="en-US" sz="1800" dirty="0" smtClean="0">
                <a:latin typeface="Consolas" panose="020B0609020204030204" pitchFamily="49" charset="0"/>
                <a:cs typeface="Consolas" panose="020B0609020204030204" pitchFamily="49" charset="0"/>
              </a:rPr>
              <a:t> = "raw", </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verbose = TRUE, </a:t>
            </a:r>
            <a:r>
              <a:rPr lang="en-US" sz="1800" dirty="0" err="1" smtClean="0">
                <a:latin typeface="Consolas" panose="020B0609020204030204" pitchFamily="49" charset="0"/>
                <a:cs typeface="Consolas" panose="020B0609020204030204" pitchFamily="49" charset="0"/>
              </a:rPr>
              <a:t>cert_location</a:t>
            </a:r>
            <a:r>
              <a:rPr lang="en-US" sz="1800" dirty="0" smtClean="0">
                <a:latin typeface="Consolas" panose="020B0609020204030204" pitchFamily="49" charset="0"/>
                <a:cs typeface="Consolas" panose="020B0609020204030204" pitchFamily="49" charset="0"/>
              </a:rPr>
              <a:t> = NULL)</a:t>
            </a:r>
          </a:p>
          <a:p>
            <a:pPr marL="0" indent="0">
              <a:buNone/>
            </a:pPr>
            <a:endParaRPr lang="en-US" sz="2000" dirty="0" smtClean="0"/>
          </a:p>
          <a:p>
            <a:pPr marL="0" indent="0">
              <a:buNone/>
            </a:pPr>
            <a:r>
              <a:rPr lang="en-US" sz="2000" dirty="0" smtClean="0"/>
              <a:t>Several arguments of the </a:t>
            </a:r>
            <a:r>
              <a:rPr lang="en-US" sz="2000" dirty="0" err="1" smtClean="0"/>
              <a:t>redcap_read</a:t>
            </a:r>
            <a:r>
              <a:rPr lang="en-US" sz="2000" dirty="0" smtClean="0"/>
              <a:t> function will be discussed, however it should be noted that not all arguments are required. This function can be used with a statement as simple as:</a:t>
            </a:r>
          </a:p>
          <a:p>
            <a:pPr marL="0" indent="0">
              <a:buNone/>
            </a:pPr>
            <a:endParaRPr lang="en-US" sz="2000" dirty="0"/>
          </a:p>
          <a:p>
            <a:pPr marL="0" indent="0">
              <a:buNone/>
            </a:pPr>
            <a:r>
              <a:rPr lang="en-US" sz="2000" dirty="0" err="1" smtClean="0"/>
              <a:t>redcap_read</a:t>
            </a:r>
            <a:r>
              <a:rPr lang="en-US" sz="2000" dirty="0" smtClean="0"/>
              <a:t>(</a:t>
            </a:r>
            <a:r>
              <a:rPr lang="en-US" sz="2000" dirty="0" err="1" smtClean="0"/>
              <a:t>redcap_uri</a:t>
            </a:r>
            <a:r>
              <a:rPr lang="en-US" sz="2000" dirty="0"/>
              <a:t>, </a:t>
            </a:r>
            <a:r>
              <a:rPr lang="en-US" sz="2000" dirty="0" smtClean="0"/>
              <a:t>token)</a:t>
            </a:r>
            <a:endParaRPr lang="en-US" sz="2000" dirty="0"/>
          </a:p>
          <a:p>
            <a:pPr marL="0" indent="0">
              <a:buNone/>
            </a:pPr>
            <a:endParaRPr lang="en-US" sz="2000" dirty="0"/>
          </a:p>
        </p:txBody>
      </p:sp>
      <p:sp>
        <p:nvSpPr>
          <p:cNvPr id="5" name="Title 1"/>
          <p:cNvSpPr txBox="1">
            <a:spLocks/>
          </p:cNvSpPr>
          <p:nvPr/>
        </p:nvSpPr>
        <p:spPr>
          <a:xfrm>
            <a:off x="76200" y="76200"/>
            <a:ext cx="8991600" cy="758952"/>
          </a:xfrm>
          <a:prstGeom prst="rect">
            <a:avLst/>
          </a:prstGeom>
          <a:solidFill>
            <a:srgbClr val="667F55"/>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redcap_read</a:t>
            </a:r>
            <a:endParaRPr lang="en-US" dirty="0"/>
          </a:p>
        </p:txBody>
      </p:sp>
    </p:spTree>
    <p:extLst>
      <p:ext uri="{BB962C8B-B14F-4D97-AF65-F5344CB8AC3E}">
        <p14:creationId xmlns:p14="http://schemas.microsoft.com/office/powerpoint/2010/main" val="2538970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a:t>Usage</a:t>
            </a:r>
          </a:p>
          <a:p>
            <a:pPr marL="0" indent="0">
              <a:buNone/>
            </a:pPr>
            <a:endParaRPr lang="en-US" sz="1800" dirty="0">
              <a:solidFill>
                <a:srgbClr val="3F7F4F"/>
              </a:solidFill>
              <a:latin typeface="Consolas"/>
            </a:endParaRPr>
          </a:p>
          <a:p>
            <a:pPr marL="0" indent="0">
              <a:spcBef>
                <a:spcPts val="0"/>
              </a:spcBef>
              <a:buNone/>
            </a:pPr>
            <a:r>
              <a:rPr lang="en-US" sz="1800" dirty="0">
                <a:solidFill>
                  <a:srgbClr val="3F7F4F"/>
                </a:solidFill>
                <a:latin typeface="Consolas"/>
                <a:cs typeface="Consolas" panose="020B0609020204030204" pitchFamily="49" charset="0"/>
              </a:rPr>
              <a:t>	</a:t>
            </a:r>
            <a:r>
              <a:rPr lang="en-US" sz="1800" dirty="0">
                <a:solidFill>
                  <a:srgbClr val="3F7F4F"/>
                </a:solidFill>
                <a:latin typeface="Consolas" panose="020B0609020204030204" pitchFamily="49" charset="0"/>
                <a:cs typeface="Consolas" panose="020B0609020204030204" pitchFamily="49" charset="0"/>
              </a:rPr>
              <a:t>### Sample Code</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redcap_read</a:t>
            </a:r>
            <a:r>
              <a:rPr lang="en-US" sz="1800" dirty="0">
                <a:solidFill>
                  <a:srgbClr val="FF0000"/>
                </a:solidFill>
                <a:latin typeface="Consolas" panose="020B0609020204030204" pitchFamily="49" charset="0"/>
                <a:cs typeface="Consolas" panose="020B0609020204030204" pitchFamily="49" charset="0"/>
              </a:rPr>
              <a:t>(</a:t>
            </a:r>
            <a:r>
              <a:rPr lang="en-US" sz="1800" dirty="0" err="1">
                <a:solidFill>
                  <a:srgbClr val="FF0000"/>
                </a:solidFill>
                <a:latin typeface="Consolas" panose="020B0609020204030204" pitchFamily="49" charset="0"/>
                <a:cs typeface="Consolas" panose="020B0609020204030204" pitchFamily="49" charset="0"/>
              </a:rPr>
              <a:t>batch_size</a:t>
            </a:r>
            <a:r>
              <a:rPr lang="en-US" sz="1800" dirty="0">
                <a:solidFill>
                  <a:srgbClr val="FF0000"/>
                </a:solidFill>
                <a:latin typeface="Consolas" panose="020B0609020204030204" pitchFamily="49" charset="0"/>
                <a:cs typeface="Consolas" panose="020B0609020204030204" pitchFamily="49" charset="0"/>
              </a:rPr>
              <a:t> = 100L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interbatch_delay</a:t>
            </a:r>
            <a:r>
              <a:rPr lang="en-US" sz="1800" dirty="0">
                <a:latin typeface="Consolas" panose="020B0609020204030204" pitchFamily="49" charset="0"/>
                <a:cs typeface="Consolas" panose="020B0609020204030204" pitchFamily="49" charset="0"/>
              </a:rPr>
              <a:t> = </a:t>
            </a:r>
            <a:r>
              <a:rPr lang="en-US" sz="1800" dirty="0" smtClean="0">
                <a:latin typeface="Consolas" panose="020B0609020204030204" pitchFamily="49" charset="0"/>
                <a:cs typeface="Consolas" panose="020B0609020204030204" pitchFamily="49" charset="0"/>
              </a:rPr>
              <a:t>0.5,</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redcap_uri</a:t>
            </a:r>
            <a:r>
              <a:rPr lang="en-US" sz="1800" dirty="0">
                <a:latin typeface="Consolas" panose="020B0609020204030204" pitchFamily="49" charset="0"/>
                <a:cs typeface="Consolas" panose="020B0609020204030204" pitchFamily="49" charset="0"/>
              </a:rPr>
              <a:t>, token, records = NULL, </a:t>
            </a:r>
            <a:r>
              <a:rPr lang="en-US" sz="1800" dirty="0" err="1">
                <a:latin typeface="Consolas" panose="020B0609020204030204" pitchFamily="49" charset="0"/>
                <a:cs typeface="Consolas" panose="020B0609020204030204" pitchFamily="49" charset="0"/>
              </a:rPr>
              <a:t>records_collapsed</a:t>
            </a:r>
            <a:r>
              <a:rPr lang="en-US" sz="1800" dirty="0">
                <a:latin typeface="Consolas" panose="020B0609020204030204" pitchFamily="49" charset="0"/>
                <a:cs typeface="Consolas" panose="020B0609020204030204" pitchFamily="49" charset="0"/>
              </a:rPr>
              <a:t> = NULL, 	fields = NULL,	</a:t>
            </a:r>
            <a:r>
              <a:rPr lang="en-US" sz="1800" dirty="0" err="1">
                <a:latin typeface="Consolas" panose="020B0609020204030204" pitchFamily="49" charset="0"/>
                <a:cs typeface="Consolas" panose="020B0609020204030204" pitchFamily="49" charset="0"/>
              </a:rPr>
              <a:t>fields_collapsed</a:t>
            </a:r>
            <a:r>
              <a:rPr lang="en-US" sz="1800" dirty="0">
                <a:latin typeface="Consolas" panose="020B0609020204030204" pitchFamily="49" charset="0"/>
                <a:cs typeface="Consolas" panose="020B0609020204030204" pitchFamily="49" charset="0"/>
              </a:rPr>
              <a:t> = NULL, 	</a:t>
            </a:r>
            <a:r>
              <a:rPr lang="en-US" sz="1800" dirty="0" err="1">
                <a:latin typeface="Consolas" panose="020B0609020204030204" pitchFamily="49" charset="0"/>
                <a:cs typeface="Consolas" panose="020B0609020204030204" pitchFamily="49" charset="0"/>
              </a:rPr>
              <a:t>export_data_access_groups</a:t>
            </a:r>
            <a:r>
              <a:rPr lang="en-US" sz="1800" dirty="0">
                <a:latin typeface="Consolas" panose="020B0609020204030204" pitchFamily="49" charset="0"/>
                <a:cs typeface="Consolas" panose="020B0609020204030204" pitchFamily="49" charset="0"/>
              </a:rPr>
              <a:t> = FALSE, </a:t>
            </a:r>
            <a:r>
              <a:rPr lang="en-US" sz="1800" dirty="0" err="1">
                <a:latin typeface="Consolas" panose="020B0609020204030204" pitchFamily="49" charset="0"/>
                <a:cs typeface="Consolas" panose="020B0609020204030204" pitchFamily="49" charset="0"/>
              </a:rPr>
              <a:t>raw_or_label</a:t>
            </a:r>
            <a:r>
              <a:rPr lang="en-US" sz="1800" dirty="0">
                <a:latin typeface="Consolas" panose="020B0609020204030204" pitchFamily="49" charset="0"/>
                <a:cs typeface="Consolas" panose="020B0609020204030204" pitchFamily="49" charset="0"/>
              </a:rPr>
              <a:t> = "raw", </a:t>
            </a:r>
          </a:p>
          <a:p>
            <a:pPr marL="0" indent="0">
              <a:spcBef>
                <a:spcPts val="0"/>
              </a:spcBef>
              <a:buNone/>
            </a:pPr>
            <a:r>
              <a:rPr lang="en-US" sz="1800" dirty="0">
                <a:latin typeface="Consolas" panose="020B0609020204030204" pitchFamily="49" charset="0"/>
                <a:cs typeface="Consolas" panose="020B0609020204030204" pitchFamily="49" charset="0"/>
              </a:rPr>
              <a:t>	verbose = TRUE, </a:t>
            </a:r>
            <a:r>
              <a:rPr lang="en-US" sz="1800" dirty="0" err="1">
                <a:latin typeface="Consolas" panose="020B0609020204030204" pitchFamily="49" charset="0"/>
                <a:cs typeface="Consolas" panose="020B0609020204030204" pitchFamily="49" charset="0"/>
              </a:rPr>
              <a:t>cert_location</a:t>
            </a:r>
            <a:r>
              <a:rPr lang="en-US" sz="1800" dirty="0">
                <a:latin typeface="Consolas" panose="020B0609020204030204" pitchFamily="49" charset="0"/>
                <a:cs typeface="Consolas" panose="020B0609020204030204" pitchFamily="49" charset="0"/>
              </a:rPr>
              <a:t> = NULL)</a:t>
            </a:r>
          </a:p>
          <a:p>
            <a:pPr marL="0" indent="0">
              <a:buNone/>
            </a:pPr>
            <a:endParaRPr lang="en-US" sz="2000" dirty="0"/>
          </a:p>
          <a:p>
            <a:pPr marL="0" indent="0">
              <a:buNone/>
            </a:pPr>
            <a:r>
              <a:rPr lang="en-US" sz="2000" dirty="0" err="1" smtClean="0"/>
              <a:t>batch_size</a:t>
            </a:r>
            <a:r>
              <a:rPr lang="en-US" sz="2000" dirty="0" smtClean="0"/>
              <a:t>:	The maximum number of subject records a single batch should</a:t>
            </a:r>
          </a:p>
          <a:p>
            <a:pPr marL="0" indent="0">
              <a:buNone/>
            </a:pPr>
            <a:r>
              <a:rPr lang="en-US" sz="2000" dirty="0"/>
              <a:t>	</a:t>
            </a:r>
            <a:r>
              <a:rPr lang="en-US" sz="2000" dirty="0" smtClean="0"/>
              <a:t>	contain. The default is 100.</a:t>
            </a:r>
            <a:endParaRPr lang="en-US" sz="2000" dirty="0"/>
          </a:p>
        </p:txBody>
      </p:sp>
      <p:sp>
        <p:nvSpPr>
          <p:cNvPr id="5" name="Title 1"/>
          <p:cNvSpPr txBox="1">
            <a:spLocks/>
          </p:cNvSpPr>
          <p:nvPr/>
        </p:nvSpPr>
        <p:spPr>
          <a:xfrm>
            <a:off x="76200" y="76200"/>
            <a:ext cx="8991600" cy="758952"/>
          </a:xfrm>
          <a:prstGeom prst="rect">
            <a:avLst/>
          </a:prstGeom>
          <a:solidFill>
            <a:srgbClr val="667F55"/>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redcap_read</a:t>
            </a:r>
            <a:endParaRPr lang="en-US" dirty="0"/>
          </a:p>
        </p:txBody>
      </p:sp>
    </p:spTree>
    <p:extLst>
      <p:ext uri="{BB962C8B-B14F-4D97-AF65-F5344CB8AC3E}">
        <p14:creationId xmlns:p14="http://schemas.microsoft.com/office/powerpoint/2010/main" val="579592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a:t>Usage</a:t>
            </a:r>
          </a:p>
          <a:p>
            <a:pPr marL="0" indent="0">
              <a:buNone/>
            </a:pPr>
            <a:endParaRPr lang="en-US" sz="1800" dirty="0">
              <a:solidFill>
                <a:srgbClr val="3F7F4F"/>
              </a:solidFill>
              <a:latin typeface="Consolas"/>
            </a:endParaRPr>
          </a:p>
          <a:p>
            <a:pPr marL="0" indent="0">
              <a:spcBef>
                <a:spcPts val="0"/>
              </a:spcBef>
              <a:buNone/>
            </a:pPr>
            <a:r>
              <a:rPr lang="en-US" sz="1800" dirty="0">
                <a:solidFill>
                  <a:srgbClr val="3F7F4F"/>
                </a:solidFill>
                <a:latin typeface="Consolas"/>
                <a:cs typeface="Consolas" panose="020B0609020204030204" pitchFamily="49" charset="0"/>
              </a:rPr>
              <a:t>	</a:t>
            </a:r>
            <a:r>
              <a:rPr lang="en-US" sz="1800" dirty="0">
                <a:solidFill>
                  <a:srgbClr val="3F7F4F"/>
                </a:solidFill>
                <a:latin typeface="Consolas" panose="020B0609020204030204" pitchFamily="49" charset="0"/>
                <a:cs typeface="Consolas" panose="020B0609020204030204" pitchFamily="49" charset="0"/>
              </a:rPr>
              <a:t>### Sample Code</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redcap_read</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batch_size</a:t>
            </a:r>
            <a:r>
              <a:rPr lang="en-US" sz="1800" dirty="0">
                <a:latin typeface="Consolas" panose="020B0609020204030204" pitchFamily="49" charset="0"/>
                <a:cs typeface="Consolas" panose="020B0609020204030204" pitchFamily="49" charset="0"/>
              </a:rPr>
              <a:t> = 100L, </a:t>
            </a:r>
            <a:r>
              <a:rPr lang="en-US" sz="1800" dirty="0" err="1">
                <a:solidFill>
                  <a:srgbClr val="FF0000"/>
                </a:solidFill>
                <a:latin typeface="Consolas" panose="020B0609020204030204" pitchFamily="49" charset="0"/>
                <a:cs typeface="Consolas" panose="020B0609020204030204" pitchFamily="49" charset="0"/>
              </a:rPr>
              <a:t>interbatch_delay</a:t>
            </a:r>
            <a:r>
              <a:rPr lang="en-US" sz="1800" dirty="0">
                <a:solidFill>
                  <a:srgbClr val="FF0000"/>
                </a:solidFill>
                <a:latin typeface="Consolas" panose="020B0609020204030204" pitchFamily="49" charset="0"/>
                <a:cs typeface="Consolas" panose="020B0609020204030204" pitchFamily="49" charset="0"/>
              </a:rPr>
              <a:t> = </a:t>
            </a:r>
            <a:r>
              <a:rPr lang="en-US" sz="1800" dirty="0" smtClean="0">
                <a:solidFill>
                  <a:srgbClr val="FF0000"/>
                </a:solidFill>
                <a:latin typeface="Consolas" panose="020B0609020204030204" pitchFamily="49" charset="0"/>
                <a:cs typeface="Consolas" panose="020B0609020204030204" pitchFamily="49" charset="0"/>
              </a:rPr>
              <a:t>0.5</a:t>
            </a: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redcap_uri</a:t>
            </a:r>
            <a:r>
              <a:rPr lang="en-US" sz="1800" dirty="0">
                <a:latin typeface="Consolas" panose="020B0609020204030204" pitchFamily="49" charset="0"/>
                <a:cs typeface="Consolas" panose="020B0609020204030204" pitchFamily="49" charset="0"/>
              </a:rPr>
              <a:t>, token, records = NULL, </a:t>
            </a:r>
            <a:r>
              <a:rPr lang="en-US" sz="1800" dirty="0" err="1">
                <a:latin typeface="Consolas" panose="020B0609020204030204" pitchFamily="49" charset="0"/>
                <a:cs typeface="Consolas" panose="020B0609020204030204" pitchFamily="49" charset="0"/>
              </a:rPr>
              <a:t>records_collapsed</a:t>
            </a:r>
            <a:r>
              <a:rPr lang="en-US" sz="1800" dirty="0">
                <a:latin typeface="Consolas" panose="020B0609020204030204" pitchFamily="49" charset="0"/>
                <a:cs typeface="Consolas" panose="020B0609020204030204" pitchFamily="49" charset="0"/>
              </a:rPr>
              <a:t> = NULL, 	fields = NULL,	</a:t>
            </a:r>
            <a:r>
              <a:rPr lang="en-US" sz="1800" dirty="0" err="1">
                <a:latin typeface="Consolas" panose="020B0609020204030204" pitchFamily="49" charset="0"/>
                <a:cs typeface="Consolas" panose="020B0609020204030204" pitchFamily="49" charset="0"/>
              </a:rPr>
              <a:t>fields_collapsed</a:t>
            </a:r>
            <a:r>
              <a:rPr lang="en-US" sz="1800" dirty="0">
                <a:latin typeface="Consolas" panose="020B0609020204030204" pitchFamily="49" charset="0"/>
                <a:cs typeface="Consolas" panose="020B0609020204030204" pitchFamily="49" charset="0"/>
              </a:rPr>
              <a:t> = NULL, 	</a:t>
            </a:r>
            <a:r>
              <a:rPr lang="en-US" sz="1800" dirty="0" err="1">
                <a:latin typeface="Consolas" panose="020B0609020204030204" pitchFamily="49" charset="0"/>
                <a:cs typeface="Consolas" panose="020B0609020204030204" pitchFamily="49" charset="0"/>
              </a:rPr>
              <a:t>export_data_access_groups</a:t>
            </a:r>
            <a:r>
              <a:rPr lang="en-US" sz="1800" dirty="0">
                <a:latin typeface="Consolas" panose="020B0609020204030204" pitchFamily="49" charset="0"/>
                <a:cs typeface="Consolas" panose="020B0609020204030204" pitchFamily="49" charset="0"/>
              </a:rPr>
              <a:t> = FALSE, </a:t>
            </a:r>
            <a:r>
              <a:rPr lang="en-US" sz="1800" dirty="0" err="1">
                <a:latin typeface="Consolas" panose="020B0609020204030204" pitchFamily="49" charset="0"/>
                <a:cs typeface="Consolas" panose="020B0609020204030204" pitchFamily="49" charset="0"/>
              </a:rPr>
              <a:t>raw_or_label</a:t>
            </a:r>
            <a:r>
              <a:rPr lang="en-US" sz="1800" dirty="0">
                <a:latin typeface="Consolas" panose="020B0609020204030204" pitchFamily="49" charset="0"/>
                <a:cs typeface="Consolas" panose="020B0609020204030204" pitchFamily="49" charset="0"/>
              </a:rPr>
              <a:t> = "raw", </a:t>
            </a:r>
          </a:p>
          <a:p>
            <a:pPr marL="0" indent="0">
              <a:spcBef>
                <a:spcPts val="0"/>
              </a:spcBef>
              <a:buNone/>
            </a:pPr>
            <a:r>
              <a:rPr lang="en-US" sz="1800" dirty="0">
                <a:latin typeface="Consolas" panose="020B0609020204030204" pitchFamily="49" charset="0"/>
                <a:cs typeface="Consolas" panose="020B0609020204030204" pitchFamily="49" charset="0"/>
              </a:rPr>
              <a:t>	verbose = TRUE, </a:t>
            </a:r>
            <a:r>
              <a:rPr lang="en-US" sz="1800" dirty="0" err="1">
                <a:latin typeface="Consolas" panose="020B0609020204030204" pitchFamily="49" charset="0"/>
                <a:cs typeface="Consolas" panose="020B0609020204030204" pitchFamily="49" charset="0"/>
              </a:rPr>
              <a:t>cert_location</a:t>
            </a:r>
            <a:r>
              <a:rPr lang="en-US" sz="1800" dirty="0">
                <a:latin typeface="Consolas" panose="020B0609020204030204" pitchFamily="49" charset="0"/>
                <a:cs typeface="Consolas" panose="020B0609020204030204" pitchFamily="49" charset="0"/>
              </a:rPr>
              <a:t> = NULL)</a:t>
            </a:r>
          </a:p>
          <a:p>
            <a:pPr marL="0" indent="0">
              <a:buNone/>
            </a:pPr>
            <a:endParaRPr lang="en-US" sz="2000" dirty="0"/>
          </a:p>
          <a:p>
            <a:pPr marL="0" indent="0">
              <a:buNone/>
            </a:pPr>
            <a:r>
              <a:rPr lang="en-US" sz="2000" dirty="0" err="1" smtClean="0"/>
              <a:t>interbatch_delay</a:t>
            </a:r>
            <a:r>
              <a:rPr lang="en-US" sz="2000" dirty="0" smtClean="0"/>
              <a:t>:		The number of seconds the function will wait before</a:t>
            </a:r>
          </a:p>
          <a:p>
            <a:pPr marL="0" indent="0">
              <a:buNone/>
            </a:pPr>
            <a:r>
              <a:rPr lang="en-US" sz="2000" dirty="0"/>
              <a:t>	</a:t>
            </a:r>
            <a:r>
              <a:rPr lang="en-US" sz="2000" dirty="0" smtClean="0"/>
              <a:t>		requesting a new subset from REDCap.  The default</a:t>
            </a:r>
          </a:p>
          <a:p>
            <a:pPr marL="0" indent="0">
              <a:buNone/>
            </a:pPr>
            <a:r>
              <a:rPr lang="en-US" sz="2000" dirty="0"/>
              <a:t>	</a:t>
            </a:r>
            <a:r>
              <a:rPr lang="en-US" sz="2000" dirty="0" smtClean="0"/>
              <a:t>		is 0.5 seconds</a:t>
            </a:r>
            <a:endParaRPr lang="en-US" sz="2000" dirty="0"/>
          </a:p>
        </p:txBody>
      </p:sp>
      <p:sp>
        <p:nvSpPr>
          <p:cNvPr id="5" name="Title 1"/>
          <p:cNvSpPr txBox="1">
            <a:spLocks/>
          </p:cNvSpPr>
          <p:nvPr/>
        </p:nvSpPr>
        <p:spPr>
          <a:xfrm>
            <a:off x="76200" y="76200"/>
            <a:ext cx="8991600" cy="758952"/>
          </a:xfrm>
          <a:prstGeom prst="rect">
            <a:avLst/>
          </a:prstGeom>
          <a:solidFill>
            <a:srgbClr val="667F55"/>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redcap_read</a:t>
            </a:r>
            <a:endParaRPr lang="en-US" dirty="0"/>
          </a:p>
        </p:txBody>
      </p:sp>
    </p:spTree>
    <p:extLst>
      <p:ext uri="{BB962C8B-B14F-4D97-AF65-F5344CB8AC3E}">
        <p14:creationId xmlns:p14="http://schemas.microsoft.com/office/powerpoint/2010/main" val="3189117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a:t>Usage</a:t>
            </a:r>
          </a:p>
          <a:p>
            <a:pPr marL="0" indent="0">
              <a:buNone/>
            </a:pPr>
            <a:endParaRPr lang="en-US" sz="1800" dirty="0">
              <a:solidFill>
                <a:srgbClr val="3F7F4F"/>
              </a:solidFill>
              <a:latin typeface="Consolas"/>
            </a:endParaRPr>
          </a:p>
          <a:p>
            <a:pPr marL="0" indent="0">
              <a:spcBef>
                <a:spcPts val="0"/>
              </a:spcBef>
              <a:buNone/>
            </a:pPr>
            <a:r>
              <a:rPr lang="en-US" sz="1800" dirty="0">
                <a:solidFill>
                  <a:srgbClr val="3F7F4F"/>
                </a:solidFill>
                <a:latin typeface="Consolas"/>
                <a:cs typeface="Consolas" panose="020B0609020204030204" pitchFamily="49" charset="0"/>
              </a:rPr>
              <a:t>	</a:t>
            </a:r>
            <a:r>
              <a:rPr lang="en-US" sz="1800" dirty="0">
                <a:solidFill>
                  <a:srgbClr val="3F7F4F"/>
                </a:solidFill>
                <a:latin typeface="Consolas" panose="020B0609020204030204" pitchFamily="49" charset="0"/>
                <a:cs typeface="Consolas" panose="020B0609020204030204" pitchFamily="49" charset="0"/>
              </a:rPr>
              <a:t>### Sample Code</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redcap_read</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batch_size</a:t>
            </a:r>
            <a:r>
              <a:rPr lang="en-US" sz="1800" dirty="0">
                <a:latin typeface="Consolas" panose="020B0609020204030204" pitchFamily="49" charset="0"/>
                <a:cs typeface="Consolas" panose="020B0609020204030204" pitchFamily="49" charset="0"/>
              </a:rPr>
              <a:t> = 100L, </a:t>
            </a:r>
            <a:r>
              <a:rPr lang="en-US" sz="1800" dirty="0" err="1">
                <a:latin typeface="Consolas" panose="020B0609020204030204" pitchFamily="49" charset="0"/>
                <a:cs typeface="Consolas" panose="020B0609020204030204" pitchFamily="49" charset="0"/>
              </a:rPr>
              <a:t>interbatch_delay</a:t>
            </a:r>
            <a:r>
              <a:rPr lang="en-US" sz="1800" dirty="0">
                <a:latin typeface="Consolas" panose="020B0609020204030204" pitchFamily="49" charset="0"/>
                <a:cs typeface="Consolas" panose="020B0609020204030204" pitchFamily="49" charset="0"/>
              </a:rPr>
              <a:t> = </a:t>
            </a:r>
            <a:r>
              <a:rPr lang="en-US" sz="1800" dirty="0" smtClean="0">
                <a:latin typeface="Consolas" panose="020B0609020204030204" pitchFamily="49" charset="0"/>
                <a:cs typeface="Consolas" panose="020B0609020204030204" pitchFamily="49" charset="0"/>
              </a:rPr>
              <a:t>0.5,</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solidFill>
                  <a:srgbClr val="FF0000"/>
                </a:solidFill>
                <a:latin typeface="Consolas" panose="020B0609020204030204" pitchFamily="49" charset="0"/>
                <a:cs typeface="Consolas" panose="020B0609020204030204" pitchFamily="49" charset="0"/>
              </a:rPr>
              <a:t>redcap_uri</a:t>
            </a:r>
            <a:r>
              <a:rPr lang="en-US" sz="1800" dirty="0">
                <a:latin typeface="Consolas" panose="020B0609020204030204" pitchFamily="49" charset="0"/>
                <a:cs typeface="Consolas" panose="020B0609020204030204" pitchFamily="49" charset="0"/>
              </a:rPr>
              <a:t>, token, records = NULL, </a:t>
            </a:r>
            <a:r>
              <a:rPr lang="en-US" sz="1800" dirty="0" err="1">
                <a:latin typeface="Consolas" panose="020B0609020204030204" pitchFamily="49" charset="0"/>
                <a:cs typeface="Consolas" panose="020B0609020204030204" pitchFamily="49" charset="0"/>
              </a:rPr>
              <a:t>records_collapsed</a:t>
            </a:r>
            <a:r>
              <a:rPr lang="en-US" sz="1800" dirty="0">
                <a:latin typeface="Consolas" panose="020B0609020204030204" pitchFamily="49" charset="0"/>
                <a:cs typeface="Consolas" panose="020B0609020204030204" pitchFamily="49" charset="0"/>
              </a:rPr>
              <a:t> = NULL, 	fields = NULL,	</a:t>
            </a:r>
            <a:r>
              <a:rPr lang="en-US" sz="1800" dirty="0" err="1">
                <a:latin typeface="Consolas" panose="020B0609020204030204" pitchFamily="49" charset="0"/>
                <a:cs typeface="Consolas" panose="020B0609020204030204" pitchFamily="49" charset="0"/>
              </a:rPr>
              <a:t>fields_collapsed</a:t>
            </a:r>
            <a:r>
              <a:rPr lang="en-US" sz="1800" dirty="0">
                <a:latin typeface="Consolas" panose="020B0609020204030204" pitchFamily="49" charset="0"/>
                <a:cs typeface="Consolas" panose="020B0609020204030204" pitchFamily="49" charset="0"/>
              </a:rPr>
              <a:t> = NULL, 	</a:t>
            </a:r>
            <a:r>
              <a:rPr lang="en-US" sz="1800" dirty="0" err="1">
                <a:latin typeface="Consolas" panose="020B0609020204030204" pitchFamily="49" charset="0"/>
                <a:cs typeface="Consolas" panose="020B0609020204030204" pitchFamily="49" charset="0"/>
              </a:rPr>
              <a:t>export_data_access_groups</a:t>
            </a:r>
            <a:r>
              <a:rPr lang="en-US" sz="1800" dirty="0">
                <a:latin typeface="Consolas" panose="020B0609020204030204" pitchFamily="49" charset="0"/>
                <a:cs typeface="Consolas" panose="020B0609020204030204" pitchFamily="49" charset="0"/>
              </a:rPr>
              <a:t> = FALSE, </a:t>
            </a:r>
            <a:r>
              <a:rPr lang="en-US" sz="1800" dirty="0" err="1">
                <a:latin typeface="Consolas" panose="020B0609020204030204" pitchFamily="49" charset="0"/>
                <a:cs typeface="Consolas" panose="020B0609020204030204" pitchFamily="49" charset="0"/>
              </a:rPr>
              <a:t>raw_or_label</a:t>
            </a:r>
            <a:r>
              <a:rPr lang="en-US" sz="1800" dirty="0">
                <a:latin typeface="Consolas" panose="020B0609020204030204" pitchFamily="49" charset="0"/>
                <a:cs typeface="Consolas" panose="020B0609020204030204" pitchFamily="49" charset="0"/>
              </a:rPr>
              <a:t> = "raw", </a:t>
            </a:r>
          </a:p>
          <a:p>
            <a:pPr marL="0" indent="0">
              <a:spcBef>
                <a:spcPts val="0"/>
              </a:spcBef>
              <a:buNone/>
            </a:pPr>
            <a:r>
              <a:rPr lang="en-US" sz="1800" dirty="0">
                <a:latin typeface="Consolas" panose="020B0609020204030204" pitchFamily="49" charset="0"/>
                <a:cs typeface="Consolas" panose="020B0609020204030204" pitchFamily="49" charset="0"/>
              </a:rPr>
              <a:t>	verbose = TRUE, </a:t>
            </a:r>
            <a:r>
              <a:rPr lang="en-US" sz="1800" dirty="0" err="1">
                <a:latin typeface="Consolas" panose="020B0609020204030204" pitchFamily="49" charset="0"/>
                <a:cs typeface="Consolas" panose="020B0609020204030204" pitchFamily="49" charset="0"/>
              </a:rPr>
              <a:t>cert_location</a:t>
            </a:r>
            <a:r>
              <a:rPr lang="en-US" sz="1800" dirty="0">
                <a:latin typeface="Consolas" panose="020B0609020204030204" pitchFamily="49" charset="0"/>
                <a:cs typeface="Consolas" panose="020B0609020204030204" pitchFamily="49" charset="0"/>
              </a:rPr>
              <a:t> = NULL)</a:t>
            </a:r>
          </a:p>
          <a:p>
            <a:pPr marL="0" indent="0">
              <a:buNone/>
            </a:pPr>
            <a:endParaRPr lang="en-US" sz="2000" dirty="0"/>
          </a:p>
          <a:p>
            <a:pPr marL="0" indent="0">
              <a:buNone/>
            </a:pPr>
            <a:r>
              <a:rPr lang="en-US" sz="2000" dirty="0" err="1" smtClean="0"/>
              <a:t>redcap_uri</a:t>
            </a:r>
            <a:r>
              <a:rPr lang="en-US" sz="2000" dirty="0" smtClean="0"/>
              <a:t>:</a:t>
            </a:r>
            <a:r>
              <a:rPr lang="en-US" sz="2000" dirty="0"/>
              <a:t>	</a:t>
            </a:r>
            <a:r>
              <a:rPr lang="en-US" sz="2000" dirty="0" smtClean="0"/>
              <a:t>The URI of the REDCap project.  Required.</a:t>
            </a:r>
          </a:p>
          <a:p>
            <a:pPr marL="0" indent="0">
              <a:buNone/>
            </a:pPr>
            <a:endParaRPr lang="en-US" sz="2000" dirty="0"/>
          </a:p>
          <a:p>
            <a:pPr marL="0" indent="0">
              <a:buNone/>
            </a:pPr>
            <a:endParaRPr lang="en-US" sz="2000" dirty="0"/>
          </a:p>
          <a:p>
            <a:pPr marL="0" indent="0">
              <a:buNone/>
            </a:pPr>
            <a:r>
              <a:rPr lang="en-US" sz="1400" dirty="0" smtClean="0"/>
              <a:t>Note: </a:t>
            </a:r>
            <a:r>
              <a:rPr lang="en-US" sz="1400" dirty="0"/>
              <a:t>In computing, a uniform resource identifier (</a:t>
            </a:r>
            <a:r>
              <a:rPr lang="en-US" sz="1400" b="1" dirty="0"/>
              <a:t>URI</a:t>
            </a:r>
            <a:r>
              <a:rPr lang="en-US" sz="1400" dirty="0"/>
              <a:t>) is a string of characters used to identify a name of a web resource. Such identification enables interaction with representations of the web resource over a network (typically the World Wide Web) using specific protocols.</a:t>
            </a:r>
          </a:p>
        </p:txBody>
      </p:sp>
      <p:sp>
        <p:nvSpPr>
          <p:cNvPr id="5" name="Title 1"/>
          <p:cNvSpPr txBox="1">
            <a:spLocks/>
          </p:cNvSpPr>
          <p:nvPr/>
        </p:nvSpPr>
        <p:spPr>
          <a:xfrm>
            <a:off x="76200" y="76200"/>
            <a:ext cx="8991600" cy="758952"/>
          </a:xfrm>
          <a:prstGeom prst="rect">
            <a:avLst/>
          </a:prstGeom>
          <a:solidFill>
            <a:srgbClr val="667F55"/>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redcap_read</a:t>
            </a:r>
            <a:endParaRPr lang="en-US" dirty="0"/>
          </a:p>
        </p:txBody>
      </p:sp>
    </p:spTree>
    <p:extLst>
      <p:ext uri="{BB962C8B-B14F-4D97-AF65-F5344CB8AC3E}">
        <p14:creationId xmlns:p14="http://schemas.microsoft.com/office/powerpoint/2010/main" val="432369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a:t>Usage</a:t>
            </a:r>
          </a:p>
          <a:p>
            <a:pPr marL="0" indent="0">
              <a:buNone/>
            </a:pPr>
            <a:endParaRPr lang="en-US" sz="1800" dirty="0">
              <a:solidFill>
                <a:srgbClr val="3F7F4F"/>
              </a:solidFill>
              <a:latin typeface="Consolas"/>
            </a:endParaRPr>
          </a:p>
          <a:p>
            <a:pPr marL="0" indent="0">
              <a:spcBef>
                <a:spcPts val="0"/>
              </a:spcBef>
              <a:buNone/>
            </a:pPr>
            <a:r>
              <a:rPr lang="en-US" sz="1800" dirty="0">
                <a:solidFill>
                  <a:srgbClr val="3F7F4F"/>
                </a:solidFill>
                <a:latin typeface="Consolas"/>
                <a:cs typeface="Consolas" panose="020B0609020204030204" pitchFamily="49" charset="0"/>
              </a:rPr>
              <a:t>	</a:t>
            </a:r>
            <a:r>
              <a:rPr lang="en-US" sz="1800" dirty="0">
                <a:solidFill>
                  <a:srgbClr val="3F7F4F"/>
                </a:solidFill>
                <a:latin typeface="Consolas" panose="020B0609020204030204" pitchFamily="49" charset="0"/>
                <a:cs typeface="Consolas" panose="020B0609020204030204" pitchFamily="49" charset="0"/>
              </a:rPr>
              <a:t>### Sample Code</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redcap_read</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batch_size</a:t>
            </a:r>
            <a:r>
              <a:rPr lang="en-US" sz="1800" dirty="0">
                <a:latin typeface="Consolas" panose="020B0609020204030204" pitchFamily="49" charset="0"/>
                <a:cs typeface="Consolas" panose="020B0609020204030204" pitchFamily="49" charset="0"/>
              </a:rPr>
              <a:t> = 100L, </a:t>
            </a:r>
            <a:r>
              <a:rPr lang="en-US" sz="1800" dirty="0" err="1">
                <a:latin typeface="Consolas" panose="020B0609020204030204" pitchFamily="49" charset="0"/>
                <a:cs typeface="Consolas" panose="020B0609020204030204" pitchFamily="49" charset="0"/>
              </a:rPr>
              <a:t>interbatch_delay</a:t>
            </a:r>
            <a:r>
              <a:rPr lang="en-US" sz="1800" dirty="0">
                <a:latin typeface="Consolas" panose="020B0609020204030204" pitchFamily="49" charset="0"/>
                <a:cs typeface="Consolas" panose="020B0609020204030204" pitchFamily="49" charset="0"/>
              </a:rPr>
              <a:t> = </a:t>
            </a:r>
            <a:r>
              <a:rPr lang="en-US" sz="1800" dirty="0" smtClean="0">
                <a:latin typeface="Consolas" panose="020B0609020204030204" pitchFamily="49" charset="0"/>
                <a:cs typeface="Consolas" panose="020B0609020204030204" pitchFamily="49" charset="0"/>
              </a:rPr>
              <a:t>0.5,</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redcap_uri</a:t>
            </a:r>
            <a:r>
              <a:rPr lang="en-US" sz="1800" dirty="0">
                <a:latin typeface="Consolas" panose="020B0609020204030204" pitchFamily="49" charset="0"/>
                <a:cs typeface="Consolas" panose="020B0609020204030204" pitchFamily="49" charset="0"/>
              </a:rPr>
              <a:t>, </a:t>
            </a:r>
            <a:r>
              <a:rPr lang="en-US" sz="1800" dirty="0">
                <a:solidFill>
                  <a:srgbClr val="FF0000"/>
                </a:solidFill>
                <a:latin typeface="Consolas" panose="020B0609020204030204" pitchFamily="49" charset="0"/>
                <a:cs typeface="Consolas" panose="020B0609020204030204" pitchFamily="49" charset="0"/>
              </a:rPr>
              <a:t>token</a:t>
            </a:r>
            <a:r>
              <a:rPr lang="en-US" sz="1800" dirty="0">
                <a:latin typeface="Consolas" panose="020B0609020204030204" pitchFamily="49" charset="0"/>
                <a:cs typeface="Consolas" panose="020B0609020204030204" pitchFamily="49" charset="0"/>
              </a:rPr>
              <a:t>, records = NULL, </a:t>
            </a:r>
            <a:r>
              <a:rPr lang="en-US" sz="1800" dirty="0" err="1">
                <a:latin typeface="Consolas" panose="020B0609020204030204" pitchFamily="49" charset="0"/>
                <a:cs typeface="Consolas" panose="020B0609020204030204" pitchFamily="49" charset="0"/>
              </a:rPr>
              <a:t>records_collapsed</a:t>
            </a:r>
            <a:r>
              <a:rPr lang="en-US" sz="1800" dirty="0">
                <a:latin typeface="Consolas" panose="020B0609020204030204" pitchFamily="49" charset="0"/>
                <a:cs typeface="Consolas" panose="020B0609020204030204" pitchFamily="49" charset="0"/>
              </a:rPr>
              <a:t> = NULL, 	fields = NULL,	</a:t>
            </a:r>
            <a:r>
              <a:rPr lang="en-US" sz="1800" dirty="0" err="1">
                <a:latin typeface="Consolas" panose="020B0609020204030204" pitchFamily="49" charset="0"/>
                <a:cs typeface="Consolas" panose="020B0609020204030204" pitchFamily="49" charset="0"/>
              </a:rPr>
              <a:t>fields_collapsed</a:t>
            </a:r>
            <a:r>
              <a:rPr lang="en-US" sz="1800" dirty="0">
                <a:latin typeface="Consolas" panose="020B0609020204030204" pitchFamily="49" charset="0"/>
                <a:cs typeface="Consolas" panose="020B0609020204030204" pitchFamily="49" charset="0"/>
              </a:rPr>
              <a:t> = NULL, 	</a:t>
            </a:r>
            <a:r>
              <a:rPr lang="en-US" sz="1800" dirty="0" err="1">
                <a:latin typeface="Consolas" panose="020B0609020204030204" pitchFamily="49" charset="0"/>
                <a:cs typeface="Consolas" panose="020B0609020204030204" pitchFamily="49" charset="0"/>
              </a:rPr>
              <a:t>export_data_access_groups</a:t>
            </a:r>
            <a:r>
              <a:rPr lang="en-US" sz="1800" dirty="0">
                <a:latin typeface="Consolas" panose="020B0609020204030204" pitchFamily="49" charset="0"/>
                <a:cs typeface="Consolas" panose="020B0609020204030204" pitchFamily="49" charset="0"/>
              </a:rPr>
              <a:t> = FALSE, </a:t>
            </a:r>
            <a:r>
              <a:rPr lang="en-US" sz="1800" dirty="0" err="1">
                <a:latin typeface="Consolas" panose="020B0609020204030204" pitchFamily="49" charset="0"/>
                <a:cs typeface="Consolas" panose="020B0609020204030204" pitchFamily="49" charset="0"/>
              </a:rPr>
              <a:t>raw_or_label</a:t>
            </a:r>
            <a:r>
              <a:rPr lang="en-US" sz="1800" dirty="0">
                <a:latin typeface="Consolas" panose="020B0609020204030204" pitchFamily="49" charset="0"/>
                <a:cs typeface="Consolas" panose="020B0609020204030204" pitchFamily="49" charset="0"/>
              </a:rPr>
              <a:t> = "raw", </a:t>
            </a:r>
          </a:p>
          <a:p>
            <a:pPr marL="0" indent="0">
              <a:spcBef>
                <a:spcPts val="0"/>
              </a:spcBef>
              <a:buNone/>
            </a:pPr>
            <a:r>
              <a:rPr lang="en-US" sz="1800" dirty="0">
                <a:latin typeface="Consolas" panose="020B0609020204030204" pitchFamily="49" charset="0"/>
                <a:cs typeface="Consolas" panose="020B0609020204030204" pitchFamily="49" charset="0"/>
              </a:rPr>
              <a:t>	verbose = TRUE, </a:t>
            </a:r>
            <a:r>
              <a:rPr lang="en-US" sz="1800" dirty="0" err="1">
                <a:latin typeface="Consolas" panose="020B0609020204030204" pitchFamily="49" charset="0"/>
                <a:cs typeface="Consolas" panose="020B0609020204030204" pitchFamily="49" charset="0"/>
              </a:rPr>
              <a:t>cert_location</a:t>
            </a:r>
            <a:r>
              <a:rPr lang="en-US" sz="1800" dirty="0">
                <a:latin typeface="Consolas" panose="020B0609020204030204" pitchFamily="49" charset="0"/>
                <a:cs typeface="Consolas" panose="020B0609020204030204" pitchFamily="49" charset="0"/>
              </a:rPr>
              <a:t> = NULL)</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2000" dirty="0" smtClean="0"/>
              <a:t>token:	The user-specific string that serves as the password for a project.  Required.</a:t>
            </a:r>
          </a:p>
          <a:p>
            <a:pPr marL="0" indent="0">
              <a:buNone/>
            </a:pPr>
            <a:endParaRPr lang="en-US" sz="2000" dirty="0"/>
          </a:p>
        </p:txBody>
      </p:sp>
      <p:sp>
        <p:nvSpPr>
          <p:cNvPr id="5" name="Title 1"/>
          <p:cNvSpPr txBox="1">
            <a:spLocks/>
          </p:cNvSpPr>
          <p:nvPr/>
        </p:nvSpPr>
        <p:spPr>
          <a:xfrm>
            <a:off x="76200" y="76200"/>
            <a:ext cx="8991600" cy="758952"/>
          </a:xfrm>
          <a:prstGeom prst="rect">
            <a:avLst/>
          </a:prstGeom>
          <a:solidFill>
            <a:srgbClr val="667F55"/>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redcap_read</a:t>
            </a:r>
            <a:endParaRPr lang="en-US" dirty="0"/>
          </a:p>
        </p:txBody>
      </p:sp>
    </p:spTree>
    <p:extLst>
      <p:ext uri="{BB962C8B-B14F-4D97-AF65-F5344CB8AC3E}">
        <p14:creationId xmlns:p14="http://schemas.microsoft.com/office/powerpoint/2010/main" val="3721315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a:t>Usage</a:t>
            </a:r>
          </a:p>
          <a:p>
            <a:pPr marL="0" indent="0">
              <a:buNone/>
            </a:pPr>
            <a:endParaRPr lang="en-US" sz="1800" dirty="0">
              <a:solidFill>
                <a:srgbClr val="3F7F4F"/>
              </a:solidFill>
              <a:latin typeface="Consolas"/>
            </a:endParaRPr>
          </a:p>
          <a:p>
            <a:pPr marL="0" indent="0">
              <a:spcBef>
                <a:spcPts val="0"/>
              </a:spcBef>
              <a:buNone/>
            </a:pPr>
            <a:r>
              <a:rPr lang="en-US" sz="1800" dirty="0">
                <a:solidFill>
                  <a:srgbClr val="3F7F4F"/>
                </a:solidFill>
                <a:latin typeface="Consolas"/>
                <a:cs typeface="Consolas" panose="020B0609020204030204" pitchFamily="49" charset="0"/>
              </a:rPr>
              <a:t>	</a:t>
            </a:r>
            <a:r>
              <a:rPr lang="en-US" sz="1800" dirty="0">
                <a:solidFill>
                  <a:srgbClr val="3F7F4F"/>
                </a:solidFill>
                <a:latin typeface="Consolas" panose="020B0609020204030204" pitchFamily="49" charset="0"/>
                <a:cs typeface="Consolas" panose="020B0609020204030204" pitchFamily="49" charset="0"/>
              </a:rPr>
              <a:t>### Sample Code</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redcap_read</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batch_size</a:t>
            </a:r>
            <a:r>
              <a:rPr lang="en-US" sz="1800" dirty="0">
                <a:latin typeface="Consolas" panose="020B0609020204030204" pitchFamily="49" charset="0"/>
                <a:cs typeface="Consolas" panose="020B0609020204030204" pitchFamily="49" charset="0"/>
              </a:rPr>
              <a:t> = 100L, </a:t>
            </a:r>
            <a:r>
              <a:rPr lang="en-US" sz="1800" dirty="0" err="1">
                <a:latin typeface="Consolas" panose="020B0609020204030204" pitchFamily="49" charset="0"/>
                <a:cs typeface="Consolas" panose="020B0609020204030204" pitchFamily="49" charset="0"/>
              </a:rPr>
              <a:t>interbatch_delay</a:t>
            </a:r>
            <a:r>
              <a:rPr lang="en-US" sz="1800" dirty="0">
                <a:latin typeface="Consolas" panose="020B0609020204030204" pitchFamily="49" charset="0"/>
                <a:cs typeface="Consolas" panose="020B0609020204030204" pitchFamily="49" charset="0"/>
              </a:rPr>
              <a:t> = </a:t>
            </a:r>
            <a:r>
              <a:rPr lang="en-US" sz="1800" dirty="0" smtClean="0">
                <a:latin typeface="Consolas" panose="020B0609020204030204" pitchFamily="49" charset="0"/>
                <a:cs typeface="Consolas" panose="020B0609020204030204" pitchFamily="49" charset="0"/>
              </a:rPr>
              <a:t>0.5,</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redcap_uri</a:t>
            </a:r>
            <a:r>
              <a:rPr lang="en-US" sz="1800" dirty="0">
                <a:latin typeface="Consolas" panose="020B0609020204030204" pitchFamily="49" charset="0"/>
                <a:cs typeface="Consolas" panose="020B0609020204030204" pitchFamily="49" charset="0"/>
              </a:rPr>
              <a:t>, token, </a:t>
            </a:r>
            <a:r>
              <a:rPr lang="en-US" sz="1800" dirty="0">
                <a:solidFill>
                  <a:srgbClr val="FF0000"/>
                </a:solidFill>
                <a:latin typeface="Consolas" panose="020B0609020204030204" pitchFamily="49" charset="0"/>
                <a:cs typeface="Consolas" panose="020B0609020204030204" pitchFamily="49" charset="0"/>
              </a:rPr>
              <a:t>records = NULL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records_collapsed</a:t>
            </a:r>
            <a:r>
              <a:rPr lang="en-US" sz="1800" dirty="0">
                <a:latin typeface="Consolas" panose="020B0609020204030204" pitchFamily="49" charset="0"/>
                <a:cs typeface="Consolas" panose="020B0609020204030204" pitchFamily="49" charset="0"/>
              </a:rPr>
              <a:t> = NULL, 	fields = NULL,	</a:t>
            </a:r>
            <a:r>
              <a:rPr lang="en-US" sz="1800" dirty="0" err="1">
                <a:latin typeface="Consolas" panose="020B0609020204030204" pitchFamily="49" charset="0"/>
                <a:cs typeface="Consolas" panose="020B0609020204030204" pitchFamily="49" charset="0"/>
              </a:rPr>
              <a:t>fields_collapsed</a:t>
            </a:r>
            <a:r>
              <a:rPr lang="en-US" sz="1800" dirty="0">
                <a:latin typeface="Consolas" panose="020B0609020204030204" pitchFamily="49" charset="0"/>
                <a:cs typeface="Consolas" panose="020B0609020204030204" pitchFamily="49" charset="0"/>
              </a:rPr>
              <a:t> = NULL, 	</a:t>
            </a:r>
            <a:r>
              <a:rPr lang="en-US" sz="1800" dirty="0" err="1">
                <a:latin typeface="Consolas" panose="020B0609020204030204" pitchFamily="49" charset="0"/>
                <a:cs typeface="Consolas" panose="020B0609020204030204" pitchFamily="49" charset="0"/>
              </a:rPr>
              <a:t>export_data_access_groups</a:t>
            </a:r>
            <a:r>
              <a:rPr lang="en-US" sz="1800" dirty="0">
                <a:latin typeface="Consolas" panose="020B0609020204030204" pitchFamily="49" charset="0"/>
                <a:cs typeface="Consolas" panose="020B0609020204030204" pitchFamily="49" charset="0"/>
              </a:rPr>
              <a:t> = FALSE, </a:t>
            </a:r>
            <a:r>
              <a:rPr lang="en-US" sz="1800" dirty="0" err="1">
                <a:latin typeface="Consolas" panose="020B0609020204030204" pitchFamily="49" charset="0"/>
                <a:cs typeface="Consolas" panose="020B0609020204030204" pitchFamily="49" charset="0"/>
              </a:rPr>
              <a:t>raw_or_label</a:t>
            </a:r>
            <a:r>
              <a:rPr lang="en-US" sz="1800" dirty="0">
                <a:latin typeface="Consolas" panose="020B0609020204030204" pitchFamily="49" charset="0"/>
                <a:cs typeface="Consolas" panose="020B0609020204030204" pitchFamily="49" charset="0"/>
              </a:rPr>
              <a:t> = "raw", </a:t>
            </a:r>
          </a:p>
          <a:p>
            <a:pPr marL="0" indent="0">
              <a:spcBef>
                <a:spcPts val="0"/>
              </a:spcBef>
              <a:buNone/>
            </a:pPr>
            <a:r>
              <a:rPr lang="en-US" sz="1800" dirty="0">
                <a:latin typeface="Consolas" panose="020B0609020204030204" pitchFamily="49" charset="0"/>
                <a:cs typeface="Consolas" panose="020B0609020204030204" pitchFamily="49" charset="0"/>
              </a:rPr>
              <a:t>	verbose = TRUE, </a:t>
            </a:r>
            <a:r>
              <a:rPr lang="en-US" sz="1800" dirty="0" err="1">
                <a:latin typeface="Consolas" panose="020B0609020204030204" pitchFamily="49" charset="0"/>
                <a:cs typeface="Consolas" panose="020B0609020204030204" pitchFamily="49" charset="0"/>
              </a:rPr>
              <a:t>cert_location</a:t>
            </a:r>
            <a:r>
              <a:rPr lang="en-US" sz="1800" dirty="0">
                <a:latin typeface="Consolas" panose="020B0609020204030204" pitchFamily="49" charset="0"/>
                <a:cs typeface="Consolas" panose="020B0609020204030204" pitchFamily="49" charset="0"/>
              </a:rPr>
              <a:t> = NULL)</a:t>
            </a:r>
          </a:p>
          <a:p>
            <a:pPr marL="0" indent="0">
              <a:buNone/>
            </a:pPr>
            <a:endParaRPr lang="en-US" sz="2000" dirty="0"/>
          </a:p>
          <a:p>
            <a:pPr marL="0" indent="0">
              <a:buNone/>
            </a:pPr>
            <a:r>
              <a:rPr lang="en-US" sz="2000" dirty="0" smtClean="0"/>
              <a:t>records:	</a:t>
            </a:r>
            <a:r>
              <a:rPr lang="en-US" sz="2000" dirty="0"/>
              <a:t>	</a:t>
            </a:r>
            <a:r>
              <a:rPr lang="en-US" sz="2000" dirty="0" smtClean="0"/>
              <a:t>An array, where each element corresponds to the ID of a desired</a:t>
            </a:r>
          </a:p>
          <a:p>
            <a:pPr marL="0" indent="0">
              <a:buNone/>
            </a:pPr>
            <a:r>
              <a:rPr lang="en-US" sz="2000" dirty="0"/>
              <a:t>	</a:t>
            </a:r>
            <a:r>
              <a:rPr lang="en-US" sz="2000" dirty="0" smtClean="0"/>
              <a:t>	record.  Optional.</a:t>
            </a:r>
            <a:endParaRPr lang="en-US" sz="2000" dirty="0"/>
          </a:p>
        </p:txBody>
      </p:sp>
      <p:sp>
        <p:nvSpPr>
          <p:cNvPr id="5" name="Title 1"/>
          <p:cNvSpPr txBox="1">
            <a:spLocks/>
          </p:cNvSpPr>
          <p:nvPr/>
        </p:nvSpPr>
        <p:spPr>
          <a:xfrm>
            <a:off x="76200" y="76200"/>
            <a:ext cx="8991600" cy="758952"/>
          </a:xfrm>
          <a:prstGeom prst="rect">
            <a:avLst/>
          </a:prstGeom>
          <a:solidFill>
            <a:srgbClr val="667F55"/>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3165982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609600"/>
          </a:xfrm>
          <a:solidFill>
            <a:srgbClr val="8C897A"/>
          </a:solidFill>
        </p:spPr>
        <p:txBody>
          <a:bodyPr>
            <a:normAutofit fontScale="90000"/>
          </a:bodyPr>
          <a:lstStyle/>
          <a:p>
            <a:pPr>
              <a:spcBef>
                <a:spcPts val="0"/>
              </a:spcBef>
              <a:defRPr/>
            </a:pPr>
            <a:r>
              <a:rPr lang="en-US" dirty="0"/>
              <a:t>Accessing </a:t>
            </a:r>
            <a:r>
              <a:rPr lang="en-US" dirty="0" err="1" smtClean="0"/>
              <a:t>REDCap</a:t>
            </a:r>
            <a:r>
              <a:rPr lang="en-US" dirty="0"/>
              <a:t> </a:t>
            </a:r>
            <a:r>
              <a:rPr lang="en-US" dirty="0" smtClean="0"/>
              <a:t>Data</a:t>
            </a:r>
            <a:endParaRPr lang="en-US" dirty="0"/>
          </a:p>
        </p:txBody>
      </p:sp>
      <p:sp>
        <p:nvSpPr>
          <p:cNvPr id="3" name="Content Placeholder 2"/>
          <p:cNvSpPr>
            <a:spLocks noGrp="1"/>
          </p:cNvSpPr>
          <p:nvPr>
            <p:ph idx="1"/>
          </p:nvPr>
        </p:nvSpPr>
        <p:spPr>
          <a:xfrm>
            <a:off x="0" y="685800"/>
            <a:ext cx="9144000" cy="6172200"/>
          </a:xfrm>
        </p:spPr>
        <p:txBody>
          <a:bodyPr>
            <a:normAutofit/>
          </a:bodyPr>
          <a:lstStyle/>
          <a:p>
            <a:pPr marL="0" indent="0">
              <a:buNone/>
            </a:pPr>
            <a:endParaRPr lang="en-US" sz="2000" dirty="0" smtClean="0"/>
          </a:p>
          <a:p>
            <a:pPr marL="514350" indent="-514350">
              <a:buFont typeface="+mj-lt"/>
              <a:buAutoNum type="arabicPeriod"/>
            </a:pPr>
            <a:r>
              <a:rPr lang="en-US" dirty="0" smtClean="0"/>
              <a:t>Manual Import &amp; Export </a:t>
            </a:r>
            <a:r>
              <a:rPr lang="en-US" sz="2400" dirty="0" smtClean="0">
                <a:solidFill>
                  <a:schemeClr val="bg1">
                    <a:lumMod val="65000"/>
                  </a:schemeClr>
                </a:solidFill>
              </a:rPr>
              <a:t>(</a:t>
            </a:r>
            <a:r>
              <a:rPr lang="en-US" sz="2400" dirty="0" err="1" smtClean="0">
                <a:solidFill>
                  <a:schemeClr val="bg1">
                    <a:lumMod val="65000"/>
                  </a:schemeClr>
                </a:solidFill>
              </a:rPr>
              <a:t>eg</a:t>
            </a:r>
            <a:r>
              <a:rPr lang="en-US" sz="2400" dirty="0" smtClean="0">
                <a:solidFill>
                  <a:schemeClr val="bg1">
                    <a:lumMod val="65000"/>
                  </a:schemeClr>
                </a:solidFill>
              </a:rPr>
              <a:t>, through CSV files)</a:t>
            </a:r>
            <a:endParaRPr lang="en-US" sz="2400" dirty="0">
              <a:solidFill>
                <a:schemeClr val="bg1">
                  <a:lumMod val="65000"/>
                </a:schemeClr>
              </a:solidFill>
            </a:endParaRPr>
          </a:p>
          <a:p>
            <a:pPr lvl="1"/>
            <a:r>
              <a:rPr lang="en-US" dirty="0" smtClean="0"/>
              <a:t>Require human interaction every time.</a:t>
            </a:r>
          </a:p>
          <a:p>
            <a:pPr marL="514350" indent="-514350">
              <a:buFont typeface="+mj-lt"/>
              <a:buAutoNum type="arabicPeriod"/>
            </a:pPr>
            <a:r>
              <a:rPr lang="en-US" dirty="0"/>
              <a:t>Dynamic Data Pull </a:t>
            </a:r>
            <a:r>
              <a:rPr lang="en-US" sz="2400" dirty="0">
                <a:solidFill>
                  <a:schemeClr val="bg1">
                    <a:lumMod val="65000"/>
                  </a:schemeClr>
                </a:solidFill>
              </a:rPr>
              <a:t>(pull data from an external system)</a:t>
            </a:r>
          </a:p>
          <a:p>
            <a:pPr marL="514350" indent="-514350">
              <a:buFont typeface="+mj-lt"/>
              <a:buAutoNum type="arabicPeriod"/>
            </a:pPr>
            <a:r>
              <a:rPr lang="en-US" dirty="0" err="1" smtClean="0"/>
              <a:t>REDCap’s</a:t>
            </a:r>
            <a:r>
              <a:rPr lang="en-US" dirty="0" smtClean="0"/>
              <a:t> </a:t>
            </a:r>
            <a:r>
              <a:rPr lang="en-US" dirty="0"/>
              <a:t>API </a:t>
            </a:r>
            <a:r>
              <a:rPr lang="en-US" sz="2400" dirty="0">
                <a:solidFill>
                  <a:schemeClr val="bg1">
                    <a:lumMod val="65000"/>
                  </a:schemeClr>
                </a:solidFill>
              </a:rPr>
              <a:t>(application programming interface)</a:t>
            </a:r>
          </a:p>
          <a:p>
            <a:pPr lvl="1"/>
            <a:r>
              <a:rPr lang="en-US" dirty="0"/>
              <a:t>The API allows nonhumans to interact with each other directly (i.e. R, SAS, python, etc.).</a:t>
            </a:r>
          </a:p>
          <a:p>
            <a:pPr marL="514350" indent="-514350">
              <a:buFont typeface="+mj-lt"/>
              <a:buAutoNum type="arabicPeriod"/>
            </a:pPr>
            <a:r>
              <a:rPr lang="en-US" dirty="0" err="1" smtClean="0"/>
              <a:t>REDCapR</a:t>
            </a:r>
            <a:r>
              <a:rPr lang="en-US" dirty="0" smtClean="0"/>
              <a:t> call </a:t>
            </a:r>
            <a:r>
              <a:rPr lang="en-US" dirty="0" err="1" smtClean="0"/>
              <a:t>REDCap’s</a:t>
            </a:r>
            <a:r>
              <a:rPr lang="en-US" dirty="0" smtClean="0"/>
              <a:t> API </a:t>
            </a:r>
            <a:r>
              <a:rPr lang="en-US" sz="2400" dirty="0" smtClean="0">
                <a:solidFill>
                  <a:schemeClr val="bg1">
                    <a:lumMod val="65000"/>
                  </a:schemeClr>
                </a:solidFill>
              </a:rPr>
              <a:t>(an R library)</a:t>
            </a:r>
            <a:endParaRPr lang="en-US" sz="2400" dirty="0">
              <a:solidFill>
                <a:schemeClr val="bg1">
                  <a:lumMod val="65000"/>
                </a:schemeClr>
              </a:solidFill>
            </a:endParaRPr>
          </a:p>
          <a:p>
            <a:pPr lvl="1"/>
            <a:r>
              <a:rPr lang="en-US" dirty="0" smtClean="0"/>
              <a:t>Provides functions that wrap around calls to API.</a:t>
            </a:r>
          </a:p>
          <a:p>
            <a:pPr lvl="1"/>
            <a:r>
              <a:rPr lang="en-US" dirty="0" smtClean="0"/>
              <a:t>Write 1 line of R code instead of ~40 lines.</a:t>
            </a:r>
            <a:endParaRPr lang="en-US" dirty="0"/>
          </a:p>
          <a:p>
            <a:pPr marL="457200" lvl="1" indent="0">
              <a:buNone/>
            </a:pPr>
            <a:endParaRPr lang="en-US" dirty="0" smtClean="0"/>
          </a:p>
        </p:txBody>
      </p:sp>
    </p:spTree>
    <p:extLst>
      <p:ext uri="{BB962C8B-B14F-4D97-AF65-F5344CB8AC3E}">
        <p14:creationId xmlns:p14="http://schemas.microsoft.com/office/powerpoint/2010/main" val="40918046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a:t>Usage</a:t>
            </a:r>
          </a:p>
          <a:p>
            <a:pPr marL="0" indent="0">
              <a:buNone/>
            </a:pPr>
            <a:endParaRPr lang="en-US" sz="1800" dirty="0">
              <a:solidFill>
                <a:srgbClr val="3F7F4F"/>
              </a:solidFill>
              <a:latin typeface="Consolas"/>
            </a:endParaRPr>
          </a:p>
          <a:p>
            <a:pPr marL="0" indent="0">
              <a:spcBef>
                <a:spcPts val="0"/>
              </a:spcBef>
              <a:buNone/>
            </a:pPr>
            <a:r>
              <a:rPr lang="en-US" sz="1800" dirty="0">
                <a:solidFill>
                  <a:srgbClr val="3F7F4F"/>
                </a:solidFill>
                <a:latin typeface="Consolas"/>
                <a:cs typeface="Consolas" panose="020B0609020204030204" pitchFamily="49" charset="0"/>
              </a:rPr>
              <a:t>	</a:t>
            </a:r>
            <a:r>
              <a:rPr lang="en-US" sz="1800" dirty="0">
                <a:solidFill>
                  <a:srgbClr val="3F7F4F"/>
                </a:solidFill>
                <a:latin typeface="Consolas" panose="020B0609020204030204" pitchFamily="49" charset="0"/>
                <a:cs typeface="Consolas" panose="020B0609020204030204" pitchFamily="49" charset="0"/>
              </a:rPr>
              <a:t>### Sample Code</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redcap_read</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batch_size</a:t>
            </a:r>
            <a:r>
              <a:rPr lang="en-US" sz="1800" dirty="0">
                <a:latin typeface="Consolas" panose="020B0609020204030204" pitchFamily="49" charset="0"/>
                <a:cs typeface="Consolas" panose="020B0609020204030204" pitchFamily="49" charset="0"/>
              </a:rPr>
              <a:t> = 100L, </a:t>
            </a:r>
            <a:r>
              <a:rPr lang="en-US" sz="1800" dirty="0" err="1">
                <a:latin typeface="Consolas" panose="020B0609020204030204" pitchFamily="49" charset="0"/>
                <a:cs typeface="Consolas" panose="020B0609020204030204" pitchFamily="49" charset="0"/>
              </a:rPr>
              <a:t>interbatch_delay</a:t>
            </a:r>
            <a:r>
              <a:rPr lang="en-US" sz="1800" dirty="0">
                <a:latin typeface="Consolas" panose="020B0609020204030204" pitchFamily="49" charset="0"/>
                <a:cs typeface="Consolas" panose="020B0609020204030204" pitchFamily="49" charset="0"/>
              </a:rPr>
              <a:t> = </a:t>
            </a:r>
            <a:r>
              <a:rPr lang="en-US" sz="1800" dirty="0" smtClean="0">
                <a:latin typeface="Consolas" panose="020B0609020204030204" pitchFamily="49" charset="0"/>
                <a:cs typeface="Consolas" panose="020B0609020204030204" pitchFamily="49" charset="0"/>
              </a:rPr>
              <a:t>0.5,</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redcap_uri</a:t>
            </a:r>
            <a:r>
              <a:rPr lang="en-US" sz="1800" dirty="0">
                <a:latin typeface="Consolas" panose="020B0609020204030204" pitchFamily="49" charset="0"/>
                <a:cs typeface="Consolas" panose="020B0609020204030204" pitchFamily="49" charset="0"/>
              </a:rPr>
              <a:t>, token, records = NULL, </a:t>
            </a:r>
            <a:r>
              <a:rPr lang="en-US" sz="1800" dirty="0" err="1">
                <a:latin typeface="Consolas" panose="020B0609020204030204" pitchFamily="49" charset="0"/>
                <a:cs typeface="Consolas" panose="020B0609020204030204" pitchFamily="49" charset="0"/>
              </a:rPr>
              <a:t>records_collapsed</a:t>
            </a:r>
            <a:r>
              <a:rPr lang="en-US" sz="1800" dirty="0">
                <a:latin typeface="Consolas" panose="020B0609020204030204" pitchFamily="49" charset="0"/>
                <a:cs typeface="Consolas" panose="020B0609020204030204" pitchFamily="49" charset="0"/>
              </a:rPr>
              <a:t> = NULL, 	</a:t>
            </a:r>
            <a:r>
              <a:rPr lang="en-US" sz="1800" dirty="0">
                <a:solidFill>
                  <a:srgbClr val="FF0000"/>
                </a:solidFill>
                <a:latin typeface="Consolas" panose="020B0609020204030204" pitchFamily="49" charset="0"/>
                <a:cs typeface="Consolas" panose="020B0609020204030204" pitchFamily="49" charset="0"/>
              </a:rPr>
              <a:t>fields = NULL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fields_collapsed</a:t>
            </a:r>
            <a:r>
              <a:rPr lang="en-US" sz="1800" dirty="0">
                <a:latin typeface="Consolas" panose="020B0609020204030204" pitchFamily="49" charset="0"/>
                <a:cs typeface="Consolas" panose="020B0609020204030204" pitchFamily="49" charset="0"/>
              </a:rPr>
              <a:t> = NULL, 	</a:t>
            </a:r>
            <a:r>
              <a:rPr lang="en-US" sz="1800" dirty="0" err="1">
                <a:latin typeface="Consolas" panose="020B0609020204030204" pitchFamily="49" charset="0"/>
                <a:cs typeface="Consolas" panose="020B0609020204030204" pitchFamily="49" charset="0"/>
              </a:rPr>
              <a:t>export_data_access_groups</a:t>
            </a:r>
            <a:r>
              <a:rPr lang="en-US" sz="1800" dirty="0">
                <a:latin typeface="Consolas" panose="020B0609020204030204" pitchFamily="49" charset="0"/>
                <a:cs typeface="Consolas" panose="020B0609020204030204" pitchFamily="49" charset="0"/>
              </a:rPr>
              <a:t> = FALSE, </a:t>
            </a:r>
            <a:r>
              <a:rPr lang="en-US" sz="1800" dirty="0" err="1">
                <a:latin typeface="Consolas" panose="020B0609020204030204" pitchFamily="49" charset="0"/>
                <a:cs typeface="Consolas" panose="020B0609020204030204" pitchFamily="49" charset="0"/>
              </a:rPr>
              <a:t>raw_or_label</a:t>
            </a:r>
            <a:r>
              <a:rPr lang="en-US" sz="1800" dirty="0">
                <a:latin typeface="Consolas" panose="020B0609020204030204" pitchFamily="49" charset="0"/>
                <a:cs typeface="Consolas" panose="020B0609020204030204" pitchFamily="49" charset="0"/>
              </a:rPr>
              <a:t> = "raw", </a:t>
            </a:r>
          </a:p>
          <a:p>
            <a:pPr marL="0" indent="0">
              <a:spcBef>
                <a:spcPts val="0"/>
              </a:spcBef>
              <a:buNone/>
            </a:pPr>
            <a:r>
              <a:rPr lang="en-US" sz="1800" dirty="0">
                <a:latin typeface="Consolas" panose="020B0609020204030204" pitchFamily="49" charset="0"/>
                <a:cs typeface="Consolas" panose="020B0609020204030204" pitchFamily="49" charset="0"/>
              </a:rPr>
              <a:t>	verbose = TRUE, </a:t>
            </a:r>
            <a:r>
              <a:rPr lang="en-US" sz="1800" dirty="0" err="1">
                <a:latin typeface="Consolas" panose="020B0609020204030204" pitchFamily="49" charset="0"/>
                <a:cs typeface="Consolas" panose="020B0609020204030204" pitchFamily="49" charset="0"/>
              </a:rPr>
              <a:t>cert_location</a:t>
            </a:r>
            <a:r>
              <a:rPr lang="en-US" sz="1800" dirty="0">
                <a:latin typeface="Consolas" panose="020B0609020204030204" pitchFamily="49" charset="0"/>
                <a:cs typeface="Consolas" panose="020B0609020204030204" pitchFamily="49" charset="0"/>
              </a:rPr>
              <a:t> = NULL)</a:t>
            </a:r>
          </a:p>
          <a:p>
            <a:pPr marL="0" indent="0">
              <a:buNone/>
            </a:pPr>
            <a:endParaRPr lang="en-US" sz="2000" dirty="0"/>
          </a:p>
          <a:p>
            <a:pPr marL="0" indent="0">
              <a:buNone/>
            </a:pPr>
            <a:r>
              <a:rPr lang="en-US" sz="2000" dirty="0" smtClean="0"/>
              <a:t>fields:	An array, where each element corresponds to a desired project field.</a:t>
            </a:r>
          </a:p>
          <a:p>
            <a:pPr marL="0" indent="0">
              <a:buNone/>
            </a:pPr>
            <a:r>
              <a:rPr lang="en-US" sz="2000" dirty="0"/>
              <a:t>	</a:t>
            </a:r>
            <a:r>
              <a:rPr lang="en-US" sz="2000" dirty="0" smtClean="0"/>
              <a:t>Optional.</a:t>
            </a:r>
            <a:endParaRPr lang="en-US" sz="2000" dirty="0"/>
          </a:p>
        </p:txBody>
      </p:sp>
      <p:sp>
        <p:nvSpPr>
          <p:cNvPr id="5" name="Title 1"/>
          <p:cNvSpPr txBox="1">
            <a:spLocks/>
          </p:cNvSpPr>
          <p:nvPr/>
        </p:nvSpPr>
        <p:spPr>
          <a:xfrm>
            <a:off x="76200" y="76200"/>
            <a:ext cx="8991600" cy="758952"/>
          </a:xfrm>
          <a:prstGeom prst="rect">
            <a:avLst/>
          </a:prstGeom>
          <a:solidFill>
            <a:srgbClr val="667F55"/>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redcap_read</a:t>
            </a:r>
            <a:endParaRPr lang="en-US" dirty="0"/>
          </a:p>
        </p:txBody>
      </p:sp>
    </p:spTree>
    <p:extLst>
      <p:ext uri="{BB962C8B-B14F-4D97-AF65-F5344CB8AC3E}">
        <p14:creationId xmlns:p14="http://schemas.microsoft.com/office/powerpoint/2010/main" val="3546950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a:t>Usage</a:t>
            </a:r>
          </a:p>
          <a:p>
            <a:pPr marL="0" indent="0">
              <a:buNone/>
            </a:pPr>
            <a:endParaRPr lang="en-US" sz="1800" dirty="0">
              <a:solidFill>
                <a:srgbClr val="3F7F4F"/>
              </a:solidFill>
              <a:latin typeface="Consolas"/>
            </a:endParaRPr>
          </a:p>
          <a:p>
            <a:pPr marL="0" indent="0">
              <a:spcBef>
                <a:spcPts val="0"/>
              </a:spcBef>
              <a:buNone/>
            </a:pPr>
            <a:r>
              <a:rPr lang="en-US" sz="1800" dirty="0">
                <a:solidFill>
                  <a:srgbClr val="3F7F4F"/>
                </a:solidFill>
                <a:latin typeface="Consolas"/>
                <a:cs typeface="Consolas" panose="020B0609020204030204" pitchFamily="49" charset="0"/>
              </a:rPr>
              <a:t>	</a:t>
            </a:r>
            <a:r>
              <a:rPr lang="en-US" sz="1800" dirty="0">
                <a:solidFill>
                  <a:srgbClr val="3F7F4F"/>
                </a:solidFill>
                <a:latin typeface="Consolas" panose="020B0609020204030204" pitchFamily="49" charset="0"/>
                <a:cs typeface="Consolas" panose="020B0609020204030204" pitchFamily="49" charset="0"/>
              </a:rPr>
              <a:t>### Sample Code</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redcap_read</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batch_size</a:t>
            </a:r>
            <a:r>
              <a:rPr lang="en-US" sz="1800" dirty="0">
                <a:latin typeface="Consolas" panose="020B0609020204030204" pitchFamily="49" charset="0"/>
                <a:cs typeface="Consolas" panose="020B0609020204030204" pitchFamily="49" charset="0"/>
              </a:rPr>
              <a:t> = 100L, </a:t>
            </a:r>
            <a:r>
              <a:rPr lang="en-US" sz="1800" dirty="0" err="1">
                <a:latin typeface="Consolas" panose="020B0609020204030204" pitchFamily="49" charset="0"/>
                <a:cs typeface="Consolas" panose="020B0609020204030204" pitchFamily="49" charset="0"/>
              </a:rPr>
              <a:t>interbatch_delay</a:t>
            </a:r>
            <a:r>
              <a:rPr lang="en-US" sz="1800" dirty="0">
                <a:latin typeface="Consolas" panose="020B0609020204030204" pitchFamily="49" charset="0"/>
                <a:cs typeface="Consolas" panose="020B0609020204030204" pitchFamily="49" charset="0"/>
              </a:rPr>
              <a:t> = </a:t>
            </a:r>
            <a:r>
              <a:rPr lang="en-US" sz="1800" dirty="0" smtClean="0">
                <a:latin typeface="Consolas" panose="020B0609020204030204" pitchFamily="49" charset="0"/>
                <a:cs typeface="Consolas" panose="020B0609020204030204" pitchFamily="49" charset="0"/>
              </a:rPr>
              <a:t>0.5,</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redcap_uri</a:t>
            </a:r>
            <a:r>
              <a:rPr lang="en-US" sz="1800" dirty="0">
                <a:latin typeface="Consolas" panose="020B0609020204030204" pitchFamily="49" charset="0"/>
                <a:cs typeface="Consolas" panose="020B0609020204030204" pitchFamily="49" charset="0"/>
              </a:rPr>
              <a:t>, token, records = NULL, </a:t>
            </a:r>
            <a:r>
              <a:rPr lang="en-US" sz="1800" dirty="0" err="1">
                <a:latin typeface="Consolas" panose="020B0609020204030204" pitchFamily="49" charset="0"/>
                <a:cs typeface="Consolas" panose="020B0609020204030204" pitchFamily="49" charset="0"/>
              </a:rPr>
              <a:t>records_collapsed</a:t>
            </a:r>
            <a:r>
              <a:rPr lang="en-US" sz="1800" dirty="0">
                <a:latin typeface="Consolas" panose="020B0609020204030204" pitchFamily="49" charset="0"/>
                <a:cs typeface="Consolas" panose="020B0609020204030204" pitchFamily="49" charset="0"/>
              </a:rPr>
              <a:t> = NULL, 	fields = NULL,	</a:t>
            </a:r>
            <a:r>
              <a:rPr lang="en-US" sz="1800" dirty="0" err="1">
                <a:latin typeface="Consolas" panose="020B0609020204030204" pitchFamily="49" charset="0"/>
                <a:cs typeface="Consolas" panose="020B0609020204030204" pitchFamily="49" charset="0"/>
              </a:rPr>
              <a:t>fields_collapsed</a:t>
            </a:r>
            <a:r>
              <a:rPr lang="en-US" sz="1800" dirty="0">
                <a:latin typeface="Consolas" panose="020B0609020204030204" pitchFamily="49" charset="0"/>
                <a:cs typeface="Consolas" panose="020B0609020204030204" pitchFamily="49" charset="0"/>
              </a:rPr>
              <a:t> = NULL, 	</a:t>
            </a:r>
            <a:r>
              <a:rPr lang="en-US" sz="1800" dirty="0" err="1">
                <a:solidFill>
                  <a:srgbClr val="FF0000"/>
                </a:solidFill>
                <a:latin typeface="Consolas" panose="020B0609020204030204" pitchFamily="49" charset="0"/>
                <a:cs typeface="Consolas" panose="020B0609020204030204" pitchFamily="49" charset="0"/>
              </a:rPr>
              <a:t>export_data_access_groups</a:t>
            </a:r>
            <a:r>
              <a:rPr lang="en-US" sz="1800" dirty="0">
                <a:solidFill>
                  <a:srgbClr val="FF0000"/>
                </a:solidFill>
                <a:latin typeface="Consolas" panose="020B0609020204030204" pitchFamily="49" charset="0"/>
                <a:cs typeface="Consolas" panose="020B0609020204030204" pitchFamily="49" charset="0"/>
              </a:rPr>
              <a:t> = FALSE</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raw_or_label</a:t>
            </a:r>
            <a:r>
              <a:rPr lang="en-US" sz="1800" dirty="0">
                <a:latin typeface="Consolas" panose="020B0609020204030204" pitchFamily="49" charset="0"/>
                <a:cs typeface="Consolas" panose="020B0609020204030204" pitchFamily="49" charset="0"/>
              </a:rPr>
              <a:t> = "raw", </a:t>
            </a:r>
          </a:p>
          <a:p>
            <a:pPr marL="0" indent="0">
              <a:spcBef>
                <a:spcPts val="0"/>
              </a:spcBef>
              <a:buNone/>
            </a:pPr>
            <a:r>
              <a:rPr lang="en-US" sz="1800" dirty="0">
                <a:latin typeface="Consolas" panose="020B0609020204030204" pitchFamily="49" charset="0"/>
                <a:cs typeface="Consolas" panose="020B0609020204030204" pitchFamily="49" charset="0"/>
              </a:rPr>
              <a:t>	verbose = TRUE, </a:t>
            </a:r>
            <a:r>
              <a:rPr lang="en-US" sz="1800" dirty="0" err="1">
                <a:latin typeface="Consolas" panose="020B0609020204030204" pitchFamily="49" charset="0"/>
                <a:cs typeface="Consolas" panose="020B0609020204030204" pitchFamily="49" charset="0"/>
              </a:rPr>
              <a:t>cert_location</a:t>
            </a:r>
            <a:r>
              <a:rPr lang="en-US" sz="1800" dirty="0">
                <a:latin typeface="Consolas" panose="020B0609020204030204" pitchFamily="49" charset="0"/>
                <a:cs typeface="Consolas" panose="020B0609020204030204" pitchFamily="49" charset="0"/>
              </a:rPr>
              <a:t> = NULL)</a:t>
            </a:r>
          </a:p>
          <a:p>
            <a:pPr marL="0" indent="0">
              <a:buNone/>
            </a:pPr>
            <a:endParaRPr lang="en-US" sz="2000" dirty="0"/>
          </a:p>
          <a:p>
            <a:pPr marL="0" indent="0">
              <a:buNone/>
            </a:pPr>
            <a:r>
              <a:rPr lang="en-US" sz="2000" dirty="0" err="1" smtClean="0"/>
              <a:t>export_data_access_groups</a:t>
            </a:r>
            <a:r>
              <a:rPr lang="en-US" sz="2000" dirty="0" smtClean="0"/>
              <a:t>:	A </a:t>
            </a:r>
            <a:r>
              <a:rPr lang="en-US" sz="2000" dirty="0" err="1" smtClean="0"/>
              <a:t>boolean</a:t>
            </a:r>
            <a:r>
              <a:rPr lang="en-US" sz="2000" dirty="0" smtClean="0"/>
              <a:t> value that specifies whether or</a:t>
            </a:r>
          </a:p>
          <a:p>
            <a:pPr marL="0" indent="0">
              <a:buNone/>
            </a:pPr>
            <a:r>
              <a:rPr lang="en-US" sz="2000" dirty="0"/>
              <a:t>	</a:t>
            </a:r>
            <a:r>
              <a:rPr lang="en-US" sz="2000" dirty="0" smtClean="0"/>
              <a:t>			not to export the “</a:t>
            </a:r>
            <a:r>
              <a:rPr lang="en-US" sz="2000" dirty="0" err="1" smtClean="0"/>
              <a:t>redcap_data_access_group</a:t>
            </a:r>
            <a:r>
              <a:rPr lang="en-US" sz="2000" dirty="0" smtClean="0"/>
              <a:t>”</a:t>
            </a:r>
          </a:p>
          <a:p>
            <a:pPr marL="0" indent="0">
              <a:buNone/>
            </a:pPr>
            <a:r>
              <a:rPr lang="en-US" sz="2000" dirty="0"/>
              <a:t>	</a:t>
            </a:r>
            <a:r>
              <a:rPr lang="en-US" sz="2000" dirty="0" smtClean="0"/>
              <a:t>			field when data access groups are utilized in the</a:t>
            </a:r>
          </a:p>
          <a:p>
            <a:pPr marL="0" indent="0">
              <a:buNone/>
            </a:pPr>
            <a:r>
              <a:rPr lang="en-US" sz="2000" dirty="0"/>
              <a:t>	</a:t>
            </a:r>
            <a:r>
              <a:rPr lang="en-US" sz="2000" dirty="0" smtClean="0"/>
              <a:t>			project.  Default is FALSE.  </a:t>
            </a:r>
            <a:endParaRPr lang="en-US" sz="2000" dirty="0"/>
          </a:p>
        </p:txBody>
      </p:sp>
      <p:sp>
        <p:nvSpPr>
          <p:cNvPr id="5" name="Title 1"/>
          <p:cNvSpPr txBox="1">
            <a:spLocks/>
          </p:cNvSpPr>
          <p:nvPr/>
        </p:nvSpPr>
        <p:spPr>
          <a:xfrm>
            <a:off x="76200" y="76200"/>
            <a:ext cx="8991600" cy="758952"/>
          </a:xfrm>
          <a:prstGeom prst="rect">
            <a:avLst/>
          </a:prstGeom>
          <a:solidFill>
            <a:srgbClr val="667F55"/>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redcap_read</a:t>
            </a:r>
            <a:endParaRPr lang="en-US" dirty="0"/>
          </a:p>
        </p:txBody>
      </p:sp>
    </p:spTree>
    <p:extLst>
      <p:ext uri="{BB962C8B-B14F-4D97-AF65-F5344CB8AC3E}">
        <p14:creationId xmlns:p14="http://schemas.microsoft.com/office/powerpoint/2010/main" val="7494658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a:t>Usage</a:t>
            </a:r>
          </a:p>
          <a:p>
            <a:pPr marL="0" indent="0">
              <a:buNone/>
            </a:pPr>
            <a:endParaRPr lang="en-US" sz="1800" dirty="0">
              <a:solidFill>
                <a:srgbClr val="3F7F4F"/>
              </a:solidFill>
              <a:latin typeface="Consolas"/>
            </a:endParaRPr>
          </a:p>
          <a:p>
            <a:pPr marL="0" indent="0">
              <a:spcBef>
                <a:spcPts val="0"/>
              </a:spcBef>
              <a:buNone/>
            </a:pPr>
            <a:r>
              <a:rPr lang="en-US" sz="1800" dirty="0">
                <a:solidFill>
                  <a:srgbClr val="3F7F4F"/>
                </a:solidFill>
                <a:latin typeface="Consolas"/>
                <a:cs typeface="Consolas" panose="020B0609020204030204" pitchFamily="49" charset="0"/>
              </a:rPr>
              <a:t>	</a:t>
            </a:r>
            <a:r>
              <a:rPr lang="en-US" sz="1800" dirty="0">
                <a:solidFill>
                  <a:srgbClr val="3F7F4F"/>
                </a:solidFill>
                <a:latin typeface="Consolas" panose="020B0609020204030204" pitchFamily="49" charset="0"/>
                <a:cs typeface="Consolas" panose="020B0609020204030204" pitchFamily="49" charset="0"/>
              </a:rPr>
              <a:t>### Sample Code</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redcap_read</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batch_size</a:t>
            </a:r>
            <a:r>
              <a:rPr lang="en-US" sz="1800" dirty="0">
                <a:latin typeface="Consolas" panose="020B0609020204030204" pitchFamily="49" charset="0"/>
                <a:cs typeface="Consolas" panose="020B0609020204030204" pitchFamily="49" charset="0"/>
              </a:rPr>
              <a:t> = 100L, </a:t>
            </a:r>
            <a:r>
              <a:rPr lang="en-US" sz="1800" dirty="0" err="1">
                <a:latin typeface="Consolas" panose="020B0609020204030204" pitchFamily="49" charset="0"/>
                <a:cs typeface="Consolas" panose="020B0609020204030204" pitchFamily="49" charset="0"/>
              </a:rPr>
              <a:t>interbatch_delay</a:t>
            </a:r>
            <a:r>
              <a:rPr lang="en-US" sz="1800" dirty="0">
                <a:latin typeface="Consolas" panose="020B0609020204030204" pitchFamily="49" charset="0"/>
                <a:cs typeface="Consolas" panose="020B0609020204030204" pitchFamily="49" charset="0"/>
              </a:rPr>
              <a:t> = </a:t>
            </a:r>
            <a:r>
              <a:rPr lang="en-US" sz="1800" dirty="0" smtClean="0">
                <a:latin typeface="Consolas" panose="020B0609020204030204" pitchFamily="49" charset="0"/>
                <a:cs typeface="Consolas" panose="020B0609020204030204" pitchFamily="49" charset="0"/>
              </a:rPr>
              <a:t>0.5,</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redcap_uri</a:t>
            </a:r>
            <a:r>
              <a:rPr lang="en-US" sz="1800" dirty="0">
                <a:latin typeface="Consolas" panose="020B0609020204030204" pitchFamily="49" charset="0"/>
                <a:cs typeface="Consolas" panose="020B0609020204030204" pitchFamily="49" charset="0"/>
              </a:rPr>
              <a:t>, token, records = NULL, </a:t>
            </a:r>
            <a:r>
              <a:rPr lang="en-US" sz="1800" dirty="0" err="1">
                <a:latin typeface="Consolas" panose="020B0609020204030204" pitchFamily="49" charset="0"/>
                <a:cs typeface="Consolas" panose="020B0609020204030204" pitchFamily="49" charset="0"/>
              </a:rPr>
              <a:t>records_collapsed</a:t>
            </a:r>
            <a:r>
              <a:rPr lang="en-US" sz="1800" dirty="0">
                <a:latin typeface="Consolas" panose="020B0609020204030204" pitchFamily="49" charset="0"/>
                <a:cs typeface="Consolas" panose="020B0609020204030204" pitchFamily="49" charset="0"/>
              </a:rPr>
              <a:t> = NULL, 	fields = NULL,	</a:t>
            </a:r>
            <a:r>
              <a:rPr lang="en-US" sz="1800" dirty="0" err="1">
                <a:latin typeface="Consolas" panose="020B0609020204030204" pitchFamily="49" charset="0"/>
                <a:cs typeface="Consolas" panose="020B0609020204030204" pitchFamily="49" charset="0"/>
              </a:rPr>
              <a:t>fields_collapsed</a:t>
            </a:r>
            <a:r>
              <a:rPr lang="en-US" sz="1800" dirty="0">
                <a:latin typeface="Consolas" panose="020B0609020204030204" pitchFamily="49" charset="0"/>
                <a:cs typeface="Consolas" panose="020B0609020204030204" pitchFamily="49" charset="0"/>
              </a:rPr>
              <a:t> = NULL, 	</a:t>
            </a:r>
            <a:r>
              <a:rPr lang="en-US" sz="1800" dirty="0" err="1">
                <a:latin typeface="Consolas" panose="020B0609020204030204" pitchFamily="49" charset="0"/>
                <a:cs typeface="Consolas" panose="020B0609020204030204" pitchFamily="49" charset="0"/>
              </a:rPr>
              <a:t>export_data_access_groups</a:t>
            </a:r>
            <a:r>
              <a:rPr lang="en-US" sz="1800" dirty="0">
                <a:latin typeface="Consolas" panose="020B0609020204030204" pitchFamily="49" charset="0"/>
                <a:cs typeface="Consolas" panose="020B0609020204030204" pitchFamily="49" charset="0"/>
              </a:rPr>
              <a:t> = FALSE, </a:t>
            </a:r>
            <a:r>
              <a:rPr lang="en-US" sz="1800" dirty="0" err="1">
                <a:solidFill>
                  <a:srgbClr val="FF0000"/>
                </a:solidFill>
                <a:latin typeface="Consolas" panose="020B0609020204030204" pitchFamily="49" charset="0"/>
                <a:cs typeface="Consolas" panose="020B0609020204030204" pitchFamily="49" charset="0"/>
              </a:rPr>
              <a:t>raw_or_label</a:t>
            </a:r>
            <a:r>
              <a:rPr lang="en-US" sz="1800" dirty="0">
                <a:solidFill>
                  <a:srgbClr val="FF0000"/>
                </a:solidFill>
                <a:latin typeface="Consolas" panose="020B0609020204030204" pitchFamily="49" charset="0"/>
                <a:cs typeface="Consolas" panose="020B0609020204030204" pitchFamily="49" charset="0"/>
              </a:rPr>
              <a:t> = "raw"</a:t>
            </a:r>
            <a:r>
              <a:rPr lang="en-US" sz="1800" dirty="0">
                <a:latin typeface="Consolas" panose="020B0609020204030204" pitchFamily="49" charset="0"/>
                <a:cs typeface="Consolas" panose="020B0609020204030204" pitchFamily="49" charset="0"/>
              </a:rPr>
              <a:t>, </a:t>
            </a:r>
          </a:p>
          <a:p>
            <a:pPr marL="0" indent="0">
              <a:spcBef>
                <a:spcPts val="0"/>
              </a:spcBef>
              <a:buNone/>
            </a:pPr>
            <a:r>
              <a:rPr lang="en-US" sz="1800" dirty="0">
                <a:latin typeface="Consolas" panose="020B0609020204030204" pitchFamily="49" charset="0"/>
                <a:cs typeface="Consolas" panose="020B0609020204030204" pitchFamily="49" charset="0"/>
              </a:rPr>
              <a:t>	verbose = TRUE, </a:t>
            </a:r>
            <a:r>
              <a:rPr lang="en-US" sz="1800" dirty="0" err="1">
                <a:latin typeface="Consolas" panose="020B0609020204030204" pitchFamily="49" charset="0"/>
                <a:cs typeface="Consolas" panose="020B0609020204030204" pitchFamily="49" charset="0"/>
              </a:rPr>
              <a:t>cert_location</a:t>
            </a:r>
            <a:r>
              <a:rPr lang="en-US" sz="1800" dirty="0">
                <a:latin typeface="Consolas" panose="020B0609020204030204" pitchFamily="49" charset="0"/>
                <a:cs typeface="Consolas" panose="020B0609020204030204" pitchFamily="49" charset="0"/>
              </a:rPr>
              <a:t> = NULL)</a:t>
            </a:r>
          </a:p>
          <a:p>
            <a:pPr marL="0" indent="0">
              <a:buNone/>
            </a:pPr>
            <a:endParaRPr lang="en-US" sz="2000" dirty="0"/>
          </a:p>
          <a:p>
            <a:pPr marL="0" indent="0">
              <a:buNone/>
            </a:pPr>
            <a:r>
              <a:rPr lang="en-US" sz="2000" dirty="0" err="1" smtClean="0"/>
              <a:t>raw_or_label</a:t>
            </a:r>
            <a:r>
              <a:rPr lang="en-US" sz="2000" dirty="0" smtClean="0"/>
              <a:t>:	A string (either ‘raw’ or ‘label’) that specifies whether to export</a:t>
            </a:r>
          </a:p>
          <a:p>
            <a:pPr marL="0" indent="0">
              <a:buNone/>
            </a:pPr>
            <a:r>
              <a:rPr lang="en-US" sz="2000" dirty="0"/>
              <a:t>	</a:t>
            </a:r>
            <a:r>
              <a:rPr lang="en-US" sz="2000" dirty="0" smtClean="0"/>
              <a:t>	the raw coded values or the labels for the options of multiple</a:t>
            </a:r>
          </a:p>
          <a:p>
            <a:pPr marL="0" indent="0">
              <a:buNone/>
            </a:pPr>
            <a:r>
              <a:rPr lang="en-US" sz="2000" dirty="0"/>
              <a:t>	</a:t>
            </a:r>
            <a:r>
              <a:rPr lang="en-US" sz="2000" dirty="0" smtClean="0"/>
              <a:t>	choice fields.  Default is ‘raw’.</a:t>
            </a:r>
            <a:endParaRPr lang="en-US" sz="2000" dirty="0"/>
          </a:p>
        </p:txBody>
      </p:sp>
      <p:sp>
        <p:nvSpPr>
          <p:cNvPr id="5" name="Title 1"/>
          <p:cNvSpPr txBox="1">
            <a:spLocks/>
          </p:cNvSpPr>
          <p:nvPr/>
        </p:nvSpPr>
        <p:spPr>
          <a:xfrm>
            <a:off x="76200" y="76200"/>
            <a:ext cx="8991600" cy="758952"/>
          </a:xfrm>
          <a:prstGeom prst="rect">
            <a:avLst/>
          </a:prstGeom>
          <a:solidFill>
            <a:srgbClr val="667F55"/>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redcap_read</a:t>
            </a:r>
            <a:endParaRPr lang="en-US" dirty="0"/>
          </a:p>
        </p:txBody>
      </p:sp>
    </p:spTree>
    <p:extLst>
      <p:ext uri="{BB962C8B-B14F-4D97-AF65-F5344CB8AC3E}">
        <p14:creationId xmlns:p14="http://schemas.microsoft.com/office/powerpoint/2010/main" val="20933055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a:t>Usage</a:t>
            </a:r>
          </a:p>
          <a:p>
            <a:pPr marL="0" indent="0">
              <a:buNone/>
            </a:pPr>
            <a:endParaRPr lang="en-US" sz="1800" dirty="0">
              <a:solidFill>
                <a:srgbClr val="3F7F4F"/>
              </a:solidFill>
              <a:latin typeface="Consolas"/>
            </a:endParaRPr>
          </a:p>
          <a:p>
            <a:pPr marL="0" indent="0">
              <a:spcBef>
                <a:spcPts val="0"/>
              </a:spcBef>
              <a:buNone/>
            </a:pPr>
            <a:r>
              <a:rPr lang="en-US" sz="1800" dirty="0">
                <a:solidFill>
                  <a:srgbClr val="3F7F4F"/>
                </a:solidFill>
                <a:latin typeface="Consolas"/>
                <a:cs typeface="Consolas" panose="020B0609020204030204" pitchFamily="49" charset="0"/>
              </a:rPr>
              <a:t>	</a:t>
            </a:r>
            <a:r>
              <a:rPr lang="en-US" sz="1800" dirty="0">
                <a:solidFill>
                  <a:srgbClr val="3F7F4F"/>
                </a:solidFill>
                <a:latin typeface="Consolas" panose="020B0609020204030204" pitchFamily="49" charset="0"/>
                <a:cs typeface="Consolas" panose="020B0609020204030204" pitchFamily="49" charset="0"/>
              </a:rPr>
              <a:t>### Sample Code</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redcap_read</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batch_size</a:t>
            </a:r>
            <a:r>
              <a:rPr lang="en-US" sz="1800" dirty="0">
                <a:latin typeface="Consolas" panose="020B0609020204030204" pitchFamily="49" charset="0"/>
                <a:cs typeface="Consolas" panose="020B0609020204030204" pitchFamily="49" charset="0"/>
              </a:rPr>
              <a:t> = 100L, </a:t>
            </a:r>
            <a:r>
              <a:rPr lang="en-US" sz="1800" dirty="0" err="1">
                <a:latin typeface="Consolas" panose="020B0609020204030204" pitchFamily="49" charset="0"/>
                <a:cs typeface="Consolas" panose="020B0609020204030204" pitchFamily="49" charset="0"/>
              </a:rPr>
              <a:t>interbatch_delay</a:t>
            </a:r>
            <a:r>
              <a:rPr lang="en-US" sz="1800" dirty="0">
                <a:latin typeface="Consolas" panose="020B0609020204030204" pitchFamily="49" charset="0"/>
                <a:cs typeface="Consolas" panose="020B0609020204030204" pitchFamily="49" charset="0"/>
              </a:rPr>
              <a:t> = </a:t>
            </a:r>
            <a:r>
              <a:rPr lang="en-US" sz="1800" dirty="0" smtClean="0">
                <a:latin typeface="Consolas" panose="020B0609020204030204" pitchFamily="49" charset="0"/>
                <a:cs typeface="Consolas" panose="020B0609020204030204" pitchFamily="49" charset="0"/>
              </a:rPr>
              <a:t>0.5,</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redcap_uri</a:t>
            </a:r>
            <a:r>
              <a:rPr lang="en-US" sz="1800" dirty="0">
                <a:latin typeface="Consolas" panose="020B0609020204030204" pitchFamily="49" charset="0"/>
                <a:cs typeface="Consolas" panose="020B0609020204030204" pitchFamily="49" charset="0"/>
              </a:rPr>
              <a:t>, token, records = NULL, </a:t>
            </a:r>
            <a:r>
              <a:rPr lang="en-US" sz="1800" dirty="0" err="1">
                <a:latin typeface="Consolas" panose="020B0609020204030204" pitchFamily="49" charset="0"/>
                <a:cs typeface="Consolas" panose="020B0609020204030204" pitchFamily="49" charset="0"/>
              </a:rPr>
              <a:t>records_collapsed</a:t>
            </a:r>
            <a:r>
              <a:rPr lang="en-US" sz="1800" dirty="0">
                <a:latin typeface="Consolas" panose="020B0609020204030204" pitchFamily="49" charset="0"/>
                <a:cs typeface="Consolas" panose="020B0609020204030204" pitchFamily="49" charset="0"/>
              </a:rPr>
              <a:t> = NULL, 	fields = NULL,	</a:t>
            </a:r>
            <a:r>
              <a:rPr lang="en-US" sz="1800" dirty="0" err="1">
                <a:latin typeface="Consolas" panose="020B0609020204030204" pitchFamily="49" charset="0"/>
                <a:cs typeface="Consolas" panose="020B0609020204030204" pitchFamily="49" charset="0"/>
              </a:rPr>
              <a:t>fields_collapsed</a:t>
            </a:r>
            <a:r>
              <a:rPr lang="en-US" sz="1800" dirty="0">
                <a:latin typeface="Consolas" panose="020B0609020204030204" pitchFamily="49" charset="0"/>
                <a:cs typeface="Consolas" panose="020B0609020204030204" pitchFamily="49" charset="0"/>
              </a:rPr>
              <a:t> = NULL, 	</a:t>
            </a:r>
            <a:r>
              <a:rPr lang="en-US" sz="1800" dirty="0" err="1">
                <a:latin typeface="Consolas" panose="020B0609020204030204" pitchFamily="49" charset="0"/>
                <a:cs typeface="Consolas" panose="020B0609020204030204" pitchFamily="49" charset="0"/>
              </a:rPr>
              <a:t>export_data_access_groups</a:t>
            </a:r>
            <a:r>
              <a:rPr lang="en-US" sz="1800" dirty="0">
                <a:latin typeface="Consolas" panose="020B0609020204030204" pitchFamily="49" charset="0"/>
                <a:cs typeface="Consolas" panose="020B0609020204030204" pitchFamily="49" charset="0"/>
              </a:rPr>
              <a:t> = FALSE, </a:t>
            </a:r>
            <a:r>
              <a:rPr lang="en-US" sz="1800" dirty="0" err="1">
                <a:latin typeface="Consolas" panose="020B0609020204030204" pitchFamily="49" charset="0"/>
                <a:cs typeface="Consolas" panose="020B0609020204030204" pitchFamily="49" charset="0"/>
              </a:rPr>
              <a:t>raw_or_label</a:t>
            </a:r>
            <a:r>
              <a:rPr lang="en-US" sz="1800" dirty="0">
                <a:latin typeface="Consolas" panose="020B0609020204030204" pitchFamily="49" charset="0"/>
                <a:cs typeface="Consolas" panose="020B0609020204030204" pitchFamily="49" charset="0"/>
              </a:rPr>
              <a:t> = "raw", </a:t>
            </a:r>
          </a:p>
          <a:p>
            <a:pPr marL="0" indent="0">
              <a:spcBef>
                <a:spcPts val="0"/>
              </a:spcBef>
              <a:buNone/>
            </a:pPr>
            <a:r>
              <a:rPr lang="en-US" sz="1800" dirty="0">
                <a:latin typeface="Consolas" panose="020B0609020204030204" pitchFamily="49" charset="0"/>
                <a:cs typeface="Consolas" panose="020B0609020204030204" pitchFamily="49" charset="0"/>
              </a:rPr>
              <a:t>	verbose = TRUE, </a:t>
            </a:r>
            <a:r>
              <a:rPr lang="en-US" sz="1800" dirty="0" err="1">
                <a:solidFill>
                  <a:srgbClr val="FF0000"/>
                </a:solidFill>
                <a:latin typeface="Consolas" panose="020B0609020204030204" pitchFamily="49" charset="0"/>
                <a:cs typeface="Consolas" panose="020B0609020204030204" pitchFamily="49" charset="0"/>
              </a:rPr>
              <a:t>cert_location</a:t>
            </a:r>
            <a:r>
              <a:rPr lang="en-US" sz="1800" dirty="0">
                <a:solidFill>
                  <a:srgbClr val="FF0000"/>
                </a:solidFill>
                <a:latin typeface="Consolas" panose="020B0609020204030204" pitchFamily="49" charset="0"/>
                <a:cs typeface="Consolas" panose="020B0609020204030204" pitchFamily="49" charset="0"/>
              </a:rPr>
              <a:t> = NULL</a:t>
            </a:r>
            <a:r>
              <a:rPr lang="en-US" sz="1800" dirty="0">
                <a:latin typeface="Consolas" panose="020B0609020204030204" pitchFamily="49" charset="0"/>
                <a:cs typeface="Consolas" panose="020B0609020204030204" pitchFamily="49" charset="0"/>
              </a:rPr>
              <a:t>)</a:t>
            </a:r>
          </a:p>
          <a:p>
            <a:pPr marL="0" indent="0">
              <a:buNone/>
            </a:pPr>
            <a:endParaRPr lang="en-US" sz="2000" dirty="0"/>
          </a:p>
          <a:p>
            <a:pPr marL="0" indent="0">
              <a:buNone/>
            </a:pPr>
            <a:r>
              <a:rPr lang="en-US" sz="2000" dirty="0" err="1" smtClean="0"/>
              <a:t>cert_location</a:t>
            </a:r>
            <a:r>
              <a:rPr lang="en-US" sz="2000" dirty="0" smtClean="0"/>
              <a:t>:	If present, this string should point to the location of cert</a:t>
            </a:r>
          </a:p>
          <a:p>
            <a:pPr marL="0" indent="0">
              <a:buNone/>
            </a:pPr>
            <a:r>
              <a:rPr lang="en-US" sz="2000" dirty="0"/>
              <a:t>	</a:t>
            </a:r>
            <a:r>
              <a:rPr lang="en-US" sz="2000" dirty="0" smtClean="0"/>
              <a:t>	files required for SSL verification.  If the value is missing or NULL,</a:t>
            </a:r>
          </a:p>
          <a:p>
            <a:pPr marL="0" indent="0">
              <a:buNone/>
            </a:pPr>
            <a:r>
              <a:rPr lang="en-US" sz="2000" dirty="0"/>
              <a:t>	</a:t>
            </a:r>
            <a:r>
              <a:rPr lang="en-US" sz="2000" dirty="0" smtClean="0"/>
              <a:t>	the server’s identity will be verified using a recent CA bundle</a:t>
            </a:r>
          </a:p>
          <a:p>
            <a:pPr marL="0" indent="0">
              <a:buNone/>
            </a:pPr>
            <a:r>
              <a:rPr lang="en-US" sz="2000" dirty="0"/>
              <a:t>	</a:t>
            </a:r>
            <a:r>
              <a:rPr lang="en-US" sz="2000" dirty="0" smtClean="0"/>
              <a:t>	from the </a:t>
            </a:r>
            <a:r>
              <a:rPr lang="en-US" sz="2000" dirty="0" err="1" smtClean="0"/>
              <a:t>cURL</a:t>
            </a:r>
            <a:r>
              <a:rPr lang="en-US" sz="2000" dirty="0" smtClean="0"/>
              <a:t> website.  Optional.</a:t>
            </a:r>
            <a:endParaRPr lang="en-US" sz="2000" dirty="0"/>
          </a:p>
        </p:txBody>
      </p:sp>
      <p:sp>
        <p:nvSpPr>
          <p:cNvPr id="5" name="Title 1"/>
          <p:cNvSpPr txBox="1">
            <a:spLocks/>
          </p:cNvSpPr>
          <p:nvPr/>
        </p:nvSpPr>
        <p:spPr>
          <a:xfrm>
            <a:off x="76200" y="76200"/>
            <a:ext cx="8991600" cy="758952"/>
          </a:xfrm>
          <a:prstGeom prst="rect">
            <a:avLst/>
          </a:prstGeom>
          <a:solidFill>
            <a:srgbClr val="667F55"/>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redcap_read</a:t>
            </a:r>
            <a:endParaRPr lang="en-US" dirty="0"/>
          </a:p>
        </p:txBody>
      </p:sp>
    </p:spTree>
    <p:extLst>
      <p:ext uri="{BB962C8B-B14F-4D97-AF65-F5344CB8AC3E}">
        <p14:creationId xmlns:p14="http://schemas.microsoft.com/office/powerpoint/2010/main" val="25347097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Details</a:t>
            </a:r>
          </a:p>
          <a:p>
            <a:pPr marL="0" indent="0">
              <a:buNone/>
            </a:pPr>
            <a:endParaRPr lang="en-US" sz="2800" dirty="0" smtClean="0"/>
          </a:p>
          <a:p>
            <a:pPr marL="0" indent="0">
              <a:buNone/>
            </a:pPr>
            <a:r>
              <a:rPr lang="en-US" sz="2800" dirty="0" smtClean="0"/>
              <a:t>Specifically, </a:t>
            </a:r>
            <a:r>
              <a:rPr lang="en-US" sz="2800" dirty="0" err="1" smtClean="0"/>
              <a:t>redcap_read</a:t>
            </a:r>
            <a:r>
              <a:rPr lang="en-US" sz="2800" dirty="0" smtClean="0"/>
              <a:t> internally uses multiple calls to </a:t>
            </a:r>
            <a:r>
              <a:rPr lang="en-US" sz="2800" dirty="0" err="1" smtClean="0"/>
              <a:t>redcap_read_oneshot</a:t>
            </a:r>
            <a:r>
              <a:rPr lang="en-US" sz="2800" dirty="0" smtClean="0"/>
              <a:t> to select and return data.  Initially, only primary key is queried through the REDCap API.  The long list is then subset into partitions, whose sizes are determined by the </a:t>
            </a:r>
            <a:r>
              <a:rPr lang="en-US" sz="2800" dirty="0" err="1" smtClean="0"/>
              <a:t>batch_size</a:t>
            </a:r>
            <a:r>
              <a:rPr lang="en-US" sz="2800" dirty="0" smtClean="0"/>
              <a:t> parameter.  REDCap is then queried for all variables of the subset’s subjects.  This is repeated for each subset, before returning a unified </a:t>
            </a:r>
            <a:r>
              <a:rPr lang="en-US" sz="2800" dirty="0" err="1" smtClean="0"/>
              <a:t>data.frame</a:t>
            </a:r>
            <a:r>
              <a:rPr lang="en-US" sz="2800" dirty="0" smtClean="0"/>
              <a:t>.  The function allows a delay between calls, which allows the server to attend to other users’ requests.</a:t>
            </a:r>
          </a:p>
        </p:txBody>
      </p:sp>
      <p:sp>
        <p:nvSpPr>
          <p:cNvPr id="5" name="Title 1"/>
          <p:cNvSpPr txBox="1">
            <a:spLocks/>
          </p:cNvSpPr>
          <p:nvPr/>
        </p:nvSpPr>
        <p:spPr>
          <a:xfrm>
            <a:off x="76200" y="76200"/>
            <a:ext cx="8991600" cy="758952"/>
          </a:xfrm>
          <a:prstGeom prst="rect">
            <a:avLst/>
          </a:prstGeom>
          <a:solidFill>
            <a:srgbClr val="667F55"/>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redcap_read</a:t>
            </a:r>
            <a:endParaRPr lang="en-US" dirty="0"/>
          </a:p>
        </p:txBody>
      </p:sp>
    </p:spTree>
    <p:extLst>
      <p:ext uri="{BB962C8B-B14F-4D97-AF65-F5344CB8AC3E}">
        <p14:creationId xmlns:p14="http://schemas.microsoft.com/office/powerpoint/2010/main" val="41692575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Data import:</a:t>
            </a:r>
          </a:p>
          <a:p>
            <a:pPr marL="0" indent="0">
              <a:buNone/>
            </a:pPr>
            <a:endParaRPr lang="en-US" dirty="0" smtClean="0"/>
          </a:p>
          <a:p>
            <a:pPr marL="0" indent="0">
              <a:buNone/>
            </a:pPr>
            <a:r>
              <a:rPr lang="en-US" dirty="0" err="1"/>
              <a:t>redcap_write_oneshot</a:t>
            </a:r>
            <a:r>
              <a:rPr lang="en-US" dirty="0"/>
              <a:t>: writes data to REDCap all at once</a:t>
            </a:r>
          </a:p>
          <a:p>
            <a:pPr marL="0" indent="0">
              <a:buNone/>
            </a:pPr>
            <a:endParaRPr lang="en-US" dirty="0" smtClean="0"/>
          </a:p>
          <a:p>
            <a:pPr marL="0" indent="0">
              <a:buNone/>
            </a:pPr>
            <a:r>
              <a:rPr lang="en-US" dirty="0" err="1" smtClean="0"/>
              <a:t>redcap_write</a:t>
            </a:r>
            <a:r>
              <a:rPr lang="en-US" dirty="0" smtClean="0"/>
              <a:t>: writes data to REDCap in subsets</a:t>
            </a:r>
          </a:p>
          <a:p>
            <a:pPr marL="0" indent="0">
              <a:buNone/>
            </a:pPr>
            <a:endParaRPr lang="en-US" dirty="0" smtClean="0"/>
          </a:p>
        </p:txBody>
      </p:sp>
      <p:sp>
        <p:nvSpPr>
          <p:cNvPr id="5" name="Title 1"/>
          <p:cNvSpPr txBox="1">
            <a:spLocks/>
          </p:cNvSpPr>
          <p:nvPr/>
        </p:nvSpPr>
        <p:spPr>
          <a:xfrm>
            <a:off x="76200" y="76200"/>
            <a:ext cx="8991600" cy="758952"/>
          </a:xfrm>
          <a:prstGeom prst="rect">
            <a:avLst/>
          </a:prstGeom>
          <a:solidFill>
            <a:srgbClr val="667F55"/>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r>
              <a:rPr lang="en-US" dirty="0" smtClean="0"/>
              <a:t> Data Import</a:t>
            </a:r>
            <a:endParaRPr lang="en-US" dirty="0"/>
          </a:p>
        </p:txBody>
      </p:sp>
    </p:spTree>
    <p:extLst>
      <p:ext uri="{BB962C8B-B14F-4D97-AF65-F5344CB8AC3E}">
        <p14:creationId xmlns:p14="http://schemas.microsoft.com/office/powerpoint/2010/main" val="5342652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a:t>Usage</a:t>
            </a:r>
          </a:p>
          <a:p>
            <a:pPr marL="0" indent="0">
              <a:buNone/>
            </a:pPr>
            <a:endParaRPr lang="en-US" sz="2000" dirty="0">
              <a:solidFill>
                <a:srgbClr val="3F7F4F"/>
              </a:solidFill>
              <a:latin typeface="Consolas" panose="020B0609020204030204" pitchFamily="49" charset="0"/>
              <a:cs typeface="Consolas" panose="020B0609020204030204" pitchFamily="49" charset="0"/>
            </a:endParaRPr>
          </a:p>
          <a:p>
            <a:pPr marL="0" indent="0">
              <a:spcBef>
                <a:spcPts val="0"/>
              </a:spcBef>
              <a:buNone/>
            </a:pPr>
            <a:r>
              <a:rPr lang="en-US" sz="2000" dirty="0">
                <a:solidFill>
                  <a:srgbClr val="3F7F4F"/>
                </a:solidFill>
                <a:latin typeface="Consolas" panose="020B0609020204030204" pitchFamily="49" charset="0"/>
                <a:cs typeface="Consolas" panose="020B0609020204030204" pitchFamily="49" charset="0"/>
              </a:rPr>
              <a:t>	</a:t>
            </a:r>
            <a:r>
              <a:rPr lang="en-US" sz="1800" dirty="0">
                <a:solidFill>
                  <a:srgbClr val="3F7F4F"/>
                </a:solidFill>
                <a:latin typeface="Consolas" panose="020B0609020204030204" pitchFamily="49" charset="0"/>
                <a:cs typeface="Consolas" panose="020B0609020204030204" pitchFamily="49" charset="0"/>
              </a:rPr>
              <a:t>### Sample Code</a:t>
            </a:r>
            <a:endParaRPr lang="en-US" sz="1800" dirty="0">
              <a:latin typeface="Consolas" panose="020B0609020204030204" pitchFamily="49" charset="0"/>
              <a:cs typeface="Consolas" panose="020B0609020204030204" pitchFamily="49" charset="0"/>
            </a:endParaRPr>
          </a:p>
          <a:p>
            <a:pPr marL="0" indent="0">
              <a:spcBef>
                <a:spcPts val="0"/>
              </a:spcBef>
              <a:buNone/>
            </a:pP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redcap_write</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ds_to_write</a:t>
            </a:r>
            <a:r>
              <a:rPr lang="en-US" sz="1800" dirty="0" smtClean="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batch_size</a:t>
            </a:r>
            <a:r>
              <a:rPr lang="en-US" sz="1800" dirty="0" smtClean="0">
                <a:latin typeface="Consolas" panose="020B0609020204030204" pitchFamily="49" charset="0"/>
                <a:cs typeface="Consolas" panose="020B0609020204030204" pitchFamily="49" charset="0"/>
              </a:rPr>
              <a:t> = 10L, </a:t>
            </a:r>
          </a:p>
          <a:p>
            <a:pPr marL="0" indent="0">
              <a:spcBef>
                <a:spcPts val="0"/>
              </a:spcBef>
              <a:buNone/>
            </a:pPr>
            <a:r>
              <a:rPr lang="en-US" sz="1800" dirty="0">
                <a:latin typeface="Consolas" panose="020B0609020204030204" pitchFamily="49" charset="0"/>
                <a:cs typeface="Consolas" panose="020B0609020204030204" pitchFamily="49" charset="0"/>
              </a:rPr>
              <a:t>	</a:t>
            </a:r>
            <a:r>
              <a:rPr lang="en-US" sz="1800" dirty="0" err="1" smtClean="0">
                <a:latin typeface="Consolas" panose="020B0609020204030204" pitchFamily="49" charset="0"/>
                <a:cs typeface="Consolas" panose="020B0609020204030204" pitchFamily="49" charset="0"/>
              </a:rPr>
              <a:t>interbatch_delay</a:t>
            </a:r>
            <a:r>
              <a:rPr lang="en-US" sz="1800" dirty="0" smtClean="0">
                <a:latin typeface="Consolas" panose="020B0609020204030204" pitchFamily="49" charset="0"/>
                <a:cs typeface="Consolas" panose="020B0609020204030204" pitchFamily="49" charset="0"/>
              </a:rPr>
              <a:t> = 0.5, </a:t>
            </a:r>
            <a:r>
              <a:rPr lang="en-US" sz="1800" dirty="0" err="1" smtClean="0">
                <a:latin typeface="Consolas" panose="020B0609020204030204" pitchFamily="49" charset="0"/>
                <a:cs typeface="Consolas" panose="020B0609020204030204" pitchFamily="49" charset="0"/>
              </a:rPr>
              <a:t>redcap_uri</a:t>
            </a:r>
            <a:r>
              <a:rPr lang="en-US" sz="1800" dirty="0" smtClean="0">
                <a:latin typeface="Consolas" panose="020B0609020204030204" pitchFamily="49" charset="0"/>
                <a:cs typeface="Consolas" panose="020B0609020204030204" pitchFamily="49" charset="0"/>
              </a:rPr>
              <a:t>, token, verbose = TRUE)</a:t>
            </a:r>
          </a:p>
          <a:p>
            <a:pPr marL="0" indent="0">
              <a:buNone/>
            </a:pPr>
            <a:endParaRPr lang="en-US" sz="2800" dirty="0"/>
          </a:p>
          <a:p>
            <a:pPr marL="0" indent="0">
              <a:buNone/>
            </a:pPr>
            <a:r>
              <a:rPr lang="en-US" sz="2800" dirty="0" smtClean="0"/>
              <a:t>This function contains many similar arguments to </a:t>
            </a:r>
            <a:r>
              <a:rPr lang="en-US" sz="2800" dirty="0" err="1" smtClean="0"/>
              <a:t>redcap_read</a:t>
            </a:r>
            <a:r>
              <a:rPr lang="en-US" sz="2800" dirty="0" smtClean="0"/>
              <a:t>.  The new argument, </a:t>
            </a:r>
            <a:r>
              <a:rPr lang="en-US" sz="2800" dirty="0" err="1" smtClean="0"/>
              <a:t>ds_to_write</a:t>
            </a:r>
            <a:r>
              <a:rPr lang="en-US" sz="2800" dirty="0" smtClean="0"/>
              <a:t>, is the R </a:t>
            </a:r>
            <a:r>
              <a:rPr lang="en-US" sz="2800" dirty="0" err="1" smtClean="0"/>
              <a:t>data.frame</a:t>
            </a:r>
            <a:r>
              <a:rPr lang="en-US" sz="2800" dirty="0" smtClean="0"/>
              <a:t> that is going to be imported into a REDCap project.</a:t>
            </a:r>
          </a:p>
        </p:txBody>
      </p:sp>
      <p:sp>
        <p:nvSpPr>
          <p:cNvPr id="5" name="Title 1"/>
          <p:cNvSpPr txBox="1">
            <a:spLocks/>
          </p:cNvSpPr>
          <p:nvPr/>
        </p:nvSpPr>
        <p:spPr>
          <a:xfrm>
            <a:off x="76200" y="76200"/>
            <a:ext cx="8991600" cy="758952"/>
          </a:xfrm>
          <a:prstGeom prst="rect">
            <a:avLst/>
          </a:prstGeom>
          <a:solidFill>
            <a:srgbClr val="667F55"/>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redcap_write</a:t>
            </a:r>
            <a:endParaRPr lang="en-US" dirty="0"/>
          </a:p>
        </p:txBody>
      </p:sp>
    </p:spTree>
    <p:extLst>
      <p:ext uri="{BB962C8B-B14F-4D97-AF65-F5344CB8AC3E}">
        <p14:creationId xmlns:p14="http://schemas.microsoft.com/office/powerpoint/2010/main" val="32271042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609600"/>
          </a:xfrm>
          <a:solidFill>
            <a:srgbClr val="526842"/>
          </a:solidFill>
        </p:spPr>
        <p:txBody>
          <a:bodyPr>
            <a:normAutofit fontScale="90000"/>
          </a:bodyPr>
          <a:lstStyle/>
          <a:p>
            <a:pPr>
              <a:spcBef>
                <a:spcPts val="0"/>
              </a:spcBef>
              <a:defRPr/>
            </a:pPr>
            <a:r>
              <a:rPr lang="en-US" dirty="0" smtClean="0"/>
              <a:t>Exporting records (less secure)</a:t>
            </a:r>
            <a:endParaRPr lang="en-US" dirty="0"/>
          </a:p>
        </p:txBody>
      </p:sp>
      <p:sp>
        <p:nvSpPr>
          <p:cNvPr id="3" name="Content Placeholder 2"/>
          <p:cNvSpPr>
            <a:spLocks noGrp="1"/>
          </p:cNvSpPr>
          <p:nvPr>
            <p:ph idx="1"/>
          </p:nvPr>
        </p:nvSpPr>
        <p:spPr>
          <a:xfrm>
            <a:off x="0" y="685800"/>
            <a:ext cx="9144000" cy="6172200"/>
          </a:xfrm>
        </p:spPr>
        <p:txBody>
          <a:bodyPr>
            <a:noAutofit/>
          </a:bodyPr>
          <a:lstStyle/>
          <a:p>
            <a:pPr marL="0" indent="0">
              <a:buNone/>
            </a:pPr>
            <a:r>
              <a:rPr lang="en-US" sz="1800" dirty="0" smtClean="0">
                <a:solidFill>
                  <a:srgbClr val="3F7F4F"/>
                </a:solidFill>
                <a:latin typeface="Consolas"/>
              </a:rPr>
              <a:t>### Declare the address of the server and</a:t>
            </a:r>
          </a:p>
          <a:p>
            <a:pPr marL="0" indent="0">
              <a:buNone/>
            </a:pPr>
            <a:r>
              <a:rPr lang="en-US" sz="1800" dirty="0" smtClean="0">
                <a:solidFill>
                  <a:srgbClr val="3F7F4F"/>
                </a:solidFill>
                <a:latin typeface="Consolas"/>
              </a:rPr>
              <a:t>#   your </a:t>
            </a:r>
            <a:r>
              <a:rPr lang="en-US" sz="1800" dirty="0">
                <a:solidFill>
                  <a:srgbClr val="3F7F4F"/>
                </a:solidFill>
                <a:latin typeface="Consolas"/>
              </a:rPr>
              <a:t>token (</a:t>
            </a:r>
            <a:r>
              <a:rPr lang="en-US" sz="1800" dirty="0" err="1">
                <a:solidFill>
                  <a:srgbClr val="3F7F4F"/>
                </a:solidFill>
                <a:latin typeface="Consolas"/>
              </a:rPr>
              <a:t>ie</a:t>
            </a:r>
            <a:r>
              <a:rPr lang="en-US" sz="1800" dirty="0">
                <a:solidFill>
                  <a:srgbClr val="3F7F4F"/>
                </a:solidFill>
                <a:latin typeface="Consolas"/>
              </a:rPr>
              <a:t>, hash of </a:t>
            </a:r>
            <a:r>
              <a:rPr lang="en-US" sz="1800" dirty="0" err="1">
                <a:solidFill>
                  <a:srgbClr val="3F7F4F"/>
                </a:solidFill>
                <a:latin typeface="Consolas"/>
              </a:rPr>
              <a:t>project_id</a:t>
            </a:r>
            <a:r>
              <a:rPr lang="en-US" sz="1800" dirty="0">
                <a:solidFill>
                  <a:srgbClr val="3F7F4F"/>
                </a:solidFill>
                <a:latin typeface="Consolas"/>
              </a:rPr>
              <a:t>, username, password)</a:t>
            </a:r>
          </a:p>
          <a:p>
            <a:pPr marL="0" indent="0">
              <a:buNone/>
            </a:pPr>
            <a:r>
              <a:rPr lang="en-US" sz="1800" dirty="0" err="1" smtClean="0">
                <a:solidFill>
                  <a:srgbClr val="000000"/>
                </a:solidFill>
                <a:latin typeface="DejaVu Sans Mono" panose="020B0609030804020204" pitchFamily="49" charset="0"/>
              </a:rPr>
              <a:t>uri</a:t>
            </a:r>
            <a:r>
              <a:rPr lang="en-US" sz="1800" dirty="0" smtClean="0">
                <a:solidFill>
                  <a:srgbClr val="000000"/>
                </a:solidFill>
                <a:latin typeface="DejaVu Sans Mono" panose="020B0609030804020204" pitchFamily="49" charset="0"/>
              </a:rPr>
              <a:t> </a:t>
            </a:r>
            <a:r>
              <a:rPr lang="en-US" sz="1800" dirty="0">
                <a:solidFill>
                  <a:srgbClr val="687687"/>
                </a:solidFill>
                <a:latin typeface="DejaVu Sans Mono" panose="020B0609030804020204" pitchFamily="49" charset="0"/>
              </a:rPr>
              <a:t>&lt;-</a:t>
            </a:r>
            <a:r>
              <a:rPr lang="en-US" sz="1800" dirty="0">
                <a:solidFill>
                  <a:srgbClr val="000000"/>
                </a:solidFill>
                <a:latin typeface="DejaVu Sans Mono" panose="020B0609030804020204" pitchFamily="49" charset="0"/>
              </a:rPr>
              <a:t> </a:t>
            </a:r>
            <a:r>
              <a:rPr lang="en-US" sz="1800" dirty="0" smtClean="0">
                <a:solidFill>
                  <a:srgbClr val="D53E4F"/>
                </a:solidFill>
                <a:latin typeface="DejaVu Sans Mono" panose="020B0609030804020204" pitchFamily="49" charset="0"/>
              </a:rPr>
              <a:t>"https</a:t>
            </a:r>
            <a:r>
              <a:rPr lang="en-US" sz="1800" dirty="0">
                <a:solidFill>
                  <a:srgbClr val="D53E4F"/>
                </a:solidFill>
                <a:latin typeface="DejaVu Sans Mono" panose="020B0609030804020204" pitchFamily="49" charset="0"/>
              </a:rPr>
              <a:t>://bbmc.ouhsc.edu/redcap/</a:t>
            </a:r>
            <a:r>
              <a:rPr lang="en-US" sz="1800" dirty="0" err="1">
                <a:solidFill>
                  <a:srgbClr val="D53E4F"/>
                </a:solidFill>
                <a:latin typeface="DejaVu Sans Mono" panose="020B0609030804020204" pitchFamily="49" charset="0"/>
              </a:rPr>
              <a:t>api</a:t>
            </a:r>
            <a:r>
              <a:rPr lang="en-US" sz="1800" dirty="0" smtClean="0">
                <a:solidFill>
                  <a:srgbClr val="D53E4F"/>
                </a:solidFill>
                <a:latin typeface="DejaVu Sans Mono" panose="020B0609030804020204" pitchFamily="49" charset="0"/>
              </a:rPr>
              <a:t>/"</a:t>
            </a:r>
          </a:p>
          <a:p>
            <a:pPr marL="0" indent="0">
              <a:buNone/>
            </a:pPr>
            <a:r>
              <a:rPr lang="en-US" sz="1800" dirty="0" smtClean="0">
                <a:solidFill>
                  <a:srgbClr val="000000"/>
                </a:solidFill>
                <a:latin typeface="DejaVu Sans Mono" panose="020B0609030804020204" pitchFamily="49" charset="0"/>
              </a:rPr>
              <a:t>token </a:t>
            </a:r>
            <a:r>
              <a:rPr lang="en-US" sz="1800" dirty="0">
                <a:solidFill>
                  <a:srgbClr val="687687"/>
                </a:solidFill>
                <a:latin typeface="DejaVu Sans Mono" panose="020B0609030804020204" pitchFamily="49" charset="0"/>
              </a:rPr>
              <a:t>&lt;-</a:t>
            </a:r>
            <a:r>
              <a:rPr lang="en-US" sz="1800" dirty="0">
                <a:solidFill>
                  <a:srgbClr val="000000"/>
                </a:solidFill>
                <a:latin typeface="DejaVu Sans Mono" panose="020B0609030804020204" pitchFamily="49" charset="0"/>
              </a:rPr>
              <a:t> </a:t>
            </a:r>
            <a:r>
              <a:rPr lang="en-US" sz="1800" dirty="0">
                <a:solidFill>
                  <a:srgbClr val="DD1144"/>
                </a:solidFill>
                <a:latin typeface="DejaVu Sans Mono" panose="020B0609030804020204" pitchFamily="49" charset="0"/>
              </a:rPr>
              <a:t>"</a:t>
            </a:r>
            <a:r>
              <a:rPr lang="en-US" sz="1800" dirty="0" smtClean="0">
                <a:solidFill>
                  <a:srgbClr val="DD1144"/>
                </a:solidFill>
                <a:latin typeface="DejaVu Sans Mono" panose="020B0609030804020204" pitchFamily="49" charset="0"/>
              </a:rPr>
              <a:t>9A81268476645C4E5F03428B8AC3AA7B</a:t>
            </a:r>
            <a:r>
              <a:rPr lang="en-US" sz="1800" dirty="0">
                <a:solidFill>
                  <a:srgbClr val="DD1144"/>
                </a:solidFill>
                <a:latin typeface="DejaVu Sans Mono" panose="020B0609030804020204" pitchFamily="49" charset="0"/>
              </a:rPr>
              <a:t>"</a:t>
            </a:r>
            <a:endParaRPr lang="en-US" sz="1800" dirty="0" smtClean="0">
              <a:solidFill>
                <a:srgbClr val="DD1144"/>
              </a:solidFill>
              <a:latin typeface="DejaVu Sans Mono" panose="020B0609030804020204" pitchFamily="49" charset="0"/>
            </a:endParaRPr>
          </a:p>
          <a:p>
            <a:pPr marL="0" indent="0">
              <a:buNone/>
            </a:pPr>
            <a:endParaRPr lang="en-US" sz="1800" dirty="0" smtClean="0">
              <a:solidFill>
                <a:srgbClr val="3F7F4F"/>
              </a:solidFill>
              <a:latin typeface="Consolas"/>
            </a:endParaRPr>
          </a:p>
          <a:p>
            <a:pPr marL="0" indent="0">
              <a:buNone/>
            </a:pPr>
            <a:r>
              <a:rPr lang="en-US" sz="1800" dirty="0" smtClean="0">
                <a:solidFill>
                  <a:srgbClr val="3F7F4F"/>
                </a:solidFill>
                <a:latin typeface="Consolas"/>
              </a:rPr>
              <a:t>### Call the server</a:t>
            </a:r>
            <a:endParaRPr lang="en-US" sz="1800" dirty="0">
              <a:solidFill>
                <a:srgbClr val="3F7F4F"/>
              </a:solidFill>
              <a:latin typeface="Consolas"/>
            </a:endParaRPr>
          </a:p>
          <a:p>
            <a:pPr marL="0" indent="0">
              <a:buNone/>
            </a:pPr>
            <a:r>
              <a:rPr lang="en-US" sz="1800" dirty="0" err="1" smtClean="0">
                <a:solidFill>
                  <a:srgbClr val="000000"/>
                </a:solidFill>
                <a:latin typeface="Consolas"/>
              </a:rPr>
              <a:t>result_read</a:t>
            </a:r>
            <a:r>
              <a:rPr lang="en-US" sz="1800" dirty="0" smtClean="0">
                <a:solidFill>
                  <a:srgbClr val="000000"/>
                </a:solidFill>
                <a:latin typeface="Consolas"/>
              </a:rPr>
              <a:t> </a:t>
            </a:r>
            <a:r>
              <a:rPr lang="en-US" sz="1800" dirty="0">
                <a:solidFill>
                  <a:srgbClr val="000000"/>
                </a:solidFill>
                <a:latin typeface="Consolas"/>
              </a:rPr>
              <a:t>&lt;- </a:t>
            </a:r>
            <a:r>
              <a:rPr lang="en-US" sz="1800" dirty="0" err="1">
                <a:solidFill>
                  <a:srgbClr val="000000"/>
                </a:solidFill>
                <a:latin typeface="Consolas"/>
              </a:rPr>
              <a:t>redcap_read</a:t>
            </a:r>
            <a:r>
              <a:rPr lang="en-US" sz="1800" dirty="0">
                <a:solidFill>
                  <a:srgbClr val="000000"/>
                </a:solidFill>
                <a:latin typeface="Consolas"/>
              </a:rPr>
              <a:t>(</a:t>
            </a:r>
            <a:r>
              <a:rPr lang="en-US" sz="1800" dirty="0" err="1">
                <a:solidFill>
                  <a:srgbClr val="000000"/>
                </a:solidFill>
                <a:latin typeface="Consolas"/>
              </a:rPr>
              <a:t>redcap_uri</a:t>
            </a:r>
            <a:r>
              <a:rPr lang="en-US" sz="1800" dirty="0">
                <a:solidFill>
                  <a:srgbClr val="000000"/>
                </a:solidFill>
                <a:latin typeface="Consolas"/>
              </a:rPr>
              <a:t>=</a:t>
            </a:r>
            <a:r>
              <a:rPr lang="en-US" sz="1800" dirty="0" err="1">
                <a:solidFill>
                  <a:srgbClr val="000000"/>
                </a:solidFill>
                <a:latin typeface="Consolas"/>
              </a:rPr>
              <a:t>uri</a:t>
            </a:r>
            <a:r>
              <a:rPr lang="en-US" sz="1800" dirty="0">
                <a:solidFill>
                  <a:srgbClr val="000000"/>
                </a:solidFill>
                <a:latin typeface="Consolas"/>
              </a:rPr>
              <a:t>, token=token</a:t>
            </a:r>
            <a:r>
              <a:rPr lang="en-US" sz="1800" dirty="0" smtClean="0">
                <a:solidFill>
                  <a:srgbClr val="000000"/>
                </a:solidFill>
                <a:latin typeface="Consolas"/>
              </a:rPr>
              <a:t>)</a:t>
            </a:r>
          </a:p>
          <a:p>
            <a:pPr marL="0" indent="0">
              <a:buNone/>
            </a:pPr>
            <a:endParaRPr lang="en-US" sz="1800" dirty="0" smtClean="0">
              <a:solidFill>
                <a:srgbClr val="3F7F4F"/>
              </a:solidFill>
              <a:latin typeface="Consolas"/>
            </a:endParaRPr>
          </a:p>
          <a:p>
            <a:pPr marL="0" indent="0">
              <a:buNone/>
            </a:pPr>
            <a:r>
              <a:rPr lang="en-US" sz="1800" dirty="0" smtClean="0">
                <a:solidFill>
                  <a:srgbClr val="3F7F4F"/>
                </a:solidFill>
                <a:latin typeface="Consolas"/>
              </a:rPr>
              <a:t>### Extract the dataset from the results</a:t>
            </a:r>
            <a:endParaRPr lang="en-US" sz="1800" dirty="0">
              <a:solidFill>
                <a:srgbClr val="3F7F4F"/>
              </a:solidFill>
              <a:latin typeface="Consolas"/>
            </a:endParaRPr>
          </a:p>
          <a:p>
            <a:pPr marL="0" indent="0">
              <a:buNone/>
            </a:pPr>
            <a:r>
              <a:rPr lang="en-US" sz="1800" dirty="0" smtClean="0">
                <a:solidFill>
                  <a:srgbClr val="000000"/>
                </a:solidFill>
                <a:latin typeface="Consolas"/>
              </a:rPr>
              <a:t>ds &lt;-</a:t>
            </a:r>
            <a:r>
              <a:rPr lang="en-US" sz="1800" dirty="0">
                <a:solidFill>
                  <a:srgbClr val="000000"/>
                </a:solidFill>
                <a:latin typeface="Consolas"/>
              </a:rPr>
              <a:t> </a:t>
            </a:r>
            <a:r>
              <a:rPr lang="en-US" sz="1800" dirty="0" err="1" smtClean="0">
                <a:solidFill>
                  <a:srgbClr val="000000"/>
                </a:solidFill>
                <a:latin typeface="Consolas"/>
              </a:rPr>
              <a:t>result_read</a:t>
            </a:r>
            <a:r>
              <a:rPr lang="en-US" sz="1800" dirty="0" err="1">
                <a:solidFill>
                  <a:srgbClr val="000000"/>
                </a:solidFill>
                <a:latin typeface="Consolas"/>
              </a:rPr>
              <a:t>$data</a:t>
            </a:r>
            <a:endParaRPr lang="en-US" sz="1800" dirty="0">
              <a:solidFill>
                <a:srgbClr val="000000"/>
              </a:solidFill>
              <a:latin typeface="Consolas"/>
            </a:endParaRPr>
          </a:p>
          <a:p>
            <a:pPr marL="0" indent="0">
              <a:buNone/>
            </a:pPr>
            <a:r>
              <a:rPr lang="en-US" sz="1800" dirty="0" smtClean="0">
                <a:solidFill>
                  <a:srgbClr val="000000"/>
                </a:solidFill>
                <a:latin typeface="Consolas"/>
              </a:rPr>
              <a:t>ds</a:t>
            </a:r>
          </a:p>
        </p:txBody>
      </p:sp>
      <p:sp>
        <p:nvSpPr>
          <p:cNvPr id="4" name="Rectangle 3"/>
          <p:cNvSpPr/>
          <p:nvPr/>
        </p:nvSpPr>
        <p:spPr>
          <a:xfrm>
            <a:off x="2971800" y="4495800"/>
            <a:ext cx="3810000" cy="2057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buNone/>
            </a:pPr>
            <a:r>
              <a:rPr lang="en-US" dirty="0">
                <a:solidFill>
                  <a:schemeClr val="accent5">
                    <a:lumMod val="75000"/>
                  </a:schemeClr>
                </a:solidFill>
                <a:latin typeface="Consolas"/>
              </a:rPr>
              <a:t> </a:t>
            </a:r>
            <a:r>
              <a:rPr lang="en-US" dirty="0" smtClean="0">
                <a:solidFill>
                  <a:schemeClr val="accent5">
                    <a:lumMod val="75000"/>
                  </a:schemeClr>
                </a:solidFill>
                <a:latin typeface="Consolas"/>
              </a:rPr>
              <a:t> </a:t>
            </a:r>
            <a:r>
              <a:rPr lang="en-US" dirty="0" err="1" smtClean="0">
                <a:solidFill>
                  <a:schemeClr val="accent5">
                    <a:lumMod val="75000"/>
                  </a:schemeClr>
                </a:solidFill>
                <a:latin typeface="Consolas"/>
              </a:rPr>
              <a:t>record_id</a:t>
            </a:r>
            <a:r>
              <a:rPr lang="en-US" dirty="0" smtClean="0">
                <a:solidFill>
                  <a:schemeClr val="accent5">
                    <a:lumMod val="75000"/>
                  </a:schemeClr>
                </a:solidFill>
                <a:latin typeface="Consolas"/>
              </a:rPr>
              <a:t> </a:t>
            </a:r>
            <a:r>
              <a:rPr lang="en-US" dirty="0" err="1">
                <a:solidFill>
                  <a:schemeClr val="accent5">
                    <a:lumMod val="75000"/>
                  </a:schemeClr>
                </a:solidFill>
                <a:latin typeface="Consolas"/>
              </a:rPr>
              <a:t>first_name</a:t>
            </a:r>
            <a:r>
              <a:rPr lang="en-US" dirty="0">
                <a:solidFill>
                  <a:schemeClr val="accent5">
                    <a:lumMod val="75000"/>
                  </a:schemeClr>
                </a:solidFill>
                <a:latin typeface="Consolas"/>
              </a:rPr>
              <a:t> age</a:t>
            </a:r>
          </a:p>
          <a:p>
            <a:pPr>
              <a:buNone/>
            </a:pPr>
            <a:r>
              <a:rPr lang="en-US" dirty="0">
                <a:solidFill>
                  <a:schemeClr val="accent5">
                    <a:lumMod val="75000"/>
                  </a:schemeClr>
                </a:solidFill>
                <a:latin typeface="Consolas"/>
              </a:rPr>
              <a:t>1         1     Nutmeg  10</a:t>
            </a:r>
          </a:p>
          <a:p>
            <a:pPr>
              <a:buNone/>
            </a:pPr>
            <a:r>
              <a:rPr lang="en-US" dirty="0">
                <a:solidFill>
                  <a:schemeClr val="accent5">
                    <a:lumMod val="75000"/>
                  </a:schemeClr>
                </a:solidFill>
                <a:latin typeface="Consolas"/>
              </a:rPr>
              <a:t>2         2     </a:t>
            </a:r>
            <a:r>
              <a:rPr lang="en-US" dirty="0" err="1">
                <a:solidFill>
                  <a:schemeClr val="accent5">
                    <a:lumMod val="75000"/>
                  </a:schemeClr>
                </a:solidFill>
                <a:latin typeface="Consolas"/>
              </a:rPr>
              <a:t>Tumtum</a:t>
            </a:r>
            <a:r>
              <a:rPr lang="en-US" dirty="0">
                <a:solidFill>
                  <a:schemeClr val="accent5">
                    <a:lumMod val="75000"/>
                  </a:schemeClr>
                </a:solidFill>
                <a:latin typeface="Consolas"/>
              </a:rPr>
              <a:t>  11</a:t>
            </a:r>
          </a:p>
          <a:p>
            <a:pPr>
              <a:buNone/>
            </a:pPr>
            <a:r>
              <a:rPr lang="en-US" dirty="0">
                <a:solidFill>
                  <a:schemeClr val="accent5">
                    <a:lumMod val="75000"/>
                  </a:schemeClr>
                </a:solidFill>
                <a:latin typeface="Consolas"/>
              </a:rPr>
              <a:t>3         3     Marcus  79</a:t>
            </a:r>
          </a:p>
          <a:p>
            <a:pPr>
              <a:buNone/>
            </a:pPr>
            <a:r>
              <a:rPr lang="en-US" dirty="0">
                <a:solidFill>
                  <a:schemeClr val="accent5">
                    <a:lumMod val="75000"/>
                  </a:schemeClr>
                </a:solidFill>
                <a:latin typeface="Consolas"/>
              </a:rPr>
              <a:t>4         4      Trudy  61</a:t>
            </a:r>
          </a:p>
          <a:p>
            <a:pPr>
              <a:buNone/>
            </a:pPr>
            <a:r>
              <a:rPr lang="en-US" dirty="0">
                <a:solidFill>
                  <a:schemeClr val="accent5">
                    <a:lumMod val="75000"/>
                  </a:schemeClr>
                </a:solidFill>
                <a:latin typeface="Consolas"/>
              </a:rPr>
              <a:t>5         5   John Lee  </a:t>
            </a:r>
            <a:r>
              <a:rPr lang="en-US" dirty="0" smtClean="0">
                <a:solidFill>
                  <a:schemeClr val="accent5">
                    <a:lumMod val="75000"/>
                  </a:schemeClr>
                </a:solidFill>
                <a:latin typeface="Consolas"/>
              </a:rPr>
              <a:t>58</a:t>
            </a:r>
            <a:endParaRPr lang="en-US" dirty="0">
              <a:solidFill>
                <a:schemeClr val="accent5">
                  <a:lumMod val="75000"/>
                </a:schemeClr>
              </a:solidFill>
              <a:latin typeface="Consolas"/>
            </a:endParaRPr>
          </a:p>
        </p:txBody>
      </p:sp>
    </p:spTree>
    <p:extLst>
      <p:ext uri="{BB962C8B-B14F-4D97-AF65-F5344CB8AC3E}">
        <p14:creationId xmlns:p14="http://schemas.microsoft.com/office/powerpoint/2010/main" val="36064821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6200" y="76200"/>
            <a:ext cx="8991600" cy="609600"/>
          </a:xfrm>
          <a:solidFill>
            <a:srgbClr val="526842"/>
          </a:solidFill>
        </p:spPr>
        <p:txBody>
          <a:bodyPr>
            <a:normAutofit fontScale="90000"/>
          </a:bodyPr>
          <a:lstStyle/>
          <a:p>
            <a:pPr>
              <a:spcBef>
                <a:spcPts val="0"/>
              </a:spcBef>
              <a:defRPr/>
            </a:pPr>
            <a:r>
              <a:rPr lang="en-US" dirty="0" smtClean="0"/>
              <a:t>Comparison against Minimal</a:t>
            </a:r>
            <a:endParaRPr lang="en-US" dirty="0"/>
          </a:p>
        </p:txBody>
      </p:sp>
      <p:sp>
        <p:nvSpPr>
          <p:cNvPr id="7" name="Content Placeholder 2"/>
          <p:cNvSpPr>
            <a:spLocks noGrp="1"/>
          </p:cNvSpPr>
          <p:nvPr>
            <p:ph idx="1"/>
          </p:nvPr>
        </p:nvSpPr>
        <p:spPr>
          <a:xfrm>
            <a:off x="4572000" y="685800"/>
            <a:ext cx="4572000" cy="6172199"/>
          </a:xfrm>
        </p:spPr>
        <p:txBody>
          <a:bodyPr>
            <a:normAutofit/>
          </a:bodyPr>
          <a:lstStyle/>
          <a:p>
            <a:pPr marL="0" indent="0">
              <a:buNone/>
            </a:pPr>
            <a:endParaRPr lang="en-US" sz="1300" dirty="0" smtClean="0">
              <a:solidFill>
                <a:srgbClr val="3F7F4F"/>
              </a:solidFill>
              <a:latin typeface="Consolas"/>
            </a:endParaRPr>
          </a:p>
          <a:p>
            <a:pPr marL="0" indent="0">
              <a:buNone/>
            </a:pPr>
            <a:endParaRPr lang="en-US" sz="1300" dirty="0">
              <a:solidFill>
                <a:srgbClr val="3F7F4F"/>
              </a:solidFill>
              <a:latin typeface="Consolas"/>
            </a:endParaRPr>
          </a:p>
          <a:p>
            <a:pPr marL="0" indent="0">
              <a:buNone/>
            </a:pPr>
            <a:r>
              <a:rPr lang="en-US" sz="1300" dirty="0" smtClean="0">
                <a:solidFill>
                  <a:srgbClr val="3F7F4F"/>
                </a:solidFill>
                <a:latin typeface="Consolas"/>
              </a:rPr>
              <a:t>### </a:t>
            </a:r>
            <a:r>
              <a:rPr lang="en-US" sz="1300" dirty="0">
                <a:solidFill>
                  <a:srgbClr val="3F7F4F"/>
                </a:solidFill>
                <a:latin typeface="Consolas"/>
              </a:rPr>
              <a:t>Call the server</a:t>
            </a:r>
            <a:endParaRPr lang="en-US" sz="1300" dirty="0" smtClean="0">
              <a:solidFill>
                <a:srgbClr val="3F7F4F"/>
              </a:solidFill>
              <a:latin typeface="Consolas"/>
            </a:endParaRPr>
          </a:p>
          <a:p>
            <a:pPr marL="0" indent="0">
              <a:buNone/>
            </a:pPr>
            <a:r>
              <a:rPr lang="en-US" sz="1300" dirty="0" err="1" smtClean="0">
                <a:solidFill>
                  <a:srgbClr val="000000"/>
                </a:solidFill>
                <a:latin typeface="Consolas"/>
              </a:rPr>
              <a:t>rawCsvText</a:t>
            </a:r>
            <a:r>
              <a:rPr lang="en-US" sz="1300" dirty="0" smtClean="0">
                <a:solidFill>
                  <a:srgbClr val="000000"/>
                </a:solidFill>
                <a:latin typeface="Consolas"/>
              </a:rPr>
              <a:t> &lt;- </a:t>
            </a:r>
            <a:r>
              <a:rPr lang="en-US" sz="1300" dirty="0" err="1" smtClean="0">
                <a:solidFill>
                  <a:srgbClr val="000000"/>
                </a:solidFill>
                <a:latin typeface="Consolas"/>
              </a:rPr>
              <a:t>RCurl</a:t>
            </a:r>
            <a:r>
              <a:rPr lang="en-US" sz="1300" dirty="0" smtClean="0">
                <a:solidFill>
                  <a:srgbClr val="3F5F5F"/>
                </a:solidFill>
                <a:latin typeface="Consolas"/>
              </a:rPr>
              <a:t>::</a:t>
            </a:r>
            <a:r>
              <a:rPr lang="en-US" sz="1300" dirty="0" err="1" smtClean="0">
                <a:solidFill>
                  <a:srgbClr val="000000"/>
                </a:solidFill>
                <a:latin typeface="Consolas"/>
              </a:rPr>
              <a:t>postForm</a:t>
            </a:r>
            <a:r>
              <a:rPr lang="en-US" sz="1300" dirty="0" smtClean="0">
                <a:solidFill>
                  <a:srgbClr val="000000"/>
                </a:solidFill>
                <a:latin typeface="Consolas"/>
              </a:rPr>
              <a:t>(</a:t>
            </a:r>
          </a:p>
          <a:p>
            <a:pPr marL="0" indent="0">
              <a:buNone/>
            </a:pPr>
            <a:r>
              <a:rPr lang="en-US" sz="1300" dirty="0" smtClean="0">
                <a:solidFill>
                  <a:srgbClr val="000000"/>
                </a:solidFill>
                <a:latin typeface="Consolas"/>
              </a:rPr>
              <a:t>  </a:t>
            </a:r>
            <a:r>
              <a:rPr lang="en-US" sz="1300" dirty="0" err="1" smtClean="0">
                <a:solidFill>
                  <a:srgbClr val="000000"/>
                </a:solidFill>
                <a:latin typeface="Consolas"/>
              </a:rPr>
              <a:t>uri</a:t>
            </a:r>
            <a:r>
              <a:rPr lang="en-US" sz="1300" dirty="0" smtClean="0">
                <a:solidFill>
                  <a:srgbClr val="000000"/>
                </a:solidFill>
                <a:latin typeface="Consolas"/>
              </a:rPr>
              <a:t> = </a:t>
            </a:r>
            <a:r>
              <a:rPr lang="en-US" sz="1300" dirty="0" err="1" smtClean="0">
                <a:solidFill>
                  <a:srgbClr val="000000"/>
                </a:solidFill>
                <a:latin typeface="Consolas"/>
              </a:rPr>
              <a:t>uri</a:t>
            </a:r>
            <a:r>
              <a:rPr lang="en-US" sz="1300" dirty="0" smtClean="0">
                <a:solidFill>
                  <a:srgbClr val="000000"/>
                </a:solidFill>
                <a:latin typeface="Consolas"/>
              </a:rPr>
              <a:t>, </a:t>
            </a:r>
            <a:endParaRPr lang="en-US" sz="1300" dirty="0">
              <a:solidFill>
                <a:srgbClr val="3F7F4F"/>
              </a:solidFill>
              <a:latin typeface="Consolas"/>
            </a:endParaRPr>
          </a:p>
          <a:p>
            <a:pPr marL="0" indent="0">
              <a:buNone/>
            </a:pPr>
            <a:r>
              <a:rPr lang="en-US" sz="1300" dirty="0">
                <a:solidFill>
                  <a:srgbClr val="000000"/>
                </a:solidFill>
                <a:latin typeface="Consolas"/>
              </a:rPr>
              <a:t>  </a:t>
            </a:r>
            <a:r>
              <a:rPr lang="en-US" sz="1300" dirty="0" smtClean="0">
                <a:solidFill>
                  <a:srgbClr val="000000"/>
                </a:solidFill>
                <a:latin typeface="Consolas"/>
              </a:rPr>
              <a:t>token = token, </a:t>
            </a:r>
          </a:p>
          <a:p>
            <a:pPr marL="0" indent="0">
              <a:buNone/>
            </a:pPr>
            <a:r>
              <a:rPr lang="en-US" sz="1300" dirty="0">
                <a:solidFill>
                  <a:srgbClr val="000000"/>
                </a:solidFill>
                <a:latin typeface="Consolas"/>
              </a:rPr>
              <a:t> </a:t>
            </a:r>
            <a:r>
              <a:rPr lang="en-US" sz="1300" dirty="0" smtClean="0">
                <a:solidFill>
                  <a:srgbClr val="000000"/>
                </a:solidFill>
                <a:latin typeface="Consolas"/>
              </a:rPr>
              <a:t> content =</a:t>
            </a:r>
            <a:r>
              <a:rPr lang="en-US" sz="1300" dirty="0">
                <a:solidFill>
                  <a:srgbClr val="3F3FAF"/>
                </a:solidFill>
                <a:latin typeface="Consolas"/>
              </a:rPr>
              <a:t>'record'</a:t>
            </a:r>
            <a:r>
              <a:rPr lang="en-US" sz="1300" dirty="0">
                <a:solidFill>
                  <a:srgbClr val="000000"/>
                </a:solidFill>
                <a:latin typeface="Consolas"/>
              </a:rPr>
              <a:t>,</a:t>
            </a:r>
          </a:p>
          <a:p>
            <a:pPr marL="0" indent="0">
              <a:buNone/>
            </a:pPr>
            <a:r>
              <a:rPr lang="en-US" sz="1300" dirty="0">
                <a:solidFill>
                  <a:srgbClr val="000000"/>
                </a:solidFill>
                <a:latin typeface="Consolas"/>
              </a:rPr>
              <a:t>  </a:t>
            </a:r>
            <a:r>
              <a:rPr lang="en-US" sz="1300" dirty="0" smtClean="0">
                <a:solidFill>
                  <a:srgbClr val="000000"/>
                </a:solidFill>
                <a:latin typeface="Consolas"/>
              </a:rPr>
              <a:t>format = </a:t>
            </a:r>
            <a:r>
              <a:rPr lang="en-US" sz="1300" dirty="0" smtClean="0">
                <a:solidFill>
                  <a:srgbClr val="3F3FAF"/>
                </a:solidFill>
                <a:latin typeface="Consolas"/>
              </a:rPr>
              <a:t>'csv</a:t>
            </a:r>
            <a:r>
              <a:rPr lang="en-US" sz="1300" dirty="0">
                <a:solidFill>
                  <a:srgbClr val="3F3FAF"/>
                </a:solidFill>
                <a:latin typeface="Consolas"/>
              </a:rPr>
              <a:t>'</a:t>
            </a:r>
            <a:r>
              <a:rPr lang="en-US" sz="1300" dirty="0">
                <a:solidFill>
                  <a:srgbClr val="000000"/>
                </a:solidFill>
                <a:latin typeface="Consolas"/>
              </a:rPr>
              <a:t>, </a:t>
            </a:r>
          </a:p>
          <a:p>
            <a:pPr marL="0" indent="0">
              <a:buNone/>
            </a:pPr>
            <a:r>
              <a:rPr lang="en-US" sz="1300" dirty="0">
                <a:solidFill>
                  <a:srgbClr val="000000"/>
                </a:solidFill>
                <a:latin typeface="Consolas"/>
              </a:rPr>
              <a:t>  </a:t>
            </a:r>
            <a:r>
              <a:rPr lang="en-US" sz="1300" dirty="0" smtClean="0">
                <a:solidFill>
                  <a:srgbClr val="000000"/>
                </a:solidFill>
                <a:latin typeface="Consolas"/>
              </a:rPr>
              <a:t>type = </a:t>
            </a:r>
            <a:r>
              <a:rPr lang="en-US" sz="1300" dirty="0" smtClean="0">
                <a:solidFill>
                  <a:srgbClr val="3F3FAF"/>
                </a:solidFill>
                <a:latin typeface="Consolas"/>
              </a:rPr>
              <a:t>'flat</a:t>
            </a:r>
            <a:r>
              <a:rPr lang="en-US" sz="1300" dirty="0">
                <a:solidFill>
                  <a:srgbClr val="3F3FAF"/>
                </a:solidFill>
                <a:latin typeface="Consolas"/>
              </a:rPr>
              <a:t>'</a:t>
            </a:r>
            <a:r>
              <a:rPr lang="en-US" sz="1300" dirty="0">
                <a:solidFill>
                  <a:srgbClr val="000000"/>
                </a:solidFill>
                <a:latin typeface="Consolas"/>
              </a:rPr>
              <a:t>, </a:t>
            </a:r>
          </a:p>
          <a:p>
            <a:pPr marL="0" indent="0">
              <a:buNone/>
            </a:pPr>
            <a:r>
              <a:rPr lang="en-US" sz="1300" dirty="0">
                <a:solidFill>
                  <a:srgbClr val="000000"/>
                </a:solidFill>
                <a:latin typeface="Consolas"/>
              </a:rPr>
              <a:t>  .</a:t>
            </a:r>
            <a:r>
              <a:rPr lang="en-US" sz="1300" dirty="0" smtClean="0">
                <a:solidFill>
                  <a:srgbClr val="000000"/>
                </a:solidFill>
                <a:latin typeface="Consolas"/>
              </a:rPr>
              <a:t>opts = </a:t>
            </a:r>
            <a:r>
              <a:rPr lang="en-US" sz="1300" dirty="0" err="1" smtClean="0">
                <a:solidFill>
                  <a:srgbClr val="000000"/>
                </a:solidFill>
                <a:latin typeface="Consolas"/>
              </a:rPr>
              <a:t>curlOptions</a:t>
            </a:r>
            <a:r>
              <a:rPr lang="en-US" sz="1300" dirty="0" smtClean="0">
                <a:solidFill>
                  <a:srgbClr val="000000"/>
                </a:solidFill>
                <a:latin typeface="Consolas"/>
              </a:rPr>
              <a:t>(</a:t>
            </a:r>
            <a:r>
              <a:rPr lang="en-US" sz="1300" dirty="0" err="1" smtClean="0">
                <a:solidFill>
                  <a:srgbClr val="000000"/>
                </a:solidFill>
                <a:latin typeface="Consolas"/>
              </a:rPr>
              <a:t>ssl.verifypeer</a:t>
            </a:r>
            <a:r>
              <a:rPr lang="en-US" sz="1300" dirty="0" smtClean="0">
                <a:solidFill>
                  <a:srgbClr val="000000"/>
                </a:solidFill>
                <a:latin typeface="Consolas"/>
              </a:rPr>
              <a:t>=</a:t>
            </a:r>
            <a:r>
              <a:rPr lang="en-US" sz="1300" dirty="0" smtClean="0">
                <a:solidFill>
                  <a:srgbClr val="7F007F"/>
                </a:solidFill>
                <a:latin typeface="Consolas"/>
              </a:rPr>
              <a:t>FALSE</a:t>
            </a:r>
            <a:r>
              <a:rPr lang="en-US" sz="1300" dirty="0">
                <a:solidFill>
                  <a:srgbClr val="000000"/>
                </a:solidFill>
                <a:latin typeface="Consolas"/>
              </a:rPr>
              <a:t>)</a:t>
            </a:r>
          </a:p>
          <a:p>
            <a:pPr marL="0" indent="0">
              <a:buNone/>
            </a:pPr>
            <a:r>
              <a:rPr lang="en-US" sz="1300" dirty="0">
                <a:solidFill>
                  <a:srgbClr val="000000"/>
                </a:solidFill>
                <a:latin typeface="Consolas"/>
              </a:rPr>
              <a:t>)</a:t>
            </a:r>
          </a:p>
          <a:p>
            <a:pPr marL="0" indent="0">
              <a:buNone/>
            </a:pPr>
            <a:endParaRPr lang="en-US" sz="1300" dirty="0">
              <a:latin typeface="Consolas"/>
            </a:endParaRPr>
          </a:p>
          <a:p>
            <a:pPr marL="0" indent="0">
              <a:buNone/>
            </a:pPr>
            <a:r>
              <a:rPr lang="en-US" sz="1300" dirty="0">
                <a:solidFill>
                  <a:srgbClr val="3F7F4F"/>
                </a:solidFill>
                <a:latin typeface="Consolas"/>
              </a:rPr>
              <a:t>### Convert raw text into a </a:t>
            </a:r>
            <a:r>
              <a:rPr lang="en-US" sz="1300" dirty="0" err="1">
                <a:solidFill>
                  <a:srgbClr val="3F7F4F"/>
                </a:solidFill>
                <a:latin typeface="Consolas"/>
              </a:rPr>
              <a:t>data.frame</a:t>
            </a:r>
            <a:endParaRPr lang="en-US" sz="1300" dirty="0">
              <a:solidFill>
                <a:srgbClr val="3F7F4F"/>
              </a:solidFill>
              <a:latin typeface="Consolas"/>
            </a:endParaRPr>
          </a:p>
          <a:p>
            <a:pPr marL="0" indent="0">
              <a:buNone/>
            </a:pPr>
            <a:r>
              <a:rPr lang="en-US" sz="1300" dirty="0" smtClean="0">
                <a:solidFill>
                  <a:srgbClr val="000000"/>
                </a:solidFill>
                <a:latin typeface="Consolas"/>
              </a:rPr>
              <a:t>ds </a:t>
            </a:r>
            <a:r>
              <a:rPr lang="en-US" sz="1300" dirty="0">
                <a:solidFill>
                  <a:srgbClr val="000000"/>
                </a:solidFill>
                <a:latin typeface="Consolas"/>
              </a:rPr>
              <a:t>&lt;- read.csv(text=</a:t>
            </a:r>
            <a:r>
              <a:rPr lang="en-US" sz="1300" dirty="0" err="1">
                <a:solidFill>
                  <a:srgbClr val="000000"/>
                </a:solidFill>
                <a:latin typeface="Consolas"/>
              </a:rPr>
              <a:t>rawCsvText</a:t>
            </a:r>
            <a:r>
              <a:rPr lang="en-US" sz="1300" dirty="0" smtClean="0">
                <a:solidFill>
                  <a:srgbClr val="000000"/>
                </a:solidFill>
                <a:latin typeface="Consolas"/>
              </a:rPr>
              <a:t>,</a:t>
            </a:r>
            <a:br>
              <a:rPr lang="en-US" sz="1300" dirty="0" smtClean="0">
                <a:solidFill>
                  <a:srgbClr val="000000"/>
                </a:solidFill>
                <a:latin typeface="Consolas"/>
              </a:rPr>
            </a:br>
            <a:r>
              <a:rPr lang="en-US" sz="1300" dirty="0" smtClean="0">
                <a:solidFill>
                  <a:srgbClr val="000000"/>
                </a:solidFill>
                <a:latin typeface="Consolas"/>
              </a:rPr>
              <a:t>  </a:t>
            </a:r>
            <a:r>
              <a:rPr lang="en-US" sz="1300" dirty="0" err="1" smtClean="0">
                <a:solidFill>
                  <a:srgbClr val="000000"/>
                </a:solidFill>
                <a:latin typeface="Consolas"/>
              </a:rPr>
              <a:t>stringsAsFactors</a:t>
            </a:r>
            <a:r>
              <a:rPr lang="en-US" sz="1300" dirty="0" smtClean="0">
                <a:solidFill>
                  <a:srgbClr val="000000"/>
                </a:solidFill>
                <a:latin typeface="Consolas"/>
              </a:rPr>
              <a:t>=</a:t>
            </a:r>
            <a:r>
              <a:rPr lang="en-US" sz="1300" dirty="0" smtClean="0">
                <a:solidFill>
                  <a:srgbClr val="7F007F"/>
                </a:solidFill>
                <a:latin typeface="Consolas"/>
              </a:rPr>
              <a:t>FALSE</a:t>
            </a:r>
            <a:r>
              <a:rPr lang="en-US" sz="1300" dirty="0" smtClean="0">
                <a:solidFill>
                  <a:srgbClr val="000000"/>
                </a:solidFill>
                <a:latin typeface="Consolas"/>
              </a:rPr>
              <a:t>)</a:t>
            </a:r>
            <a:endParaRPr lang="en-US" sz="1300" dirty="0">
              <a:solidFill>
                <a:srgbClr val="3F7F4F"/>
              </a:solidFill>
              <a:latin typeface="Consolas"/>
            </a:endParaRPr>
          </a:p>
        </p:txBody>
      </p:sp>
      <p:sp>
        <p:nvSpPr>
          <p:cNvPr id="4" name="Content Placeholder 2"/>
          <p:cNvSpPr txBox="1">
            <a:spLocks/>
          </p:cNvSpPr>
          <p:nvPr/>
        </p:nvSpPr>
        <p:spPr>
          <a:xfrm>
            <a:off x="0" y="685800"/>
            <a:ext cx="4572000" cy="61721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300" dirty="0" smtClean="0">
              <a:solidFill>
                <a:srgbClr val="3F7F4F"/>
              </a:solidFill>
              <a:latin typeface="Consolas"/>
            </a:endParaRPr>
          </a:p>
          <a:p>
            <a:pPr marL="0" indent="0">
              <a:buNone/>
            </a:pPr>
            <a:endParaRPr lang="en-US" sz="1300" dirty="0">
              <a:solidFill>
                <a:srgbClr val="3F7F4F"/>
              </a:solidFill>
              <a:latin typeface="Consolas"/>
            </a:endParaRPr>
          </a:p>
          <a:p>
            <a:pPr marL="0" indent="0">
              <a:buNone/>
            </a:pPr>
            <a:r>
              <a:rPr lang="en-US" sz="1300" dirty="0" smtClean="0">
                <a:solidFill>
                  <a:srgbClr val="3F7F4F"/>
                </a:solidFill>
                <a:latin typeface="Consolas"/>
              </a:rPr>
              <a:t>### </a:t>
            </a:r>
            <a:r>
              <a:rPr lang="en-US" sz="1300" dirty="0">
                <a:solidFill>
                  <a:srgbClr val="3F7F4F"/>
                </a:solidFill>
                <a:latin typeface="Consolas"/>
              </a:rPr>
              <a:t>Call the server</a:t>
            </a:r>
          </a:p>
          <a:p>
            <a:pPr marL="0" indent="0">
              <a:buNone/>
            </a:pPr>
            <a:r>
              <a:rPr lang="en-US" sz="1300" dirty="0" smtClean="0">
                <a:solidFill>
                  <a:srgbClr val="000000"/>
                </a:solidFill>
                <a:latin typeface="Consolas"/>
              </a:rPr>
              <a:t>result </a:t>
            </a:r>
            <a:r>
              <a:rPr lang="en-US" sz="1300" dirty="0">
                <a:solidFill>
                  <a:srgbClr val="000000"/>
                </a:solidFill>
                <a:latin typeface="Consolas"/>
              </a:rPr>
              <a:t>&lt;- </a:t>
            </a:r>
            <a:r>
              <a:rPr lang="en-US" sz="1300" dirty="0" err="1" smtClean="0">
                <a:solidFill>
                  <a:srgbClr val="000000"/>
                </a:solidFill>
                <a:latin typeface="Consolas"/>
              </a:rPr>
              <a:t>redcap_read</a:t>
            </a:r>
            <a:r>
              <a:rPr lang="en-US" sz="1300" dirty="0" smtClean="0">
                <a:solidFill>
                  <a:srgbClr val="000000"/>
                </a:solidFill>
                <a:latin typeface="Consolas"/>
              </a:rPr>
              <a:t>(</a:t>
            </a:r>
            <a:r>
              <a:rPr lang="en-US" sz="1300" dirty="0" err="1" smtClean="0">
                <a:solidFill>
                  <a:srgbClr val="000000"/>
                </a:solidFill>
                <a:latin typeface="Consolas"/>
              </a:rPr>
              <a:t>redcap_uri</a:t>
            </a:r>
            <a:r>
              <a:rPr lang="en-US" sz="1300" dirty="0" smtClean="0">
                <a:solidFill>
                  <a:srgbClr val="000000"/>
                </a:solidFill>
                <a:latin typeface="Consolas"/>
              </a:rPr>
              <a:t>=</a:t>
            </a:r>
            <a:r>
              <a:rPr lang="en-US" sz="1300" dirty="0" err="1" smtClean="0">
                <a:solidFill>
                  <a:srgbClr val="000000"/>
                </a:solidFill>
                <a:latin typeface="Consolas"/>
              </a:rPr>
              <a:t>uri</a:t>
            </a:r>
            <a:r>
              <a:rPr lang="en-US" sz="1300" dirty="0" smtClean="0">
                <a:solidFill>
                  <a:srgbClr val="000000"/>
                </a:solidFill>
                <a:latin typeface="Consolas"/>
              </a:rPr>
              <a:t>, 			  token=token</a:t>
            </a:r>
            <a:r>
              <a:rPr lang="en-US" sz="1300" dirty="0">
                <a:solidFill>
                  <a:srgbClr val="000000"/>
                </a:solidFill>
                <a:latin typeface="Consolas"/>
              </a:rPr>
              <a:t>)</a:t>
            </a:r>
          </a:p>
          <a:p>
            <a:pPr marL="0" indent="0">
              <a:buNone/>
            </a:pPr>
            <a:endParaRPr lang="en-US" sz="1300" dirty="0" smtClean="0">
              <a:solidFill>
                <a:srgbClr val="3F7F4F"/>
              </a:solidFill>
              <a:latin typeface="Consolas"/>
            </a:endParaRPr>
          </a:p>
          <a:p>
            <a:pPr marL="0" indent="0">
              <a:buNone/>
            </a:pPr>
            <a:r>
              <a:rPr lang="en-US" sz="1300" dirty="0">
                <a:solidFill>
                  <a:srgbClr val="3F7F4F"/>
                </a:solidFill>
                <a:latin typeface="Consolas"/>
              </a:rPr>
              <a:t>### </a:t>
            </a:r>
            <a:r>
              <a:rPr lang="en-US" sz="1300" dirty="0" smtClean="0">
                <a:solidFill>
                  <a:srgbClr val="3F7F4F"/>
                </a:solidFill>
                <a:latin typeface="Consolas"/>
              </a:rPr>
              <a:t>Pull out </a:t>
            </a:r>
            <a:r>
              <a:rPr lang="en-US" sz="1300" dirty="0">
                <a:solidFill>
                  <a:srgbClr val="3F7F4F"/>
                </a:solidFill>
                <a:latin typeface="Consolas"/>
              </a:rPr>
              <a:t>the dataset from the results</a:t>
            </a:r>
          </a:p>
          <a:p>
            <a:pPr marL="0" indent="0">
              <a:buNone/>
            </a:pPr>
            <a:r>
              <a:rPr lang="en-US" sz="1300" dirty="0" smtClean="0">
                <a:solidFill>
                  <a:srgbClr val="000000"/>
                </a:solidFill>
                <a:latin typeface="Consolas"/>
              </a:rPr>
              <a:t>ds </a:t>
            </a:r>
            <a:r>
              <a:rPr lang="en-US" sz="1300" dirty="0">
                <a:solidFill>
                  <a:srgbClr val="000000"/>
                </a:solidFill>
                <a:latin typeface="Consolas"/>
              </a:rPr>
              <a:t>&lt;- </a:t>
            </a:r>
            <a:r>
              <a:rPr lang="en-US" sz="1300" dirty="0" err="1" smtClean="0">
                <a:solidFill>
                  <a:srgbClr val="000000"/>
                </a:solidFill>
                <a:latin typeface="Consolas"/>
              </a:rPr>
              <a:t>result$data</a:t>
            </a:r>
            <a:endParaRPr lang="en-US" sz="1300" dirty="0">
              <a:solidFill>
                <a:srgbClr val="000000"/>
              </a:solidFill>
              <a:latin typeface="Consolas"/>
            </a:endParaRPr>
          </a:p>
        </p:txBody>
      </p:sp>
    </p:spTree>
    <p:extLst>
      <p:ext uri="{BB962C8B-B14F-4D97-AF65-F5344CB8AC3E}">
        <p14:creationId xmlns:p14="http://schemas.microsoft.com/office/powerpoint/2010/main" val="1090763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6200" y="76200"/>
            <a:ext cx="8991600" cy="609600"/>
          </a:xfrm>
          <a:solidFill>
            <a:srgbClr val="526842"/>
          </a:solidFill>
        </p:spPr>
        <p:txBody>
          <a:bodyPr>
            <a:normAutofit fontScale="90000"/>
          </a:bodyPr>
          <a:lstStyle/>
          <a:p>
            <a:pPr>
              <a:spcBef>
                <a:spcPts val="0"/>
              </a:spcBef>
              <a:defRPr/>
            </a:pPr>
            <a:r>
              <a:rPr lang="en-US" dirty="0" smtClean="0"/>
              <a:t>Comparison without batching</a:t>
            </a:r>
            <a:endParaRPr lang="en-US" dirty="0"/>
          </a:p>
        </p:txBody>
      </p:sp>
      <p:sp>
        <p:nvSpPr>
          <p:cNvPr id="7" name="Content Placeholder 2"/>
          <p:cNvSpPr>
            <a:spLocks noGrp="1"/>
          </p:cNvSpPr>
          <p:nvPr>
            <p:ph idx="1"/>
          </p:nvPr>
        </p:nvSpPr>
        <p:spPr>
          <a:xfrm>
            <a:off x="4572000" y="685800"/>
            <a:ext cx="4572000" cy="6172199"/>
          </a:xfrm>
        </p:spPr>
        <p:txBody>
          <a:bodyPr>
            <a:noAutofit/>
          </a:bodyPr>
          <a:lstStyle/>
          <a:p>
            <a:pPr marL="0" lvl="1" indent="0">
              <a:buNone/>
            </a:pPr>
            <a:r>
              <a:rPr lang="en-US" sz="420" dirty="0" err="1">
                <a:latin typeface="Courier New" panose="02070309020205020404" pitchFamily="49" charset="0"/>
                <a:cs typeface="Courier New" panose="02070309020205020404" pitchFamily="49" charset="0"/>
              </a:rPr>
              <a:t>redcap_read_oneshot</a:t>
            </a:r>
            <a:r>
              <a:rPr lang="en-US" sz="420" dirty="0">
                <a:latin typeface="Courier New" panose="02070309020205020404" pitchFamily="49" charset="0"/>
                <a:cs typeface="Courier New" panose="02070309020205020404" pitchFamily="49" charset="0"/>
              </a:rPr>
              <a:t> &lt;- function( </a:t>
            </a:r>
            <a:r>
              <a:rPr lang="en-US" sz="420" dirty="0" err="1">
                <a:latin typeface="Courier New" panose="02070309020205020404" pitchFamily="49" charset="0"/>
                <a:cs typeface="Courier New" panose="02070309020205020404" pitchFamily="49" charset="0"/>
              </a:rPr>
              <a:t>redcap_uri</a:t>
            </a:r>
            <a:r>
              <a:rPr lang="en-US" sz="420" dirty="0">
                <a:latin typeface="Courier New" panose="02070309020205020404" pitchFamily="49" charset="0"/>
                <a:cs typeface="Courier New" panose="02070309020205020404" pitchFamily="49" charset="0"/>
              </a:rPr>
              <a:t>, token, records=NULL, </a:t>
            </a:r>
            <a:r>
              <a:rPr lang="en-US" sz="420" dirty="0" err="1">
                <a:latin typeface="Courier New" panose="02070309020205020404" pitchFamily="49" charset="0"/>
                <a:cs typeface="Courier New" panose="02070309020205020404" pitchFamily="49" charset="0"/>
              </a:rPr>
              <a:t>records_collapsed</a:t>
            </a:r>
            <a:r>
              <a:rPr lang="en-US" sz="420" dirty="0">
                <a:latin typeface="Courier New" panose="02070309020205020404" pitchFamily="49" charset="0"/>
                <a:cs typeface="Courier New" panose="02070309020205020404" pitchFamily="49" charset="0"/>
              </a:rPr>
              <a:t>="", </a:t>
            </a:r>
          </a:p>
          <a:p>
            <a:pPr marL="0" lvl="1" indent="0">
              <a:buNone/>
            </a:pPr>
            <a:r>
              <a:rPr lang="en-US" sz="420" dirty="0">
                <a:latin typeface="Courier New" panose="02070309020205020404" pitchFamily="49" charset="0"/>
                <a:cs typeface="Courier New" panose="02070309020205020404" pitchFamily="49" charset="0"/>
              </a:rPr>
              <a:t>                         fields=NULL, </a:t>
            </a:r>
            <a:r>
              <a:rPr lang="en-US" sz="420" dirty="0" err="1">
                <a:latin typeface="Courier New" panose="02070309020205020404" pitchFamily="49" charset="0"/>
                <a:cs typeface="Courier New" panose="02070309020205020404" pitchFamily="49" charset="0"/>
              </a:rPr>
              <a:t>fields_collapsed</a:t>
            </a:r>
            <a:r>
              <a:rPr lang="en-US" sz="420" dirty="0">
                <a:latin typeface="Courier New" panose="02070309020205020404" pitchFamily="49" charset="0"/>
                <a:cs typeface="Courier New" panose="02070309020205020404" pitchFamily="49" charset="0"/>
              </a:rPr>
              <a:t>="", </a:t>
            </a:r>
          </a:p>
          <a:p>
            <a:pPr marL="0" lvl="1" indent="0">
              <a:buNone/>
            </a:pP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export_data_access_groups</a:t>
            </a:r>
            <a:r>
              <a:rPr lang="en-US" sz="420" dirty="0">
                <a:latin typeface="Courier New" panose="02070309020205020404" pitchFamily="49" charset="0"/>
                <a:cs typeface="Courier New" panose="02070309020205020404" pitchFamily="49" charset="0"/>
              </a:rPr>
              <a:t>=FALSE,</a:t>
            </a:r>
          </a:p>
          <a:p>
            <a:pPr marL="0" lvl="1" indent="0">
              <a:buNone/>
            </a:pP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raw_or_label</a:t>
            </a:r>
            <a:r>
              <a:rPr lang="en-US" sz="420" dirty="0">
                <a:latin typeface="Courier New" panose="02070309020205020404" pitchFamily="49" charset="0"/>
                <a:cs typeface="Courier New" panose="02070309020205020404" pitchFamily="49" charset="0"/>
              </a:rPr>
              <a:t>='raw', verbose=TRUE, </a:t>
            </a:r>
            <a:r>
              <a:rPr lang="en-US" sz="420" dirty="0" err="1">
                <a:latin typeface="Courier New" panose="02070309020205020404" pitchFamily="49" charset="0"/>
                <a:cs typeface="Courier New" panose="02070309020205020404" pitchFamily="49" charset="0"/>
              </a:rPr>
              <a:t>cert_location</a:t>
            </a:r>
            <a:r>
              <a:rPr lang="en-US" sz="420" dirty="0">
                <a:latin typeface="Courier New" panose="02070309020205020404" pitchFamily="49" charset="0"/>
                <a:cs typeface="Courier New" panose="02070309020205020404" pitchFamily="49" charset="0"/>
              </a:rPr>
              <a:t>=NULL ) </a:t>
            </a:r>
            <a:r>
              <a:rPr lang="en-US" sz="420" dirty="0" smtClean="0">
                <a:latin typeface="Courier New" panose="02070309020205020404" pitchFamily="49" charset="0"/>
                <a:cs typeface="Courier New" panose="02070309020205020404" pitchFamily="49" charset="0"/>
              </a:rPr>
              <a:t>{  </a:t>
            </a:r>
            <a:endParaRPr lang="en-US" sz="420" dirty="0">
              <a:latin typeface="Courier New" panose="02070309020205020404" pitchFamily="49" charset="0"/>
              <a:cs typeface="Courier New" panose="02070309020205020404" pitchFamily="49" charset="0"/>
            </a:endParaRPr>
          </a:p>
          <a:p>
            <a:pPr marL="0" lvl="1" indent="0">
              <a:buNone/>
            </a:pP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start_time</a:t>
            </a:r>
            <a:r>
              <a:rPr lang="en-US" sz="420" dirty="0">
                <a:latin typeface="Courier New" panose="02070309020205020404" pitchFamily="49" charset="0"/>
                <a:cs typeface="Courier New" panose="02070309020205020404" pitchFamily="49" charset="0"/>
              </a:rPr>
              <a:t> &lt;- </a:t>
            </a:r>
            <a:r>
              <a:rPr lang="en-US" sz="420" dirty="0" err="1">
                <a:latin typeface="Courier New" panose="02070309020205020404" pitchFamily="49" charset="0"/>
                <a:cs typeface="Courier New" panose="02070309020205020404" pitchFamily="49" charset="0"/>
              </a:rPr>
              <a:t>Sys.time</a:t>
            </a:r>
            <a:r>
              <a:rPr lang="en-US" sz="420" dirty="0">
                <a:latin typeface="Courier New" panose="02070309020205020404" pitchFamily="49" charset="0"/>
                <a:cs typeface="Courier New" panose="02070309020205020404" pitchFamily="49" charset="0"/>
              </a:rPr>
              <a:t>()</a:t>
            </a:r>
          </a:p>
          <a:p>
            <a:pPr marL="0" lvl="1" indent="0">
              <a:buNone/>
            </a:pPr>
            <a:r>
              <a:rPr lang="en-US" sz="420" dirty="0">
                <a:latin typeface="Courier New" panose="02070309020205020404" pitchFamily="49" charset="0"/>
                <a:cs typeface="Courier New" panose="02070309020205020404" pitchFamily="49" charset="0"/>
              </a:rPr>
              <a:t>  </a:t>
            </a:r>
          </a:p>
          <a:p>
            <a:pPr marL="0" lvl="1" indent="0">
              <a:buNone/>
            </a:pPr>
            <a:r>
              <a:rPr lang="en-US" sz="420" dirty="0">
                <a:latin typeface="Courier New" panose="02070309020205020404" pitchFamily="49" charset="0"/>
                <a:cs typeface="Courier New" panose="02070309020205020404" pitchFamily="49" charset="0"/>
              </a:rPr>
              <a:t>  if( missing(</a:t>
            </a:r>
            <a:r>
              <a:rPr lang="en-US" sz="420" dirty="0" err="1">
                <a:latin typeface="Courier New" panose="02070309020205020404" pitchFamily="49" charset="0"/>
                <a:cs typeface="Courier New" panose="02070309020205020404" pitchFamily="49" charset="0"/>
              </a:rPr>
              <a:t>redcap_uri</a:t>
            </a:r>
            <a:r>
              <a:rPr lang="en-US" sz="420" dirty="0">
                <a:latin typeface="Courier New" panose="02070309020205020404" pitchFamily="49" charset="0"/>
                <a:cs typeface="Courier New" panose="02070309020205020404" pitchFamily="49" charset="0"/>
              </a:rPr>
              <a:t>) )</a:t>
            </a:r>
          </a:p>
          <a:p>
            <a:pPr marL="0" lvl="1" indent="0">
              <a:buNone/>
            </a:pPr>
            <a:r>
              <a:rPr lang="en-US" sz="420" dirty="0">
                <a:latin typeface="Courier New" panose="02070309020205020404" pitchFamily="49" charset="0"/>
                <a:cs typeface="Courier New" panose="02070309020205020404" pitchFamily="49" charset="0"/>
              </a:rPr>
              <a:t>    stop("The required parameter `</a:t>
            </a:r>
            <a:r>
              <a:rPr lang="en-US" sz="420" dirty="0" err="1">
                <a:latin typeface="Courier New" panose="02070309020205020404" pitchFamily="49" charset="0"/>
                <a:cs typeface="Courier New" panose="02070309020205020404" pitchFamily="49" charset="0"/>
              </a:rPr>
              <a:t>redcap_uri</a:t>
            </a:r>
            <a:r>
              <a:rPr lang="en-US" sz="420" dirty="0">
                <a:latin typeface="Courier New" panose="02070309020205020404" pitchFamily="49" charset="0"/>
                <a:cs typeface="Courier New" panose="02070309020205020404" pitchFamily="49" charset="0"/>
              </a:rPr>
              <a:t>` was missing from the call to `</a:t>
            </a:r>
            <a:r>
              <a:rPr lang="en-US" sz="420" dirty="0" err="1">
                <a:latin typeface="Courier New" panose="02070309020205020404" pitchFamily="49" charset="0"/>
                <a:cs typeface="Courier New" panose="02070309020205020404" pitchFamily="49" charset="0"/>
              </a:rPr>
              <a:t>redcap_read_oneshot</a:t>
            </a:r>
            <a:r>
              <a:rPr lang="en-US" sz="420" dirty="0" smtClean="0">
                <a:latin typeface="Courier New" panose="02070309020205020404" pitchFamily="49" charset="0"/>
                <a:cs typeface="Courier New" panose="02070309020205020404" pitchFamily="49" charset="0"/>
              </a:rPr>
              <a:t>()`.")  </a:t>
            </a:r>
            <a:endParaRPr lang="en-US" sz="420" dirty="0">
              <a:latin typeface="Courier New" panose="02070309020205020404" pitchFamily="49" charset="0"/>
              <a:cs typeface="Courier New" panose="02070309020205020404" pitchFamily="49" charset="0"/>
            </a:endParaRPr>
          </a:p>
          <a:p>
            <a:pPr marL="0" lvl="1" indent="0">
              <a:buNone/>
            </a:pPr>
            <a:r>
              <a:rPr lang="en-US" sz="420" dirty="0">
                <a:latin typeface="Courier New" panose="02070309020205020404" pitchFamily="49" charset="0"/>
                <a:cs typeface="Courier New" panose="02070309020205020404" pitchFamily="49" charset="0"/>
              </a:rPr>
              <a:t>  if( missing(token) )</a:t>
            </a:r>
          </a:p>
          <a:p>
            <a:pPr marL="0" lvl="1" indent="0">
              <a:buNone/>
            </a:pPr>
            <a:r>
              <a:rPr lang="en-US" sz="420" dirty="0">
                <a:latin typeface="Courier New" panose="02070309020205020404" pitchFamily="49" charset="0"/>
                <a:cs typeface="Courier New" panose="02070309020205020404" pitchFamily="49" charset="0"/>
              </a:rPr>
              <a:t>    stop("The required parameter `token` was missing from the call to `</a:t>
            </a:r>
            <a:r>
              <a:rPr lang="en-US" sz="420" dirty="0" err="1">
                <a:latin typeface="Courier New" panose="02070309020205020404" pitchFamily="49" charset="0"/>
                <a:cs typeface="Courier New" panose="02070309020205020404" pitchFamily="49" charset="0"/>
              </a:rPr>
              <a:t>redcap_read_oneshot</a:t>
            </a:r>
            <a:r>
              <a:rPr lang="en-US" sz="420" dirty="0" smtClean="0">
                <a:latin typeface="Courier New" panose="02070309020205020404" pitchFamily="49" charset="0"/>
                <a:cs typeface="Courier New" panose="02070309020205020404" pitchFamily="49" charset="0"/>
              </a:rPr>
              <a:t>()`.")   </a:t>
            </a:r>
            <a:endParaRPr lang="en-US" sz="420" dirty="0">
              <a:latin typeface="Courier New" panose="02070309020205020404" pitchFamily="49" charset="0"/>
              <a:cs typeface="Courier New" panose="02070309020205020404" pitchFamily="49" charset="0"/>
            </a:endParaRPr>
          </a:p>
          <a:p>
            <a:pPr marL="0" lvl="1" indent="0">
              <a:buNone/>
            </a:pPr>
            <a:r>
              <a:rPr lang="en-US" sz="420" dirty="0">
                <a:latin typeface="Courier New" panose="02070309020205020404" pitchFamily="49" charset="0"/>
                <a:cs typeface="Courier New" panose="02070309020205020404" pitchFamily="49" charset="0"/>
              </a:rPr>
              <a:t>  if( </a:t>
            </a:r>
            <a:r>
              <a:rPr lang="en-US" sz="420" dirty="0" err="1">
                <a:latin typeface="Courier New" panose="02070309020205020404" pitchFamily="49" charset="0"/>
                <a:cs typeface="Courier New" panose="02070309020205020404" pitchFamily="49" charset="0"/>
              </a:rPr>
              <a:t>nchar</a:t>
            </a:r>
            <a:r>
              <a:rPr lang="en-US" sz="420" dirty="0">
                <a:latin typeface="Courier New" panose="02070309020205020404" pitchFamily="49" charset="0"/>
                <a:cs typeface="Courier New" panose="02070309020205020404" pitchFamily="49" charset="0"/>
              </a:rPr>
              <a:t>(</a:t>
            </a:r>
            <a:r>
              <a:rPr lang="en-US" sz="420" dirty="0" err="1">
                <a:latin typeface="Courier New" panose="02070309020205020404" pitchFamily="49" charset="0"/>
                <a:cs typeface="Courier New" panose="02070309020205020404" pitchFamily="49" charset="0"/>
              </a:rPr>
              <a:t>records_collapsed</a:t>
            </a:r>
            <a:r>
              <a:rPr lang="en-US" sz="420" dirty="0">
                <a:latin typeface="Courier New" panose="02070309020205020404" pitchFamily="49" charset="0"/>
                <a:cs typeface="Courier New" panose="02070309020205020404" pitchFamily="49" charset="0"/>
              </a:rPr>
              <a:t>)==0 )</a:t>
            </a:r>
          </a:p>
          <a:p>
            <a:pPr marL="0" lvl="1" indent="0">
              <a:buNone/>
            </a:pP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records_collapsed</a:t>
            </a:r>
            <a:r>
              <a:rPr lang="en-US" sz="420" dirty="0">
                <a:latin typeface="Courier New" panose="02070309020205020404" pitchFamily="49" charset="0"/>
                <a:cs typeface="Courier New" panose="02070309020205020404" pitchFamily="49" charset="0"/>
              </a:rPr>
              <a:t> &lt;- </a:t>
            </a:r>
            <a:r>
              <a:rPr lang="en-US" sz="420" dirty="0" err="1">
                <a:latin typeface="Courier New" panose="02070309020205020404" pitchFamily="49" charset="0"/>
                <a:cs typeface="Courier New" panose="02070309020205020404" pitchFamily="49" charset="0"/>
              </a:rPr>
              <a:t>ifelse</a:t>
            </a:r>
            <a:r>
              <a:rPr lang="en-US" sz="420" dirty="0">
                <a:latin typeface="Courier New" panose="02070309020205020404" pitchFamily="49" charset="0"/>
                <a:cs typeface="Courier New" panose="02070309020205020404" pitchFamily="49" charset="0"/>
              </a:rPr>
              <a:t>(</a:t>
            </a:r>
            <a:r>
              <a:rPr lang="en-US" sz="420" dirty="0" err="1">
                <a:latin typeface="Courier New" panose="02070309020205020404" pitchFamily="49" charset="0"/>
                <a:cs typeface="Courier New" panose="02070309020205020404" pitchFamily="49" charset="0"/>
              </a:rPr>
              <a:t>is.null</a:t>
            </a:r>
            <a:r>
              <a:rPr lang="en-US" sz="420" dirty="0">
                <a:latin typeface="Courier New" panose="02070309020205020404" pitchFamily="49" charset="0"/>
                <a:cs typeface="Courier New" panose="02070309020205020404" pitchFamily="49" charset="0"/>
              </a:rPr>
              <a:t>(records), "", paste0(records, collapse=",")) #This is an empty string if `records` is NULL.</a:t>
            </a:r>
          </a:p>
          <a:p>
            <a:pPr marL="0" lvl="1" indent="0">
              <a:buNone/>
            </a:pPr>
            <a:r>
              <a:rPr lang="en-US" sz="420" dirty="0">
                <a:latin typeface="Courier New" panose="02070309020205020404" pitchFamily="49" charset="0"/>
                <a:cs typeface="Courier New" panose="02070309020205020404" pitchFamily="49" charset="0"/>
              </a:rPr>
              <a:t>  if( </a:t>
            </a:r>
            <a:r>
              <a:rPr lang="en-US" sz="420" dirty="0" err="1">
                <a:latin typeface="Courier New" panose="02070309020205020404" pitchFamily="49" charset="0"/>
                <a:cs typeface="Courier New" panose="02070309020205020404" pitchFamily="49" charset="0"/>
              </a:rPr>
              <a:t>nchar</a:t>
            </a:r>
            <a:r>
              <a:rPr lang="en-US" sz="420" dirty="0">
                <a:latin typeface="Courier New" panose="02070309020205020404" pitchFamily="49" charset="0"/>
                <a:cs typeface="Courier New" panose="02070309020205020404" pitchFamily="49" charset="0"/>
              </a:rPr>
              <a:t>(</a:t>
            </a:r>
            <a:r>
              <a:rPr lang="en-US" sz="420" dirty="0" err="1">
                <a:latin typeface="Courier New" panose="02070309020205020404" pitchFamily="49" charset="0"/>
                <a:cs typeface="Courier New" panose="02070309020205020404" pitchFamily="49" charset="0"/>
              </a:rPr>
              <a:t>fields_collapsed</a:t>
            </a:r>
            <a:r>
              <a:rPr lang="en-US" sz="420" dirty="0">
                <a:latin typeface="Courier New" panose="02070309020205020404" pitchFamily="49" charset="0"/>
                <a:cs typeface="Courier New" panose="02070309020205020404" pitchFamily="49" charset="0"/>
              </a:rPr>
              <a:t>)==0 )</a:t>
            </a:r>
          </a:p>
          <a:p>
            <a:pPr marL="0" lvl="1" indent="0">
              <a:buNone/>
            </a:pP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fields_collapsed</a:t>
            </a:r>
            <a:r>
              <a:rPr lang="en-US" sz="420" dirty="0">
                <a:latin typeface="Courier New" panose="02070309020205020404" pitchFamily="49" charset="0"/>
                <a:cs typeface="Courier New" panose="02070309020205020404" pitchFamily="49" charset="0"/>
              </a:rPr>
              <a:t> &lt;- </a:t>
            </a:r>
            <a:r>
              <a:rPr lang="en-US" sz="420" dirty="0" err="1">
                <a:latin typeface="Courier New" panose="02070309020205020404" pitchFamily="49" charset="0"/>
                <a:cs typeface="Courier New" panose="02070309020205020404" pitchFamily="49" charset="0"/>
              </a:rPr>
              <a:t>ifelse</a:t>
            </a:r>
            <a:r>
              <a:rPr lang="en-US" sz="420" dirty="0">
                <a:latin typeface="Courier New" panose="02070309020205020404" pitchFamily="49" charset="0"/>
                <a:cs typeface="Courier New" panose="02070309020205020404" pitchFamily="49" charset="0"/>
              </a:rPr>
              <a:t>(</a:t>
            </a:r>
            <a:r>
              <a:rPr lang="en-US" sz="420" dirty="0" err="1">
                <a:latin typeface="Courier New" panose="02070309020205020404" pitchFamily="49" charset="0"/>
                <a:cs typeface="Courier New" panose="02070309020205020404" pitchFamily="49" charset="0"/>
              </a:rPr>
              <a:t>is.null</a:t>
            </a:r>
            <a:r>
              <a:rPr lang="en-US" sz="420" dirty="0">
                <a:latin typeface="Courier New" panose="02070309020205020404" pitchFamily="49" charset="0"/>
                <a:cs typeface="Courier New" panose="02070309020205020404" pitchFamily="49" charset="0"/>
              </a:rPr>
              <a:t>(fields), "", paste0(fields, collapse=",")) #This is an empty string if `fields` is NULL.</a:t>
            </a:r>
          </a:p>
          <a:p>
            <a:pPr marL="0" lvl="1" indent="0">
              <a:buNone/>
            </a:pPr>
            <a:r>
              <a:rPr lang="en-US" sz="420" dirty="0">
                <a:latin typeface="Courier New" panose="02070309020205020404" pitchFamily="49" charset="0"/>
                <a:cs typeface="Courier New" panose="02070309020205020404" pitchFamily="49" charset="0"/>
              </a:rPr>
              <a:t>  </a:t>
            </a:r>
          </a:p>
          <a:p>
            <a:pPr marL="0" lvl="1" indent="0">
              <a:buNone/>
            </a:pP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export_data_access_groups_string</a:t>
            </a:r>
            <a:r>
              <a:rPr lang="en-US" sz="420" dirty="0">
                <a:latin typeface="Courier New" panose="02070309020205020404" pitchFamily="49" charset="0"/>
                <a:cs typeface="Courier New" panose="02070309020205020404" pitchFamily="49" charset="0"/>
              </a:rPr>
              <a:t> &lt;- </a:t>
            </a:r>
            <a:r>
              <a:rPr lang="en-US" sz="420" dirty="0" err="1">
                <a:latin typeface="Courier New" panose="02070309020205020404" pitchFamily="49" charset="0"/>
                <a:cs typeface="Courier New" panose="02070309020205020404" pitchFamily="49" charset="0"/>
              </a:rPr>
              <a:t>ifelse</a:t>
            </a:r>
            <a:r>
              <a:rPr lang="en-US" sz="420" dirty="0">
                <a:latin typeface="Courier New" panose="02070309020205020404" pitchFamily="49" charset="0"/>
                <a:cs typeface="Courier New" panose="02070309020205020404" pitchFamily="49" charset="0"/>
              </a:rPr>
              <a:t>(</a:t>
            </a:r>
            <a:r>
              <a:rPr lang="en-US" sz="420" dirty="0" err="1">
                <a:latin typeface="Courier New" panose="02070309020205020404" pitchFamily="49" charset="0"/>
                <a:cs typeface="Courier New" panose="02070309020205020404" pitchFamily="49" charset="0"/>
              </a:rPr>
              <a:t>export_data_access_groups</a:t>
            </a:r>
            <a:r>
              <a:rPr lang="en-US" sz="420" dirty="0">
                <a:latin typeface="Courier New" panose="02070309020205020404" pitchFamily="49" charset="0"/>
                <a:cs typeface="Courier New" panose="02070309020205020404" pitchFamily="49" charset="0"/>
              </a:rPr>
              <a:t>, "true", "false")</a:t>
            </a:r>
          </a:p>
          <a:p>
            <a:pPr marL="0" lvl="1" indent="0">
              <a:buNone/>
            </a:pPr>
            <a:r>
              <a:rPr lang="en-US" sz="420" dirty="0">
                <a:latin typeface="Courier New" panose="02070309020205020404" pitchFamily="49" charset="0"/>
                <a:cs typeface="Courier New" panose="02070309020205020404" pitchFamily="49" charset="0"/>
              </a:rPr>
              <a:t>  </a:t>
            </a:r>
          </a:p>
          <a:p>
            <a:pPr marL="0" lvl="1" indent="0">
              <a:buNone/>
            </a:pPr>
            <a:r>
              <a:rPr lang="en-US" sz="420" dirty="0">
                <a:latin typeface="Courier New" panose="02070309020205020404" pitchFamily="49" charset="0"/>
                <a:cs typeface="Courier New" panose="02070309020205020404" pitchFamily="49" charset="0"/>
              </a:rPr>
              <a:t>  if( missing( </a:t>
            </a:r>
            <a:r>
              <a:rPr lang="en-US" sz="420" dirty="0" err="1">
                <a:latin typeface="Courier New" panose="02070309020205020404" pitchFamily="49" charset="0"/>
                <a:cs typeface="Courier New" panose="02070309020205020404" pitchFamily="49" charset="0"/>
              </a:rPr>
              <a:t>cert_location</a:t>
            </a:r>
            <a:r>
              <a:rPr lang="en-US" sz="420" dirty="0">
                <a:latin typeface="Courier New" panose="02070309020205020404" pitchFamily="49" charset="0"/>
                <a:cs typeface="Courier New" panose="02070309020205020404" pitchFamily="49" charset="0"/>
              </a:rPr>
              <a:t> ) | </a:t>
            </a:r>
            <a:r>
              <a:rPr lang="en-US" sz="420" dirty="0" err="1">
                <a:latin typeface="Courier New" panose="02070309020205020404" pitchFamily="49" charset="0"/>
                <a:cs typeface="Courier New" panose="02070309020205020404" pitchFamily="49" charset="0"/>
              </a:rPr>
              <a:t>is.null</a:t>
            </a:r>
            <a:r>
              <a:rPr lang="en-US" sz="420" dirty="0">
                <a:latin typeface="Courier New" panose="02070309020205020404" pitchFamily="49" charset="0"/>
                <a:cs typeface="Courier New" panose="02070309020205020404" pitchFamily="49" charset="0"/>
              </a:rPr>
              <a:t>(</a:t>
            </a:r>
            <a:r>
              <a:rPr lang="en-US" sz="420" dirty="0" err="1">
                <a:latin typeface="Courier New" panose="02070309020205020404" pitchFamily="49" charset="0"/>
                <a:cs typeface="Courier New" panose="02070309020205020404" pitchFamily="49" charset="0"/>
              </a:rPr>
              <a:t>cert_location</a:t>
            </a:r>
            <a:r>
              <a:rPr lang="en-US" sz="420" dirty="0">
                <a:latin typeface="Courier New" panose="02070309020205020404" pitchFamily="49" charset="0"/>
                <a:cs typeface="Courier New" panose="02070309020205020404" pitchFamily="49" charset="0"/>
              </a:rPr>
              <a:t>) | (length(</a:t>
            </a:r>
            <a:r>
              <a:rPr lang="en-US" sz="420" dirty="0" err="1">
                <a:latin typeface="Courier New" panose="02070309020205020404" pitchFamily="49" charset="0"/>
                <a:cs typeface="Courier New" panose="02070309020205020404" pitchFamily="49" charset="0"/>
              </a:rPr>
              <a:t>cert_location</a:t>
            </a:r>
            <a:r>
              <a:rPr lang="en-US" sz="420" dirty="0">
                <a:latin typeface="Courier New" panose="02070309020205020404" pitchFamily="49" charset="0"/>
                <a:cs typeface="Courier New" panose="02070309020205020404" pitchFamily="49" charset="0"/>
              </a:rPr>
              <a:t>)==0)) </a:t>
            </a:r>
          </a:p>
          <a:p>
            <a:pPr marL="0" lvl="1" indent="0">
              <a:buNone/>
            </a:pP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cert_location</a:t>
            </a:r>
            <a:r>
              <a:rPr lang="en-US" sz="420" dirty="0">
                <a:latin typeface="Courier New" panose="02070309020205020404" pitchFamily="49" charset="0"/>
                <a:cs typeface="Courier New" panose="02070309020205020404" pitchFamily="49" charset="0"/>
              </a:rPr>
              <a:t> &lt;- </a:t>
            </a:r>
            <a:r>
              <a:rPr lang="en-US" sz="420" dirty="0" err="1">
                <a:latin typeface="Courier New" panose="02070309020205020404" pitchFamily="49" charset="0"/>
                <a:cs typeface="Courier New" panose="02070309020205020404" pitchFamily="49" charset="0"/>
              </a:rPr>
              <a:t>system.file</a:t>
            </a:r>
            <a:r>
              <a:rPr lang="en-US" sz="420" dirty="0">
                <a:latin typeface="Courier New" panose="02070309020205020404" pitchFamily="49" charset="0"/>
                <a:cs typeface="Courier New" panose="02070309020205020404" pitchFamily="49" charset="0"/>
              </a:rPr>
              <a:t>("</a:t>
            </a:r>
            <a:r>
              <a:rPr lang="en-US" sz="420" dirty="0" err="1">
                <a:latin typeface="Courier New" panose="02070309020205020404" pitchFamily="49" charset="0"/>
                <a:cs typeface="Courier New" panose="02070309020205020404" pitchFamily="49" charset="0"/>
              </a:rPr>
              <a:t>cacert.pem</a:t>
            </a:r>
            <a:r>
              <a:rPr lang="en-US" sz="420" dirty="0">
                <a:latin typeface="Courier New" panose="02070309020205020404" pitchFamily="49" charset="0"/>
                <a:cs typeface="Courier New" panose="02070309020205020404" pitchFamily="49" charset="0"/>
              </a:rPr>
              <a:t>", package="</a:t>
            </a:r>
            <a:r>
              <a:rPr lang="en-US" sz="420" dirty="0" err="1">
                <a:latin typeface="Courier New" panose="02070309020205020404" pitchFamily="49" charset="0"/>
                <a:cs typeface="Courier New" panose="02070309020205020404" pitchFamily="49" charset="0"/>
              </a:rPr>
              <a:t>httr</a:t>
            </a:r>
            <a:r>
              <a:rPr lang="en-US" sz="420" dirty="0">
                <a:latin typeface="Courier New" panose="02070309020205020404" pitchFamily="49" charset="0"/>
                <a:cs typeface="Courier New" panose="02070309020205020404" pitchFamily="49" charset="0"/>
              </a:rPr>
              <a:t>")</a:t>
            </a:r>
          </a:p>
          <a:p>
            <a:pPr marL="0" lvl="1" indent="0">
              <a:buNone/>
            </a:pPr>
            <a:endParaRPr lang="en-US" sz="420" dirty="0">
              <a:latin typeface="Courier New" panose="02070309020205020404" pitchFamily="49" charset="0"/>
              <a:cs typeface="Courier New" panose="02070309020205020404" pitchFamily="49" charset="0"/>
            </a:endParaRPr>
          </a:p>
          <a:p>
            <a:pPr marL="0" lvl="1" indent="0">
              <a:buNone/>
            </a:pPr>
            <a:r>
              <a:rPr lang="en-US" sz="420" dirty="0">
                <a:latin typeface="Courier New" panose="02070309020205020404" pitchFamily="49" charset="0"/>
                <a:cs typeface="Courier New" panose="02070309020205020404" pitchFamily="49" charset="0"/>
              </a:rPr>
              <a:t>  if( !base::</a:t>
            </a:r>
            <a:r>
              <a:rPr lang="en-US" sz="420" dirty="0" err="1">
                <a:latin typeface="Courier New" panose="02070309020205020404" pitchFamily="49" charset="0"/>
                <a:cs typeface="Courier New" panose="02070309020205020404" pitchFamily="49" charset="0"/>
              </a:rPr>
              <a:t>file.exists</a:t>
            </a:r>
            <a:r>
              <a:rPr lang="en-US" sz="420" dirty="0">
                <a:latin typeface="Courier New" panose="02070309020205020404" pitchFamily="49" charset="0"/>
                <a:cs typeface="Courier New" panose="02070309020205020404" pitchFamily="49" charset="0"/>
              </a:rPr>
              <a:t>(</a:t>
            </a:r>
            <a:r>
              <a:rPr lang="en-US" sz="420" dirty="0" err="1">
                <a:latin typeface="Courier New" panose="02070309020205020404" pitchFamily="49" charset="0"/>
                <a:cs typeface="Courier New" panose="02070309020205020404" pitchFamily="49" charset="0"/>
              </a:rPr>
              <a:t>cert_location</a:t>
            </a:r>
            <a:r>
              <a:rPr lang="en-US" sz="420" dirty="0">
                <a:latin typeface="Courier New" panose="02070309020205020404" pitchFamily="49" charset="0"/>
                <a:cs typeface="Courier New" panose="02070309020205020404" pitchFamily="49" charset="0"/>
              </a:rPr>
              <a:t>) )</a:t>
            </a:r>
          </a:p>
          <a:p>
            <a:pPr marL="0" lvl="1" indent="0">
              <a:buNone/>
            </a:pPr>
            <a:r>
              <a:rPr lang="en-US" sz="420" dirty="0">
                <a:latin typeface="Courier New" panose="02070309020205020404" pitchFamily="49" charset="0"/>
                <a:cs typeface="Courier New" panose="02070309020205020404" pitchFamily="49" charset="0"/>
              </a:rPr>
              <a:t>      stop(paste0("The file specified by `</a:t>
            </a:r>
            <a:r>
              <a:rPr lang="en-US" sz="420" dirty="0" err="1">
                <a:latin typeface="Courier New" panose="02070309020205020404" pitchFamily="49" charset="0"/>
                <a:cs typeface="Courier New" panose="02070309020205020404" pitchFamily="49" charset="0"/>
              </a:rPr>
              <a:t>cert_location</a:t>
            </a:r>
            <a:r>
              <a:rPr lang="en-US" sz="420" dirty="0">
                <a:latin typeface="Courier New" panose="02070309020205020404" pitchFamily="49" charset="0"/>
                <a:cs typeface="Courier New" panose="02070309020205020404" pitchFamily="49" charset="0"/>
              </a:rPr>
              <a:t>`, (", </a:t>
            </a:r>
            <a:r>
              <a:rPr lang="en-US" sz="420" dirty="0" err="1">
                <a:latin typeface="Courier New" panose="02070309020205020404" pitchFamily="49" charset="0"/>
                <a:cs typeface="Courier New" panose="02070309020205020404" pitchFamily="49" charset="0"/>
              </a:rPr>
              <a:t>cert_location</a:t>
            </a:r>
            <a:r>
              <a:rPr lang="en-US" sz="420" dirty="0">
                <a:latin typeface="Courier New" panose="02070309020205020404" pitchFamily="49" charset="0"/>
                <a:cs typeface="Courier New" panose="02070309020205020404" pitchFamily="49" charset="0"/>
              </a:rPr>
              <a:t>, ") could not be found."))</a:t>
            </a:r>
          </a:p>
          <a:p>
            <a:pPr marL="0" lvl="1" indent="0">
              <a:buNone/>
            </a:pPr>
            <a:r>
              <a:rPr lang="en-US" sz="420" dirty="0">
                <a:latin typeface="Courier New" panose="02070309020205020404" pitchFamily="49" charset="0"/>
                <a:cs typeface="Courier New" panose="02070309020205020404" pitchFamily="49" charset="0"/>
              </a:rPr>
              <a:t>  </a:t>
            </a:r>
          </a:p>
          <a:p>
            <a:pPr marL="0" lvl="1" indent="0">
              <a:buNone/>
            </a:pPr>
            <a:r>
              <a:rPr lang="en-US" sz="420" dirty="0" smtClean="0">
                <a:latin typeface="Courier New" panose="02070309020205020404" pitchFamily="49" charset="0"/>
                <a:cs typeface="Courier New" panose="02070309020205020404" pitchFamily="49" charset="0"/>
              </a:rPr>
              <a:t>  </a:t>
            </a:r>
            <a:r>
              <a:rPr lang="en-US" sz="420" dirty="0" err="1" smtClean="0">
                <a:latin typeface="Courier New" panose="02070309020205020404" pitchFamily="49" charset="0"/>
                <a:cs typeface="Courier New" panose="02070309020205020404" pitchFamily="49" charset="0"/>
              </a:rPr>
              <a:t>config_options</a:t>
            </a:r>
            <a:r>
              <a:rPr lang="en-US" sz="420" dirty="0" smtClean="0">
                <a:latin typeface="Courier New" panose="02070309020205020404" pitchFamily="49" charset="0"/>
                <a:cs typeface="Courier New" panose="02070309020205020404" pitchFamily="49" charset="0"/>
              </a:rPr>
              <a:t> </a:t>
            </a:r>
            <a:r>
              <a:rPr lang="en-US" sz="420" dirty="0">
                <a:latin typeface="Courier New" panose="02070309020205020404" pitchFamily="49" charset="0"/>
                <a:cs typeface="Courier New" panose="02070309020205020404" pitchFamily="49" charset="0"/>
              </a:rPr>
              <a:t>&lt;- list(</a:t>
            </a:r>
            <a:r>
              <a:rPr lang="en-US" sz="420" dirty="0" err="1">
                <a:latin typeface="Courier New" panose="02070309020205020404" pitchFamily="49" charset="0"/>
                <a:cs typeface="Courier New" panose="02070309020205020404" pitchFamily="49" charset="0"/>
              </a:rPr>
              <a:t>cainfo</a:t>
            </a:r>
            <a:r>
              <a:rPr lang="en-US" sz="420" dirty="0">
                <a:latin typeface="Courier New" panose="02070309020205020404" pitchFamily="49" charset="0"/>
                <a:cs typeface="Courier New" panose="02070309020205020404" pitchFamily="49" charset="0"/>
              </a:rPr>
              <a:t>=</a:t>
            </a:r>
            <a:r>
              <a:rPr lang="en-US" sz="420" dirty="0" err="1">
                <a:latin typeface="Courier New" panose="02070309020205020404" pitchFamily="49" charset="0"/>
                <a:cs typeface="Courier New" panose="02070309020205020404" pitchFamily="49" charset="0"/>
              </a:rPr>
              <a:t>cert_location</a:t>
            </a: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sslversion</a:t>
            </a:r>
            <a:r>
              <a:rPr lang="en-US" sz="420" dirty="0">
                <a:latin typeface="Courier New" panose="02070309020205020404" pitchFamily="49" charset="0"/>
                <a:cs typeface="Courier New" panose="02070309020205020404" pitchFamily="49" charset="0"/>
              </a:rPr>
              <a:t>=3</a:t>
            </a:r>
            <a:r>
              <a:rPr lang="en-US" sz="420" dirty="0" smtClean="0">
                <a:latin typeface="Courier New" panose="02070309020205020404" pitchFamily="49" charset="0"/>
                <a:cs typeface="Courier New" panose="02070309020205020404" pitchFamily="49" charset="0"/>
              </a:rPr>
              <a:t>)  </a:t>
            </a:r>
            <a:endParaRPr lang="en-US" sz="420" dirty="0">
              <a:latin typeface="Courier New" panose="02070309020205020404" pitchFamily="49" charset="0"/>
              <a:cs typeface="Courier New" panose="02070309020205020404" pitchFamily="49" charset="0"/>
            </a:endParaRPr>
          </a:p>
          <a:p>
            <a:pPr marL="0" lvl="1" indent="0">
              <a:buNone/>
            </a:pPr>
            <a:r>
              <a:rPr lang="en-US" sz="420" dirty="0" smtClean="0">
                <a:latin typeface="Courier New" panose="02070309020205020404" pitchFamily="49" charset="0"/>
                <a:cs typeface="Courier New" panose="02070309020205020404" pitchFamily="49" charset="0"/>
              </a:rPr>
              <a:t>  </a:t>
            </a:r>
            <a:r>
              <a:rPr lang="en-US" sz="420" dirty="0" err="1" smtClean="0">
                <a:latin typeface="Courier New" panose="02070309020205020404" pitchFamily="49" charset="0"/>
                <a:cs typeface="Courier New" panose="02070309020205020404" pitchFamily="49" charset="0"/>
              </a:rPr>
              <a:t>post_body</a:t>
            </a:r>
            <a:r>
              <a:rPr lang="en-US" sz="420" dirty="0" smtClean="0">
                <a:latin typeface="Courier New" panose="02070309020205020404" pitchFamily="49" charset="0"/>
                <a:cs typeface="Courier New" panose="02070309020205020404" pitchFamily="49" charset="0"/>
              </a:rPr>
              <a:t> </a:t>
            </a:r>
            <a:r>
              <a:rPr lang="en-US" sz="420" dirty="0">
                <a:latin typeface="Courier New" panose="02070309020205020404" pitchFamily="49" charset="0"/>
                <a:cs typeface="Courier New" panose="02070309020205020404" pitchFamily="49" charset="0"/>
              </a:rPr>
              <a:t>&lt;- list(</a:t>
            </a:r>
          </a:p>
          <a:p>
            <a:pPr marL="0" lvl="1" indent="0">
              <a:buNone/>
            </a:pPr>
            <a:r>
              <a:rPr lang="en-US" sz="420" dirty="0">
                <a:latin typeface="Courier New" panose="02070309020205020404" pitchFamily="49" charset="0"/>
                <a:cs typeface="Courier New" panose="02070309020205020404" pitchFamily="49" charset="0"/>
              </a:rPr>
              <a:t>    token = token,</a:t>
            </a:r>
          </a:p>
          <a:p>
            <a:pPr marL="0" lvl="1" indent="0">
              <a:buNone/>
            </a:pPr>
            <a:r>
              <a:rPr lang="en-US" sz="420" dirty="0">
                <a:latin typeface="Courier New" panose="02070309020205020404" pitchFamily="49" charset="0"/>
                <a:cs typeface="Courier New" panose="02070309020205020404" pitchFamily="49" charset="0"/>
              </a:rPr>
              <a:t>    content = 'record',</a:t>
            </a:r>
          </a:p>
          <a:p>
            <a:pPr marL="0" lvl="1" indent="0">
              <a:buNone/>
            </a:pPr>
            <a:r>
              <a:rPr lang="en-US" sz="420" dirty="0">
                <a:latin typeface="Courier New" panose="02070309020205020404" pitchFamily="49" charset="0"/>
                <a:cs typeface="Courier New" panose="02070309020205020404" pitchFamily="49" charset="0"/>
              </a:rPr>
              <a:t>    format = 'csv',</a:t>
            </a:r>
          </a:p>
          <a:p>
            <a:pPr marL="0" lvl="1" indent="0">
              <a:buNone/>
            </a:pPr>
            <a:r>
              <a:rPr lang="en-US" sz="420" dirty="0">
                <a:latin typeface="Courier New" panose="02070309020205020404" pitchFamily="49" charset="0"/>
                <a:cs typeface="Courier New" panose="02070309020205020404" pitchFamily="49" charset="0"/>
              </a:rPr>
              <a:t>    type = 'flat',</a:t>
            </a:r>
          </a:p>
          <a:p>
            <a:pPr marL="0" lvl="1" indent="0">
              <a:buNone/>
            </a:pP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rawOrLabel</a:t>
            </a:r>
            <a:r>
              <a:rPr lang="en-US" sz="420" dirty="0">
                <a:latin typeface="Courier New" panose="02070309020205020404" pitchFamily="49" charset="0"/>
                <a:cs typeface="Courier New" panose="02070309020205020404" pitchFamily="49" charset="0"/>
              </a:rPr>
              <a:t> = </a:t>
            </a:r>
            <a:r>
              <a:rPr lang="en-US" sz="420" dirty="0" err="1">
                <a:latin typeface="Courier New" panose="02070309020205020404" pitchFamily="49" charset="0"/>
                <a:cs typeface="Courier New" panose="02070309020205020404" pitchFamily="49" charset="0"/>
              </a:rPr>
              <a:t>raw_or_label</a:t>
            </a:r>
            <a:r>
              <a:rPr lang="en-US" sz="420" dirty="0">
                <a:latin typeface="Courier New" panose="02070309020205020404" pitchFamily="49" charset="0"/>
                <a:cs typeface="Courier New" panose="02070309020205020404" pitchFamily="49" charset="0"/>
              </a:rPr>
              <a:t>,</a:t>
            </a:r>
          </a:p>
          <a:p>
            <a:pPr marL="0" lvl="1" indent="0">
              <a:buNone/>
            </a:pP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exportDataAccessGroups</a:t>
            </a:r>
            <a:r>
              <a:rPr lang="en-US" sz="420" dirty="0">
                <a:latin typeface="Courier New" panose="02070309020205020404" pitchFamily="49" charset="0"/>
                <a:cs typeface="Courier New" panose="02070309020205020404" pitchFamily="49" charset="0"/>
              </a:rPr>
              <a:t> = </a:t>
            </a:r>
            <a:r>
              <a:rPr lang="en-US" sz="420" dirty="0" err="1">
                <a:latin typeface="Courier New" panose="02070309020205020404" pitchFamily="49" charset="0"/>
                <a:cs typeface="Courier New" panose="02070309020205020404" pitchFamily="49" charset="0"/>
              </a:rPr>
              <a:t>export_data_access_groups_string</a:t>
            </a:r>
            <a:r>
              <a:rPr lang="en-US" sz="420" dirty="0">
                <a:latin typeface="Courier New" panose="02070309020205020404" pitchFamily="49" charset="0"/>
                <a:cs typeface="Courier New" panose="02070309020205020404" pitchFamily="49" charset="0"/>
              </a:rPr>
              <a:t>,</a:t>
            </a:r>
          </a:p>
          <a:p>
            <a:pPr marL="0" lvl="1" indent="0">
              <a:buNone/>
            </a:pPr>
            <a:r>
              <a:rPr lang="en-US" sz="420" dirty="0">
                <a:latin typeface="Courier New" panose="02070309020205020404" pitchFamily="49" charset="0"/>
                <a:cs typeface="Courier New" panose="02070309020205020404" pitchFamily="49" charset="0"/>
              </a:rPr>
              <a:t>    records = </a:t>
            </a:r>
            <a:r>
              <a:rPr lang="en-US" sz="420" dirty="0" err="1">
                <a:latin typeface="Courier New" panose="02070309020205020404" pitchFamily="49" charset="0"/>
                <a:cs typeface="Courier New" panose="02070309020205020404" pitchFamily="49" charset="0"/>
              </a:rPr>
              <a:t>records_collapsed</a:t>
            </a:r>
            <a:r>
              <a:rPr lang="en-US" sz="420" dirty="0">
                <a:latin typeface="Courier New" panose="02070309020205020404" pitchFamily="49" charset="0"/>
                <a:cs typeface="Courier New" panose="02070309020205020404" pitchFamily="49" charset="0"/>
              </a:rPr>
              <a:t>,</a:t>
            </a:r>
          </a:p>
          <a:p>
            <a:pPr marL="0" lvl="1" indent="0">
              <a:buNone/>
            </a:pPr>
            <a:r>
              <a:rPr lang="en-US" sz="420" dirty="0">
                <a:latin typeface="Courier New" panose="02070309020205020404" pitchFamily="49" charset="0"/>
                <a:cs typeface="Courier New" panose="02070309020205020404" pitchFamily="49" charset="0"/>
              </a:rPr>
              <a:t>    fields = </a:t>
            </a:r>
            <a:r>
              <a:rPr lang="en-US" sz="420" dirty="0" err="1">
                <a:latin typeface="Courier New" panose="02070309020205020404" pitchFamily="49" charset="0"/>
                <a:cs typeface="Courier New" panose="02070309020205020404" pitchFamily="49" charset="0"/>
              </a:rPr>
              <a:t>fields_collapsed</a:t>
            </a:r>
            <a:endParaRPr lang="en-US" sz="420" dirty="0">
              <a:latin typeface="Courier New" panose="02070309020205020404" pitchFamily="49" charset="0"/>
              <a:cs typeface="Courier New" panose="02070309020205020404" pitchFamily="49" charset="0"/>
            </a:endParaRPr>
          </a:p>
          <a:p>
            <a:pPr marL="0" lvl="1" indent="0">
              <a:buNone/>
            </a:pPr>
            <a:r>
              <a:rPr lang="en-US" sz="420" dirty="0">
                <a:latin typeface="Courier New" panose="02070309020205020404" pitchFamily="49" charset="0"/>
                <a:cs typeface="Courier New" panose="02070309020205020404" pitchFamily="49" charset="0"/>
              </a:rPr>
              <a:t>  </a:t>
            </a:r>
            <a:r>
              <a:rPr lang="en-US" sz="420" dirty="0" smtClean="0">
                <a:latin typeface="Courier New" panose="02070309020205020404" pitchFamily="49" charset="0"/>
                <a:cs typeface="Courier New" panose="02070309020205020404" pitchFamily="49" charset="0"/>
              </a:rPr>
              <a:t>)</a:t>
            </a:r>
            <a:endParaRPr lang="en-US" sz="420" dirty="0">
              <a:latin typeface="Courier New" panose="02070309020205020404" pitchFamily="49" charset="0"/>
              <a:cs typeface="Courier New" panose="02070309020205020404" pitchFamily="49" charset="0"/>
            </a:endParaRPr>
          </a:p>
          <a:p>
            <a:pPr marL="0" lvl="1" indent="0">
              <a:buNone/>
            </a:pPr>
            <a:r>
              <a:rPr lang="en-US" sz="420" dirty="0">
                <a:latin typeface="Courier New" panose="02070309020205020404" pitchFamily="49" charset="0"/>
                <a:cs typeface="Courier New" panose="02070309020205020404" pitchFamily="49" charset="0"/>
              </a:rPr>
              <a:t>  result &lt;- </a:t>
            </a:r>
            <a:r>
              <a:rPr lang="en-US" sz="420" dirty="0" err="1">
                <a:latin typeface="Courier New" panose="02070309020205020404" pitchFamily="49" charset="0"/>
                <a:cs typeface="Courier New" panose="02070309020205020404" pitchFamily="49" charset="0"/>
              </a:rPr>
              <a:t>httr</a:t>
            </a:r>
            <a:r>
              <a:rPr lang="en-US" sz="420" dirty="0">
                <a:latin typeface="Courier New" panose="02070309020205020404" pitchFamily="49" charset="0"/>
                <a:cs typeface="Courier New" panose="02070309020205020404" pitchFamily="49" charset="0"/>
              </a:rPr>
              <a:t>::POST(</a:t>
            </a:r>
          </a:p>
          <a:p>
            <a:pPr marL="0" lvl="1" indent="0">
              <a:buNone/>
            </a:pP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url</a:t>
            </a:r>
            <a:r>
              <a:rPr lang="en-US" sz="420" dirty="0">
                <a:latin typeface="Courier New" panose="02070309020205020404" pitchFamily="49" charset="0"/>
                <a:cs typeface="Courier New" panose="02070309020205020404" pitchFamily="49" charset="0"/>
              </a:rPr>
              <a:t> = </a:t>
            </a:r>
            <a:r>
              <a:rPr lang="en-US" sz="420" dirty="0" err="1">
                <a:latin typeface="Courier New" panose="02070309020205020404" pitchFamily="49" charset="0"/>
                <a:cs typeface="Courier New" panose="02070309020205020404" pitchFamily="49" charset="0"/>
              </a:rPr>
              <a:t>redcap_uri</a:t>
            </a:r>
            <a:r>
              <a:rPr lang="en-US" sz="420" dirty="0">
                <a:latin typeface="Courier New" panose="02070309020205020404" pitchFamily="49" charset="0"/>
                <a:cs typeface="Courier New" panose="02070309020205020404" pitchFamily="49" charset="0"/>
              </a:rPr>
              <a:t>,</a:t>
            </a:r>
          </a:p>
          <a:p>
            <a:pPr marL="0" lvl="1" indent="0">
              <a:buNone/>
            </a:pPr>
            <a:r>
              <a:rPr lang="en-US" sz="420" dirty="0">
                <a:latin typeface="Courier New" panose="02070309020205020404" pitchFamily="49" charset="0"/>
                <a:cs typeface="Courier New" panose="02070309020205020404" pitchFamily="49" charset="0"/>
              </a:rPr>
              <a:t>    body = </a:t>
            </a:r>
            <a:r>
              <a:rPr lang="en-US" sz="420" dirty="0" err="1">
                <a:latin typeface="Courier New" panose="02070309020205020404" pitchFamily="49" charset="0"/>
                <a:cs typeface="Courier New" panose="02070309020205020404" pitchFamily="49" charset="0"/>
              </a:rPr>
              <a:t>post_body</a:t>
            </a:r>
            <a:r>
              <a:rPr lang="en-US" sz="420" dirty="0">
                <a:latin typeface="Courier New" panose="02070309020205020404" pitchFamily="49" charset="0"/>
                <a:cs typeface="Courier New" panose="02070309020205020404" pitchFamily="49" charset="0"/>
              </a:rPr>
              <a:t>,</a:t>
            </a:r>
          </a:p>
          <a:p>
            <a:pPr marL="0" lvl="1" indent="0">
              <a:buNone/>
            </a:pP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config</a:t>
            </a:r>
            <a:r>
              <a:rPr lang="en-US" sz="420" dirty="0">
                <a:latin typeface="Courier New" panose="02070309020205020404" pitchFamily="49" charset="0"/>
                <a:cs typeface="Courier New" panose="02070309020205020404" pitchFamily="49" charset="0"/>
              </a:rPr>
              <a:t> = </a:t>
            </a:r>
            <a:r>
              <a:rPr lang="en-US" sz="420" dirty="0" err="1">
                <a:latin typeface="Courier New" panose="02070309020205020404" pitchFamily="49" charset="0"/>
                <a:cs typeface="Courier New" panose="02070309020205020404" pitchFamily="49" charset="0"/>
              </a:rPr>
              <a:t>config_options</a:t>
            </a:r>
            <a:endParaRPr lang="en-US" sz="420" dirty="0">
              <a:latin typeface="Courier New" panose="02070309020205020404" pitchFamily="49" charset="0"/>
              <a:cs typeface="Courier New" panose="02070309020205020404" pitchFamily="49" charset="0"/>
            </a:endParaRPr>
          </a:p>
          <a:p>
            <a:pPr marL="0" lvl="1" indent="0">
              <a:buNone/>
            </a:pPr>
            <a:r>
              <a:rPr lang="en-US" sz="420" dirty="0">
                <a:latin typeface="Courier New" panose="02070309020205020404" pitchFamily="49" charset="0"/>
                <a:cs typeface="Courier New" panose="02070309020205020404" pitchFamily="49" charset="0"/>
              </a:rPr>
              <a:t>  </a:t>
            </a:r>
            <a:r>
              <a:rPr lang="en-US" sz="420" dirty="0" smtClean="0">
                <a:latin typeface="Courier New" panose="02070309020205020404" pitchFamily="49" charset="0"/>
                <a:cs typeface="Courier New" panose="02070309020205020404" pitchFamily="49" charset="0"/>
              </a:rPr>
              <a:t>)</a:t>
            </a:r>
            <a:endParaRPr lang="en-US" sz="420" dirty="0">
              <a:latin typeface="Courier New" panose="02070309020205020404" pitchFamily="49" charset="0"/>
              <a:cs typeface="Courier New" panose="02070309020205020404" pitchFamily="49" charset="0"/>
            </a:endParaRPr>
          </a:p>
          <a:p>
            <a:pPr marL="0" lvl="1" indent="0">
              <a:buNone/>
            </a:pP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status_code</a:t>
            </a:r>
            <a:r>
              <a:rPr lang="en-US" sz="420" dirty="0">
                <a:latin typeface="Courier New" panose="02070309020205020404" pitchFamily="49" charset="0"/>
                <a:cs typeface="Courier New" panose="02070309020205020404" pitchFamily="49" charset="0"/>
              </a:rPr>
              <a:t> &lt;- </a:t>
            </a:r>
            <a:r>
              <a:rPr lang="en-US" sz="420" dirty="0" err="1" smtClean="0">
                <a:latin typeface="Courier New" panose="02070309020205020404" pitchFamily="49" charset="0"/>
                <a:cs typeface="Courier New" panose="02070309020205020404" pitchFamily="49" charset="0"/>
              </a:rPr>
              <a:t>result$status</a:t>
            </a:r>
            <a:endParaRPr lang="en-US" sz="420" dirty="0" smtClean="0">
              <a:latin typeface="Courier New" panose="02070309020205020404" pitchFamily="49" charset="0"/>
              <a:cs typeface="Courier New" panose="02070309020205020404" pitchFamily="49" charset="0"/>
            </a:endParaRPr>
          </a:p>
          <a:p>
            <a:pPr marL="0" lvl="1" indent="0">
              <a:buNone/>
            </a:pPr>
            <a:r>
              <a:rPr lang="en-US" sz="420" dirty="0" smtClean="0">
                <a:latin typeface="Courier New" panose="02070309020205020404" pitchFamily="49" charset="0"/>
                <a:cs typeface="Courier New" panose="02070309020205020404" pitchFamily="49" charset="0"/>
              </a:rPr>
              <a:t>  </a:t>
            </a:r>
            <a:r>
              <a:rPr lang="en-US" sz="420" dirty="0">
                <a:latin typeface="Courier New" panose="02070309020205020404" pitchFamily="49" charset="0"/>
                <a:cs typeface="Courier New" panose="02070309020205020404" pitchFamily="49" charset="0"/>
              </a:rPr>
              <a:t>success &lt;- (</a:t>
            </a:r>
            <a:r>
              <a:rPr lang="en-US" sz="420" dirty="0" err="1">
                <a:latin typeface="Courier New" panose="02070309020205020404" pitchFamily="49" charset="0"/>
                <a:cs typeface="Courier New" panose="02070309020205020404" pitchFamily="49" charset="0"/>
              </a:rPr>
              <a:t>status_code</a:t>
            </a:r>
            <a:r>
              <a:rPr lang="en-US" sz="420" dirty="0">
                <a:latin typeface="Courier New" panose="02070309020205020404" pitchFamily="49" charset="0"/>
                <a:cs typeface="Courier New" panose="02070309020205020404" pitchFamily="49" charset="0"/>
              </a:rPr>
              <a:t>==200L)</a:t>
            </a:r>
          </a:p>
          <a:p>
            <a:pPr marL="0" lvl="1" indent="0">
              <a:buNone/>
            </a:pPr>
            <a:r>
              <a:rPr lang="en-US" sz="420" dirty="0">
                <a:latin typeface="Courier New" panose="02070309020205020404" pitchFamily="49" charset="0"/>
                <a:cs typeface="Courier New" panose="02070309020205020404" pitchFamily="49" charset="0"/>
              </a:rPr>
              <a:t>  </a:t>
            </a:r>
          </a:p>
          <a:p>
            <a:pPr marL="0" lvl="1" indent="0">
              <a:buNone/>
            </a:pP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raw_text</a:t>
            </a:r>
            <a:r>
              <a:rPr lang="en-US" sz="420" dirty="0">
                <a:latin typeface="Courier New" panose="02070309020205020404" pitchFamily="49" charset="0"/>
                <a:cs typeface="Courier New" panose="02070309020205020404" pitchFamily="49" charset="0"/>
              </a:rPr>
              <a:t> &lt;- </a:t>
            </a:r>
            <a:r>
              <a:rPr lang="en-US" sz="420" dirty="0" err="1">
                <a:latin typeface="Courier New" panose="02070309020205020404" pitchFamily="49" charset="0"/>
                <a:cs typeface="Courier New" panose="02070309020205020404" pitchFamily="49" charset="0"/>
              </a:rPr>
              <a:t>httr</a:t>
            </a:r>
            <a:r>
              <a:rPr lang="en-US" sz="420" dirty="0">
                <a:latin typeface="Courier New" panose="02070309020205020404" pitchFamily="49" charset="0"/>
                <a:cs typeface="Courier New" panose="02070309020205020404" pitchFamily="49" charset="0"/>
              </a:rPr>
              <a:t>::content(result, "text")  </a:t>
            </a:r>
          </a:p>
          <a:p>
            <a:pPr marL="0" lvl="1" indent="0">
              <a:buNone/>
            </a:pP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elapsed_seconds</a:t>
            </a:r>
            <a:r>
              <a:rPr lang="en-US" sz="420" dirty="0">
                <a:latin typeface="Courier New" panose="02070309020205020404" pitchFamily="49" charset="0"/>
                <a:cs typeface="Courier New" panose="02070309020205020404" pitchFamily="49" charset="0"/>
              </a:rPr>
              <a:t> &lt;- </a:t>
            </a:r>
            <a:r>
              <a:rPr lang="en-US" sz="420" dirty="0" err="1">
                <a:latin typeface="Courier New" panose="02070309020205020404" pitchFamily="49" charset="0"/>
                <a:cs typeface="Courier New" panose="02070309020205020404" pitchFamily="49" charset="0"/>
              </a:rPr>
              <a:t>as.numeric</a:t>
            </a:r>
            <a:r>
              <a:rPr lang="en-US" sz="420" dirty="0">
                <a:latin typeface="Courier New" panose="02070309020205020404" pitchFamily="49" charset="0"/>
                <a:cs typeface="Courier New" panose="02070309020205020404" pitchFamily="49" charset="0"/>
              </a:rPr>
              <a:t>(</a:t>
            </a:r>
            <a:r>
              <a:rPr lang="en-US" sz="420" dirty="0" err="1">
                <a:latin typeface="Courier New" panose="02070309020205020404" pitchFamily="49" charset="0"/>
                <a:cs typeface="Courier New" panose="02070309020205020404" pitchFamily="49" charset="0"/>
              </a:rPr>
              <a:t>difftime</a:t>
            </a: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Sys.time</a:t>
            </a: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start_time</a:t>
            </a:r>
            <a:r>
              <a:rPr lang="en-US" sz="420" dirty="0">
                <a:latin typeface="Courier New" panose="02070309020205020404" pitchFamily="49" charset="0"/>
                <a:cs typeface="Courier New" panose="02070309020205020404" pitchFamily="49" charset="0"/>
              </a:rPr>
              <a:t>, units="</a:t>
            </a:r>
            <a:r>
              <a:rPr lang="en-US" sz="420" dirty="0" err="1">
                <a:latin typeface="Courier New" panose="02070309020205020404" pitchFamily="49" charset="0"/>
                <a:cs typeface="Courier New" panose="02070309020205020404" pitchFamily="49" charset="0"/>
              </a:rPr>
              <a:t>secs</a:t>
            </a:r>
            <a:r>
              <a:rPr lang="en-US" sz="420" dirty="0">
                <a:latin typeface="Courier New" panose="02070309020205020404" pitchFamily="49" charset="0"/>
                <a:cs typeface="Courier New" panose="02070309020205020404" pitchFamily="49" charset="0"/>
              </a:rPr>
              <a:t>"))</a:t>
            </a:r>
          </a:p>
          <a:p>
            <a:pPr marL="0" lvl="1" indent="0">
              <a:buNone/>
            </a:pPr>
            <a:r>
              <a:rPr lang="en-US" sz="420" dirty="0">
                <a:latin typeface="Courier New" panose="02070309020205020404" pitchFamily="49" charset="0"/>
                <a:cs typeface="Courier New" panose="02070309020205020404" pitchFamily="49" charset="0"/>
              </a:rPr>
              <a:t>  </a:t>
            </a:r>
          </a:p>
          <a:p>
            <a:pPr marL="0" lvl="1" indent="0">
              <a:buNone/>
            </a:pPr>
            <a:r>
              <a:rPr lang="en-US" sz="420" dirty="0">
                <a:latin typeface="Courier New" panose="02070309020205020404" pitchFamily="49" charset="0"/>
                <a:cs typeface="Courier New" panose="02070309020205020404" pitchFamily="49" charset="0"/>
              </a:rPr>
              <a:t>  if( success ) {</a:t>
            </a:r>
          </a:p>
          <a:p>
            <a:pPr marL="0" lvl="1" indent="0">
              <a:buNone/>
            </a:pPr>
            <a:r>
              <a:rPr lang="en-US" sz="420" dirty="0">
                <a:latin typeface="Courier New" panose="02070309020205020404" pitchFamily="49" charset="0"/>
                <a:cs typeface="Courier New" panose="02070309020205020404" pitchFamily="49" charset="0"/>
              </a:rPr>
              <a:t>    try (</a:t>
            </a:r>
          </a:p>
          <a:p>
            <a:pPr marL="0" lvl="1" indent="0">
              <a:buNone/>
            </a:pPr>
            <a:r>
              <a:rPr lang="en-US" sz="420" dirty="0">
                <a:latin typeface="Courier New" panose="02070309020205020404" pitchFamily="49" charset="0"/>
                <a:cs typeface="Courier New" panose="02070309020205020404" pitchFamily="49" charset="0"/>
              </a:rPr>
              <a:t>      ds &lt;- read.csv(text=</a:t>
            </a:r>
            <a:r>
              <a:rPr lang="en-US" sz="420" dirty="0" err="1">
                <a:latin typeface="Courier New" panose="02070309020205020404" pitchFamily="49" charset="0"/>
                <a:cs typeface="Courier New" panose="02070309020205020404" pitchFamily="49" charset="0"/>
              </a:rPr>
              <a:t>raw_text</a:t>
            </a: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stringsAsFactors</a:t>
            </a:r>
            <a:r>
              <a:rPr lang="en-US" sz="420" dirty="0">
                <a:latin typeface="Courier New" panose="02070309020205020404" pitchFamily="49" charset="0"/>
                <a:cs typeface="Courier New" panose="02070309020205020404" pitchFamily="49" charset="0"/>
              </a:rPr>
              <a:t>=FALSE), #Convert the raw text to a dataset.</a:t>
            </a:r>
          </a:p>
          <a:p>
            <a:pPr marL="0" lvl="1" indent="0">
              <a:buNone/>
            </a:pPr>
            <a:r>
              <a:rPr lang="en-US" sz="420" dirty="0">
                <a:latin typeface="Courier New" panose="02070309020205020404" pitchFamily="49" charset="0"/>
                <a:cs typeface="Courier New" panose="02070309020205020404" pitchFamily="49" charset="0"/>
              </a:rPr>
              <a:t>      silent = TRUE #Don't print the warning in the try block.  Print it below, where it's under the control of the caller.</a:t>
            </a:r>
          </a:p>
          <a:p>
            <a:pPr marL="0" lvl="1" indent="0">
              <a:buNone/>
            </a:pPr>
            <a:r>
              <a:rPr lang="en-US" sz="420" dirty="0">
                <a:latin typeface="Courier New" panose="02070309020205020404" pitchFamily="49" charset="0"/>
                <a:cs typeface="Courier New" panose="02070309020205020404" pitchFamily="49" charset="0"/>
              </a:rPr>
              <a:t>    )</a:t>
            </a:r>
          </a:p>
          <a:p>
            <a:pPr marL="0" lvl="1" indent="0">
              <a:buNone/>
            </a:pPr>
            <a:r>
              <a:rPr lang="en-US" sz="420" dirty="0">
                <a:latin typeface="Courier New" panose="02070309020205020404" pitchFamily="49" charset="0"/>
                <a:cs typeface="Courier New" panose="02070309020205020404" pitchFamily="49" charset="0"/>
              </a:rPr>
              <a:t>    </a:t>
            </a:r>
          </a:p>
          <a:p>
            <a:pPr marL="0" lvl="1" indent="0">
              <a:buNone/>
            </a:pPr>
            <a:r>
              <a:rPr lang="en-US" sz="420" dirty="0" smtClean="0">
                <a:latin typeface="Courier New" panose="02070309020205020404" pitchFamily="49" charset="0"/>
                <a:cs typeface="Courier New" panose="02070309020205020404" pitchFamily="49" charset="0"/>
              </a:rPr>
              <a:t>  </a:t>
            </a:r>
            <a:r>
              <a:rPr lang="en-US" sz="420" dirty="0" err="1" smtClean="0">
                <a:latin typeface="Courier New" panose="02070309020205020404" pitchFamily="49" charset="0"/>
                <a:cs typeface="Courier New" panose="02070309020205020404" pitchFamily="49" charset="0"/>
              </a:rPr>
              <a:t>outcome_message</a:t>
            </a:r>
            <a:r>
              <a:rPr lang="en-US" sz="420" dirty="0" smtClean="0">
                <a:latin typeface="Courier New" panose="02070309020205020404" pitchFamily="49" charset="0"/>
                <a:cs typeface="Courier New" panose="02070309020205020404" pitchFamily="49" charset="0"/>
              </a:rPr>
              <a:t> </a:t>
            </a:r>
            <a:r>
              <a:rPr lang="en-US" sz="420" dirty="0">
                <a:latin typeface="Courier New" panose="02070309020205020404" pitchFamily="49" charset="0"/>
                <a:cs typeface="Courier New" panose="02070309020205020404" pitchFamily="49" charset="0"/>
              </a:rPr>
              <a:t>&lt;- paste0(format(</a:t>
            </a:r>
            <a:r>
              <a:rPr lang="en-US" sz="420" dirty="0" err="1">
                <a:latin typeface="Courier New" panose="02070309020205020404" pitchFamily="49" charset="0"/>
                <a:cs typeface="Courier New" panose="02070309020205020404" pitchFamily="49" charset="0"/>
              </a:rPr>
              <a:t>nrow</a:t>
            </a:r>
            <a:r>
              <a:rPr lang="en-US" sz="420" dirty="0">
                <a:latin typeface="Courier New" panose="02070309020205020404" pitchFamily="49" charset="0"/>
                <a:cs typeface="Courier New" panose="02070309020205020404" pitchFamily="49" charset="0"/>
              </a:rPr>
              <a:t>(ds), </a:t>
            </a:r>
            <a:r>
              <a:rPr lang="en-US" sz="420" dirty="0" err="1">
                <a:latin typeface="Courier New" panose="02070309020205020404" pitchFamily="49" charset="0"/>
                <a:cs typeface="Courier New" panose="02070309020205020404" pitchFamily="49" charset="0"/>
              </a:rPr>
              <a:t>big.mark</a:t>
            </a:r>
            <a:r>
              <a:rPr lang="en-US" sz="420" dirty="0">
                <a:latin typeface="Courier New" panose="02070309020205020404" pitchFamily="49" charset="0"/>
                <a:cs typeface="Courier New" panose="02070309020205020404" pitchFamily="49" charset="0"/>
              </a:rPr>
              <a:t>=",", scientific=FALSE, trim=TRUE), </a:t>
            </a:r>
          </a:p>
          <a:p>
            <a:pPr marL="0" lvl="1" indent="0">
              <a:buNone/>
            </a:pPr>
            <a:r>
              <a:rPr lang="en-US" sz="420" dirty="0">
                <a:latin typeface="Courier New" panose="02070309020205020404" pitchFamily="49" charset="0"/>
                <a:cs typeface="Courier New" panose="02070309020205020404" pitchFamily="49" charset="0"/>
              </a:rPr>
              <a:t>                             " records and ",  </a:t>
            </a:r>
          </a:p>
          <a:p>
            <a:pPr marL="0" lvl="1" indent="0">
              <a:buNone/>
            </a:pPr>
            <a:r>
              <a:rPr lang="en-US" sz="420" dirty="0">
                <a:latin typeface="Courier New" panose="02070309020205020404" pitchFamily="49" charset="0"/>
                <a:cs typeface="Courier New" panose="02070309020205020404" pitchFamily="49" charset="0"/>
              </a:rPr>
              <a:t>                             format(length(ds), </a:t>
            </a:r>
            <a:r>
              <a:rPr lang="en-US" sz="420" dirty="0" err="1">
                <a:latin typeface="Courier New" panose="02070309020205020404" pitchFamily="49" charset="0"/>
                <a:cs typeface="Courier New" panose="02070309020205020404" pitchFamily="49" charset="0"/>
              </a:rPr>
              <a:t>big.mark</a:t>
            </a:r>
            <a:r>
              <a:rPr lang="en-US" sz="420" dirty="0">
                <a:latin typeface="Courier New" panose="02070309020205020404" pitchFamily="49" charset="0"/>
                <a:cs typeface="Courier New" panose="02070309020205020404" pitchFamily="49" charset="0"/>
              </a:rPr>
              <a:t>=",", scientific=FALSE, trim=TRUE), </a:t>
            </a:r>
          </a:p>
          <a:p>
            <a:pPr marL="0" lvl="1" indent="0">
              <a:buNone/>
            </a:pPr>
            <a:r>
              <a:rPr lang="en-US" sz="420" dirty="0">
                <a:latin typeface="Courier New" panose="02070309020205020404" pitchFamily="49" charset="0"/>
                <a:cs typeface="Courier New" panose="02070309020205020404" pitchFamily="49" charset="0"/>
              </a:rPr>
              <a:t>                             " columns were read from REDCap in ", </a:t>
            </a:r>
          </a:p>
          <a:p>
            <a:pPr marL="0" lvl="1" indent="0">
              <a:buNone/>
            </a:pPr>
            <a:r>
              <a:rPr lang="en-US" sz="420" dirty="0">
                <a:latin typeface="Courier New" panose="02070309020205020404" pitchFamily="49" charset="0"/>
                <a:cs typeface="Courier New" panose="02070309020205020404" pitchFamily="49" charset="0"/>
              </a:rPr>
              <a:t>                             round(</a:t>
            </a:r>
            <a:r>
              <a:rPr lang="en-US" sz="420" dirty="0" err="1">
                <a:latin typeface="Courier New" panose="02070309020205020404" pitchFamily="49" charset="0"/>
                <a:cs typeface="Courier New" panose="02070309020205020404" pitchFamily="49" charset="0"/>
              </a:rPr>
              <a:t>elapsed_seconds</a:t>
            </a:r>
            <a:r>
              <a:rPr lang="en-US" sz="420" dirty="0">
                <a:latin typeface="Courier New" panose="02070309020205020404" pitchFamily="49" charset="0"/>
                <a:cs typeface="Courier New" panose="02070309020205020404" pitchFamily="49" charset="0"/>
              </a:rPr>
              <a:t>, 2), " seconds.  The http status code was ",</a:t>
            </a:r>
          </a:p>
          <a:p>
            <a:pPr marL="0" lvl="1" indent="0">
              <a:buNone/>
            </a:pP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status_code</a:t>
            </a:r>
            <a:r>
              <a:rPr lang="en-US" sz="420" dirty="0">
                <a:latin typeface="Courier New" panose="02070309020205020404" pitchFamily="49" charset="0"/>
                <a:cs typeface="Courier New" panose="02070309020205020404" pitchFamily="49" charset="0"/>
              </a:rPr>
              <a:t>, </a:t>
            </a:r>
            <a:r>
              <a:rPr lang="en-US" sz="420" dirty="0" smtClean="0">
                <a:latin typeface="Courier New" panose="02070309020205020404" pitchFamily="49" charset="0"/>
                <a:cs typeface="Courier New" panose="02070309020205020404" pitchFamily="49" charset="0"/>
              </a:rPr>
              <a:t>".")    </a:t>
            </a:r>
            <a:endParaRPr lang="en-US" sz="420" dirty="0">
              <a:latin typeface="Courier New" panose="02070309020205020404" pitchFamily="49" charset="0"/>
              <a:cs typeface="Courier New" panose="02070309020205020404" pitchFamily="49" charset="0"/>
            </a:endParaRPr>
          </a:p>
          <a:p>
            <a:pPr marL="0" lvl="1" indent="0">
              <a:buNone/>
            </a:pPr>
            <a:r>
              <a:rPr lang="en-US" sz="420" dirty="0" smtClean="0">
                <a:latin typeface="Courier New" panose="02070309020205020404" pitchFamily="49" charset="0"/>
                <a:cs typeface="Courier New" panose="02070309020205020404" pitchFamily="49" charset="0"/>
              </a:rPr>
              <a:t>  </a:t>
            </a:r>
            <a:r>
              <a:rPr lang="en-US" sz="420" dirty="0" err="1" smtClean="0">
                <a:latin typeface="Courier New" panose="02070309020205020404" pitchFamily="49" charset="0"/>
                <a:cs typeface="Courier New" panose="02070309020205020404" pitchFamily="49" charset="0"/>
              </a:rPr>
              <a:t>raw_text</a:t>
            </a:r>
            <a:r>
              <a:rPr lang="en-US" sz="420" dirty="0" smtClean="0">
                <a:latin typeface="Courier New" panose="02070309020205020404" pitchFamily="49" charset="0"/>
                <a:cs typeface="Courier New" panose="02070309020205020404" pitchFamily="49" charset="0"/>
              </a:rPr>
              <a:t> </a:t>
            </a:r>
            <a:r>
              <a:rPr lang="en-US" sz="420" dirty="0">
                <a:latin typeface="Courier New" panose="02070309020205020404" pitchFamily="49" charset="0"/>
                <a:cs typeface="Courier New" panose="02070309020205020404" pitchFamily="49" charset="0"/>
              </a:rPr>
              <a:t>&lt;- "" </a:t>
            </a:r>
          </a:p>
          <a:p>
            <a:pPr marL="0" lvl="1" indent="0">
              <a:buNone/>
            </a:pPr>
            <a:r>
              <a:rPr lang="en-US" sz="420" dirty="0">
                <a:latin typeface="Courier New" panose="02070309020205020404" pitchFamily="49" charset="0"/>
                <a:cs typeface="Courier New" panose="02070309020205020404" pitchFamily="49" charset="0"/>
              </a:rPr>
              <a:t>  }</a:t>
            </a:r>
          </a:p>
          <a:p>
            <a:pPr marL="0" lvl="1" indent="0">
              <a:buNone/>
            </a:pPr>
            <a:r>
              <a:rPr lang="en-US" sz="420" dirty="0">
                <a:latin typeface="Courier New" panose="02070309020205020404" pitchFamily="49" charset="0"/>
                <a:cs typeface="Courier New" panose="02070309020205020404" pitchFamily="49" charset="0"/>
              </a:rPr>
              <a:t>  else {</a:t>
            </a:r>
          </a:p>
          <a:p>
            <a:pPr marL="0" lvl="1" indent="0">
              <a:buNone/>
            </a:pPr>
            <a:r>
              <a:rPr lang="en-US" sz="420" dirty="0">
                <a:latin typeface="Courier New" panose="02070309020205020404" pitchFamily="49" charset="0"/>
                <a:cs typeface="Courier New" panose="02070309020205020404" pitchFamily="49" charset="0"/>
              </a:rPr>
              <a:t>    ds &lt;- </a:t>
            </a:r>
            <a:r>
              <a:rPr lang="en-US" sz="420" dirty="0" err="1">
                <a:latin typeface="Courier New" panose="02070309020205020404" pitchFamily="49" charset="0"/>
                <a:cs typeface="Courier New" panose="02070309020205020404" pitchFamily="49" charset="0"/>
              </a:rPr>
              <a:t>data.frame</a:t>
            </a:r>
            <a:r>
              <a:rPr lang="en-US" sz="420" dirty="0">
                <a:latin typeface="Courier New" panose="02070309020205020404" pitchFamily="49" charset="0"/>
                <a:cs typeface="Courier New" panose="02070309020205020404" pitchFamily="49" charset="0"/>
              </a:rPr>
              <a:t>() #Return an empty </a:t>
            </a:r>
            <a:r>
              <a:rPr lang="en-US" sz="420" dirty="0" err="1">
                <a:latin typeface="Courier New" panose="02070309020205020404" pitchFamily="49" charset="0"/>
                <a:cs typeface="Courier New" panose="02070309020205020404" pitchFamily="49" charset="0"/>
              </a:rPr>
              <a:t>data.frame</a:t>
            </a:r>
            <a:endParaRPr lang="en-US" sz="420" dirty="0">
              <a:latin typeface="Courier New" panose="02070309020205020404" pitchFamily="49" charset="0"/>
              <a:cs typeface="Courier New" panose="02070309020205020404" pitchFamily="49" charset="0"/>
            </a:endParaRPr>
          </a:p>
          <a:p>
            <a:pPr marL="0" lvl="1" indent="0">
              <a:buNone/>
            </a:pP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outcome_message</a:t>
            </a:r>
            <a:r>
              <a:rPr lang="en-US" sz="420" dirty="0">
                <a:latin typeface="Courier New" panose="02070309020205020404" pitchFamily="49" charset="0"/>
                <a:cs typeface="Courier New" panose="02070309020205020404" pitchFamily="49" charset="0"/>
              </a:rPr>
              <a:t> &lt;- paste0("Reading the REDCap data was not successful.  The error message was:\n",  </a:t>
            </a:r>
            <a:r>
              <a:rPr lang="en-US" sz="420" dirty="0" err="1">
                <a:latin typeface="Courier New" panose="02070309020205020404" pitchFamily="49" charset="0"/>
                <a:cs typeface="Courier New" panose="02070309020205020404" pitchFamily="49" charset="0"/>
              </a:rPr>
              <a:t>geterrmessage</a:t>
            </a:r>
            <a:r>
              <a:rPr lang="en-US" sz="420" dirty="0">
                <a:latin typeface="Courier New" panose="02070309020205020404" pitchFamily="49" charset="0"/>
                <a:cs typeface="Courier New" panose="02070309020205020404" pitchFamily="49" charset="0"/>
              </a:rPr>
              <a:t>())</a:t>
            </a:r>
          </a:p>
          <a:p>
            <a:pPr marL="0" lvl="1" indent="0">
              <a:buNone/>
            </a:pP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outcome_message</a:t>
            </a:r>
            <a:r>
              <a:rPr lang="en-US" sz="420" dirty="0">
                <a:latin typeface="Courier New" panose="02070309020205020404" pitchFamily="49" charset="0"/>
                <a:cs typeface="Courier New" panose="02070309020205020404" pitchFamily="49" charset="0"/>
              </a:rPr>
              <a:t> &lt;- paste0("Reading the REDCap data was not successful.  The error message was:\n",  </a:t>
            </a:r>
            <a:r>
              <a:rPr lang="en-US" sz="420" dirty="0" err="1">
                <a:latin typeface="Courier New" panose="02070309020205020404" pitchFamily="49" charset="0"/>
                <a:cs typeface="Courier New" panose="02070309020205020404" pitchFamily="49" charset="0"/>
              </a:rPr>
              <a:t>raw_text</a:t>
            </a:r>
            <a:r>
              <a:rPr lang="en-US" sz="420" dirty="0">
                <a:latin typeface="Courier New" panose="02070309020205020404" pitchFamily="49" charset="0"/>
                <a:cs typeface="Courier New" panose="02070309020205020404" pitchFamily="49" charset="0"/>
              </a:rPr>
              <a:t>)</a:t>
            </a:r>
          </a:p>
          <a:p>
            <a:pPr marL="0" lvl="1" indent="0">
              <a:buNone/>
            </a:pPr>
            <a:r>
              <a:rPr lang="en-US" sz="420" dirty="0">
                <a:latin typeface="Courier New" panose="02070309020205020404" pitchFamily="49" charset="0"/>
                <a:cs typeface="Courier New" panose="02070309020205020404" pitchFamily="49" charset="0"/>
              </a:rPr>
              <a:t>  }</a:t>
            </a:r>
          </a:p>
          <a:p>
            <a:pPr marL="0" lvl="1" indent="0">
              <a:buNone/>
            </a:pPr>
            <a:r>
              <a:rPr lang="en-US" sz="420" dirty="0">
                <a:latin typeface="Courier New" panose="02070309020205020404" pitchFamily="49" charset="0"/>
                <a:cs typeface="Courier New" panose="02070309020205020404" pitchFamily="49" charset="0"/>
              </a:rPr>
              <a:t>    </a:t>
            </a:r>
          </a:p>
          <a:p>
            <a:pPr marL="0" lvl="1" indent="0">
              <a:buNone/>
            </a:pPr>
            <a:r>
              <a:rPr lang="en-US" sz="420" dirty="0">
                <a:latin typeface="Courier New" panose="02070309020205020404" pitchFamily="49" charset="0"/>
                <a:cs typeface="Courier New" panose="02070309020205020404" pitchFamily="49" charset="0"/>
              </a:rPr>
              <a:t>  if( verbose ) </a:t>
            </a:r>
          </a:p>
          <a:p>
            <a:pPr marL="0" lvl="1" indent="0">
              <a:buNone/>
            </a:pPr>
            <a:r>
              <a:rPr lang="en-US" sz="420" dirty="0">
                <a:latin typeface="Courier New" panose="02070309020205020404" pitchFamily="49" charset="0"/>
                <a:cs typeface="Courier New" panose="02070309020205020404" pitchFamily="49" charset="0"/>
              </a:rPr>
              <a:t>    message(</a:t>
            </a:r>
            <a:r>
              <a:rPr lang="en-US" sz="420" dirty="0" err="1">
                <a:latin typeface="Courier New" panose="02070309020205020404" pitchFamily="49" charset="0"/>
                <a:cs typeface="Courier New" panose="02070309020205020404" pitchFamily="49" charset="0"/>
              </a:rPr>
              <a:t>outcome_message</a:t>
            </a:r>
            <a:r>
              <a:rPr lang="en-US" sz="420" dirty="0" smtClean="0">
                <a:latin typeface="Courier New" panose="02070309020205020404" pitchFamily="49" charset="0"/>
                <a:cs typeface="Courier New" panose="02070309020205020404" pitchFamily="49" charset="0"/>
              </a:rPr>
              <a:t>)  </a:t>
            </a:r>
            <a:endParaRPr lang="en-US" sz="420" dirty="0">
              <a:latin typeface="Courier New" panose="02070309020205020404" pitchFamily="49" charset="0"/>
              <a:cs typeface="Courier New" panose="02070309020205020404" pitchFamily="49" charset="0"/>
            </a:endParaRPr>
          </a:p>
          <a:p>
            <a:pPr marL="0" lvl="1" indent="0">
              <a:buNone/>
            </a:pPr>
            <a:r>
              <a:rPr lang="en-US" sz="420" dirty="0">
                <a:latin typeface="Courier New" panose="02070309020205020404" pitchFamily="49" charset="0"/>
                <a:cs typeface="Courier New" panose="02070309020205020404" pitchFamily="49" charset="0"/>
              </a:rPr>
              <a:t>  return( list(</a:t>
            </a:r>
          </a:p>
          <a:p>
            <a:pPr marL="0" lvl="1" indent="0">
              <a:buNone/>
            </a:pPr>
            <a:r>
              <a:rPr lang="en-US" sz="420" dirty="0">
                <a:latin typeface="Courier New" panose="02070309020205020404" pitchFamily="49" charset="0"/>
                <a:cs typeface="Courier New" panose="02070309020205020404" pitchFamily="49" charset="0"/>
              </a:rPr>
              <a:t>    data = ds, </a:t>
            </a:r>
          </a:p>
          <a:p>
            <a:pPr marL="0" lvl="1" indent="0">
              <a:buNone/>
            </a:pPr>
            <a:r>
              <a:rPr lang="en-US" sz="420" dirty="0">
                <a:latin typeface="Courier New" panose="02070309020205020404" pitchFamily="49" charset="0"/>
                <a:cs typeface="Courier New" panose="02070309020205020404" pitchFamily="49" charset="0"/>
              </a:rPr>
              <a:t>    success = success,</a:t>
            </a:r>
          </a:p>
          <a:p>
            <a:pPr marL="0" lvl="1" indent="0">
              <a:buNone/>
            </a:pP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status_code</a:t>
            </a:r>
            <a:r>
              <a:rPr lang="en-US" sz="420" dirty="0">
                <a:latin typeface="Courier New" panose="02070309020205020404" pitchFamily="49" charset="0"/>
                <a:cs typeface="Courier New" panose="02070309020205020404" pitchFamily="49" charset="0"/>
              </a:rPr>
              <a:t> = </a:t>
            </a:r>
            <a:r>
              <a:rPr lang="en-US" sz="420" dirty="0" err="1">
                <a:latin typeface="Courier New" panose="02070309020205020404" pitchFamily="49" charset="0"/>
                <a:cs typeface="Courier New" panose="02070309020205020404" pitchFamily="49" charset="0"/>
              </a:rPr>
              <a:t>status_code</a:t>
            </a:r>
            <a:r>
              <a:rPr lang="en-US" sz="420" dirty="0">
                <a:latin typeface="Courier New" panose="02070309020205020404" pitchFamily="49" charset="0"/>
                <a:cs typeface="Courier New" panose="02070309020205020404" pitchFamily="49" charset="0"/>
              </a:rPr>
              <a:t>,</a:t>
            </a:r>
          </a:p>
          <a:p>
            <a:pPr marL="0" lvl="1" indent="0">
              <a:buNone/>
            </a:pPr>
            <a:r>
              <a:rPr lang="en-US" sz="420" dirty="0">
                <a:latin typeface="Courier New" panose="02070309020205020404" pitchFamily="49" charset="0"/>
                <a:cs typeface="Courier New" panose="02070309020205020404" pitchFamily="49" charset="0"/>
              </a:rPr>
              <a:t>    # </a:t>
            </a:r>
            <a:r>
              <a:rPr lang="en-US" sz="420" dirty="0" err="1">
                <a:latin typeface="Courier New" panose="02070309020205020404" pitchFamily="49" charset="0"/>
                <a:cs typeface="Courier New" panose="02070309020205020404" pitchFamily="49" charset="0"/>
              </a:rPr>
              <a:t>status_message</a:t>
            </a:r>
            <a:r>
              <a:rPr lang="en-US" sz="420" dirty="0">
                <a:latin typeface="Courier New" panose="02070309020205020404" pitchFamily="49" charset="0"/>
                <a:cs typeface="Courier New" panose="02070309020205020404" pitchFamily="49" charset="0"/>
              </a:rPr>
              <a:t> = </a:t>
            </a:r>
            <a:r>
              <a:rPr lang="en-US" sz="420" dirty="0" err="1">
                <a:latin typeface="Courier New" panose="02070309020205020404" pitchFamily="49" charset="0"/>
                <a:cs typeface="Courier New" panose="02070309020205020404" pitchFamily="49" charset="0"/>
              </a:rPr>
              <a:t>status_message</a:t>
            </a:r>
            <a:r>
              <a:rPr lang="en-US" sz="420" dirty="0">
                <a:latin typeface="Courier New" panose="02070309020205020404" pitchFamily="49" charset="0"/>
                <a:cs typeface="Courier New" panose="02070309020205020404" pitchFamily="49" charset="0"/>
              </a:rPr>
              <a:t>, </a:t>
            </a:r>
          </a:p>
          <a:p>
            <a:pPr marL="0" lvl="1" indent="0">
              <a:buNone/>
            </a:pP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outcome_message</a:t>
            </a:r>
            <a:r>
              <a:rPr lang="en-US" sz="420" dirty="0">
                <a:latin typeface="Courier New" panose="02070309020205020404" pitchFamily="49" charset="0"/>
                <a:cs typeface="Courier New" panose="02070309020205020404" pitchFamily="49" charset="0"/>
              </a:rPr>
              <a:t> = </a:t>
            </a:r>
            <a:r>
              <a:rPr lang="en-US" sz="420" dirty="0" err="1">
                <a:latin typeface="Courier New" panose="02070309020205020404" pitchFamily="49" charset="0"/>
                <a:cs typeface="Courier New" panose="02070309020205020404" pitchFamily="49" charset="0"/>
              </a:rPr>
              <a:t>outcome_message</a:t>
            </a:r>
            <a:r>
              <a:rPr lang="en-US" sz="420" dirty="0">
                <a:latin typeface="Courier New" panose="02070309020205020404" pitchFamily="49" charset="0"/>
                <a:cs typeface="Courier New" panose="02070309020205020404" pitchFamily="49" charset="0"/>
              </a:rPr>
              <a:t>,</a:t>
            </a:r>
          </a:p>
          <a:p>
            <a:pPr marL="0" lvl="1" indent="0">
              <a:buNone/>
            </a:pP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records_collapsed</a:t>
            </a:r>
            <a:r>
              <a:rPr lang="en-US" sz="420" dirty="0">
                <a:latin typeface="Courier New" panose="02070309020205020404" pitchFamily="49" charset="0"/>
                <a:cs typeface="Courier New" panose="02070309020205020404" pitchFamily="49" charset="0"/>
              </a:rPr>
              <a:t> = </a:t>
            </a:r>
            <a:r>
              <a:rPr lang="en-US" sz="420" dirty="0" err="1">
                <a:latin typeface="Courier New" panose="02070309020205020404" pitchFamily="49" charset="0"/>
                <a:cs typeface="Courier New" panose="02070309020205020404" pitchFamily="49" charset="0"/>
              </a:rPr>
              <a:t>records_collapsed</a:t>
            </a:r>
            <a:r>
              <a:rPr lang="en-US" sz="420" dirty="0">
                <a:latin typeface="Courier New" panose="02070309020205020404" pitchFamily="49" charset="0"/>
                <a:cs typeface="Courier New" panose="02070309020205020404" pitchFamily="49" charset="0"/>
              </a:rPr>
              <a:t>, </a:t>
            </a:r>
          </a:p>
          <a:p>
            <a:pPr marL="0" lvl="1" indent="0">
              <a:buNone/>
            </a:pP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fields_collapsed</a:t>
            </a:r>
            <a:r>
              <a:rPr lang="en-US" sz="420" dirty="0">
                <a:latin typeface="Courier New" panose="02070309020205020404" pitchFamily="49" charset="0"/>
                <a:cs typeface="Courier New" panose="02070309020205020404" pitchFamily="49" charset="0"/>
              </a:rPr>
              <a:t> = </a:t>
            </a:r>
            <a:r>
              <a:rPr lang="en-US" sz="420" dirty="0" err="1">
                <a:latin typeface="Courier New" panose="02070309020205020404" pitchFamily="49" charset="0"/>
                <a:cs typeface="Courier New" panose="02070309020205020404" pitchFamily="49" charset="0"/>
              </a:rPr>
              <a:t>fields_collapsed</a:t>
            </a:r>
            <a:r>
              <a:rPr lang="en-US" sz="420" dirty="0">
                <a:latin typeface="Courier New" panose="02070309020205020404" pitchFamily="49" charset="0"/>
                <a:cs typeface="Courier New" panose="02070309020205020404" pitchFamily="49" charset="0"/>
              </a:rPr>
              <a:t>,</a:t>
            </a:r>
          </a:p>
          <a:p>
            <a:pPr marL="0" lvl="1" indent="0">
              <a:buNone/>
            </a:pP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elapsed_seconds</a:t>
            </a:r>
            <a:r>
              <a:rPr lang="en-US" sz="420" dirty="0">
                <a:latin typeface="Courier New" panose="02070309020205020404" pitchFamily="49" charset="0"/>
                <a:cs typeface="Courier New" panose="02070309020205020404" pitchFamily="49" charset="0"/>
              </a:rPr>
              <a:t> = </a:t>
            </a:r>
            <a:r>
              <a:rPr lang="en-US" sz="420" dirty="0" err="1">
                <a:latin typeface="Courier New" panose="02070309020205020404" pitchFamily="49" charset="0"/>
                <a:cs typeface="Courier New" panose="02070309020205020404" pitchFamily="49" charset="0"/>
              </a:rPr>
              <a:t>elapsed_seconds</a:t>
            </a:r>
            <a:r>
              <a:rPr lang="en-US" sz="420" dirty="0">
                <a:latin typeface="Courier New" panose="02070309020205020404" pitchFamily="49" charset="0"/>
                <a:cs typeface="Courier New" panose="02070309020205020404" pitchFamily="49" charset="0"/>
              </a:rPr>
              <a:t>,</a:t>
            </a:r>
          </a:p>
          <a:p>
            <a:pPr marL="0" lvl="1" indent="0">
              <a:buNone/>
            </a:pPr>
            <a:r>
              <a:rPr lang="en-US" sz="420" dirty="0">
                <a:latin typeface="Courier New" panose="02070309020205020404" pitchFamily="49" charset="0"/>
                <a:cs typeface="Courier New" panose="02070309020205020404" pitchFamily="49" charset="0"/>
              </a:rPr>
              <a:t>    </a:t>
            </a:r>
            <a:r>
              <a:rPr lang="en-US" sz="420" dirty="0" err="1">
                <a:latin typeface="Courier New" panose="02070309020205020404" pitchFamily="49" charset="0"/>
                <a:cs typeface="Courier New" panose="02070309020205020404" pitchFamily="49" charset="0"/>
              </a:rPr>
              <a:t>raw_text</a:t>
            </a:r>
            <a:r>
              <a:rPr lang="en-US" sz="420" dirty="0">
                <a:latin typeface="Courier New" panose="02070309020205020404" pitchFamily="49" charset="0"/>
                <a:cs typeface="Courier New" panose="02070309020205020404" pitchFamily="49" charset="0"/>
              </a:rPr>
              <a:t> = </a:t>
            </a:r>
            <a:r>
              <a:rPr lang="en-US" sz="420" dirty="0" err="1">
                <a:latin typeface="Courier New" panose="02070309020205020404" pitchFamily="49" charset="0"/>
                <a:cs typeface="Courier New" panose="02070309020205020404" pitchFamily="49" charset="0"/>
              </a:rPr>
              <a:t>raw_text</a:t>
            </a:r>
            <a:endParaRPr lang="en-US" sz="420" dirty="0">
              <a:latin typeface="Courier New" panose="02070309020205020404" pitchFamily="49" charset="0"/>
              <a:cs typeface="Courier New" panose="02070309020205020404" pitchFamily="49" charset="0"/>
            </a:endParaRPr>
          </a:p>
          <a:p>
            <a:pPr marL="0" lvl="1" indent="0">
              <a:buNone/>
            </a:pPr>
            <a:r>
              <a:rPr lang="en-US" sz="420" dirty="0">
                <a:latin typeface="Courier New" panose="02070309020205020404" pitchFamily="49" charset="0"/>
                <a:cs typeface="Courier New" panose="02070309020205020404" pitchFamily="49" charset="0"/>
              </a:rPr>
              <a:t>  ) )</a:t>
            </a:r>
          </a:p>
          <a:p>
            <a:pPr marL="0" lvl="1" indent="0">
              <a:buNone/>
            </a:pPr>
            <a:r>
              <a:rPr lang="en-US" sz="420" dirty="0">
                <a:latin typeface="Courier New" panose="02070309020205020404" pitchFamily="49" charset="0"/>
                <a:cs typeface="Courier New" panose="02070309020205020404" pitchFamily="49" charset="0"/>
              </a:rPr>
              <a:t>}</a:t>
            </a:r>
          </a:p>
        </p:txBody>
      </p:sp>
      <p:sp>
        <p:nvSpPr>
          <p:cNvPr id="4" name="Content Placeholder 2"/>
          <p:cNvSpPr txBox="1">
            <a:spLocks/>
          </p:cNvSpPr>
          <p:nvPr/>
        </p:nvSpPr>
        <p:spPr>
          <a:xfrm>
            <a:off x="0" y="685800"/>
            <a:ext cx="4572000" cy="61721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420" dirty="0">
              <a:solidFill>
                <a:srgbClr val="3F7F4F"/>
              </a:solidFill>
              <a:latin typeface="Consolas"/>
            </a:endParaRPr>
          </a:p>
          <a:p>
            <a:pPr marL="0" indent="0">
              <a:buNone/>
            </a:pPr>
            <a:endParaRPr lang="en-US" sz="420" dirty="0">
              <a:solidFill>
                <a:srgbClr val="3F7F4F"/>
              </a:solidFill>
              <a:latin typeface="Consolas"/>
            </a:endParaRPr>
          </a:p>
          <a:p>
            <a:pPr marL="0" indent="0">
              <a:buNone/>
            </a:pPr>
            <a:r>
              <a:rPr lang="en-US" sz="420" dirty="0">
                <a:solidFill>
                  <a:srgbClr val="3F7F4F"/>
                </a:solidFill>
                <a:latin typeface="Consolas"/>
              </a:rPr>
              <a:t>### Call the server</a:t>
            </a:r>
          </a:p>
          <a:p>
            <a:pPr marL="0" indent="0">
              <a:buNone/>
            </a:pPr>
            <a:r>
              <a:rPr lang="en-US" sz="420" dirty="0">
                <a:solidFill>
                  <a:srgbClr val="000000"/>
                </a:solidFill>
                <a:latin typeface="Consolas"/>
              </a:rPr>
              <a:t>result &lt;- redcap(</a:t>
            </a:r>
            <a:r>
              <a:rPr lang="en-US" sz="420" dirty="0" err="1">
                <a:solidFill>
                  <a:srgbClr val="000000"/>
                </a:solidFill>
                <a:latin typeface="Consolas"/>
              </a:rPr>
              <a:t>redcap_uri</a:t>
            </a:r>
            <a:r>
              <a:rPr lang="en-US" sz="420" dirty="0">
                <a:solidFill>
                  <a:srgbClr val="000000"/>
                </a:solidFill>
                <a:latin typeface="Consolas"/>
              </a:rPr>
              <a:t>=</a:t>
            </a:r>
            <a:r>
              <a:rPr lang="en-US" sz="420" dirty="0" err="1">
                <a:solidFill>
                  <a:srgbClr val="000000"/>
                </a:solidFill>
                <a:latin typeface="Consolas"/>
              </a:rPr>
              <a:t>uri</a:t>
            </a:r>
            <a:r>
              <a:rPr lang="en-US" sz="420" dirty="0">
                <a:solidFill>
                  <a:srgbClr val="000000"/>
                </a:solidFill>
                <a:latin typeface="Consolas"/>
              </a:rPr>
              <a:t>, token=token)</a:t>
            </a:r>
          </a:p>
          <a:p>
            <a:pPr marL="0" indent="0">
              <a:buNone/>
            </a:pPr>
            <a:endParaRPr lang="en-US" sz="420" dirty="0">
              <a:solidFill>
                <a:srgbClr val="3F7F4F"/>
              </a:solidFill>
              <a:latin typeface="Consolas"/>
            </a:endParaRPr>
          </a:p>
          <a:p>
            <a:pPr marL="0" indent="0">
              <a:buNone/>
            </a:pPr>
            <a:r>
              <a:rPr lang="en-US" sz="420" dirty="0">
                <a:solidFill>
                  <a:srgbClr val="3F7F4F"/>
                </a:solidFill>
                <a:latin typeface="Consolas"/>
              </a:rPr>
              <a:t>### Pull out the dataset from the results</a:t>
            </a:r>
          </a:p>
          <a:p>
            <a:pPr marL="0" indent="0">
              <a:buNone/>
            </a:pPr>
            <a:r>
              <a:rPr lang="en-US" sz="420" dirty="0">
                <a:solidFill>
                  <a:srgbClr val="000000"/>
                </a:solidFill>
                <a:latin typeface="Consolas"/>
              </a:rPr>
              <a:t>ds &lt;- </a:t>
            </a:r>
            <a:r>
              <a:rPr lang="en-US" sz="420" dirty="0" err="1">
                <a:solidFill>
                  <a:srgbClr val="000000"/>
                </a:solidFill>
                <a:latin typeface="Consolas"/>
              </a:rPr>
              <a:t>result$data</a:t>
            </a:r>
            <a:endParaRPr lang="en-US" sz="420" dirty="0">
              <a:solidFill>
                <a:srgbClr val="000000"/>
              </a:solidFill>
              <a:latin typeface="Consolas"/>
            </a:endParaRPr>
          </a:p>
        </p:txBody>
      </p:sp>
      <p:sp>
        <p:nvSpPr>
          <p:cNvPr id="8" name="Content Placeholder 2"/>
          <p:cNvSpPr txBox="1">
            <a:spLocks/>
          </p:cNvSpPr>
          <p:nvPr/>
        </p:nvSpPr>
        <p:spPr>
          <a:xfrm>
            <a:off x="0" y="5105400"/>
            <a:ext cx="4114800" cy="1752599"/>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US" dirty="0"/>
              <a:t>That’s a lot of code to copy for every project.</a:t>
            </a:r>
          </a:p>
          <a:p>
            <a:pPr marL="0" lvl="1" indent="0">
              <a:buNone/>
            </a:pPr>
            <a:endParaRPr lang="en-US" dirty="0" smtClean="0"/>
          </a:p>
          <a:p>
            <a:pPr marL="0" lvl="1" indent="0">
              <a:buNone/>
            </a:pPr>
            <a:r>
              <a:rPr lang="en-US" dirty="0" smtClean="0"/>
              <a:t>Double this amount of code to batch.</a:t>
            </a:r>
          </a:p>
        </p:txBody>
      </p:sp>
    </p:spTree>
    <p:extLst>
      <p:ext uri="{BB962C8B-B14F-4D97-AF65-F5344CB8AC3E}">
        <p14:creationId xmlns:p14="http://schemas.microsoft.com/office/powerpoint/2010/main" val="1722334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6200" y="76200"/>
            <a:ext cx="8991600" cy="609600"/>
          </a:xfrm>
          <a:solidFill>
            <a:srgbClr val="8C897A"/>
          </a:solidFill>
        </p:spPr>
        <p:txBody>
          <a:bodyPr>
            <a:normAutofit fontScale="90000"/>
          </a:bodyPr>
          <a:lstStyle/>
          <a:p>
            <a:pPr>
              <a:spcBef>
                <a:spcPts val="0"/>
              </a:spcBef>
              <a:defRPr/>
            </a:pPr>
            <a:r>
              <a:rPr lang="en-US" dirty="0" smtClean="0"/>
              <a:t>Python Interaction Packages</a:t>
            </a:r>
            <a:endParaRPr lang="en-US" dirty="0"/>
          </a:p>
        </p:txBody>
      </p:sp>
      <p:sp>
        <p:nvSpPr>
          <p:cNvPr id="7" name="Content Placeholder 2"/>
          <p:cNvSpPr>
            <a:spLocks noGrp="1"/>
          </p:cNvSpPr>
          <p:nvPr>
            <p:ph idx="1"/>
          </p:nvPr>
        </p:nvSpPr>
        <p:spPr>
          <a:xfrm>
            <a:off x="0" y="685800"/>
            <a:ext cx="9144000" cy="6172199"/>
          </a:xfrm>
        </p:spPr>
        <p:txBody>
          <a:bodyPr>
            <a:normAutofit/>
          </a:bodyPr>
          <a:lstStyle/>
          <a:p>
            <a:pPr marL="514350" indent="-514350">
              <a:buFont typeface="+mj-lt"/>
              <a:buAutoNum type="arabicPeriod"/>
            </a:pPr>
            <a:endParaRPr lang="en-US" b="1" u="sng" dirty="0" smtClean="0"/>
          </a:p>
          <a:p>
            <a:pPr marL="514350" indent="-514350">
              <a:buFont typeface="+mj-lt"/>
              <a:buAutoNum type="arabicPeriod"/>
            </a:pPr>
            <a:r>
              <a:rPr lang="en-US" b="1" u="sng" dirty="0" err="1" smtClean="0"/>
              <a:t>PyCap</a:t>
            </a:r>
            <a:r>
              <a:rPr lang="en-US" b="1" dirty="0" smtClean="0"/>
              <a:t> </a:t>
            </a:r>
            <a:r>
              <a:rPr lang="en-US" dirty="0" smtClean="0"/>
              <a:t>"</a:t>
            </a:r>
            <a:r>
              <a:rPr lang="en-US" dirty="0" err="1" smtClean="0"/>
              <a:t>PyCap</a:t>
            </a:r>
            <a:r>
              <a:rPr lang="en-US" dirty="0" smtClean="0"/>
              <a:t> </a:t>
            </a:r>
            <a:r>
              <a:rPr lang="en-US" dirty="0"/>
              <a:t>is an interface to the REDCap Application Programming Interface (API). </a:t>
            </a:r>
            <a:r>
              <a:rPr lang="en-US" dirty="0" err="1"/>
              <a:t>PyCap</a:t>
            </a:r>
            <a:r>
              <a:rPr lang="en-US" dirty="0"/>
              <a:t> is designed to be a minimal interface exposing all required and optional API parameters</a:t>
            </a:r>
            <a:r>
              <a:rPr lang="en-US" dirty="0" smtClean="0"/>
              <a:t>."</a:t>
            </a:r>
            <a:r>
              <a:rPr lang="en-US" b="1" dirty="0"/>
              <a:t> </a:t>
            </a:r>
            <a:r>
              <a:rPr lang="en-US" sz="1900" dirty="0">
                <a:solidFill>
                  <a:schemeClr val="bg1">
                    <a:lumMod val="50000"/>
                  </a:schemeClr>
                </a:solidFill>
              </a:rPr>
              <a:t>(sburns.org/</a:t>
            </a:r>
            <a:r>
              <a:rPr lang="en-US" sz="1900" dirty="0" err="1">
                <a:solidFill>
                  <a:schemeClr val="bg1">
                    <a:lumMod val="50000"/>
                  </a:schemeClr>
                </a:solidFill>
              </a:rPr>
              <a:t>PyCap</a:t>
            </a:r>
            <a:r>
              <a:rPr lang="en-US" sz="1900" dirty="0">
                <a:solidFill>
                  <a:schemeClr val="bg1">
                    <a:lumMod val="50000"/>
                  </a:schemeClr>
                </a:solidFill>
              </a:rPr>
              <a:t>)</a:t>
            </a:r>
            <a:endParaRPr lang="en-US" dirty="0"/>
          </a:p>
          <a:p>
            <a:pPr marL="514350" indent="-514350">
              <a:buFont typeface="+mj-lt"/>
              <a:buAutoNum type="arabicPeriod"/>
            </a:pPr>
            <a:r>
              <a:rPr lang="en-US" b="1" u="sng" dirty="0" err="1" smtClean="0"/>
              <a:t>django</a:t>
            </a:r>
            <a:r>
              <a:rPr lang="en-US" b="1" u="sng" dirty="0" smtClean="0"/>
              <a:t>-redcap</a:t>
            </a:r>
            <a:r>
              <a:rPr lang="en-US" sz="1900" dirty="0" smtClean="0">
                <a:solidFill>
                  <a:schemeClr val="bg1">
                    <a:lumMod val="50000"/>
                  </a:schemeClr>
                </a:solidFill>
              </a:rPr>
              <a:t> </a:t>
            </a:r>
            <a:r>
              <a:rPr lang="en-US" dirty="0"/>
              <a:t>"Utilities for porting REDCap projects to and from </a:t>
            </a:r>
            <a:r>
              <a:rPr lang="en-US" dirty="0" err="1"/>
              <a:t>Django</a:t>
            </a:r>
            <a:r>
              <a:rPr lang="en-US" dirty="0"/>
              <a:t> models</a:t>
            </a:r>
            <a:r>
              <a:rPr lang="en-US" dirty="0" smtClean="0"/>
              <a:t>."</a:t>
            </a:r>
            <a:r>
              <a:rPr lang="en-US" sz="1900" b="1" dirty="0"/>
              <a:t> </a:t>
            </a:r>
            <a:r>
              <a:rPr lang="en-US" sz="1900" dirty="0">
                <a:solidFill>
                  <a:schemeClr val="bg1">
                    <a:lumMod val="50000"/>
                  </a:schemeClr>
                </a:solidFill>
              </a:rPr>
              <a:t>(github.com/</a:t>
            </a:r>
            <a:r>
              <a:rPr lang="en-US" sz="1900" dirty="0" err="1">
                <a:solidFill>
                  <a:schemeClr val="bg1">
                    <a:lumMod val="50000"/>
                  </a:schemeClr>
                </a:solidFill>
              </a:rPr>
              <a:t>cbmi</a:t>
            </a:r>
            <a:r>
              <a:rPr lang="en-US" sz="1900" dirty="0">
                <a:solidFill>
                  <a:schemeClr val="bg1">
                    <a:lumMod val="50000"/>
                  </a:schemeClr>
                </a:solidFill>
              </a:rPr>
              <a:t>/</a:t>
            </a:r>
            <a:r>
              <a:rPr lang="en-US" sz="1900" dirty="0" err="1">
                <a:solidFill>
                  <a:schemeClr val="bg1">
                    <a:lumMod val="50000"/>
                  </a:schemeClr>
                </a:solidFill>
              </a:rPr>
              <a:t>django</a:t>
            </a:r>
            <a:r>
              <a:rPr lang="en-US" sz="1900" dirty="0">
                <a:solidFill>
                  <a:schemeClr val="bg1">
                    <a:lumMod val="50000"/>
                  </a:schemeClr>
                </a:solidFill>
              </a:rPr>
              <a:t>-redcap)</a:t>
            </a:r>
            <a:endParaRPr lang="en-US" dirty="0">
              <a:solidFill>
                <a:schemeClr val="bg1">
                  <a:lumMod val="50000"/>
                </a:schemeClr>
              </a:solidFill>
            </a:endParaRPr>
          </a:p>
        </p:txBody>
      </p:sp>
    </p:spTree>
    <p:extLst>
      <p:ext uri="{BB962C8B-B14F-4D97-AF65-F5344CB8AC3E}">
        <p14:creationId xmlns:p14="http://schemas.microsoft.com/office/powerpoint/2010/main" val="9589892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6200" y="76200"/>
            <a:ext cx="8991600" cy="609600"/>
          </a:xfrm>
          <a:solidFill>
            <a:srgbClr val="D3D5E1"/>
          </a:solidFill>
        </p:spPr>
        <p:txBody>
          <a:bodyPr>
            <a:normAutofit fontScale="90000"/>
          </a:bodyPr>
          <a:lstStyle/>
          <a:p>
            <a:pPr>
              <a:spcBef>
                <a:spcPts val="0"/>
              </a:spcBef>
              <a:defRPr/>
            </a:pPr>
            <a:r>
              <a:rPr lang="en-US" dirty="0" smtClean="0"/>
              <a:t>Perks of </a:t>
            </a:r>
            <a:r>
              <a:rPr lang="en-US" dirty="0" err="1" smtClean="0"/>
              <a:t>REDCapR</a:t>
            </a:r>
            <a:r>
              <a:rPr lang="en-US" sz="3600" dirty="0" smtClean="0"/>
              <a:t> (part 1)</a:t>
            </a:r>
            <a:endParaRPr lang="en-US" dirty="0"/>
          </a:p>
        </p:txBody>
      </p:sp>
      <p:sp>
        <p:nvSpPr>
          <p:cNvPr id="7" name="Content Placeholder 2"/>
          <p:cNvSpPr>
            <a:spLocks noGrp="1"/>
          </p:cNvSpPr>
          <p:nvPr>
            <p:ph idx="1"/>
          </p:nvPr>
        </p:nvSpPr>
        <p:spPr>
          <a:xfrm>
            <a:off x="0" y="685800"/>
            <a:ext cx="9144000" cy="6172199"/>
          </a:xfrm>
        </p:spPr>
        <p:txBody>
          <a:bodyPr>
            <a:normAutofit lnSpcReduction="10000"/>
          </a:bodyPr>
          <a:lstStyle/>
          <a:p>
            <a:pPr marL="514350" indent="-514350">
              <a:buFont typeface="+mj-lt"/>
              <a:buAutoNum type="arabicPeriod"/>
            </a:pPr>
            <a:r>
              <a:rPr lang="en-US" b="1" dirty="0" smtClean="0"/>
              <a:t>Batching:</a:t>
            </a:r>
            <a:r>
              <a:rPr lang="en-US" dirty="0" smtClean="0"/>
              <a:t> </a:t>
            </a:r>
            <a:r>
              <a:rPr lang="en-US" sz="2400" dirty="0" smtClean="0"/>
              <a:t>making smaller calls to server, and combining the results to appear as if only one call was made.</a:t>
            </a:r>
          </a:p>
          <a:p>
            <a:pPr marL="914400" lvl="1" indent="-514350"/>
            <a:r>
              <a:rPr lang="en-US" dirty="0" smtClean="0">
                <a:solidFill>
                  <a:schemeClr val="bg1">
                    <a:lumMod val="50000"/>
                  </a:schemeClr>
                </a:solidFill>
              </a:rPr>
              <a:t>Avoids server-time outs.</a:t>
            </a:r>
          </a:p>
          <a:p>
            <a:pPr marL="914400" lvl="1" indent="-514350"/>
            <a:r>
              <a:rPr lang="en-US" dirty="0" smtClean="0">
                <a:solidFill>
                  <a:schemeClr val="bg1">
                    <a:lumMod val="50000"/>
                  </a:schemeClr>
                </a:solidFill>
              </a:rPr>
              <a:t>Can suspend between calls, to avoid tying up server.</a:t>
            </a:r>
          </a:p>
          <a:p>
            <a:pPr marL="514350" indent="-514350">
              <a:buFont typeface="+mj-lt"/>
              <a:buAutoNum type="arabicPeriod"/>
            </a:pPr>
            <a:r>
              <a:rPr lang="en-US" b="1" dirty="0" smtClean="0"/>
              <a:t>Translates:</a:t>
            </a:r>
            <a:r>
              <a:rPr lang="en-US" dirty="0" smtClean="0"/>
              <a:t> </a:t>
            </a:r>
            <a:r>
              <a:rPr lang="en-US" sz="2400" dirty="0" smtClean="0"/>
              <a:t>resolves differences between API and R.</a:t>
            </a:r>
            <a:endParaRPr lang="en-US" sz="2400" dirty="0"/>
          </a:p>
          <a:p>
            <a:pPr marL="914400" lvl="1" indent="-514350"/>
            <a:r>
              <a:rPr lang="en-US" dirty="0" err="1" smtClean="0">
                <a:solidFill>
                  <a:schemeClr val="bg1">
                    <a:lumMod val="50000"/>
                  </a:schemeClr>
                </a:solidFill>
              </a:rPr>
              <a:t>eg</a:t>
            </a:r>
            <a:r>
              <a:rPr lang="en-US" dirty="0" smtClean="0">
                <a:solidFill>
                  <a:schemeClr val="bg1">
                    <a:lumMod val="50000"/>
                  </a:schemeClr>
                </a:solidFill>
              </a:rPr>
              <a:t>, R stores IDs as a vector </a:t>
            </a:r>
            <a:r>
              <a:rPr lang="en-US" dirty="0" smtClean="0">
                <a:solidFill>
                  <a:schemeClr val="bg1">
                    <a:lumMod val="50000"/>
                  </a:schemeClr>
                </a:solidFill>
                <a:latin typeface="Courier New" panose="02070309020205020404" pitchFamily="49" charset="0"/>
                <a:cs typeface="Courier New" panose="02070309020205020404" pitchFamily="49" charset="0"/>
              </a:rPr>
              <a:t>c(10, 20, 30)</a:t>
            </a:r>
            <a:r>
              <a:rPr lang="en-US" dirty="0">
                <a:solidFill>
                  <a:schemeClr val="bg1">
                    <a:lumMod val="50000"/>
                  </a:schemeClr>
                </a:solidFill>
              </a:rPr>
              <a:t>,</a:t>
            </a:r>
            <a:r>
              <a:rPr lang="en-US" dirty="0" smtClean="0">
                <a:solidFill>
                  <a:schemeClr val="bg1">
                    <a:lumMod val="50000"/>
                  </a:schemeClr>
                </a:solidFill>
              </a:rPr>
              <a:t> </a:t>
            </a:r>
            <a:r>
              <a:rPr lang="en-US" dirty="0">
                <a:solidFill>
                  <a:schemeClr val="bg1">
                    <a:lumMod val="50000"/>
                  </a:schemeClr>
                </a:solidFill>
              </a:rPr>
              <a:t>while</a:t>
            </a:r>
            <a:r>
              <a:rPr lang="en-US" dirty="0" smtClean="0">
                <a:solidFill>
                  <a:schemeClr val="bg1">
                    <a:lumMod val="50000"/>
                  </a:schemeClr>
                </a:solidFill>
              </a:rPr>
              <a:t/>
            </a:r>
            <a:br>
              <a:rPr lang="en-US" dirty="0" smtClean="0">
                <a:solidFill>
                  <a:schemeClr val="bg1">
                    <a:lumMod val="50000"/>
                  </a:schemeClr>
                </a:solidFill>
              </a:rPr>
            </a:br>
            <a:r>
              <a:rPr lang="en-US" dirty="0" smtClean="0">
                <a:solidFill>
                  <a:schemeClr val="bg1">
                    <a:lumMod val="50000"/>
                  </a:schemeClr>
                </a:solidFill>
              </a:rPr>
              <a:t>the API needs a string </a:t>
            </a:r>
            <a:r>
              <a:rPr lang="en-US" dirty="0">
                <a:solidFill>
                  <a:srgbClr val="D53E4F"/>
                </a:solidFill>
                <a:latin typeface="Courier New" panose="02070309020205020404" pitchFamily="49" charset="0"/>
                <a:cs typeface="Courier New" panose="02070309020205020404" pitchFamily="49" charset="0"/>
              </a:rPr>
              <a:t>"</a:t>
            </a:r>
            <a:r>
              <a:rPr lang="en-US" dirty="0" smtClean="0">
                <a:solidFill>
                  <a:srgbClr val="D53E4F"/>
                </a:solidFill>
                <a:latin typeface="Courier New" panose="02070309020205020404" pitchFamily="49" charset="0"/>
                <a:cs typeface="Courier New" panose="02070309020205020404" pitchFamily="49" charset="0"/>
              </a:rPr>
              <a:t>10,20,30"</a:t>
            </a:r>
            <a:endParaRPr lang="en-US" dirty="0"/>
          </a:p>
          <a:p>
            <a:pPr marL="514350" indent="-514350">
              <a:buFont typeface="+mj-lt"/>
              <a:buAutoNum type="arabicPeriod"/>
            </a:pPr>
            <a:r>
              <a:rPr lang="en-US" b="1" dirty="0" smtClean="0"/>
              <a:t>Validates:</a:t>
            </a:r>
            <a:r>
              <a:rPr lang="en-US" sz="2400" b="1" dirty="0" smtClean="0"/>
              <a:t> </a:t>
            </a:r>
            <a:r>
              <a:rPr lang="en-US" sz="2400" dirty="0" smtClean="0"/>
              <a:t>proactively looks for common mistakes. </a:t>
            </a:r>
          </a:p>
          <a:p>
            <a:pPr marL="914400" lvl="1" indent="-514350"/>
            <a:r>
              <a:rPr lang="en-US" dirty="0">
                <a:solidFill>
                  <a:schemeClr val="bg1">
                    <a:lumMod val="50000"/>
                  </a:schemeClr>
                </a:solidFill>
              </a:rPr>
              <a:t>Helps catch errors sooner, </a:t>
            </a:r>
            <a:endParaRPr lang="en-US" dirty="0" smtClean="0">
              <a:solidFill>
                <a:schemeClr val="bg1">
                  <a:lumMod val="50000"/>
                </a:schemeClr>
              </a:solidFill>
            </a:endParaRPr>
          </a:p>
          <a:p>
            <a:pPr marL="914400" lvl="1" indent="-514350"/>
            <a:r>
              <a:rPr lang="en-US" dirty="0" smtClean="0">
                <a:solidFill>
                  <a:schemeClr val="bg1">
                    <a:lumMod val="50000"/>
                  </a:schemeClr>
                </a:solidFill>
              </a:rPr>
              <a:t>Better error messages b/c it’s closer to error’s source.</a:t>
            </a:r>
            <a:endParaRPr lang="en-US" dirty="0">
              <a:solidFill>
                <a:schemeClr val="bg1">
                  <a:lumMod val="50000"/>
                </a:schemeClr>
              </a:solidFill>
            </a:endParaRPr>
          </a:p>
          <a:p>
            <a:pPr marL="514350" indent="-514350">
              <a:buFont typeface="+mj-lt"/>
              <a:buAutoNum type="arabicPeriod"/>
            </a:pPr>
            <a:r>
              <a:rPr lang="en-US" b="1" dirty="0" smtClean="0"/>
              <a:t>Subset</a:t>
            </a:r>
            <a:r>
              <a:rPr lang="en-US" b="1" dirty="0"/>
              <a:t>:</a:t>
            </a:r>
            <a:r>
              <a:rPr lang="en-US" dirty="0"/>
              <a:t> </a:t>
            </a:r>
            <a:r>
              <a:rPr lang="en-US" sz="2400" dirty="0" smtClean="0"/>
              <a:t>easier to avoid retrieving an entire dataset</a:t>
            </a:r>
            <a:r>
              <a:rPr lang="en-US" dirty="0" smtClean="0"/>
              <a:t>.</a:t>
            </a:r>
            <a:endParaRPr lang="en-US" dirty="0"/>
          </a:p>
          <a:p>
            <a:pPr marL="914400" lvl="1" indent="-514350"/>
            <a:r>
              <a:rPr lang="en-US" dirty="0" smtClean="0">
                <a:solidFill>
                  <a:schemeClr val="bg1">
                    <a:lumMod val="50000"/>
                  </a:schemeClr>
                </a:solidFill>
              </a:rPr>
              <a:t>Fewer rows.</a:t>
            </a:r>
          </a:p>
          <a:p>
            <a:pPr marL="914400" lvl="1" indent="-514350"/>
            <a:r>
              <a:rPr lang="en-US" dirty="0">
                <a:solidFill>
                  <a:schemeClr val="bg1">
                    <a:lumMod val="50000"/>
                  </a:schemeClr>
                </a:solidFill>
              </a:rPr>
              <a:t>Fewer </a:t>
            </a:r>
            <a:r>
              <a:rPr lang="en-US" dirty="0" smtClean="0">
                <a:solidFill>
                  <a:schemeClr val="bg1">
                    <a:lumMod val="50000"/>
                  </a:schemeClr>
                </a:solidFill>
              </a:rPr>
              <a:t>columns.</a:t>
            </a:r>
            <a:endParaRPr lang="en-US" dirty="0">
              <a:solidFill>
                <a:schemeClr val="bg1">
                  <a:lumMod val="50000"/>
                </a:schemeClr>
              </a:solidFill>
            </a:endParaRPr>
          </a:p>
          <a:p>
            <a:pPr marL="914400" lvl="1" indent="-514350"/>
            <a:endParaRPr lang="en-US" dirty="0"/>
          </a:p>
        </p:txBody>
      </p:sp>
    </p:spTree>
    <p:extLst>
      <p:ext uri="{BB962C8B-B14F-4D97-AF65-F5344CB8AC3E}">
        <p14:creationId xmlns:p14="http://schemas.microsoft.com/office/powerpoint/2010/main" val="25228700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6200" y="76200"/>
            <a:ext cx="8991600" cy="609600"/>
          </a:xfrm>
          <a:solidFill>
            <a:srgbClr val="D3D5E1"/>
          </a:solidFill>
        </p:spPr>
        <p:txBody>
          <a:bodyPr>
            <a:normAutofit fontScale="90000"/>
          </a:bodyPr>
          <a:lstStyle/>
          <a:p>
            <a:pPr>
              <a:spcBef>
                <a:spcPts val="0"/>
              </a:spcBef>
              <a:defRPr/>
            </a:pPr>
            <a:r>
              <a:rPr lang="en-US" dirty="0" smtClean="0"/>
              <a:t>Perks of </a:t>
            </a:r>
            <a:r>
              <a:rPr lang="en-US" dirty="0" err="1" smtClean="0"/>
              <a:t>REDCapR</a:t>
            </a:r>
            <a:r>
              <a:rPr lang="en-US" sz="3600" dirty="0" smtClean="0"/>
              <a:t> (part 2)</a:t>
            </a:r>
            <a:endParaRPr lang="en-US" dirty="0"/>
          </a:p>
        </p:txBody>
      </p:sp>
      <p:sp>
        <p:nvSpPr>
          <p:cNvPr id="7" name="Content Placeholder 2"/>
          <p:cNvSpPr>
            <a:spLocks noGrp="1"/>
          </p:cNvSpPr>
          <p:nvPr>
            <p:ph idx="1"/>
          </p:nvPr>
        </p:nvSpPr>
        <p:spPr>
          <a:xfrm>
            <a:off x="0" y="685800"/>
            <a:ext cx="9144000" cy="6172199"/>
          </a:xfrm>
        </p:spPr>
        <p:txBody>
          <a:bodyPr>
            <a:normAutofit/>
          </a:bodyPr>
          <a:lstStyle/>
          <a:p>
            <a:pPr marL="514350" indent="-514350">
              <a:buFont typeface="+mj-lt"/>
              <a:buAutoNum type="arabicPeriod"/>
            </a:pPr>
            <a:r>
              <a:rPr lang="en-US" b="1" dirty="0" smtClean="0"/>
              <a:t>SSL</a:t>
            </a:r>
            <a:r>
              <a:rPr lang="en-US" b="1" dirty="0"/>
              <a:t>:</a:t>
            </a:r>
            <a:r>
              <a:rPr lang="en-US" dirty="0"/>
              <a:t> </a:t>
            </a:r>
            <a:r>
              <a:rPr lang="en-US" sz="2400" dirty="0"/>
              <a:t>provides extra transport security, by default.</a:t>
            </a:r>
          </a:p>
          <a:p>
            <a:pPr marL="914400" lvl="1" indent="-514350"/>
            <a:r>
              <a:rPr lang="en-US" dirty="0">
                <a:solidFill>
                  <a:schemeClr val="bg1">
                    <a:lumMod val="50000"/>
                  </a:schemeClr>
                </a:solidFill>
              </a:rPr>
              <a:t>Assumes responsibility for updating certificates.</a:t>
            </a:r>
          </a:p>
          <a:p>
            <a:pPr marL="514350" indent="-514350">
              <a:buFont typeface="+mj-lt"/>
              <a:buAutoNum type="arabicPeriod"/>
            </a:pPr>
            <a:endParaRPr lang="en-US" b="1" dirty="0" smtClean="0"/>
          </a:p>
          <a:p>
            <a:pPr marL="514350" indent="-514350">
              <a:buFont typeface="+mj-lt"/>
              <a:buAutoNum type="arabicPeriod"/>
            </a:pPr>
            <a:r>
              <a:rPr lang="en-US" b="1" dirty="0" smtClean="0"/>
              <a:t>Unit </a:t>
            </a:r>
            <a:r>
              <a:rPr lang="en-US" b="1" dirty="0"/>
              <a:t>&amp; Integration Tested:</a:t>
            </a:r>
            <a:r>
              <a:rPr lang="en-US" dirty="0"/>
              <a:t> </a:t>
            </a:r>
            <a:r>
              <a:rPr lang="en-US" sz="2400" dirty="0"/>
              <a:t>100+ checks before release</a:t>
            </a:r>
            <a:r>
              <a:rPr lang="en-US" dirty="0"/>
              <a:t>.</a:t>
            </a:r>
          </a:p>
          <a:p>
            <a:pPr marL="914400" lvl="1" indent="-514350"/>
            <a:r>
              <a:rPr lang="en-US" dirty="0" smtClean="0">
                <a:solidFill>
                  <a:schemeClr val="bg1">
                    <a:lumMod val="50000"/>
                  </a:schemeClr>
                </a:solidFill>
              </a:rPr>
              <a:t>Corner </a:t>
            </a:r>
            <a:r>
              <a:rPr lang="en-US" dirty="0">
                <a:solidFill>
                  <a:schemeClr val="bg1">
                    <a:lumMod val="50000"/>
                  </a:schemeClr>
                </a:solidFill>
              </a:rPr>
              <a:t>cases are being added every month.</a:t>
            </a:r>
          </a:p>
          <a:p>
            <a:pPr marL="514350" indent="-514350">
              <a:buFont typeface="+mj-lt"/>
              <a:buAutoNum type="arabicPeriod"/>
            </a:pPr>
            <a:endParaRPr lang="en-US" b="1" dirty="0" smtClean="0"/>
          </a:p>
          <a:p>
            <a:pPr marL="514350" indent="-514350">
              <a:buFont typeface="+mj-lt"/>
              <a:buAutoNum type="arabicPeriod"/>
            </a:pPr>
            <a:r>
              <a:rPr lang="en-US" b="1" dirty="0" smtClean="0"/>
              <a:t>Wider </a:t>
            </a:r>
            <a:r>
              <a:rPr lang="en-US" b="1" dirty="0"/>
              <a:t>Adoption:</a:t>
            </a:r>
            <a:r>
              <a:rPr lang="en-US" dirty="0"/>
              <a:t> </a:t>
            </a:r>
            <a:r>
              <a:rPr lang="en-US" sz="2400" dirty="0"/>
              <a:t>Library is used </a:t>
            </a:r>
            <a:r>
              <a:rPr lang="en-US" sz="2400" dirty="0" smtClean="0"/>
              <a:t>across multiple projects</a:t>
            </a:r>
            <a:r>
              <a:rPr lang="en-US" dirty="0" smtClean="0"/>
              <a:t>.</a:t>
            </a:r>
            <a:endParaRPr lang="en-US" dirty="0"/>
          </a:p>
          <a:p>
            <a:pPr marL="914400" lvl="1" indent="-514350"/>
            <a:r>
              <a:rPr lang="en-US" dirty="0" smtClean="0">
                <a:solidFill>
                  <a:schemeClr val="bg1">
                    <a:lumMod val="50000"/>
                  </a:schemeClr>
                </a:solidFill>
              </a:rPr>
              <a:t>More assurances than evolving code that’s copy &amp; pasted.</a:t>
            </a:r>
          </a:p>
          <a:p>
            <a:pPr marL="914400" lvl="1" indent="-514350"/>
            <a:r>
              <a:rPr lang="en-US" dirty="0" smtClean="0">
                <a:solidFill>
                  <a:schemeClr val="bg1">
                    <a:lumMod val="50000"/>
                  </a:schemeClr>
                </a:solidFill>
              </a:rPr>
              <a:t>Builds on experience within and between libraries</a:t>
            </a:r>
            <a:br>
              <a:rPr lang="en-US" dirty="0" smtClean="0">
                <a:solidFill>
                  <a:schemeClr val="bg1">
                    <a:lumMod val="50000"/>
                  </a:schemeClr>
                </a:solidFill>
              </a:rPr>
            </a:br>
            <a:r>
              <a:rPr lang="en-US" dirty="0" smtClean="0">
                <a:solidFill>
                  <a:schemeClr val="bg1">
                    <a:lumMod val="50000"/>
                  </a:schemeClr>
                </a:solidFill>
              </a:rPr>
              <a:t>(</a:t>
            </a:r>
            <a:r>
              <a:rPr lang="en-US" dirty="0" err="1" smtClean="0">
                <a:solidFill>
                  <a:schemeClr val="bg1">
                    <a:lumMod val="50000"/>
                  </a:schemeClr>
                </a:solidFill>
              </a:rPr>
              <a:t>eg</a:t>
            </a:r>
            <a:r>
              <a:rPr lang="en-US" dirty="0" smtClean="0">
                <a:solidFill>
                  <a:schemeClr val="bg1">
                    <a:lumMod val="50000"/>
                  </a:schemeClr>
                </a:solidFill>
              </a:rPr>
              <a:t>, </a:t>
            </a:r>
            <a:r>
              <a:rPr lang="en-US" dirty="0" err="1" smtClean="0">
                <a:solidFill>
                  <a:schemeClr val="bg1">
                    <a:lumMod val="50000"/>
                  </a:schemeClr>
                </a:solidFill>
                <a:latin typeface="Courier New" panose="02070309020205020404" pitchFamily="49" charset="0"/>
                <a:cs typeface="Courier New" panose="02070309020205020404" pitchFamily="49" charset="0"/>
              </a:rPr>
              <a:t>PyCap</a:t>
            </a:r>
            <a:r>
              <a:rPr lang="en-US" dirty="0" smtClean="0">
                <a:solidFill>
                  <a:schemeClr val="bg1">
                    <a:lumMod val="50000"/>
                  </a:schemeClr>
                </a:solidFill>
              </a:rPr>
              <a:t> Python package and </a:t>
            </a:r>
            <a:r>
              <a:rPr lang="en-US" dirty="0" smtClean="0">
                <a:solidFill>
                  <a:schemeClr val="bg1">
                    <a:lumMod val="50000"/>
                  </a:schemeClr>
                </a:solidFill>
                <a:latin typeface="Courier New" panose="02070309020205020404" pitchFamily="49" charset="0"/>
                <a:cs typeface="Courier New" panose="02070309020205020404" pitchFamily="49" charset="0"/>
              </a:rPr>
              <a:t>redcap</a:t>
            </a:r>
            <a:r>
              <a:rPr lang="en-US" dirty="0" smtClean="0">
                <a:solidFill>
                  <a:schemeClr val="bg1">
                    <a:lumMod val="50000"/>
                  </a:schemeClr>
                </a:solidFill>
              </a:rPr>
              <a:t> R package).</a:t>
            </a:r>
            <a:endParaRPr lang="en-US" dirty="0">
              <a:solidFill>
                <a:schemeClr val="bg1">
                  <a:lumMod val="50000"/>
                </a:schemeClr>
              </a:solidFill>
            </a:endParaRPr>
          </a:p>
        </p:txBody>
      </p:sp>
    </p:spTree>
    <p:extLst>
      <p:ext uri="{BB962C8B-B14F-4D97-AF65-F5344CB8AC3E}">
        <p14:creationId xmlns:p14="http://schemas.microsoft.com/office/powerpoint/2010/main" val="42638253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6200" y="76200"/>
            <a:ext cx="8991600" cy="609600"/>
          </a:xfrm>
          <a:solidFill>
            <a:srgbClr val="D3D5E1"/>
          </a:solidFill>
        </p:spPr>
        <p:txBody>
          <a:bodyPr>
            <a:normAutofit fontScale="90000"/>
          </a:bodyPr>
          <a:lstStyle/>
          <a:p>
            <a:pPr>
              <a:spcBef>
                <a:spcPts val="0"/>
              </a:spcBef>
              <a:defRPr/>
            </a:pPr>
            <a:r>
              <a:rPr lang="en-US" dirty="0" smtClean="0"/>
              <a:t>Future Directions</a:t>
            </a:r>
            <a:endParaRPr lang="en-US" dirty="0"/>
          </a:p>
        </p:txBody>
      </p:sp>
      <p:sp>
        <p:nvSpPr>
          <p:cNvPr id="7" name="Content Placeholder 2"/>
          <p:cNvSpPr>
            <a:spLocks noGrp="1"/>
          </p:cNvSpPr>
          <p:nvPr>
            <p:ph idx="1"/>
          </p:nvPr>
        </p:nvSpPr>
        <p:spPr>
          <a:xfrm>
            <a:off x="0" y="685800"/>
            <a:ext cx="9144000" cy="6172199"/>
          </a:xfrm>
        </p:spPr>
        <p:txBody>
          <a:bodyPr>
            <a:normAutofit/>
          </a:bodyPr>
          <a:lstStyle/>
          <a:p>
            <a:endParaRPr lang="en-US" dirty="0" smtClean="0"/>
          </a:p>
          <a:p>
            <a:r>
              <a:rPr lang="en-US" dirty="0" smtClean="0"/>
              <a:t>Attaching </a:t>
            </a:r>
            <a:r>
              <a:rPr lang="en-US" dirty="0"/>
              <a:t>data labels to the variable </a:t>
            </a:r>
            <a:r>
              <a:rPr lang="en-US" dirty="0" smtClean="0"/>
              <a:t>names and values</a:t>
            </a:r>
          </a:p>
          <a:p>
            <a:r>
              <a:rPr lang="en-US" dirty="0" smtClean="0"/>
              <a:t>Extracting Calendar Events</a:t>
            </a:r>
          </a:p>
          <a:p>
            <a:r>
              <a:rPr lang="en-US" dirty="0" smtClean="0"/>
              <a:t>Cloning Projects</a:t>
            </a:r>
            <a:endParaRPr lang="en-US" dirty="0"/>
          </a:p>
        </p:txBody>
      </p:sp>
    </p:spTree>
    <p:extLst>
      <p:ext uri="{BB962C8B-B14F-4D97-AF65-F5344CB8AC3E}">
        <p14:creationId xmlns:p14="http://schemas.microsoft.com/office/powerpoint/2010/main" val="20915076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6200" y="76200"/>
            <a:ext cx="8991600" cy="609600"/>
          </a:xfrm>
          <a:solidFill>
            <a:srgbClr val="D3D5E1"/>
          </a:solidFill>
        </p:spPr>
        <p:txBody>
          <a:bodyPr>
            <a:normAutofit fontScale="90000"/>
          </a:bodyPr>
          <a:lstStyle/>
          <a:p>
            <a:pPr>
              <a:spcBef>
                <a:spcPts val="0"/>
              </a:spcBef>
              <a:defRPr/>
            </a:pPr>
            <a:r>
              <a:rPr lang="en-US" dirty="0" smtClean="0"/>
              <a:t>To contribute</a:t>
            </a:r>
            <a:endParaRPr lang="en-US" dirty="0"/>
          </a:p>
        </p:txBody>
      </p:sp>
      <p:sp>
        <p:nvSpPr>
          <p:cNvPr id="7" name="Content Placeholder 2"/>
          <p:cNvSpPr>
            <a:spLocks noGrp="1"/>
          </p:cNvSpPr>
          <p:nvPr>
            <p:ph idx="1"/>
          </p:nvPr>
        </p:nvSpPr>
        <p:spPr>
          <a:xfrm>
            <a:off x="0" y="685800"/>
            <a:ext cx="9144000" cy="6172199"/>
          </a:xfrm>
        </p:spPr>
        <p:txBody>
          <a:bodyPr>
            <a:normAutofit lnSpcReduction="10000"/>
          </a:bodyPr>
          <a:lstStyle/>
          <a:p>
            <a:pPr marL="514350" indent="-514350">
              <a:buFont typeface="+mj-lt"/>
              <a:buAutoNum type="arabicPeriod"/>
            </a:pPr>
            <a:endParaRPr lang="en-US" dirty="0" smtClean="0">
              <a:solidFill>
                <a:schemeClr val="bg1">
                  <a:lumMod val="50000"/>
                </a:schemeClr>
              </a:solidFill>
            </a:endParaRPr>
          </a:p>
          <a:p>
            <a:pPr marL="0" indent="0" algn="ctr">
              <a:buNone/>
            </a:pPr>
            <a:r>
              <a:rPr lang="en-US" dirty="0" smtClean="0">
                <a:solidFill>
                  <a:schemeClr val="bg1">
                    <a:lumMod val="50000"/>
                  </a:schemeClr>
                </a:solidFill>
                <a:hlinkClick r:id="rId3"/>
              </a:rPr>
              <a:t>https</a:t>
            </a:r>
            <a:r>
              <a:rPr lang="en-US" dirty="0">
                <a:solidFill>
                  <a:schemeClr val="bg1">
                    <a:lumMod val="50000"/>
                  </a:schemeClr>
                </a:solidFill>
                <a:hlinkClick r:id="rId3"/>
              </a:rPr>
              <a:t>://</a:t>
            </a:r>
            <a:r>
              <a:rPr lang="en-US" dirty="0" smtClean="0">
                <a:solidFill>
                  <a:schemeClr val="bg1">
                    <a:lumMod val="50000"/>
                  </a:schemeClr>
                </a:solidFill>
                <a:hlinkClick r:id="rId3"/>
              </a:rPr>
              <a:t>github.com/OuhscBbmc/REDCapR</a:t>
            </a:r>
            <a:endParaRPr lang="en-US" dirty="0" smtClean="0">
              <a:solidFill>
                <a:schemeClr val="bg1">
                  <a:lumMod val="50000"/>
                </a:schemeClr>
              </a:solidFill>
            </a:endParaRPr>
          </a:p>
          <a:p>
            <a:pPr marL="0" indent="0">
              <a:buNone/>
            </a:pPr>
            <a:endParaRPr lang="en-US" dirty="0">
              <a:solidFill>
                <a:schemeClr val="bg1">
                  <a:lumMod val="50000"/>
                </a:schemeClr>
              </a:solidFill>
            </a:endParaRPr>
          </a:p>
          <a:p>
            <a:pPr marL="0" indent="0">
              <a:buNone/>
            </a:pPr>
            <a:r>
              <a:rPr lang="en-US" dirty="0"/>
              <a:t>Contributors:</a:t>
            </a:r>
          </a:p>
          <a:p>
            <a:pPr marL="0" indent="0">
              <a:buNone/>
            </a:pPr>
            <a:r>
              <a:rPr lang="en-US" dirty="0"/>
              <a:t>	William H. Beasley</a:t>
            </a:r>
          </a:p>
          <a:p>
            <a:pPr marL="0" indent="0">
              <a:buNone/>
            </a:pPr>
            <a:r>
              <a:rPr lang="en-US" dirty="0"/>
              <a:t>	David E. Bard</a:t>
            </a:r>
          </a:p>
          <a:p>
            <a:pPr marL="0" indent="0">
              <a:buNone/>
            </a:pPr>
            <a:r>
              <a:rPr lang="en-US" dirty="0"/>
              <a:t>	Thomas N. Wilson</a:t>
            </a:r>
          </a:p>
          <a:p>
            <a:pPr marL="0" indent="0">
              <a:buNone/>
            </a:pPr>
            <a:r>
              <a:rPr lang="en-US" dirty="0"/>
              <a:t>	John J. Aponte</a:t>
            </a:r>
          </a:p>
          <a:p>
            <a:pPr marL="0" indent="0">
              <a:buNone/>
            </a:pPr>
            <a:r>
              <a:rPr lang="en-US" dirty="0"/>
              <a:t>	</a:t>
            </a:r>
            <a:r>
              <a:rPr lang="en-US" dirty="0" err="1"/>
              <a:t>Rollie</a:t>
            </a:r>
            <a:r>
              <a:rPr lang="en-US" dirty="0"/>
              <a:t> </a:t>
            </a:r>
            <a:r>
              <a:rPr lang="en-US" dirty="0" smtClean="0"/>
              <a:t>Parrish</a:t>
            </a:r>
            <a:br>
              <a:rPr lang="en-US" dirty="0" smtClean="0"/>
            </a:br>
            <a:r>
              <a:rPr lang="en-US" smtClean="0"/>
              <a:t>	Benjamin Nutter</a:t>
            </a:r>
            <a:endParaRPr lang="en-US" dirty="0"/>
          </a:p>
          <a:p>
            <a:pPr marL="0" indent="0">
              <a:buNone/>
            </a:pPr>
            <a:r>
              <a:rPr lang="en-US" dirty="0"/>
              <a:t>	Andrew R. </a:t>
            </a:r>
            <a:r>
              <a:rPr lang="en-US" dirty="0" smtClean="0"/>
              <a:t>Peters</a:t>
            </a:r>
            <a:endParaRPr lang="en-US" dirty="0"/>
          </a:p>
        </p:txBody>
      </p:sp>
    </p:spTree>
    <p:extLst>
      <p:ext uri="{BB962C8B-B14F-4D97-AF65-F5344CB8AC3E}">
        <p14:creationId xmlns:p14="http://schemas.microsoft.com/office/powerpoint/2010/main" val="11930778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EBEAE1"/>
          </a:solidFill>
        </p:spPr>
        <p:txBody>
          <a:bodyPr>
            <a:normAutofit fontScale="90000"/>
          </a:bodyPr>
          <a:lstStyle/>
          <a:p>
            <a:pPr marL="0" indent="0"/>
            <a:r>
              <a:rPr lang="en-US" sz="4900" dirty="0" smtClean="0"/>
              <a:t>Thanks to Funders</a:t>
            </a:r>
            <a:endParaRPr lang="en-US" dirty="0"/>
          </a:p>
        </p:txBody>
      </p:sp>
      <p:sp>
        <p:nvSpPr>
          <p:cNvPr id="3" name="Content Placeholder 2"/>
          <p:cNvSpPr>
            <a:spLocks noGrp="1"/>
          </p:cNvSpPr>
          <p:nvPr>
            <p:ph idx="1"/>
          </p:nvPr>
        </p:nvSpPr>
        <p:spPr>
          <a:xfrm>
            <a:off x="0" y="838200"/>
            <a:ext cx="9144000" cy="6019800"/>
          </a:xfrm>
        </p:spPr>
        <p:txBody>
          <a:bodyPr>
            <a:normAutofit/>
          </a:bodyPr>
          <a:lstStyle/>
          <a:p>
            <a:pPr marL="0" indent="0" algn="ctr">
              <a:buNone/>
            </a:pPr>
            <a:endParaRPr lang="en-US" sz="2400" dirty="0" smtClean="0"/>
          </a:p>
          <a:p>
            <a:pPr marL="0" indent="0" algn="ctr">
              <a:buNone/>
            </a:pPr>
            <a:endParaRPr lang="en-US" sz="2400"/>
          </a:p>
          <a:p>
            <a:pPr marL="0" indent="0" algn="ctr">
              <a:buNone/>
            </a:pPr>
            <a:r>
              <a:rPr lang="en-US" sz="2400" smtClean="0"/>
              <a:t>HRSA/ACF </a:t>
            </a:r>
            <a:r>
              <a:rPr lang="en-US" sz="2400" dirty="0" smtClean="0"/>
              <a:t>D89MC23154</a:t>
            </a:r>
            <a:endParaRPr lang="en-US" sz="2400" dirty="0"/>
          </a:p>
          <a:p>
            <a:pPr marL="0" indent="0" algn="ctr">
              <a:buNone/>
            </a:pPr>
            <a:endParaRPr lang="en-US" sz="2400" dirty="0" smtClean="0"/>
          </a:p>
          <a:p>
            <a:pPr marL="0" indent="0" algn="ctr">
              <a:buNone/>
            </a:pPr>
            <a:r>
              <a:rPr lang="en-US" sz="2400" dirty="0" smtClean="0"/>
              <a:t>OUHSC </a:t>
            </a:r>
            <a:r>
              <a:rPr lang="en-US" sz="2400" dirty="0"/>
              <a:t>CCAN Independent Evaluation of the State of Oklahoma Competitive Maternal, Infant, and Early Childhood Home Visiting (MIECHV) Project. </a:t>
            </a:r>
            <a:endParaRPr lang="en-US" sz="2400" dirty="0" smtClean="0"/>
          </a:p>
          <a:p>
            <a:pPr marL="0" indent="0" algn="ctr">
              <a:buNone/>
            </a:pPr>
            <a:endParaRPr lang="en-US" sz="2400" dirty="0" smtClean="0"/>
          </a:p>
          <a:p>
            <a:pPr marL="0" indent="0" algn="ctr">
              <a:buNone/>
            </a:pPr>
            <a:r>
              <a:rPr lang="en-US" sz="2400" dirty="0" smtClean="0"/>
              <a:t>Evaluates </a:t>
            </a:r>
            <a:r>
              <a:rPr lang="en-US" sz="2400" dirty="0"/>
              <a:t>MIECHV expansion and enhancement of Evidence-based Home Visitation programs in four Oklahoma counties.  </a:t>
            </a:r>
          </a:p>
          <a:p>
            <a:pPr marL="0" indent="0">
              <a:buNone/>
            </a:pPr>
            <a:endParaRPr lang="en-US" dirty="0"/>
          </a:p>
        </p:txBody>
      </p:sp>
    </p:spTree>
    <p:extLst>
      <p:ext uri="{BB962C8B-B14F-4D97-AF65-F5344CB8AC3E}">
        <p14:creationId xmlns:p14="http://schemas.microsoft.com/office/powerpoint/2010/main" val="1581996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6200" y="76200"/>
            <a:ext cx="8991600" cy="609600"/>
          </a:xfrm>
          <a:solidFill>
            <a:srgbClr val="8C897A"/>
          </a:solidFill>
        </p:spPr>
        <p:txBody>
          <a:bodyPr>
            <a:normAutofit fontScale="90000"/>
          </a:bodyPr>
          <a:lstStyle/>
          <a:p>
            <a:pPr>
              <a:spcBef>
                <a:spcPts val="0"/>
              </a:spcBef>
              <a:defRPr/>
            </a:pPr>
            <a:r>
              <a:rPr lang="en-US" dirty="0" smtClean="0"/>
              <a:t>R Interaction Packages</a:t>
            </a:r>
            <a:endParaRPr lang="en-US" dirty="0"/>
          </a:p>
        </p:txBody>
      </p:sp>
      <p:sp>
        <p:nvSpPr>
          <p:cNvPr id="7" name="Content Placeholder 2"/>
          <p:cNvSpPr>
            <a:spLocks noGrp="1"/>
          </p:cNvSpPr>
          <p:nvPr>
            <p:ph idx="1"/>
          </p:nvPr>
        </p:nvSpPr>
        <p:spPr>
          <a:xfrm>
            <a:off x="0" y="685800"/>
            <a:ext cx="9144000" cy="6172199"/>
          </a:xfrm>
        </p:spPr>
        <p:txBody>
          <a:bodyPr>
            <a:normAutofit/>
          </a:bodyPr>
          <a:lstStyle/>
          <a:p>
            <a:pPr marL="514350" indent="-514350">
              <a:buFont typeface="+mj-lt"/>
              <a:buAutoNum type="arabicPeriod"/>
            </a:pPr>
            <a:endParaRPr lang="en-US" b="1" u="sng" dirty="0" smtClean="0"/>
          </a:p>
          <a:p>
            <a:pPr marL="514350" indent="-514350">
              <a:buFont typeface="+mj-lt"/>
              <a:buAutoNum type="arabicPeriod"/>
            </a:pPr>
            <a:r>
              <a:rPr lang="en-US" b="1" u="sng" dirty="0" err="1" smtClean="0"/>
              <a:t>redcapAPI</a:t>
            </a:r>
            <a:r>
              <a:rPr lang="en-US" dirty="0" smtClean="0"/>
              <a:t> </a:t>
            </a:r>
            <a:r>
              <a:rPr lang="en-US" dirty="0"/>
              <a:t>This is the most </a:t>
            </a:r>
            <a:r>
              <a:rPr lang="en-US" dirty="0" smtClean="0"/>
              <a:t>active </a:t>
            </a:r>
            <a:r>
              <a:rPr lang="en-US" dirty="0"/>
              <a:t>fork of </a:t>
            </a:r>
            <a:r>
              <a:rPr lang="en-US" dirty="0" smtClean="0"/>
              <a:t>Jeffrey Horner’s ‘redcap’ </a:t>
            </a:r>
            <a:r>
              <a:rPr lang="en-US" dirty="0" smtClean="0"/>
              <a:t>package, now developed by Benjamin Nutter.  </a:t>
            </a:r>
            <a:r>
              <a:rPr lang="en-US" dirty="0"/>
              <a:t>A complete list </a:t>
            </a:r>
            <a:r>
              <a:rPr lang="en-US" dirty="0" smtClean="0"/>
              <a:t>of forks can </a:t>
            </a:r>
            <a:r>
              <a:rPr lang="en-US" dirty="0"/>
              <a:t>be found through GitHub</a:t>
            </a:r>
            <a:r>
              <a:rPr lang="en-US" dirty="0" smtClean="0"/>
              <a:t>.</a:t>
            </a:r>
            <a:r>
              <a:rPr lang="en-US" sz="1900" b="1" dirty="0"/>
              <a:t> </a:t>
            </a:r>
            <a:r>
              <a:rPr lang="en-US" sz="1900" dirty="0">
                <a:solidFill>
                  <a:schemeClr val="bg1">
                    <a:lumMod val="50000"/>
                  </a:schemeClr>
                </a:solidFill>
              </a:rPr>
              <a:t>(</a:t>
            </a:r>
            <a:r>
              <a:rPr lang="en-US" sz="1900" dirty="0" smtClean="0">
                <a:solidFill>
                  <a:schemeClr val="bg1">
                    <a:lumMod val="50000"/>
                  </a:schemeClr>
                </a:solidFill>
              </a:rPr>
              <a:t>github.com/</a:t>
            </a:r>
            <a:r>
              <a:rPr lang="en-US" sz="1900" dirty="0" err="1" smtClean="0">
                <a:solidFill>
                  <a:schemeClr val="bg1">
                    <a:lumMod val="50000"/>
                  </a:schemeClr>
                </a:solidFill>
              </a:rPr>
              <a:t>nutterb</a:t>
            </a:r>
            <a:r>
              <a:rPr lang="en-US" sz="1900" dirty="0" smtClean="0">
                <a:solidFill>
                  <a:schemeClr val="bg1">
                    <a:lumMod val="50000"/>
                  </a:schemeClr>
                </a:solidFill>
              </a:rPr>
              <a:t>/</a:t>
            </a:r>
            <a:r>
              <a:rPr lang="en-US" sz="1900" dirty="0" err="1" smtClean="0">
                <a:solidFill>
                  <a:schemeClr val="bg1">
                    <a:lumMod val="50000"/>
                  </a:schemeClr>
                </a:solidFill>
              </a:rPr>
              <a:t>redcapAPI</a:t>
            </a:r>
            <a:r>
              <a:rPr lang="en-US" sz="1900" dirty="0" smtClean="0">
                <a:solidFill>
                  <a:schemeClr val="bg1">
                    <a:lumMod val="50000"/>
                  </a:schemeClr>
                </a:solidFill>
              </a:rPr>
              <a:t>)</a:t>
            </a:r>
            <a:endParaRPr lang="en-US" dirty="0"/>
          </a:p>
          <a:p>
            <a:pPr marL="514350" indent="-514350">
              <a:buFont typeface="+mj-lt"/>
              <a:buAutoNum type="arabicPeriod"/>
            </a:pPr>
            <a:r>
              <a:rPr lang="en-US" b="1" u="sng" dirty="0" err="1" smtClean="0"/>
              <a:t>REDCapR</a:t>
            </a:r>
            <a:r>
              <a:rPr lang="en-US" sz="1900" dirty="0" smtClean="0">
                <a:solidFill>
                  <a:schemeClr val="bg1">
                    <a:lumMod val="50000"/>
                  </a:schemeClr>
                </a:solidFill>
              </a:rPr>
              <a:t> </a:t>
            </a:r>
            <a:r>
              <a:rPr lang="en-US" dirty="0" smtClean="0"/>
              <a:t>a similar package that also streamlines </a:t>
            </a:r>
            <a:r>
              <a:rPr lang="en-US" dirty="0" smtClean="0"/>
              <a:t>API calls from R to REDCap</a:t>
            </a:r>
            <a:r>
              <a:rPr lang="en-US" sz="1900" b="1" dirty="0" smtClean="0"/>
              <a:t> </a:t>
            </a:r>
            <a:r>
              <a:rPr lang="en-US" sz="1900" dirty="0">
                <a:solidFill>
                  <a:schemeClr val="bg1">
                    <a:lumMod val="50000"/>
                  </a:schemeClr>
                </a:solidFill>
              </a:rPr>
              <a:t>(</a:t>
            </a:r>
            <a:r>
              <a:rPr lang="en-US" sz="1900" dirty="0" smtClean="0">
                <a:solidFill>
                  <a:schemeClr val="bg1">
                    <a:lumMod val="50000"/>
                  </a:schemeClr>
                </a:solidFill>
              </a:rPr>
              <a:t>github.com/</a:t>
            </a:r>
            <a:r>
              <a:rPr lang="en-US" sz="1900" dirty="0" err="1" smtClean="0">
                <a:solidFill>
                  <a:schemeClr val="bg1">
                    <a:lumMod val="50000"/>
                  </a:schemeClr>
                </a:solidFill>
              </a:rPr>
              <a:t>Ouhsc</a:t>
            </a:r>
            <a:r>
              <a:rPr lang="en-US" sz="1900" dirty="0" smtClean="0">
                <a:solidFill>
                  <a:schemeClr val="bg1">
                    <a:lumMod val="50000"/>
                  </a:schemeClr>
                </a:solidFill>
              </a:rPr>
              <a:t>/</a:t>
            </a:r>
            <a:r>
              <a:rPr lang="en-US" sz="1900" dirty="0" err="1" smtClean="0">
                <a:solidFill>
                  <a:schemeClr val="bg1">
                    <a:lumMod val="50000"/>
                  </a:schemeClr>
                </a:solidFill>
              </a:rPr>
              <a:t>REDCapR</a:t>
            </a:r>
            <a:r>
              <a:rPr lang="en-US" sz="1900" dirty="0" smtClean="0">
                <a:solidFill>
                  <a:schemeClr val="bg1">
                    <a:lumMod val="50000"/>
                  </a:schemeClr>
                </a:solidFill>
              </a:rPr>
              <a:t>)</a:t>
            </a:r>
            <a:endParaRPr lang="en-US" dirty="0">
              <a:solidFill>
                <a:schemeClr val="bg1">
                  <a:lumMod val="50000"/>
                </a:schemeClr>
              </a:solidFill>
            </a:endParaRPr>
          </a:p>
        </p:txBody>
      </p:sp>
    </p:spTree>
    <p:extLst>
      <p:ext uri="{BB962C8B-B14F-4D97-AF65-F5344CB8AC3E}">
        <p14:creationId xmlns:p14="http://schemas.microsoft.com/office/powerpoint/2010/main" val="8734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609600"/>
          </a:xfrm>
          <a:solidFill>
            <a:srgbClr val="8C897A"/>
          </a:solidFill>
        </p:spPr>
        <p:txBody>
          <a:bodyPr>
            <a:normAutofit fontScale="90000"/>
          </a:bodyPr>
          <a:lstStyle/>
          <a:p>
            <a:pPr>
              <a:spcBef>
                <a:spcPts val="0"/>
              </a:spcBef>
              <a:defRPr/>
            </a:pPr>
            <a:r>
              <a:rPr lang="en-US" dirty="0" smtClean="0"/>
              <a:t>Required pieces of </a:t>
            </a:r>
            <a:r>
              <a:rPr lang="en-US" dirty="0"/>
              <a:t>information for API</a:t>
            </a:r>
          </a:p>
        </p:txBody>
      </p:sp>
      <p:sp>
        <p:nvSpPr>
          <p:cNvPr id="3" name="Content Placeholder 2"/>
          <p:cNvSpPr>
            <a:spLocks noGrp="1"/>
          </p:cNvSpPr>
          <p:nvPr>
            <p:ph idx="1"/>
          </p:nvPr>
        </p:nvSpPr>
        <p:spPr>
          <a:xfrm>
            <a:off x="0" y="685800"/>
            <a:ext cx="9144000" cy="6172200"/>
          </a:xfrm>
        </p:spPr>
        <p:txBody>
          <a:bodyPr>
            <a:normAutofit/>
          </a:bodyPr>
          <a:lstStyle/>
          <a:p>
            <a:endParaRPr lang="en-US" dirty="0" smtClean="0"/>
          </a:p>
          <a:p>
            <a:pPr marL="514350" indent="-514350">
              <a:buFont typeface="+mj-lt"/>
              <a:buAutoNum type="arabicPeriod"/>
            </a:pPr>
            <a:r>
              <a:rPr lang="en-US" dirty="0" smtClean="0"/>
              <a:t>The URL of the REDCap server.</a:t>
            </a:r>
          </a:p>
          <a:p>
            <a:pPr marL="514350" indent="-514350">
              <a:buFont typeface="+mj-lt"/>
              <a:buAutoNum type="arabicPeriod"/>
            </a:pPr>
            <a:endParaRPr lang="en-US" dirty="0"/>
          </a:p>
          <a:p>
            <a:pPr marL="514350" indent="-514350">
              <a:buFont typeface="+mj-lt"/>
              <a:buAutoNum type="arabicPeriod"/>
            </a:pPr>
            <a:r>
              <a:rPr lang="en-US" dirty="0" smtClean="0"/>
              <a:t>A “token”, which is a hash that combines:</a:t>
            </a:r>
          </a:p>
          <a:p>
            <a:pPr lvl="1"/>
            <a:r>
              <a:rPr lang="en-US" dirty="0" smtClean="0"/>
              <a:t>The specific REDCap project (within the REDCap server).</a:t>
            </a:r>
          </a:p>
          <a:p>
            <a:pPr lvl="1"/>
            <a:r>
              <a:rPr lang="en-US" dirty="0" smtClean="0"/>
              <a:t>The specific user.</a:t>
            </a:r>
          </a:p>
          <a:p>
            <a:pPr lvl="1"/>
            <a:r>
              <a:rPr lang="en-US" dirty="0" smtClean="0"/>
              <a:t>The user’s password.</a:t>
            </a:r>
          </a:p>
          <a:p>
            <a:endParaRPr lang="en-US" dirty="0"/>
          </a:p>
          <a:p>
            <a:endParaRPr lang="en-US" dirty="0"/>
          </a:p>
        </p:txBody>
      </p:sp>
    </p:spTree>
    <p:extLst>
      <p:ext uri="{BB962C8B-B14F-4D97-AF65-F5344CB8AC3E}">
        <p14:creationId xmlns:p14="http://schemas.microsoft.com/office/powerpoint/2010/main" val="2607373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762000"/>
          </a:xfrm>
          <a:solidFill>
            <a:srgbClr val="D7D4C3"/>
          </a:solidFill>
        </p:spPr>
        <p:txBody>
          <a:bodyPr>
            <a:normAutofit/>
          </a:bodyPr>
          <a:lstStyle/>
          <a:p>
            <a:r>
              <a:rPr lang="en-US" dirty="0" smtClean="0"/>
              <a:t>Security</a:t>
            </a:r>
            <a:endParaRPr lang="en-US" dirty="0"/>
          </a:p>
        </p:txBody>
      </p:sp>
      <p:sp>
        <p:nvSpPr>
          <p:cNvPr id="3" name="Content Placeholder 2"/>
          <p:cNvSpPr>
            <a:spLocks noGrp="1"/>
          </p:cNvSpPr>
          <p:nvPr>
            <p:ph idx="1"/>
          </p:nvPr>
        </p:nvSpPr>
        <p:spPr>
          <a:xfrm>
            <a:off x="0" y="1371600"/>
            <a:ext cx="9144000" cy="5257800"/>
          </a:xfrm>
        </p:spPr>
        <p:txBody>
          <a:bodyPr/>
          <a:lstStyle/>
          <a:p>
            <a:r>
              <a:rPr lang="en-US" dirty="0">
                <a:solidFill>
                  <a:schemeClr val="bg1">
                    <a:lumMod val="50000"/>
                  </a:schemeClr>
                </a:solidFill>
              </a:rPr>
              <a:t>Could spend 4 hours discussing security details.</a:t>
            </a:r>
          </a:p>
          <a:p>
            <a:pPr lvl="1"/>
            <a:r>
              <a:rPr lang="en-US" dirty="0">
                <a:solidFill>
                  <a:schemeClr val="bg1">
                    <a:lumMod val="50000"/>
                  </a:schemeClr>
                </a:solidFill>
              </a:rPr>
              <a:t>Consult REDCap IT staff and/or our team.</a:t>
            </a:r>
          </a:p>
          <a:p>
            <a:r>
              <a:rPr lang="en-US" dirty="0" smtClean="0">
                <a:solidFill>
                  <a:schemeClr val="bg1">
                    <a:lumMod val="50000"/>
                  </a:schemeClr>
                </a:solidFill>
              </a:rPr>
              <a:t>Use a </a:t>
            </a:r>
            <a:r>
              <a:rPr lang="en-US" i="1" dirty="0">
                <a:solidFill>
                  <a:schemeClr val="bg1">
                    <a:lumMod val="50000"/>
                  </a:schemeClr>
                </a:solidFill>
              </a:rPr>
              <a:t>private</a:t>
            </a:r>
            <a:r>
              <a:rPr lang="en-US" dirty="0">
                <a:solidFill>
                  <a:schemeClr val="bg1">
                    <a:lumMod val="50000"/>
                  </a:schemeClr>
                </a:solidFill>
              </a:rPr>
              <a:t> GitHub repository.</a:t>
            </a:r>
            <a:r>
              <a:rPr lang="en-US" sz="2400" dirty="0">
                <a:solidFill>
                  <a:schemeClr val="bg1">
                    <a:lumMod val="50000"/>
                  </a:schemeClr>
                </a:solidFill>
              </a:rPr>
              <a:t> </a:t>
            </a:r>
            <a:r>
              <a:rPr lang="en-US" sz="2400" dirty="0" smtClean="0">
                <a:solidFill>
                  <a:schemeClr val="bg1">
                    <a:lumMod val="50000"/>
                  </a:schemeClr>
                </a:solidFill>
              </a:rPr>
              <a:t>(free for academics)</a:t>
            </a:r>
            <a:endParaRPr lang="en-US" dirty="0">
              <a:solidFill>
                <a:schemeClr val="bg1">
                  <a:lumMod val="50000"/>
                </a:schemeClr>
              </a:solidFill>
            </a:endParaRPr>
          </a:p>
          <a:p>
            <a:r>
              <a:rPr lang="en-US" dirty="0"/>
              <a:t>Be careful with REDCap tokens. </a:t>
            </a:r>
            <a:r>
              <a:rPr lang="en-US" sz="2400" dirty="0">
                <a:solidFill>
                  <a:schemeClr val="bg1">
                    <a:lumMod val="50000"/>
                  </a:schemeClr>
                </a:solidFill>
              </a:rPr>
              <a:t>(</a:t>
            </a:r>
            <a:r>
              <a:rPr lang="en-US" sz="2400" dirty="0" err="1">
                <a:solidFill>
                  <a:schemeClr val="bg1">
                    <a:lumMod val="50000"/>
                  </a:schemeClr>
                </a:solidFill>
              </a:rPr>
              <a:t>ie</a:t>
            </a:r>
            <a:r>
              <a:rPr lang="en-US" sz="2400" dirty="0">
                <a:solidFill>
                  <a:schemeClr val="bg1">
                    <a:lumMod val="50000"/>
                  </a:schemeClr>
                </a:solidFill>
              </a:rPr>
              <a:t>, passwords)</a:t>
            </a:r>
            <a:endParaRPr lang="en-US" dirty="0">
              <a:solidFill>
                <a:schemeClr val="bg1">
                  <a:lumMod val="50000"/>
                </a:schemeClr>
              </a:solidFill>
            </a:endParaRPr>
          </a:p>
          <a:p>
            <a:r>
              <a:rPr lang="en-US" dirty="0"/>
              <a:t>Get PHI into REDCap &amp; SQL as early as possible.</a:t>
            </a:r>
          </a:p>
          <a:p>
            <a:pPr lvl="1"/>
            <a:r>
              <a:rPr lang="en-US" dirty="0"/>
              <a:t>We regularly receive CSVs &amp; XLSXs from partners.</a:t>
            </a:r>
          </a:p>
          <a:p>
            <a:pPr lvl="1"/>
            <a:r>
              <a:rPr lang="en-US" dirty="0"/>
              <a:t>DB files aren’t accidentally copied or emailed.</a:t>
            </a:r>
          </a:p>
          <a:p>
            <a:pPr lvl="1"/>
            <a:r>
              <a:rPr lang="en-US" dirty="0"/>
              <a:t>And try to store derivative datasets in REDCap &amp; SQL instead of on the file server.</a:t>
            </a:r>
          </a:p>
        </p:txBody>
      </p:sp>
    </p:spTree>
    <p:extLst>
      <p:ext uri="{BB962C8B-B14F-4D97-AF65-F5344CB8AC3E}">
        <p14:creationId xmlns:p14="http://schemas.microsoft.com/office/powerpoint/2010/main" val="92863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R is a free software environment for statistical computing and graphics.</a:t>
            </a:r>
          </a:p>
          <a:p>
            <a:pPr marL="0" indent="0">
              <a:buNone/>
            </a:pPr>
            <a:endParaRPr lang="en-US" dirty="0"/>
          </a:p>
          <a:p>
            <a:pPr marL="0" indent="0">
              <a:buNone/>
            </a:pPr>
            <a:r>
              <a:rPr lang="en-US" dirty="0" smtClean="0"/>
              <a:t>R compiles and runs on a wide variety of UNIX platforms, Windows and </a:t>
            </a:r>
            <a:r>
              <a:rPr lang="en-US" dirty="0" err="1" smtClean="0"/>
              <a:t>MacOS</a:t>
            </a:r>
            <a:r>
              <a:rPr lang="en-US" dirty="0" smtClean="0"/>
              <a:t>.</a:t>
            </a:r>
          </a:p>
          <a:p>
            <a:pPr marL="0" indent="0">
              <a:buNone/>
            </a:pPr>
            <a:endParaRPr lang="en-US" dirty="0"/>
          </a:p>
          <a:p>
            <a:pPr marL="0" indent="0" algn="ctr">
              <a:buNone/>
            </a:pPr>
            <a:r>
              <a:rPr lang="en-US" dirty="0" smtClean="0"/>
              <a:t>For more information:</a:t>
            </a:r>
          </a:p>
          <a:p>
            <a:pPr marL="0" indent="0" algn="ctr">
              <a:buNone/>
            </a:pPr>
            <a:r>
              <a:rPr lang="en-US" dirty="0" smtClean="0">
                <a:hlinkClick r:id="rId3"/>
              </a:rPr>
              <a:t>www.r-project.org</a:t>
            </a: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sz="2800" dirty="0" smtClean="0"/>
          </a:p>
          <a:p>
            <a:pPr marL="0" indent="0">
              <a:buNone/>
            </a:pPr>
            <a:endParaRPr lang="en-US" dirty="0" smtClean="0"/>
          </a:p>
        </p:txBody>
      </p:sp>
      <p:sp>
        <p:nvSpPr>
          <p:cNvPr id="5" name="Title 1"/>
          <p:cNvSpPr txBox="1">
            <a:spLocks/>
          </p:cNvSpPr>
          <p:nvPr/>
        </p:nvSpPr>
        <p:spPr>
          <a:xfrm>
            <a:off x="76200" y="76200"/>
            <a:ext cx="8991600" cy="758952"/>
          </a:xfrm>
          <a:prstGeom prst="rect">
            <a:avLst/>
          </a:prstGeom>
          <a:solidFill>
            <a:srgbClr val="A6AAC3"/>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smtClean="0"/>
              <a:t>About R</a:t>
            </a:r>
            <a:endParaRPr lang="en-US" dirty="0"/>
          </a:p>
        </p:txBody>
      </p:sp>
    </p:spTree>
    <p:extLst>
      <p:ext uri="{BB962C8B-B14F-4D97-AF65-F5344CB8AC3E}">
        <p14:creationId xmlns:p14="http://schemas.microsoft.com/office/powerpoint/2010/main" val="2239498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dirty="0" smtClean="0"/>
              <a:t>What is this </a:t>
            </a:r>
            <a:r>
              <a:rPr lang="en-US" dirty="0" err="1" smtClean="0"/>
              <a:t>REDCapR</a:t>
            </a:r>
            <a:r>
              <a:rPr lang="en-US" dirty="0" smtClean="0"/>
              <a:t> you speak of?</a:t>
            </a:r>
          </a:p>
          <a:p>
            <a:pPr marL="0" indent="0">
              <a:buNone/>
            </a:pPr>
            <a:endParaRPr lang="en-US" dirty="0" smtClean="0"/>
          </a:p>
          <a:p>
            <a:pPr marL="0" indent="0">
              <a:buNone/>
            </a:pPr>
            <a:r>
              <a:rPr lang="en-US" sz="2800" dirty="0" err="1" smtClean="0"/>
              <a:t>REDCapR</a:t>
            </a:r>
            <a:r>
              <a:rPr lang="en-US" sz="2800" dirty="0" smtClean="0"/>
              <a:t> is an R package developed to streamline API calls from R to REDCap by encapsulating various functions.</a:t>
            </a:r>
          </a:p>
          <a:p>
            <a:pPr marL="0" indent="0">
              <a:buNone/>
            </a:pPr>
            <a:endParaRPr lang="en-US" sz="2800" dirty="0"/>
          </a:p>
          <a:p>
            <a:pPr marL="0" indent="0">
              <a:buNone/>
            </a:pPr>
            <a:endParaRPr lang="en-US" sz="2800" dirty="0" smtClean="0"/>
          </a:p>
          <a:p>
            <a:pPr marL="0" indent="0">
              <a:buNone/>
            </a:pPr>
            <a:endParaRPr lang="en-US" dirty="0" smtClean="0"/>
          </a:p>
        </p:txBody>
      </p:sp>
      <p:sp>
        <p:nvSpPr>
          <p:cNvPr id="5" name="Title 1"/>
          <p:cNvSpPr txBox="1">
            <a:spLocks/>
          </p:cNvSpPr>
          <p:nvPr/>
        </p:nvSpPr>
        <p:spPr>
          <a:xfrm>
            <a:off x="76200" y="76200"/>
            <a:ext cx="8991600" cy="758952"/>
          </a:xfrm>
          <a:prstGeom prst="rect">
            <a:avLst/>
          </a:prstGeom>
          <a:solidFill>
            <a:srgbClr val="667F55"/>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endParaRPr lang="en-US" dirty="0"/>
          </a:p>
        </p:txBody>
      </p:sp>
    </p:spTree>
    <p:extLst>
      <p:ext uri="{BB962C8B-B14F-4D97-AF65-F5344CB8AC3E}">
        <p14:creationId xmlns:p14="http://schemas.microsoft.com/office/powerpoint/2010/main" val="478792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marL="0" indent="0">
              <a:buNone/>
            </a:pPr>
            <a:r>
              <a:rPr lang="en-US" sz="2800" dirty="0" smtClean="0"/>
              <a:t>“Necessity is the mother of invention”</a:t>
            </a:r>
          </a:p>
          <a:p>
            <a:pPr marL="0" indent="0">
              <a:buNone/>
            </a:pPr>
            <a:r>
              <a:rPr lang="en-US" sz="2800" dirty="0"/>
              <a:t>	</a:t>
            </a:r>
            <a:r>
              <a:rPr lang="en-US" sz="2800" dirty="0" smtClean="0"/>
              <a:t>-English Proverb</a:t>
            </a:r>
          </a:p>
          <a:p>
            <a:pPr marL="0" indent="0">
              <a:buNone/>
            </a:pPr>
            <a:endParaRPr lang="en-US" sz="2800" dirty="0"/>
          </a:p>
          <a:p>
            <a:pPr marL="0" indent="0">
              <a:buNone/>
            </a:pPr>
            <a:r>
              <a:rPr lang="en-US" sz="2800" dirty="0" err="1" smtClean="0"/>
              <a:t>REDCapR</a:t>
            </a:r>
            <a:r>
              <a:rPr lang="en-US" sz="2800" dirty="0" smtClean="0"/>
              <a:t> was born out of the necessity of breaking one large data call from REDCap, which is prone to timing out, into multiple small calls to REDCap.  </a:t>
            </a:r>
          </a:p>
          <a:p>
            <a:pPr marL="0" indent="0">
              <a:buNone/>
            </a:pPr>
            <a:r>
              <a:rPr lang="en-US" sz="2800" dirty="0" smtClean="0"/>
              <a:t>From the user perspective, the data call has the look of one call.  From </a:t>
            </a:r>
            <a:r>
              <a:rPr lang="en-US" sz="2800" dirty="0" err="1" smtClean="0"/>
              <a:t>REDCap’s</a:t>
            </a:r>
            <a:r>
              <a:rPr lang="en-US" sz="2800" dirty="0" smtClean="0"/>
              <a:t> perspective, the data call is multiple smaller calls that are later assembled.</a:t>
            </a:r>
            <a:endParaRPr lang="en-US" sz="2800" dirty="0"/>
          </a:p>
          <a:p>
            <a:pPr marL="0" indent="0">
              <a:buNone/>
            </a:pPr>
            <a:r>
              <a:rPr lang="en-US" sz="2800" dirty="0" smtClean="0"/>
              <a:t>Created to help with the Maternal Infant and Early Childhood Home Visiting (MIECHV) evaluation.</a:t>
            </a:r>
          </a:p>
          <a:p>
            <a:pPr marL="0" indent="0">
              <a:buNone/>
            </a:pPr>
            <a:endParaRPr lang="en-US" sz="2800" dirty="0"/>
          </a:p>
          <a:p>
            <a:pPr marL="0" indent="0">
              <a:buNone/>
            </a:pPr>
            <a:endParaRPr lang="en-US" sz="2800" dirty="0" smtClean="0"/>
          </a:p>
          <a:p>
            <a:pPr marL="0" indent="0">
              <a:buNone/>
            </a:pPr>
            <a:endParaRPr lang="en-US" dirty="0" smtClean="0"/>
          </a:p>
        </p:txBody>
      </p:sp>
      <p:sp>
        <p:nvSpPr>
          <p:cNvPr id="5" name="Title 1"/>
          <p:cNvSpPr txBox="1">
            <a:spLocks/>
          </p:cNvSpPr>
          <p:nvPr/>
        </p:nvSpPr>
        <p:spPr>
          <a:xfrm>
            <a:off x="76200" y="76200"/>
            <a:ext cx="8991600" cy="758952"/>
          </a:xfrm>
          <a:prstGeom prst="rect">
            <a:avLst/>
          </a:prstGeom>
          <a:solidFill>
            <a:srgbClr val="667F55"/>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defRPr/>
            </a:pPr>
            <a:r>
              <a:rPr lang="en-US" dirty="0" err="1" smtClean="0"/>
              <a:t>REDCapR</a:t>
            </a:r>
            <a:r>
              <a:rPr lang="en-US" dirty="0" smtClean="0"/>
              <a:t> History</a:t>
            </a:r>
            <a:endParaRPr lang="en-US" dirty="0"/>
          </a:p>
        </p:txBody>
      </p:sp>
    </p:spTree>
    <p:extLst>
      <p:ext uri="{BB962C8B-B14F-4D97-AF65-F5344CB8AC3E}">
        <p14:creationId xmlns:p14="http://schemas.microsoft.com/office/powerpoint/2010/main" val="87352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6295</TotalTime>
  <Words>3589</Words>
  <Application>Microsoft Office PowerPoint</Application>
  <PresentationFormat>On-screen Show (4:3)</PresentationFormat>
  <Paragraphs>510</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Consolas</vt:lpstr>
      <vt:lpstr>Courier New</vt:lpstr>
      <vt:lpstr>DejaVu Sans Mono</vt:lpstr>
      <vt:lpstr>Office Theme</vt:lpstr>
      <vt:lpstr>Interacting with the REDCap API using the REDCapR Package</vt:lpstr>
      <vt:lpstr>Accessing REDCap Data</vt:lpstr>
      <vt:lpstr>Python Interaction Packages</vt:lpstr>
      <vt:lpstr>R Interaction Packages</vt:lpstr>
      <vt:lpstr>Required pieces of information for API</vt:lpstr>
      <vt:lpstr>Security</vt:lpstr>
      <vt:lpstr>PowerPoint Presentation</vt:lpstr>
      <vt:lpstr>PowerPoint Presentation</vt:lpstr>
      <vt:lpstr>PowerPoint Presentation</vt:lpstr>
      <vt:lpstr>PowerPoint Presentation</vt:lpstr>
      <vt:lpstr>REDCapR Installation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Exporting records (less secure)</vt:lpstr>
      <vt:lpstr>Comparison against Minimal</vt:lpstr>
      <vt:lpstr>Comparison without batching</vt:lpstr>
      <vt:lpstr>Perks of REDCapR (part 1)</vt:lpstr>
      <vt:lpstr>Perks of REDCapR (part 2)</vt:lpstr>
      <vt:lpstr>Future Directions</vt:lpstr>
      <vt:lpstr>To contribute</vt:lpstr>
      <vt:lpstr>Thanks to Funders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Management with REDCap and other tools</dc:title>
  <dc:creator>Beasley, William H.  (HSC)</dc:creator>
  <cp:lastModifiedBy>Will Beasley</cp:lastModifiedBy>
  <cp:revision>700</cp:revision>
  <dcterms:created xsi:type="dcterms:W3CDTF">2006-08-16T00:00:00Z</dcterms:created>
  <dcterms:modified xsi:type="dcterms:W3CDTF">2014-09-26T22:37:37Z</dcterms:modified>
</cp:coreProperties>
</file>