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8" r:id="rId2"/>
    <p:sldId id="269" r:id="rId3"/>
    <p:sldId id="270" r:id="rId4"/>
    <p:sldId id="271" r:id="rId5"/>
    <p:sldId id="289" r:id="rId6"/>
    <p:sldId id="290" r:id="rId7"/>
    <p:sldId id="293" r:id="rId8"/>
    <p:sldId id="295" r:id="rId9"/>
    <p:sldId id="291" r:id="rId10"/>
    <p:sldId id="292" r:id="rId11"/>
    <p:sldId id="294" r:id="rId12"/>
    <p:sldId id="274" r:id="rId13"/>
    <p:sldId id="287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921B-546A-4974-9E20-B16E146250B5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BEA6-67E1-4FCC-967B-1257EE6D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F6B6C-8FD5-4FD5-90C0-FA7F094C29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670</a:t>
            </a:r>
            <a:r>
              <a:rPr lang="en-US" baseline="0" dirty="0" smtClean="0"/>
              <a:t> active partners in 56 countries as of June 2013</a:t>
            </a:r>
          </a:p>
          <a:p>
            <a:r>
              <a:rPr lang="en-US" baseline="0" dirty="0" smtClean="0"/>
              <a:t>70,000 projects and 92,000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F6B6C-8FD5-4FD5-90C0-FA7F094C29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CD21-9F80-49E8-98DE-B542690D23E7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-redca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000" b="1" dirty="0" smtClean="0"/>
              <a:t>Exporting Data from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> </a:t>
            </a:r>
            <a:r>
              <a:rPr lang="en-US" sz="4000" b="1" dirty="0" smtClean="0"/>
              <a:t>               : </a:t>
            </a:r>
            <a:br>
              <a:rPr lang="en-US" sz="4000" b="1" dirty="0" smtClean="0"/>
            </a:br>
            <a:r>
              <a:rPr lang="en-US" sz="4000" b="1" dirty="0" smtClean="0"/>
              <a:t>Using the </a:t>
            </a:r>
            <a:r>
              <a:rPr lang="en-US" sz="4000" b="1" dirty="0" err="1" smtClean="0"/>
              <a:t>REDCapR</a:t>
            </a:r>
            <a:r>
              <a:rPr lang="en-US" sz="4000" b="1" dirty="0" smtClean="0"/>
              <a:t> package to export data using the REDCap API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Thomas Wilson, MPH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Biomedical and Behavioral Methodology Core (</a:t>
            </a:r>
            <a:r>
              <a:rPr lang="el-GR" sz="2000" dirty="0">
                <a:solidFill>
                  <a:schemeClr val="bg1"/>
                </a:solidFill>
              </a:rPr>
              <a:t>ββ</a:t>
            </a:r>
            <a:r>
              <a:rPr lang="en-US" sz="2000" dirty="0">
                <a:solidFill>
                  <a:schemeClr val="bg1"/>
                </a:solidFill>
              </a:rPr>
              <a:t>ϺC)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Department of Pediatrics, OU College of Medicine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MIECHV Paper Discussion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Center on Child Abuse and Neglect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April 7, </a:t>
            </a:r>
            <a:r>
              <a:rPr lang="en-US" sz="2000" dirty="0" smtClean="0">
                <a:solidFill>
                  <a:schemeClr val="bg1"/>
                </a:solidFill>
              </a:rPr>
              <a:t>2014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2" descr="REDC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76776"/>
            <a:ext cx="1981200" cy="609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556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Data Export via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lvl="3" indent="0">
              <a:buNone/>
            </a:pPr>
            <a:endParaRPr lang="en-US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Programmatic data retrieval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Users must have approved API privileges in the User Rights section of REDCap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Tokens utilized as unique identifiers for an application requesting access to REDCap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API tokens are project and user specific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Offers a higher level of data security</a:t>
            </a:r>
            <a:endParaRPr lang="en-US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API Data Export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placeholder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this </a:t>
            </a:r>
            <a:r>
              <a:rPr lang="en-US" dirty="0" err="1" smtClean="0"/>
              <a:t>REDCapR</a:t>
            </a:r>
            <a:r>
              <a:rPr lang="en-US" dirty="0" smtClean="0"/>
              <a:t> you speak of?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It is a function similar to </a:t>
            </a:r>
            <a:r>
              <a:rPr lang="en-US" sz="2800" dirty="0" err="1" smtClean="0"/>
              <a:t>redcap_read_oneshot</a:t>
            </a:r>
            <a:r>
              <a:rPr lang="en-US" sz="2800" dirty="0" smtClean="0"/>
              <a:t>, that rather than retrieving all data at once, it retrieves subsets of the data.  </a:t>
            </a:r>
            <a:r>
              <a:rPr lang="en-US" sz="2800" dirty="0" err="1" smtClean="0"/>
              <a:t>REDCapR</a:t>
            </a:r>
            <a:r>
              <a:rPr lang="en-US" sz="2800" dirty="0" smtClean="0"/>
              <a:t> then combines the subsets before returning a single </a:t>
            </a:r>
            <a:r>
              <a:rPr lang="en-US" sz="2800" dirty="0" err="1" smtClean="0"/>
              <a:t>data.frame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This function can be more appropriate than </a:t>
            </a:r>
            <a:r>
              <a:rPr lang="en-US" sz="2800" dirty="0" err="1" smtClean="0"/>
              <a:t>redcap_read_oneshot</a:t>
            </a:r>
            <a:r>
              <a:rPr lang="en-US" sz="2800" dirty="0" smtClean="0"/>
              <a:t> when returning large datasets that could tie up the server.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NULL)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batch_size</a:t>
            </a:r>
            <a:r>
              <a:rPr lang="en-US" sz="2000" dirty="0">
                <a:solidFill>
                  <a:srgbClr val="FF0000"/>
                </a:solidFill>
              </a:rPr>
              <a:t> = 100L</a:t>
            </a:r>
            <a:r>
              <a:rPr lang="en-US" sz="2000" dirty="0"/>
              <a:t>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batch_size</a:t>
            </a:r>
            <a:r>
              <a:rPr lang="en-US" sz="2000" dirty="0" smtClean="0"/>
              <a:t>: 	The maximum number of subject records a single batch should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contain. The default is 100.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>
                <a:solidFill>
                  <a:srgbClr val="FF0000"/>
                </a:solidFill>
              </a:rPr>
              <a:t>interbatch_delay</a:t>
            </a:r>
            <a:r>
              <a:rPr lang="en-US" sz="2000" dirty="0">
                <a:solidFill>
                  <a:srgbClr val="FF0000"/>
                </a:solidFill>
              </a:rPr>
              <a:t> = 0</a:t>
            </a:r>
            <a:r>
              <a:rPr lang="en-US" sz="2000" dirty="0"/>
              <a:t>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interbatch_delay</a:t>
            </a:r>
            <a:r>
              <a:rPr lang="en-US" sz="2000" dirty="0" smtClean="0"/>
              <a:t>:		The number of seconds the function will wait before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requesting a new subset from REDCap.  The default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is 0.5 seconds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>
                <a:solidFill>
                  <a:srgbClr val="FF0000"/>
                </a:solidFill>
              </a:rPr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redcap_uri</a:t>
            </a:r>
            <a:r>
              <a:rPr lang="en-US" sz="2000" dirty="0" smtClean="0"/>
              <a:t>:		The URI of the REDCap project.  Required.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400" dirty="0" smtClean="0"/>
              <a:t>Note: </a:t>
            </a:r>
            <a:r>
              <a:rPr lang="en-US" sz="1400" dirty="0"/>
              <a:t>In computing, a uniform resource identifier (</a:t>
            </a:r>
            <a:r>
              <a:rPr lang="en-US" sz="1400" b="1" dirty="0"/>
              <a:t>URI</a:t>
            </a:r>
            <a:r>
              <a:rPr lang="en-US" sz="1400" dirty="0"/>
              <a:t>) is a string of characters used to identify a name of a web resource. Such identification enables interaction with representations of the web resource over a network (typically the World Wide Web) using specific protocols.</a:t>
            </a: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token</a:t>
            </a:r>
            <a:r>
              <a:rPr lang="en-US" sz="2000" dirty="0"/>
              <a:t>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token:			The user-specific string that serves as the password for a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project.  Required.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</a:t>
            </a:r>
            <a:r>
              <a:rPr lang="en-US" sz="2000" dirty="0">
                <a:solidFill>
                  <a:srgbClr val="FF0000"/>
                </a:solidFill>
              </a:rPr>
              <a:t>records = NULL</a:t>
            </a:r>
            <a:r>
              <a:rPr lang="en-US" sz="2000" dirty="0"/>
              <a:t>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records:			An array, where each element corresponds to the ID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of a desired record.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>
                <a:solidFill>
                  <a:srgbClr val="FF0000"/>
                </a:solidFill>
              </a:rPr>
              <a:t>records_collapsed</a:t>
            </a:r>
            <a:r>
              <a:rPr lang="en-US" sz="2000" dirty="0">
                <a:solidFill>
                  <a:srgbClr val="FF0000"/>
                </a:solidFill>
              </a:rPr>
              <a:t> = NULL</a:t>
            </a:r>
            <a:r>
              <a:rPr lang="en-US" sz="2000" dirty="0"/>
              <a:t>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records_collapsed</a:t>
            </a:r>
            <a:r>
              <a:rPr lang="en-US" sz="2000" dirty="0" smtClean="0"/>
              <a:t>:	A single string, where the desired ID values are separated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by commas.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129204"/>
              </p:ext>
            </p:extLst>
          </p:nvPr>
        </p:nvGraphicFramePr>
        <p:xfrm>
          <a:off x="151304" y="745002"/>
          <a:ext cx="8827140" cy="608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7140"/>
              </a:tblGrid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 and OUHSC History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What REDCap does well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</a:t>
                      </a:r>
                      <a:r>
                        <a:rPr lang="en-US" sz="3600" baseline="0" dirty="0" smtClean="0"/>
                        <a:t> Limitations</a:t>
                      </a:r>
                      <a:endParaRPr lang="en-US" sz="3600" dirty="0" smtClean="0"/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Data Export</a:t>
                      </a:r>
                      <a:endParaRPr lang="en-US" sz="3600" dirty="0" smtClean="0"/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Dat</a:t>
                      </a:r>
                      <a:r>
                        <a:rPr lang="en-US" sz="3600" baseline="0" dirty="0" smtClean="0"/>
                        <a:t>a Export Tool</a:t>
                      </a:r>
                      <a:endParaRPr lang="en-US" sz="3600" dirty="0" smtClean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Data Export</a:t>
                      </a:r>
                      <a:r>
                        <a:rPr lang="en-US" sz="3600" baseline="0" dirty="0" smtClean="0"/>
                        <a:t> via API</a:t>
                      </a:r>
                      <a:endParaRPr lang="en-US" sz="3600" dirty="0" smtClean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API</a:t>
                      </a:r>
                      <a:r>
                        <a:rPr lang="en-US" sz="3600" baseline="0" dirty="0" smtClean="0"/>
                        <a:t> Data Export Example</a:t>
                      </a:r>
                      <a:endParaRPr lang="en-US" sz="3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/>
                        <a:t>REDCapR</a:t>
                      </a:r>
                      <a:endParaRPr lang="en-US" sz="3600" dirty="0" smtClean="0"/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/>
                        <a:t>REDCapR</a:t>
                      </a:r>
                      <a:r>
                        <a:rPr lang="en-US" sz="3600" dirty="0" smtClean="0"/>
                        <a:t> API Example</a:t>
                      </a:r>
                      <a:endParaRPr lang="en-US" sz="3600" dirty="0" smtClean="0"/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</a:t>
            </a:r>
            <a:r>
              <a:rPr lang="en-US" sz="2000" dirty="0">
                <a:solidFill>
                  <a:srgbClr val="FF0000"/>
                </a:solidFill>
              </a:rPr>
              <a:t>fields = NULL</a:t>
            </a:r>
            <a:r>
              <a:rPr lang="en-US" sz="2000" dirty="0"/>
              <a:t>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fields			An array, where each element corresponds to a desired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project field.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>
                <a:solidFill>
                  <a:srgbClr val="FF0000"/>
                </a:solidFill>
              </a:rPr>
              <a:t>fields_collapsed</a:t>
            </a:r>
            <a:r>
              <a:rPr lang="en-US" sz="2000" dirty="0">
                <a:solidFill>
                  <a:srgbClr val="FF0000"/>
                </a:solidFill>
              </a:rPr>
              <a:t> = NULL</a:t>
            </a:r>
            <a:r>
              <a:rPr lang="en-US" sz="2000" dirty="0"/>
              <a:t>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fields_collapsed</a:t>
            </a:r>
            <a:r>
              <a:rPr lang="en-US" sz="2000" dirty="0" smtClean="0"/>
              <a:t>:		A single string, </a:t>
            </a:r>
            <a:r>
              <a:rPr lang="en-US" sz="2000" dirty="0" err="1" smtClean="0"/>
              <a:t>whre</a:t>
            </a:r>
            <a:r>
              <a:rPr lang="en-US" sz="2000" dirty="0" smtClean="0"/>
              <a:t> the desired field names are separated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by commas.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>
                <a:solidFill>
                  <a:srgbClr val="FF0000"/>
                </a:solidFill>
              </a:rPr>
              <a:t>export_data_access_groups</a:t>
            </a:r>
            <a:r>
              <a:rPr lang="en-US" sz="2000" dirty="0">
                <a:solidFill>
                  <a:srgbClr val="FF0000"/>
                </a:solidFill>
              </a:rPr>
              <a:t> = FALSE</a:t>
            </a:r>
            <a:r>
              <a:rPr lang="en-US" sz="2000" dirty="0"/>
              <a:t>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export_data_access_groups</a:t>
            </a:r>
            <a:r>
              <a:rPr lang="en-US" sz="2000" dirty="0" smtClean="0"/>
              <a:t>:	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value that specifies whether or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not to export the “</a:t>
            </a:r>
            <a:r>
              <a:rPr lang="en-US" sz="2000" dirty="0" err="1" smtClean="0"/>
              <a:t>redcap_data_access_group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field when data access groups are utilized in the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project.  Default is FALSE.  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>
                <a:solidFill>
                  <a:srgbClr val="FF0000"/>
                </a:solidFill>
              </a:rPr>
              <a:t>raw_or_label</a:t>
            </a:r>
            <a:r>
              <a:rPr lang="en-US" sz="2000" dirty="0">
                <a:solidFill>
                  <a:srgbClr val="FF0000"/>
                </a:solidFill>
              </a:rPr>
              <a:t> = "raw"</a:t>
            </a:r>
            <a:r>
              <a:rPr lang="en-US" sz="2000" dirty="0"/>
              <a:t>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raw_or_label</a:t>
            </a:r>
            <a:r>
              <a:rPr lang="en-US" sz="2000" dirty="0" smtClean="0"/>
              <a:t>:	A string (either ‘raw’ or ‘label’) that specifies whether to export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the raw coded values or the labels for the options of multiple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choice fields.  Default is ‘raw’.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</a:t>
            </a:r>
            <a:r>
              <a:rPr lang="en-US" sz="2000" dirty="0">
                <a:solidFill>
                  <a:srgbClr val="FF0000"/>
                </a:solidFill>
              </a:rPr>
              <a:t>verbose = TRUE</a:t>
            </a:r>
            <a:r>
              <a:rPr lang="en-US" sz="2000" dirty="0"/>
              <a:t>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verbose:		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value indicating if messages should be printed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to the R console during the operation.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>
                <a:solidFill>
                  <a:srgbClr val="FF0000"/>
                </a:solidFill>
              </a:rPr>
              <a:t>cert_location</a:t>
            </a:r>
            <a:r>
              <a:rPr lang="en-US" sz="2000" dirty="0">
                <a:solidFill>
                  <a:srgbClr val="FF0000"/>
                </a:solidFill>
              </a:rPr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cert_location</a:t>
            </a:r>
            <a:r>
              <a:rPr lang="en-US" sz="2000" dirty="0" smtClean="0"/>
              <a:t>:	if present, this string should point to the location of cert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files required for SSL verification.  If the value is missing or NULL,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the server’s identity will be verified using a recent CA bundle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from the </a:t>
            </a:r>
            <a:r>
              <a:rPr lang="en-US" sz="2000" dirty="0" err="1" smtClean="0"/>
              <a:t>cURL</a:t>
            </a:r>
            <a:r>
              <a:rPr lang="en-US" sz="2000" dirty="0" smtClean="0"/>
              <a:t> website.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Details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Specifically, </a:t>
            </a:r>
            <a:r>
              <a:rPr lang="en-US" sz="2800" dirty="0" err="1" smtClean="0"/>
              <a:t>REDCapR</a:t>
            </a:r>
            <a:r>
              <a:rPr lang="en-US" sz="2800" dirty="0" smtClean="0"/>
              <a:t> internally uses multiple calls to </a:t>
            </a:r>
            <a:r>
              <a:rPr lang="en-US" sz="2800" dirty="0" err="1" smtClean="0"/>
              <a:t>redcap_read_oneshot</a:t>
            </a:r>
            <a:r>
              <a:rPr lang="en-US" sz="2800" dirty="0" smtClean="0"/>
              <a:t> to select and return data.  Initially, only primary key is queried through the REDCap API.  The long list is then </a:t>
            </a:r>
            <a:r>
              <a:rPr lang="en-US" sz="2800" dirty="0" err="1" smtClean="0"/>
              <a:t>subsetted</a:t>
            </a:r>
            <a:r>
              <a:rPr lang="en-US" sz="2800" dirty="0" smtClean="0"/>
              <a:t> into partitions, whose sizes are determined by the </a:t>
            </a:r>
            <a:r>
              <a:rPr lang="en-US" sz="2800" dirty="0" err="1" smtClean="0"/>
              <a:t>batch_size</a:t>
            </a:r>
            <a:r>
              <a:rPr lang="en-US" sz="2800" dirty="0" smtClean="0"/>
              <a:t> parameter.  REDCap is then queried for all variables of the subset’s subjects.  This is repeated for </a:t>
            </a:r>
            <a:r>
              <a:rPr lang="en-US" sz="2800" dirty="0" err="1" smtClean="0"/>
              <a:t>eachsubset</a:t>
            </a:r>
            <a:r>
              <a:rPr lang="en-US" sz="2800" dirty="0" smtClean="0"/>
              <a:t>, before returning a unified </a:t>
            </a:r>
            <a:r>
              <a:rPr lang="en-US" sz="2800" dirty="0" err="1" smtClean="0"/>
              <a:t>data.frame</a:t>
            </a:r>
            <a:r>
              <a:rPr lang="en-US" sz="2800" dirty="0" smtClean="0"/>
              <a:t>.  The function allows a delay between calls, which allows the server to attend to other users’ requests.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REDCapR</a:t>
            </a:r>
            <a:r>
              <a:rPr lang="en-US" sz="4900" dirty="0" smtClean="0"/>
              <a:t>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Using the </a:t>
            </a:r>
            <a:r>
              <a:rPr lang="en-US" dirty="0" err="1" smtClean="0"/>
              <a:t>redcap_read</a:t>
            </a:r>
            <a:r>
              <a:rPr lang="en-US" dirty="0" smtClean="0"/>
              <a:t>() function data can be extracted from REDCap with only one 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REDCap </a:t>
            </a:r>
            <a:r>
              <a:rPr lang="en-US" sz="3200" dirty="0"/>
              <a:t>overview (</a:t>
            </a:r>
            <a:r>
              <a:rPr lang="en-US" sz="3200" dirty="0">
                <a:hlinkClick r:id="rId2"/>
              </a:rPr>
              <a:t>http://project-redcap.org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NIH.</a:t>
            </a:r>
          </a:p>
          <a:p>
            <a:pPr lvl="2"/>
            <a:r>
              <a:rPr lang="en-US" dirty="0" smtClean="0"/>
              <a:t>Designed for academic biomedical researchers.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18527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4000" dirty="0" smtClean="0"/>
              <a:t>OUHSC Becomes REDCap Partner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019800" cy="6172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MIECHV grant (DBP) requests REDCap</a:t>
            </a:r>
            <a:r>
              <a:rPr lang="en-US" sz="1800" dirty="0"/>
              <a:t> </a:t>
            </a:r>
            <a:r>
              <a:rPr lang="en-US" sz="1800" dirty="0" smtClean="0"/>
              <a:t>(Nov. 2011)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IT installs “DBP” REDCap instance, ver.4 (Jan. 2012)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New DBP projects move to REDCap (2012-2013)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Campus </a:t>
            </a:r>
            <a:r>
              <a:rPr lang="en-US" sz="1800" dirty="0"/>
              <a:t>REDCap </a:t>
            </a:r>
            <a:r>
              <a:rPr lang="en-US" sz="1800" dirty="0" smtClean="0"/>
              <a:t>interest rises (2012-2013)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IT installs “Enterprise” REDCap instance, ver.5 (Mar. 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IT installs “Development box” instance, ver.5 (Apr. 2013)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Governance body requested (Mar. 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Governance body formed (Jun. 2013)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Funding for REDCap admin requested (Apr. 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College of Medicine agrees to fund </a:t>
            </a:r>
            <a:r>
              <a:rPr lang="en-US" sz="1600" dirty="0" err="1" smtClean="0"/>
              <a:t>Dev</a:t>
            </a:r>
            <a:r>
              <a:rPr lang="en-US" sz="1600" dirty="0" smtClean="0"/>
              <a:t> box and Enterprise instance (Jun. 2013)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329504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14400"/>
            <a:ext cx="34004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professional software developer on the project</a:t>
            </a:r>
          </a:p>
          <a:p>
            <a:pPr lvl="1"/>
            <a:r>
              <a:rPr lang="en-US" dirty="0"/>
              <a:t>There’s nothing magical about REDCap; it accommodates the designs and needs of many clinical projects.</a:t>
            </a:r>
          </a:p>
          <a:p>
            <a:pPr lvl="1"/>
            <a:r>
              <a:rPr lang="en-US" dirty="0"/>
              <a:t>To develop a comparable system from scratch, you’d need experience with several technologies.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</a:t>
            </a:r>
            <a:r>
              <a:rPr lang="en-US" b="1" dirty="0" smtClean="0"/>
              <a:t>close to the sweet spot </a:t>
            </a:r>
            <a:r>
              <a:rPr lang="en-US" dirty="0" smtClean="0"/>
              <a:t>for most designs.</a:t>
            </a:r>
          </a:p>
          <a:p>
            <a:r>
              <a:rPr lang="en-US" dirty="0" smtClean="0"/>
              <a:t>Candidate </a:t>
            </a:r>
            <a:r>
              <a:rPr lang="en-US" dirty="0" smtClean="0"/>
              <a:t>for replacing Access, Survey Monkey, Excel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REDCap is a good choice for data collection and management.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00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3288BD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REDCap Limitations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REDCap was designed for data collection </a:t>
            </a:r>
            <a:r>
              <a:rPr lang="en-US" smtClean="0"/>
              <a:t>and management.  </a:t>
            </a:r>
            <a:endParaRPr lang="en-US" dirty="0" smtClean="0"/>
          </a:p>
          <a:p>
            <a:pPr marL="457200" lvl="1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348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REDCap Data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dirty="0" smtClean="0"/>
              <a:t>REDCap offers two methods for data extraction</a:t>
            </a:r>
          </a:p>
          <a:p>
            <a:pPr marL="800100" lvl="3" indent="-342900"/>
            <a:r>
              <a:rPr lang="en-US" dirty="0" smtClean="0"/>
              <a:t>The data export tool</a:t>
            </a:r>
          </a:p>
          <a:p>
            <a:pPr marL="800100" lvl="3" indent="-342900"/>
            <a:r>
              <a:rPr lang="en-US" dirty="0" smtClean="0"/>
              <a:t>Application Programming Interface (API)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0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Data Export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Clickable interface embedded in each project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specific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Exports data in five formats (Excel .csv, SPSS, SAS, R, and STATA)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Two options using the data export tool</a:t>
            </a: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Data Export: exports entire data set with one click</a:t>
            </a: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dirty="0" smtClean="0"/>
              <a:t>Advanced Data Export: users choose which fields to export and have de-identification options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Manual interaction with REDCap to retrieve data</a:t>
            </a:r>
            <a:endParaRPr lang="en-US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8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Data Export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Using the REDCap data export tool in conjunction with R, a user would have to perform the data export </a:t>
            </a:r>
            <a:r>
              <a:rPr lang="en-US" sz="2200" dirty="0" smtClean="0"/>
              <a:t>within </a:t>
            </a:r>
            <a:r>
              <a:rPr lang="en-US" sz="2200" dirty="0"/>
              <a:t>REDCap, save the file to a secure folder, and then use the following code to create a </a:t>
            </a:r>
            <a:r>
              <a:rPr lang="en-US" sz="2200" dirty="0" err="1"/>
              <a:t>data.frame</a:t>
            </a:r>
            <a:r>
              <a:rPr lang="en-US" sz="2200" dirty="0"/>
              <a:t> in R.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1800" i="1" dirty="0"/>
              <a:t>#############################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### Reading a CSV file into R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#############################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err="1"/>
              <a:t>pathInFilename</a:t>
            </a:r>
            <a:r>
              <a:rPr lang="en-US" sz="1800" i="1" dirty="0"/>
              <a:t> &lt;- “c:\\</a:t>
            </a:r>
            <a:r>
              <a:rPr lang="en-US" sz="1800" i="1" dirty="0" err="1"/>
              <a:t>bigfolder</a:t>
            </a:r>
            <a:r>
              <a:rPr lang="en-US" sz="1800" i="1" dirty="0"/>
              <a:t>\\</a:t>
            </a:r>
            <a:r>
              <a:rPr lang="en-US" sz="1800" i="1" dirty="0" err="1"/>
              <a:t>notasbigfolder</a:t>
            </a:r>
            <a:r>
              <a:rPr lang="en-US" sz="1800" i="1" dirty="0"/>
              <a:t>\\</a:t>
            </a:r>
            <a:r>
              <a:rPr lang="en-US" sz="1800" i="1" dirty="0" err="1"/>
              <a:t>smallfolder</a:t>
            </a:r>
            <a:r>
              <a:rPr lang="en-US" sz="1800" i="1" dirty="0"/>
              <a:t>\\</a:t>
            </a:r>
            <a:r>
              <a:rPr lang="en-US" sz="1800" i="1" dirty="0" err="1"/>
              <a:t>smallerfolder</a:t>
            </a:r>
            <a:r>
              <a:rPr lang="en-US" sz="1800" i="1" dirty="0"/>
              <a:t>\\REDCapfile.csv”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ds &lt;- read.csv(file=</a:t>
            </a:r>
            <a:r>
              <a:rPr lang="en-US" sz="1800" i="1" dirty="0" err="1"/>
              <a:t>pathInFilename</a:t>
            </a:r>
            <a:r>
              <a:rPr lang="en-US" sz="1800" i="1" dirty="0"/>
              <a:t>, </a:t>
            </a:r>
            <a:r>
              <a:rPr lang="en-US" sz="1800" i="1" dirty="0" err="1"/>
              <a:t>stringsAsFactors</a:t>
            </a:r>
            <a:r>
              <a:rPr lang="en-US" sz="1800" i="1" dirty="0"/>
              <a:t>=FALSE)</a:t>
            </a:r>
            <a:endParaRPr lang="en-US" sz="1800" dirty="0"/>
          </a:p>
          <a:p>
            <a:pPr marL="0" lvl="3" indent="0">
              <a:buNone/>
            </a:pPr>
            <a:endParaRPr lang="en-US" sz="2200" dirty="0" smtClean="0"/>
          </a:p>
          <a:p>
            <a:pPr marL="342900" lvl="3" indent="-342900"/>
            <a:r>
              <a:rPr lang="en-US" sz="2200" dirty="0" smtClean="0"/>
              <a:t>Negatives</a:t>
            </a:r>
          </a:p>
          <a:p>
            <a:pPr marL="800100" lvl="4" indent="-342900"/>
            <a:r>
              <a:rPr lang="en-US" sz="2200" dirty="0" smtClean="0"/>
              <a:t>Manual Process to create file</a:t>
            </a:r>
          </a:p>
          <a:p>
            <a:pPr marL="800100" lvl="4" indent="-342900"/>
            <a:r>
              <a:rPr lang="en-US" sz="2200" dirty="0" smtClean="0"/>
              <a:t>Potentially exposes the location(s) of study data</a:t>
            </a:r>
            <a:endParaRPr lang="en-US" sz="2200" dirty="0" smtClean="0"/>
          </a:p>
          <a:p>
            <a:pPr marL="0" lvl="3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566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1387</Words>
  <Application>Microsoft Office PowerPoint</Application>
  <PresentationFormat>On-screen Show (4:3)</PresentationFormat>
  <Paragraphs>207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Exporting Data from                  :  Using the REDCapR package to export data using the REDCap API</vt:lpstr>
      <vt:lpstr>Presentation Outline</vt:lpstr>
      <vt:lpstr>REDCap overview (http://project-redcap.org/)</vt:lpstr>
      <vt:lpstr>OUHSC Becomes REDCap Partner</vt:lpstr>
      <vt:lpstr>Scenarios Favoring REDCap</vt:lpstr>
      <vt:lpstr>REDCap Limitations</vt:lpstr>
      <vt:lpstr>REDCap Data Export</vt:lpstr>
      <vt:lpstr>Data Export Tool</vt:lpstr>
      <vt:lpstr>Data Export Tool</vt:lpstr>
      <vt:lpstr>Data Export via API</vt:lpstr>
      <vt:lpstr>API Data Export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REDCapR API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REDCapR</dc:title>
  <dc:creator>Wilson, Thomas N (HSC)</dc:creator>
  <cp:lastModifiedBy>Wilson, Thomas N (HSC)</cp:lastModifiedBy>
  <cp:revision>29</cp:revision>
  <dcterms:created xsi:type="dcterms:W3CDTF">2014-04-03T18:38:14Z</dcterms:created>
  <dcterms:modified xsi:type="dcterms:W3CDTF">2014-04-04T14:09:41Z</dcterms:modified>
</cp:coreProperties>
</file>