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299" r:id="rId5"/>
    <p:sldId id="297" r:id="rId6"/>
    <p:sldId id="298" r:id="rId7"/>
    <p:sldId id="294" r:id="rId8"/>
    <p:sldId id="259" r:id="rId9"/>
    <p:sldId id="257" r:id="rId10"/>
    <p:sldId id="258" r:id="rId11"/>
    <p:sldId id="261" r:id="rId12"/>
    <p:sldId id="263" r:id="rId13"/>
    <p:sldId id="267" r:id="rId14"/>
    <p:sldId id="270" r:id="rId15"/>
    <p:sldId id="273" r:id="rId16"/>
    <p:sldId id="304" r:id="rId17"/>
    <p:sldId id="295" r:id="rId18"/>
    <p:sldId id="296" r:id="rId19"/>
    <p:sldId id="305" r:id="rId20"/>
    <p:sldId id="306" r:id="rId21"/>
    <p:sldId id="300" r:id="rId22"/>
    <p:sldId id="275" r:id="rId23"/>
    <p:sldId id="276" r:id="rId24"/>
    <p:sldId id="307" r:id="rId25"/>
    <p:sldId id="310" r:id="rId26"/>
    <p:sldId id="283" r:id="rId27"/>
    <p:sldId id="311" r:id="rId28"/>
    <p:sldId id="308" r:id="rId29"/>
    <p:sldId id="30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17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44C6A4-D0E3-4A58-B3B6-75287851F544}"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267209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44C6A4-D0E3-4A58-B3B6-75287851F544}"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292708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44C6A4-D0E3-4A58-B3B6-75287851F544}"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167501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44C6A4-D0E3-4A58-B3B6-75287851F544}"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308184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C6A4-D0E3-4A58-B3B6-75287851F544}"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341754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44C6A4-D0E3-4A58-B3B6-75287851F544}"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95113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44C6A4-D0E3-4A58-B3B6-75287851F544}" type="datetimeFigureOut">
              <a:rPr lang="en-US" smtClean="0"/>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2353599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44C6A4-D0E3-4A58-B3B6-75287851F544}" type="datetimeFigureOut">
              <a:rPr lang="en-US" smtClean="0"/>
              <a:t>4/26/2016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109170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4C6A4-D0E3-4A58-B3B6-75287851F544}" type="datetimeFigureOut">
              <a:rPr lang="en-US" smtClean="0"/>
              <a:t>4/26/2016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152166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C6A4-D0E3-4A58-B3B6-75287851F544}"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259380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C6A4-D0E3-4A58-B3B6-75287851F544}"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37E47-2E5F-4656-BCBA-65DEBD7C7795}" type="slidenum">
              <a:rPr lang="en-US" smtClean="0"/>
              <a:t>‹#›</a:t>
            </a:fld>
            <a:endParaRPr lang="en-US"/>
          </a:p>
        </p:txBody>
      </p:sp>
    </p:spTree>
    <p:extLst>
      <p:ext uri="{BB962C8B-B14F-4D97-AF65-F5344CB8AC3E}">
        <p14:creationId xmlns:p14="http://schemas.microsoft.com/office/powerpoint/2010/main" val="316751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4C6A4-D0E3-4A58-B3B6-75287851F544}" type="datetimeFigureOut">
              <a:rPr lang="en-US" smtClean="0"/>
              <a:t>4/26/2016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37E47-2E5F-4656-BCBA-65DEBD7C7795}" type="slidenum">
              <a:rPr lang="en-US" smtClean="0"/>
              <a:t>‹#›</a:t>
            </a:fld>
            <a:endParaRPr lang="en-US"/>
          </a:p>
        </p:txBody>
      </p:sp>
    </p:spTree>
    <p:extLst>
      <p:ext uri="{BB962C8B-B14F-4D97-AF65-F5344CB8AC3E}">
        <p14:creationId xmlns:p14="http://schemas.microsoft.com/office/powerpoint/2010/main" val="1798532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incommon.org/" TargetMode="External"/><Relationship Id="rId2" Type="http://schemas.openxmlformats.org/officeDocument/2006/relationships/hyperlink" Target="http://www2.aap.org/sections/pem/PEM-pemcrc.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REDCap Governance Meeting</a:t>
            </a:r>
          </a:p>
        </p:txBody>
      </p:sp>
      <p:sp>
        <p:nvSpPr>
          <p:cNvPr id="3" name="Subtitle 2"/>
          <p:cNvSpPr>
            <a:spLocks noGrp="1"/>
          </p:cNvSpPr>
          <p:nvPr>
            <p:ph type="subTitle" idx="1"/>
          </p:nvPr>
        </p:nvSpPr>
        <p:spPr/>
        <p:txBody>
          <a:bodyPr/>
          <a:lstStyle/>
          <a:p>
            <a:r>
              <a:rPr lang="en-US" dirty="0"/>
              <a:t>April </a:t>
            </a:r>
            <a:r>
              <a:rPr lang="en-US" dirty="0" smtClean="0"/>
              <a:t>26, 2016</a:t>
            </a:r>
            <a:endParaRPr lang="en-US" dirty="0"/>
          </a:p>
        </p:txBody>
      </p:sp>
      <p:pic>
        <p:nvPicPr>
          <p:cNvPr id="4" name="Picture 2" descr="BBM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2575"/>
            <a:ext cx="1282826" cy="12828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OSCT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53" y="1"/>
            <a:ext cx="316925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ouitservices.service-now.com/ess_portal/ou-it-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390525"/>
            <a:ext cx="451485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7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BBMC REDCap Use Statistics</a:t>
            </a:r>
            <a:endParaRPr lang="en-US" dirty="0"/>
          </a:p>
        </p:txBody>
      </p:sp>
      <p:sp>
        <p:nvSpPr>
          <p:cNvPr id="3" name="Content Placeholder 2"/>
          <p:cNvSpPr>
            <a:spLocks noGrp="1"/>
          </p:cNvSpPr>
          <p:nvPr>
            <p:ph idx="1"/>
          </p:nvPr>
        </p:nvSpPr>
        <p:spPr>
          <a:xfrm>
            <a:off x="457200" y="1600200"/>
            <a:ext cx="8229600" cy="5181600"/>
          </a:xfrm>
        </p:spPr>
        <p:txBody>
          <a:bodyPr>
            <a:normAutofit/>
          </a:bodyPr>
          <a:lstStyle/>
          <a:p>
            <a:pPr marL="0" indent="0">
              <a:buNone/>
            </a:pPr>
            <a:r>
              <a:rPr lang="en-US" dirty="0" smtClean="0"/>
              <a:t>Users</a:t>
            </a:r>
          </a:p>
          <a:p>
            <a:pPr lvl="1"/>
            <a:r>
              <a:rPr lang="en-US" dirty="0" smtClean="0"/>
              <a:t>300 Active Users</a:t>
            </a:r>
          </a:p>
          <a:p>
            <a:pPr lvl="1"/>
            <a:r>
              <a:rPr lang="en-US" dirty="0" smtClean="0"/>
              <a:t>2,592,243 Total Logged Events</a:t>
            </a:r>
          </a:p>
          <a:p>
            <a:pPr lvl="2"/>
            <a:r>
              <a:rPr lang="en-US" dirty="0" smtClean="0"/>
              <a:t>11,031 in the past 7 days</a:t>
            </a:r>
          </a:p>
          <a:p>
            <a:pPr lvl="2"/>
            <a:r>
              <a:rPr lang="en-US" dirty="0" smtClean="0"/>
              <a:t>65,671 in the past 30 days</a:t>
            </a:r>
          </a:p>
          <a:p>
            <a:pPr marL="1371600" lvl="3" indent="0">
              <a:buNone/>
            </a:pPr>
            <a:endParaRPr lang="en-US" dirty="0"/>
          </a:p>
        </p:txBody>
      </p:sp>
    </p:spTree>
    <p:extLst>
      <p:ext uri="{BB962C8B-B14F-4D97-AF65-F5344CB8AC3E}">
        <p14:creationId xmlns:p14="http://schemas.microsoft.com/office/powerpoint/2010/main" val="236314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5876191" cy="320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116177"/>
            <a:ext cx="2743200" cy="1905000"/>
          </a:xfrm>
        </p:spPr>
        <p:txBody>
          <a:bodyPr>
            <a:normAutofit fontScale="90000"/>
          </a:bodyPr>
          <a:lstStyle/>
          <a:p>
            <a:r>
              <a:rPr lang="en-US" dirty="0" smtClean="0"/>
              <a:t>BBMC REDCap Use Statistics</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24200" y="116177"/>
            <a:ext cx="5904762" cy="327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37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2625" y="2362200"/>
            <a:ext cx="7921375" cy="44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0" y="116177"/>
            <a:ext cx="2743200" cy="19050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BBMC REDCap Use Statistics</a:t>
            </a:r>
            <a:endParaRPr lang="en-US" dirty="0"/>
          </a:p>
        </p:txBody>
      </p:sp>
    </p:spTree>
    <p:extLst>
      <p:ext uri="{BB962C8B-B14F-4D97-AF65-F5344CB8AC3E}">
        <p14:creationId xmlns:p14="http://schemas.microsoft.com/office/powerpoint/2010/main" val="108083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Enterprise REDCap Use Statistics</a:t>
            </a:r>
            <a:endParaRPr lang="en-US" dirty="0"/>
          </a:p>
        </p:txBody>
      </p:sp>
      <p:sp>
        <p:nvSpPr>
          <p:cNvPr id="3" name="Content Placeholder 2"/>
          <p:cNvSpPr>
            <a:spLocks noGrp="1"/>
          </p:cNvSpPr>
          <p:nvPr>
            <p:ph idx="1"/>
          </p:nvPr>
        </p:nvSpPr>
        <p:spPr>
          <a:xfrm>
            <a:off x="457200" y="1600200"/>
            <a:ext cx="8229600" cy="5181600"/>
          </a:xfrm>
        </p:spPr>
        <p:txBody>
          <a:bodyPr>
            <a:normAutofit/>
          </a:bodyPr>
          <a:lstStyle/>
          <a:p>
            <a:pPr marL="0" indent="0">
              <a:buNone/>
            </a:pPr>
            <a:r>
              <a:rPr lang="en-US" dirty="0" smtClean="0"/>
              <a:t>47 Production Projects</a:t>
            </a:r>
          </a:p>
          <a:p>
            <a:pPr lvl="1"/>
            <a:r>
              <a:rPr lang="en-US" dirty="0" smtClean="0"/>
              <a:t>29 Research</a:t>
            </a:r>
          </a:p>
          <a:p>
            <a:pPr lvl="1"/>
            <a:r>
              <a:rPr lang="en-US" dirty="0" smtClean="0"/>
              <a:t>32 Operational Support</a:t>
            </a:r>
          </a:p>
          <a:p>
            <a:pPr marL="1371600" lvl="3" indent="0">
              <a:buNone/>
            </a:pPr>
            <a:endParaRPr lang="en-US" dirty="0"/>
          </a:p>
          <a:p>
            <a:pPr marL="0" indent="0">
              <a:buNone/>
            </a:pPr>
            <a:r>
              <a:rPr lang="en-US" dirty="0"/>
              <a:t>Users</a:t>
            </a:r>
          </a:p>
          <a:p>
            <a:pPr lvl="1"/>
            <a:r>
              <a:rPr lang="en-US" dirty="0"/>
              <a:t>108 Active Users</a:t>
            </a:r>
          </a:p>
          <a:p>
            <a:pPr lvl="1"/>
            <a:r>
              <a:rPr lang="en-US" dirty="0"/>
              <a:t>58,527 Total Logged Events</a:t>
            </a:r>
          </a:p>
          <a:p>
            <a:pPr lvl="2"/>
            <a:r>
              <a:rPr lang="en-US" dirty="0"/>
              <a:t>3,645 in the past 7 days</a:t>
            </a:r>
          </a:p>
          <a:p>
            <a:pPr lvl="2"/>
            <a:r>
              <a:rPr lang="en-US" dirty="0"/>
              <a:t>13,159 in the past 30 days</a:t>
            </a:r>
          </a:p>
          <a:p>
            <a:pPr marL="1371600" lvl="3" indent="0">
              <a:buNone/>
            </a:pPr>
            <a:endParaRPr lang="en-US" dirty="0"/>
          </a:p>
          <a:p>
            <a:pPr marL="1371600" lvl="3" indent="0">
              <a:buNone/>
            </a:pPr>
            <a:endParaRPr lang="en-US" dirty="0"/>
          </a:p>
        </p:txBody>
      </p:sp>
    </p:spTree>
    <p:extLst>
      <p:ext uri="{BB962C8B-B14F-4D97-AF65-F5344CB8AC3E}">
        <p14:creationId xmlns:p14="http://schemas.microsoft.com/office/powerpoint/2010/main" val="52592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1577"/>
            <a:ext cx="5969201" cy="326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0" y="116177"/>
            <a:ext cx="2743200" cy="19050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Enterprise</a:t>
            </a:r>
          </a:p>
          <a:p>
            <a:r>
              <a:rPr lang="en-US" dirty="0" smtClean="0"/>
              <a:t>REDCap Use Statistics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63" y="3505200"/>
            <a:ext cx="5927837" cy="326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64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90800"/>
            <a:ext cx="5873203" cy="326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0" y="116177"/>
            <a:ext cx="2743200" cy="19050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Enterprise</a:t>
            </a:r>
          </a:p>
          <a:p>
            <a:r>
              <a:rPr lang="en-US" dirty="0" smtClean="0"/>
              <a:t>REDCap Use Statistics</a:t>
            </a:r>
            <a:endParaRPr lang="en-US" dirty="0"/>
          </a:p>
        </p:txBody>
      </p:sp>
    </p:spTree>
    <p:extLst>
      <p:ext uri="{BB962C8B-B14F-4D97-AF65-F5344CB8AC3E}">
        <p14:creationId xmlns:p14="http://schemas.microsoft.com/office/powerpoint/2010/main" val="413459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Finalized Support Contract</a:t>
            </a:r>
            <a:br>
              <a:rPr lang="en-US" dirty="0" smtClean="0"/>
            </a:br>
            <a:r>
              <a:rPr lang="en-US" dirty="0" smtClean="0"/>
              <a:t>Highlights</a:t>
            </a:r>
            <a:endParaRPr lang="en-US" dirty="0"/>
          </a:p>
        </p:txBody>
      </p:sp>
      <p:sp>
        <p:nvSpPr>
          <p:cNvPr id="3" name="Content Placeholder 2"/>
          <p:cNvSpPr>
            <a:spLocks noGrp="1"/>
          </p:cNvSpPr>
          <p:nvPr>
            <p:ph idx="1"/>
          </p:nvPr>
        </p:nvSpPr>
        <p:spPr/>
        <p:txBody>
          <a:bodyPr>
            <a:noAutofit/>
          </a:bodyPr>
          <a:lstStyle/>
          <a:p>
            <a:pPr marL="0" indent="0">
              <a:buNone/>
            </a:pPr>
            <a:r>
              <a:rPr lang="en-US" sz="2000" dirty="0" err="1" smtClean="0"/>
              <a:t>REDCap</a:t>
            </a:r>
            <a:r>
              <a:rPr lang="en-US" sz="2000" dirty="0" smtClean="0"/>
              <a:t> team (BBMC &amp; BERD) manages application operation and access</a:t>
            </a:r>
          </a:p>
          <a:p>
            <a:pPr marL="0" indent="0">
              <a:buNone/>
            </a:pPr>
            <a:endParaRPr lang="en-US" sz="2000" dirty="0" smtClean="0"/>
          </a:p>
          <a:p>
            <a:pPr marL="0" indent="0">
              <a:buNone/>
            </a:pPr>
            <a:r>
              <a:rPr lang="en-US" sz="2000" dirty="0" smtClean="0"/>
              <a:t>IT Service Desk troubleshoots HSC account issues</a:t>
            </a:r>
          </a:p>
          <a:p>
            <a:pPr marL="0" indent="0">
              <a:buNone/>
            </a:pPr>
            <a:endParaRPr lang="en-US" sz="2000" dirty="0"/>
          </a:p>
          <a:p>
            <a:pPr marL="0" indent="0">
              <a:buNone/>
            </a:pPr>
            <a:r>
              <a:rPr lang="en-US" sz="2000" dirty="0"/>
              <a:t>Daily backups performed using VM snapshots (15-day retention)</a:t>
            </a:r>
          </a:p>
          <a:p>
            <a:pPr marL="0" indent="0">
              <a:buNone/>
            </a:pPr>
            <a:endParaRPr lang="en-US" sz="2000" dirty="0" smtClean="0"/>
          </a:p>
          <a:p>
            <a:pPr marL="0" indent="0">
              <a:buNone/>
            </a:pPr>
            <a:r>
              <a:rPr lang="en-US" sz="2000" dirty="0" err="1" smtClean="0"/>
              <a:t>REDCap</a:t>
            </a:r>
            <a:r>
              <a:rPr lang="en-US" sz="2000" dirty="0" smtClean="0"/>
              <a:t> team monthly update/patching process for application</a:t>
            </a:r>
          </a:p>
          <a:p>
            <a:pPr marL="0" indent="0">
              <a:buNone/>
            </a:pPr>
            <a:endParaRPr lang="en-US" sz="2000" dirty="0" smtClean="0"/>
          </a:p>
          <a:p>
            <a:pPr marL="0" indent="0">
              <a:buNone/>
            </a:pPr>
            <a:r>
              <a:rPr lang="en-US" sz="2000" dirty="0" smtClean="0"/>
              <a:t>IT manages updates to the application stack</a:t>
            </a:r>
          </a:p>
          <a:p>
            <a:pPr lvl="1"/>
            <a:r>
              <a:rPr lang="en-US" sz="1800" dirty="0" smtClean="0"/>
              <a:t>Monthly OS patches, </a:t>
            </a:r>
            <a:r>
              <a:rPr lang="en-US" sz="1800" dirty="0" smtClean="0">
                <a:latin typeface="Cambria" panose="02040503050406030204" pitchFamily="18" charset="0"/>
              </a:rPr>
              <a:t>patches/updates/upgrades to PHP &amp; MySQL, routine vulnerability scans</a:t>
            </a:r>
          </a:p>
          <a:p>
            <a:pPr marL="0" indent="0">
              <a:buNone/>
            </a:pPr>
            <a:endParaRPr lang="en-US" sz="2000" dirty="0">
              <a:latin typeface="Cambria" panose="02040503050406030204" pitchFamily="18" charset="0"/>
            </a:endParaRPr>
          </a:p>
          <a:p>
            <a:pPr marL="0" indent="0">
              <a:buNone/>
            </a:pPr>
            <a:r>
              <a:rPr lang="en-US" sz="2000" dirty="0" smtClean="0"/>
              <a:t>Backup &amp;recovery tested annually by IT and </a:t>
            </a:r>
            <a:r>
              <a:rPr lang="en-US" sz="2000" dirty="0" err="1" smtClean="0"/>
              <a:t>REDCap</a:t>
            </a:r>
            <a:r>
              <a:rPr lang="en-US" sz="2000" dirty="0" smtClean="0"/>
              <a:t> teams </a:t>
            </a:r>
            <a:endParaRPr lang="en-US" sz="2000" dirty="0"/>
          </a:p>
        </p:txBody>
      </p:sp>
    </p:spTree>
    <p:extLst>
      <p:ext uri="{BB962C8B-B14F-4D97-AF65-F5344CB8AC3E}">
        <p14:creationId xmlns:p14="http://schemas.microsoft.com/office/powerpoint/2010/main" val="11283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6200"/>
            <a:ext cx="5562600" cy="609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REDCap Support Across Institutions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653134"/>
            <a:ext cx="8686813" cy="6204866"/>
          </a:xfrm>
          <a:prstGeom prst="rect">
            <a:avLst/>
          </a:prstGeom>
        </p:spPr>
      </p:pic>
    </p:spTree>
    <p:extLst>
      <p:ext uri="{BB962C8B-B14F-4D97-AF65-F5344CB8AC3E}">
        <p14:creationId xmlns:p14="http://schemas.microsoft.com/office/powerpoint/2010/main" val="4260415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6200"/>
            <a:ext cx="5562600" cy="609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REDCap Support Across Institutions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656191"/>
            <a:ext cx="8686800" cy="6204857"/>
          </a:xfrm>
          <a:prstGeom prst="rect">
            <a:avLst/>
          </a:prstGeom>
        </p:spPr>
      </p:pic>
    </p:spTree>
    <p:extLst>
      <p:ext uri="{BB962C8B-B14F-4D97-AF65-F5344CB8AC3E}">
        <p14:creationId xmlns:p14="http://schemas.microsoft.com/office/powerpoint/2010/main" val="743790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Contract </a:t>
            </a:r>
            <a:r>
              <a:rPr lang="en-US" dirty="0" smtClean="0"/>
              <a:t>Changes: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Change </a:t>
            </a:r>
            <a:r>
              <a:rPr lang="en-US" dirty="0"/>
              <a:t>“Enterprise (operated by College of Public Health)” with “Enterprise (operated by OSCTR </a:t>
            </a:r>
            <a:r>
              <a:rPr lang="en-US" dirty="0" smtClean="0"/>
              <a:t>BERD)”</a:t>
            </a:r>
          </a:p>
          <a:p>
            <a:pPr marL="0" indent="0">
              <a:buNone/>
            </a:pPr>
            <a:endParaRPr lang="en-US" dirty="0" smtClean="0"/>
          </a:p>
          <a:p>
            <a:pPr marL="0" indent="0">
              <a:buNone/>
            </a:pPr>
            <a:r>
              <a:rPr lang="en-US" dirty="0" smtClean="0"/>
              <a:t>Include costs: BBMC owes  </a:t>
            </a:r>
            <a:r>
              <a:rPr lang="en-US" dirty="0"/>
              <a:t>$273.32/month ($3279.84/year</a:t>
            </a:r>
            <a:r>
              <a:rPr lang="en-US" dirty="0" smtClean="0"/>
              <a:t>); BERD owes $546.63/month </a:t>
            </a:r>
            <a:r>
              <a:rPr lang="en-US" dirty="0"/>
              <a:t>($6559.56/year</a:t>
            </a:r>
            <a:r>
              <a:rPr lang="en-US" dirty="0" smtClean="0"/>
              <a:t>)</a:t>
            </a:r>
          </a:p>
          <a:p>
            <a:pPr marL="0" indent="0">
              <a:buNone/>
            </a:pPr>
            <a:endParaRPr lang="en-US" dirty="0"/>
          </a:p>
          <a:p>
            <a:pPr marL="0" indent="0">
              <a:buNone/>
            </a:pPr>
            <a:r>
              <a:rPr lang="en-US" dirty="0" smtClean="0"/>
              <a:t>Specify </a:t>
            </a:r>
            <a:r>
              <a:rPr lang="en-US" dirty="0"/>
              <a:t>how frequently software will be updated for regular patches (and specify that critical patches will be updated immediately</a:t>
            </a:r>
            <a:r>
              <a:rPr lang="en-US" dirty="0" smtClean="0"/>
              <a:t>).</a:t>
            </a:r>
          </a:p>
          <a:p>
            <a:pPr lvl="1"/>
            <a:r>
              <a:rPr lang="en-US" dirty="0"/>
              <a:t>Window OS (webserver and DB by Campus IT)</a:t>
            </a:r>
          </a:p>
          <a:p>
            <a:pPr lvl="1"/>
            <a:r>
              <a:rPr lang="en-US" dirty="0"/>
              <a:t>IIS webserver (webserver by Campus IT)</a:t>
            </a:r>
          </a:p>
          <a:p>
            <a:pPr lvl="1"/>
            <a:r>
              <a:rPr lang="en-US" dirty="0"/>
              <a:t>MySQL (DB by Campus IT)</a:t>
            </a:r>
          </a:p>
          <a:p>
            <a:pPr lvl="1"/>
            <a:r>
              <a:rPr lang="en-US" dirty="0"/>
              <a:t>MySQL Workbench (DB by Campus IT)</a:t>
            </a:r>
          </a:p>
          <a:p>
            <a:pPr lvl="1"/>
            <a:r>
              <a:rPr lang="en-US" dirty="0" err="1"/>
              <a:t>REDCap</a:t>
            </a:r>
            <a:r>
              <a:rPr lang="en-US" dirty="0"/>
              <a:t> (webserver and DB by Thomas/Pravina)</a:t>
            </a:r>
          </a:p>
          <a:p>
            <a:pPr lvl="1"/>
            <a:endParaRPr lang="en-US" dirty="0"/>
          </a:p>
          <a:p>
            <a:endParaRPr lang="en-US" dirty="0"/>
          </a:p>
        </p:txBody>
      </p:sp>
    </p:spTree>
    <p:extLst>
      <p:ext uri="{BB962C8B-B14F-4D97-AF65-F5344CB8AC3E}">
        <p14:creationId xmlns:p14="http://schemas.microsoft.com/office/powerpoint/2010/main" val="103438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of Past Governance Meetings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July 30, 2013</a:t>
            </a:r>
          </a:p>
          <a:p>
            <a:pPr lvl="1"/>
            <a:r>
              <a:rPr lang="en-US" dirty="0" smtClean="0"/>
              <a:t>Introduction to </a:t>
            </a:r>
            <a:r>
              <a:rPr lang="en-US" dirty="0" err="1" smtClean="0"/>
              <a:t>REDCap</a:t>
            </a:r>
            <a:endParaRPr lang="en-US" dirty="0" smtClean="0"/>
          </a:p>
          <a:p>
            <a:pPr lvl="1"/>
            <a:r>
              <a:rPr lang="en-US" dirty="0" smtClean="0"/>
              <a:t>Finalize Membership Body </a:t>
            </a:r>
          </a:p>
          <a:p>
            <a:pPr lvl="1"/>
            <a:r>
              <a:rPr lang="en-US" dirty="0" smtClean="0"/>
              <a:t>Laid out need for Appropriate Use Policy</a:t>
            </a:r>
          </a:p>
          <a:p>
            <a:pPr marL="0" indent="0">
              <a:buNone/>
            </a:pPr>
            <a:r>
              <a:rPr lang="en-US" dirty="0" smtClean="0"/>
              <a:t>November 12, 2013</a:t>
            </a:r>
          </a:p>
          <a:p>
            <a:pPr lvl="1"/>
            <a:r>
              <a:rPr lang="en-US" dirty="0" smtClean="0"/>
              <a:t>Finalized Appropriate Use Policy documents</a:t>
            </a:r>
          </a:p>
          <a:p>
            <a:pPr lvl="1"/>
            <a:r>
              <a:rPr lang="en-US" dirty="0" smtClean="0"/>
              <a:t>Finalized </a:t>
            </a:r>
            <a:r>
              <a:rPr lang="en-US" dirty="0"/>
              <a:t>a</a:t>
            </a:r>
            <a:r>
              <a:rPr lang="en-US" dirty="0" smtClean="0"/>
              <a:t>uditing plan</a:t>
            </a:r>
          </a:p>
          <a:p>
            <a:pPr lvl="1"/>
            <a:r>
              <a:rPr lang="en-US" dirty="0" smtClean="0"/>
              <a:t>Introduce ideas for training series</a:t>
            </a:r>
          </a:p>
          <a:p>
            <a:pPr lvl="1"/>
            <a:r>
              <a:rPr lang="en-US" dirty="0" smtClean="0"/>
              <a:t>Review plans for administration and maintenance of 3 RC instances</a:t>
            </a:r>
          </a:p>
          <a:p>
            <a:pPr lvl="1"/>
            <a:r>
              <a:rPr lang="en-US" dirty="0" smtClean="0"/>
              <a:t>Update on REDCap website and project tracker</a:t>
            </a:r>
          </a:p>
          <a:p>
            <a:pPr marL="0" indent="0">
              <a:buNone/>
            </a:pPr>
            <a:r>
              <a:rPr lang="en-US" dirty="0" smtClean="0"/>
              <a:t>April 6, 2015</a:t>
            </a:r>
          </a:p>
          <a:p>
            <a:pPr lvl="1"/>
            <a:r>
              <a:rPr lang="en-US" dirty="0" smtClean="0"/>
              <a:t>Revision of new support contract</a:t>
            </a:r>
          </a:p>
          <a:p>
            <a:pPr lvl="1"/>
            <a:r>
              <a:rPr lang="en-US" dirty="0" smtClean="0"/>
              <a:t>Sustaining </a:t>
            </a:r>
            <a:r>
              <a:rPr lang="en-US" dirty="0" err="1" smtClean="0"/>
              <a:t>REDCap</a:t>
            </a:r>
            <a:r>
              <a:rPr lang="en-US" dirty="0" smtClean="0"/>
              <a:t> growth</a:t>
            </a:r>
          </a:p>
          <a:p>
            <a:pPr lvl="1"/>
            <a:r>
              <a:rPr lang="en-US" dirty="0" smtClean="0"/>
              <a:t>New clinical data warehouse project</a:t>
            </a:r>
          </a:p>
          <a:p>
            <a:pPr marL="457200" lvl="1" indent="0">
              <a:buNone/>
            </a:pPr>
            <a:endParaRPr lang="en-US" dirty="0" smtClean="0">
              <a:solidFill>
                <a:srgbClr val="00B050"/>
              </a:solidFill>
            </a:endParaRPr>
          </a:p>
          <a:p>
            <a:pPr lvl="1"/>
            <a:endParaRPr lang="en-US" dirty="0" smtClean="0"/>
          </a:p>
          <a:p>
            <a:pPr lvl="1"/>
            <a:endParaRPr lang="en-US" dirty="0"/>
          </a:p>
        </p:txBody>
      </p:sp>
    </p:spTree>
    <p:extLst>
      <p:ext uri="{BB962C8B-B14F-4D97-AF65-F5344CB8AC3E}">
        <p14:creationId xmlns:p14="http://schemas.microsoft.com/office/powerpoint/2010/main" val="1389294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Contract Changes (Cont.):</a:t>
            </a:r>
            <a:endParaRPr lang="en-US" dirty="0"/>
          </a:p>
        </p:txBody>
      </p:sp>
      <p:sp>
        <p:nvSpPr>
          <p:cNvPr id="3" name="Content Placeholder 2"/>
          <p:cNvSpPr>
            <a:spLocks noGrp="1"/>
          </p:cNvSpPr>
          <p:nvPr>
            <p:ph idx="1"/>
          </p:nvPr>
        </p:nvSpPr>
        <p:spPr/>
        <p:txBody>
          <a:bodyPr>
            <a:noAutofit/>
          </a:bodyPr>
          <a:lstStyle/>
          <a:p>
            <a:pPr marL="0" indent="0">
              <a:buNone/>
            </a:pPr>
            <a:r>
              <a:rPr lang="en-US" sz="1600" dirty="0"/>
              <a:t>Include language that addresses these </a:t>
            </a:r>
            <a:r>
              <a:rPr lang="en-US" sz="1600" dirty="0" smtClean="0"/>
              <a:t>questions from recent IT security review:</a:t>
            </a:r>
          </a:p>
          <a:p>
            <a:pPr lvl="1"/>
            <a:r>
              <a:rPr lang="en-US" sz="1400" dirty="0" smtClean="0"/>
              <a:t>Do you support secure deletion (ex. degaussing / cryptographic wiping) of archived data as determined by the tenant?</a:t>
            </a:r>
          </a:p>
          <a:p>
            <a:pPr lvl="1"/>
            <a:r>
              <a:rPr lang="en-US" sz="1400" dirty="0" smtClean="0"/>
              <a:t>Is </a:t>
            </a:r>
            <a:r>
              <a:rPr lang="en-US" sz="1400" dirty="0"/>
              <a:t>physical protection against damage from natural causes and disasters as well as deliberate attacks anticipated, designed and countermeasures </a:t>
            </a:r>
            <a:r>
              <a:rPr lang="en-US" sz="1400" dirty="0" smtClean="0"/>
              <a:t>applied?</a:t>
            </a:r>
          </a:p>
          <a:p>
            <a:pPr lvl="1"/>
            <a:r>
              <a:rPr lang="en-US" sz="1400" dirty="0" smtClean="0"/>
              <a:t>Are </a:t>
            </a:r>
            <a:r>
              <a:rPr lang="en-US" sz="1400" dirty="0"/>
              <a:t>physical security perimeters (fences, walls, barriers, guards, gates, electronic surveillance, physical authentication mechanisms, reception desks and security patrols) </a:t>
            </a:r>
            <a:r>
              <a:rPr lang="en-US" sz="1400" dirty="0" smtClean="0"/>
              <a:t>implemented?</a:t>
            </a:r>
          </a:p>
          <a:p>
            <a:pPr lvl="1"/>
            <a:r>
              <a:rPr lang="en-US" sz="1400" dirty="0" smtClean="0"/>
              <a:t>Are </a:t>
            </a:r>
            <a:r>
              <a:rPr lang="en-US" sz="1400" dirty="0"/>
              <a:t>ingress and egress points such as service areas and other points where unauthorized personnel may enter the premises monitored, controlled and isolated from data storage and </a:t>
            </a:r>
            <a:r>
              <a:rPr lang="en-US" sz="1400" dirty="0" smtClean="0"/>
              <a:t>process?</a:t>
            </a:r>
          </a:p>
          <a:p>
            <a:pPr lvl="1"/>
            <a:r>
              <a:rPr lang="en-US" sz="1400" dirty="0" smtClean="0"/>
              <a:t>Are </a:t>
            </a:r>
            <a:r>
              <a:rPr lang="en-US" sz="1400" dirty="0"/>
              <a:t>policies and procedures established and mechanisms implemented to protect network environment perimeter and configured to restrict unauthorized </a:t>
            </a:r>
            <a:r>
              <a:rPr lang="en-US" sz="1400" dirty="0" smtClean="0"/>
              <a:t>traffic?</a:t>
            </a:r>
          </a:p>
          <a:p>
            <a:pPr lvl="1"/>
            <a:r>
              <a:rPr lang="en-US" sz="1400" dirty="0" smtClean="0"/>
              <a:t>Are </a:t>
            </a:r>
            <a:r>
              <a:rPr lang="en-US" sz="1400" dirty="0"/>
              <a:t>policies and procedures established and mechanisms implemented to ensure proper security settings enabled with strong encryption for authentication and transmission, replacing vendor default settings? (e.g., encryption keys, passwords, SNMP community strings, etc</a:t>
            </a:r>
            <a:r>
              <a:rPr lang="en-US" sz="1400" dirty="0" smtClean="0"/>
              <a:t>.)</a:t>
            </a:r>
          </a:p>
          <a:p>
            <a:pPr lvl="1"/>
            <a:r>
              <a:rPr lang="en-US" sz="1400" dirty="0" smtClean="0"/>
              <a:t>Are </a:t>
            </a:r>
            <a:r>
              <a:rPr lang="en-US" sz="1400" dirty="0"/>
              <a:t>policies and procedures established and mechanisms implemented to protect  network environments and detect the presence of unauthorized (rogue) network devices for a timely disconnect from the </a:t>
            </a:r>
            <a:r>
              <a:rPr lang="en-US" sz="1400" dirty="0" smtClean="0"/>
              <a:t>network?</a:t>
            </a:r>
          </a:p>
          <a:p>
            <a:pPr lvl="1"/>
            <a:r>
              <a:rPr lang="en-US" sz="1400" dirty="0" smtClean="0"/>
              <a:t>Is </a:t>
            </a:r>
            <a:r>
              <a:rPr lang="en-US" sz="1400" dirty="0"/>
              <a:t>access to systems with shared network infrastructure restricted to authorized personnel in accordance with security policies, procedures and standards. Networks shared with external entities shall have a documented plan detailing the compensating controls used to separate network traffic between organizations?</a:t>
            </a:r>
          </a:p>
          <a:p>
            <a:endParaRPr lang="en-US" sz="1600" dirty="0"/>
          </a:p>
        </p:txBody>
      </p:sp>
    </p:spTree>
    <p:extLst>
      <p:ext uri="{BB962C8B-B14F-4D97-AF65-F5344CB8AC3E}">
        <p14:creationId xmlns:p14="http://schemas.microsoft.com/office/powerpoint/2010/main" val="92057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FTE Support Changes</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Dedicated central IT budget</a:t>
            </a:r>
          </a:p>
          <a:p>
            <a:pPr lvl="1"/>
            <a:r>
              <a:rPr lang="en-US" sz="1800" dirty="0" smtClean="0"/>
              <a:t>MySQL back-end support (~5%?)</a:t>
            </a:r>
          </a:p>
          <a:p>
            <a:pPr lvl="1"/>
            <a:r>
              <a:rPr lang="en-US" sz="1800" dirty="0" smtClean="0"/>
              <a:t>Networking and other system issues (~10%?)</a:t>
            </a:r>
          </a:p>
          <a:p>
            <a:pPr lvl="1"/>
            <a:endParaRPr lang="en-US" sz="1800" dirty="0" smtClean="0"/>
          </a:p>
          <a:p>
            <a:pPr marL="0" indent="0">
              <a:buNone/>
            </a:pPr>
            <a:r>
              <a:rPr lang="en-US" sz="2000" dirty="0" smtClean="0"/>
              <a:t>Supplemental funding (above OSCTR and </a:t>
            </a:r>
            <a:r>
              <a:rPr lang="en-US" sz="2000" dirty="0" err="1" smtClean="0"/>
              <a:t>Peds</a:t>
            </a:r>
            <a:r>
              <a:rPr lang="en-US" sz="2000" dirty="0" smtClean="0"/>
              <a:t> investments) for front-end support (~50%?)</a:t>
            </a:r>
          </a:p>
          <a:p>
            <a:pPr lvl="1"/>
            <a:r>
              <a:rPr lang="en-US" sz="1800" dirty="0" smtClean="0"/>
              <a:t>Troubleshooting calls/office hours</a:t>
            </a:r>
          </a:p>
          <a:p>
            <a:pPr lvl="1"/>
            <a:r>
              <a:rPr lang="en-US" sz="1800" dirty="0" smtClean="0"/>
              <a:t>Updates/patches</a:t>
            </a:r>
          </a:p>
          <a:p>
            <a:pPr lvl="1"/>
            <a:r>
              <a:rPr lang="en-US" sz="1800" dirty="0" smtClean="0"/>
              <a:t>Website maintenance</a:t>
            </a:r>
          </a:p>
          <a:p>
            <a:pPr lvl="1"/>
            <a:r>
              <a:rPr lang="en-US" sz="1800" dirty="0" smtClean="0"/>
              <a:t>Outreach</a:t>
            </a:r>
          </a:p>
          <a:p>
            <a:pPr lvl="1"/>
            <a:r>
              <a:rPr lang="en-US" sz="1800" dirty="0" smtClean="0"/>
              <a:t>Training</a:t>
            </a:r>
          </a:p>
          <a:p>
            <a:pPr lvl="1"/>
            <a:r>
              <a:rPr lang="en-US" sz="1800" dirty="0" smtClean="0"/>
              <a:t>Committee meetings and activities</a:t>
            </a:r>
          </a:p>
          <a:p>
            <a:pPr lvl="1"/>
            <a:r>
              <a:rPr lang="en-US" sz="1800" dirty="0" smtClean="0"/>
              <a:t>Local team meetings</a:t>
            </a:r>
          </a:p>
          <a:p>
            <a:pPr lvl="1"/>
            <a:endParaRPr lang="en-US" sz="1800" dirty="0" smtClean="0"/>
          </a:p>
          <a:p>
            <a:pPr marL="0" indent="0">
              <a:buNone/>
            </a:pPr>
            <a:r>
              <a:rPr lang="en-US" sz="2000" dirty="0" smtClean="0"/>
              <a:t>Major project-specific development activities charged to </a:t>
            </a:r>
            <a:r>
              <a:rPr lang="en-US" sz="2000" dirty="0" err="1" smtClean="0"/>
              <a:t>Dept</a:t>
            </a:r>
            <a:r>
              <a:rPr lang="en-US" sz="2000" dirty="0" smtClean="0"/>
              <a:t>/PI</a:t>
            </a:r>
            <a:endParaRPr lang="en-US" sz="2000" dirty="0"/>
          </a:p>
        </p:txBody>
      </p:sp>
    </p:spTree>
    <p:extLst>
      <p:ext uri="{BB962C8B-B14F-4D97-AF65-F5344CB8AC3E}">
        <p14:creationId xmlns:p14="http://schemas.microsoft.com/office/powerpoint/2010/main" val="2096618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REDCap 2014 Consortium Survey</a:t>
            </a:r>
            <a:endParaRPr lang="en-US"/>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7530" y="1219200"/>
            <a:ext cx="7490669" cy="549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370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REDCap 2014 Consortium Survey</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08464961"/>
              </p:ext>
            </p:extLst>
          </p:nvPr>
        </p:nvGraphicFramePr>
        <p:xfrm>
          <a:off x="457200" y="1600200"/>
          <a:ext cx="8229610" cy="2931160"/>
        </p:xfrm>
        <a:graphic>
          <a:graphicData uri="http://schemas.openxmlformats.org/drawingml/2006/table">
            <a:tbl>
              <a:tblPr firstRow="1" bandRow="1">
                <a:tableStyleId>{5C22544A-7EE6-4342-B048-85BDC9FD1C3A}</a:tableStyleId>
              </a:tblPr>
              <a:tblGrid>
                <a:gridCol w="2133600"/>
                <a:gridCol w="762001"/>
                <a:gridCol w="1219201"/>
                <a:gridCol w="1066800"/>
                <a:gridCol w="1143000"/>
                <a:gridCol w="990601"/>
                <a:gridCol w="914407"/>
              </a:tblGrid>
              <a:tr h="370840">
                <a:tc>
                  <a:txBody>
                    <a:bodyPr/>
                    <a:lstStyle/>
                    <a:p>
                      <a:endParaRPr lang="en-US"/>
                    </a:p>
                  </a:txBody>
                  <a:tcPr/>
                </a:tc>
                <a:tc gridSpan="6">
                  <a:txBody>
                    <a:bodyPr/>
                    <a:lstStyle/>
                    <a:p>
                      <a:pPr algn="ctr"/>
                      <a:r>
                        <a:rPr lang="en-US" smtClean="0"/>
                        <a:t>Funding</a:t>
                      </a:r>
                      <a:r>
                        <a:rPr lang="en-US" baseline="0" smtClean="0"/>
                        <a:t> source(s) </a:t>
                      </a: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r>
              <a:tr h="370840">
                <a:tc>
                  <a:txBody>
                    <a:bodyPr/>
                    <a:lstStyle/>
                    <a:p>
                      <a:endParaRPr lang="en-US" smtClean="0"/>
                    </a:p>
                    <a:p>
                      <a:r>
                        <a:rPr lang="en-US" smtClean="0"/>
                        <a:t>Model</a:t>
                      </a:r>
                      <a:endParaRPr lang="en-US"/>
                    </a:p>
                  </a:txBody>
                  <a:tcPr/>
                </a:tc>
                <a:tc>
                  <a:txBody>
                    <a:bodyPr/>
                    <a:lstStyle/>
                    <a:p>
                      <a:pPr algn="ctr"/>
                      <a:endParaRPr lang="en-US" smtClean="0"/>
                    </a:p>
                    <a:p>
                      <a:pPr algn="ctr"/>
                      <a:r>
                        <a:rPr lang="en-US" smtClean="0"/>
                        <a:t>CTSA</a:t>
                      </a:r>
                      <a:endParaRPr lang="en-US"/>
                    </a:p>
                  </a:txBody>
                  <a:tcPr/>
                </a:tc>
                <a:tc>
                  <a:txBody>
                    <a:bodyPr/>
                    <a:lstStyle/>
                    <a:p>
                      <a:pPr algn="ctr"/>
                      <a:endParaRPr lang="en-US" smtClean="0"/>
                    </a:p>
                    <a:p>
                      <a:pPr algn="ctr"/>
                      <a:r>
                        <a:rPr lang="en-US" smtClean="0"/>
                        <a:t>Institution</a:t>
                      </a:r>
                      <a:endParaRPr lang="en-US"/>
                    </a:p>
                  </a:txBody>
                  <a:tcPr/>
                </a:tc>
                <a:tc>
                  <a:txBody>
                    <a:bodyPr/>
                    <a:lstStyle/>
                    <a:p>
                      <a:pPr algn="ctr"/>
                      <a:r>
                        <a:rPr lang="en-US" smtClean="0"/>
                        <a:t>Monthly</a:t>
                      </a:r>
                      <a:r>
                        <a:rPr lang="en-US" baseline="0" smtClean="0"/>
                        <a:t> charge</a:t>
                      </a:r>
                      <a:endParaRPr lang="en-US"/>
                    </a:p>
                  </a:txBody>
                  <a:tcPr/>
                </a:tc>
                <a:tc>
                  <a:txBody>
                    <a:bodyPr/>
                    <a:lstStyle/>
                    <a:p>
                      <a:pPr algn="ctr"/>
                      <a:r>
                        <a:rPr lang="en-US" smtClean="0"/>
                        <a:t>One-time</a:t>
                      </a:r>
                      <a:r>
                        <a:rPr lang="en-US" baseline="0" smtClean="0"/>
                        <a:t> fee</a:t>
                      </a:r>
                      <a:endParaRPr lang="en-US"/>
                    </a:p>
                  </a:txBody>
                  <a:tcPr/>
                </a:tc>
                <a:tc>
                  <a:txBody>
                    <a:bodyPr/>
                    <a:lstStyle/>
                    <a:p>
                      <a:pPr algn="ctr"/>
                      <a:r>
                        <a:rPr lang="en-US" smtClean="0"/>
                        <a:t>Percent effort</a:t>
                      </a:r>
                      <a:endParaRPr lang="en-US"/>
                    </a:p>
                  </a:txBody>
                  <a:tcPr/>
                </a:tc>
                <a:tc>
                  <a:txBody>
                    <a:bodyPr/>
                    <a:lstStyle/>
                    <a:p>
                      <a:pPr algn="ctr"/>
                      <a:endParaRPr lang="en-US" smtClean="0"/>
                    </a:p>
                    <a:p>
                      <a:pPr algn="ctr"/>
                      <a:r>
                        <a:rPr lang="en-US" smtClean="0"/>
                        <a:t>Other </a:t>
                      </a:r>
                      <a:endParaRPr lang="en-US"/>
                    </a:p>
                  </a:txBody>
                  <a:tcPr/>
                </a:tc>
              </a:tr>
              <a:tr h="370840">
                <a:tc>
                  <a:txBody>
                    <a:bodyPr/>
                    <a:lstStyle/>
                    <a:p>
                      <a:r>
                        <a:rPr lang="en-US" b="1" smtClean="0"/>
                        <a:t>Free</a:t>
                      </a:r>
                      <a:r>
                        <a:rPr lang="en-US" b="1" baseline="0" smtClean="0"/>
                        <a:t> for all users</a:t>
                      </a:r>
                      <a:r>
                        <a:rPr lang="en-US" baseline="0" smtClean="0"/>
                        <a:t> </a:t>
                      </a:r>
                      <a:r>
                        <a:rPr lang="en-US" i="1" baseline="0" smtClean="0"/>
                        <a:t>(n=24)</a:t>
                      </a:r>
                      <a:endParaRPr lang="en-US" i="1"/>
                    </a:p>
                  </a:txBody>
                  <a:tcPr/>
                </a:tc>
                <a:tc>
                  <a:txBody>
                    <a:bodyPr/>
                    <a:lstStyle/>
                    <a:p>
                      <a:pPr algn="r"/>
                      <a:r>
                        <a:rPr lang="en-US" smtClean="0"/>
                        <a:t>41%</a:t>
                      </a:r>
                      <a:endParaRPr lang="en-US"/>
                    </a:p>
                  </a:txBody>
                  <a:tcPr/>
                </a:tc>
                <a:tc>
                  <a:txBody>
                    <a:bodyPr/>
                    <a:lstStyle/>
                    <a:p>
                      <a:pPr algn="r"/>
                      <a:r>
                        <a:rPr lang="en-US" smtClean="0"/>
                        <a:t>67%</a:t>
                      </a:r>
                      <a:endParaRPr lang="en-US"/>
                    </a:p>
                  </a:txBody>
                  <a:tcPr/>
                </a:tc>
                <a:tc>
                  <a:txBody>
                    <a:bodyPr/>
                    <a:lstStyle/>
                    <a:p>
                      <a:pPr algn="r"/>
                      <a:r>
                        <a:rPr lang="en-US" smtClean="0"/>
                        <a:t>0%</a:t>
                      </a:r>
                      <a:endParaRPr lang="en-US"/>
                    </a:p>
                  </a:txBody>
                  <a:tcPr/>
                </a:tc>
                <a:tc>
                  <a:txBody>
                    <a:bodyPr/>
                    <a:lstStyle/>
                    <a:p>
                      <a:pPr algn="r"/>
                      <a:r>
                        <a:rPr lang="en-US" smtClean="0"/>
                        <a:t>0%</a:t>
                      </a:r>
                      <a:endParaRPr lang="en-US"/>
                    </a:p>
                  </a:txBody>
                  <a:tcPr/>
                </a:tc>
                <a:tc>
                  <a:txBody>
                    <a:bodyPr/>
                    <a:lstStyle/>
                    <a:p>
                      <a:pPr algn="r"/>
                      <a:r>
                        <a:rPr lang="en-US" smtClean="0"/>
                        <a:t>8%</a:t>
                      </a:r>
                      <a:endParaRPr lang="en-US"/>
                    </a:p>
                  </a:txBody>
                  <a:tcPr/>
                </a:tc>
                <a:tc>
                  <a:txBody>
                    <a:bodyPr/>
                    <a:lstStyle/>
                    <a:p>
                      <a:pPr algn="r"/>
                      <a:r>
                        <a:rPr lang="en-US" smtClean="0"/>
                        <a:t>8%</a:t>
                      </a:r>
                      <a:endParaRPr lang="en-US"/>
                    </a:p>
                  </a:txBody>
                  <a:tcPr/>
                </a:tc>
              </a:tr>
              <a:tr h="370840">
                <a:tc>
                  <a:txBody>
                    <a:bodyPr/>
                    <a:lstStyle/>
                    <a:p>
                      <a:r>
                        <a:rPr lang="en-US" b="1" smtClean="0"/>
                        <a:t>Free</a:t>
                      </a:r>
                      <a:r>
                        <a:rPr lang="en-US" b="1" baseline="0" smtClean="0"/>
                        <a:t> for some users</a:t>
                      </a:r>
                      <a:r>
                        <a:rPr lang="en-US" baseline="0" smtClean="0"/>
                        <a:t> </a:t>
                      </a:r>
                      <a:r>
                        <a:rPr lang="en-US" i="1" baseline="0" smtClean="0"/>
                        <a:t>(n=8)</a:t>
                      </a:r>
                      <a:endParaRPr lang="en-US" i="1"/>
                    </a:p>
                  </a:txBody>
                  <a:tcPr/>
                </a:tc>
                <a:tc>
                  <a:txBody>
                    <a:bodyPr/>
                    <a:lstStyle/>
                    <a:p>
                      <a:pPr algn="r"/>
                      <a:r>
                        <a:rPr lang="en-US" smtClean="0"/>
                        <a:t>63%</a:t>
                      </a:r>
                      <a:endParaRPr lang="en-US"/>
                    </a:p>
                  </a:txBody>
                  <a:tcPr/>
                </a:tc>
                <a:tc>
                  <a:txBody>
                    <a:bodyPr/>
                    <a:lstStyle/>
                    <a:p>
                      <a:pPr algn="r"/>
                      <a:r>
                        <a:rPr lang="en-US" smtClean="0"/>
                        <a:t>63%</a:t>
                      </a:r>
                      <a:endParaRPr lang="en-US"/>
                    </a:p>
                  </a:txBody>
                  <a:tcPr/>
                </a:tc>
                <a:tc>
                  <a:txBody>
                    <a:bodyPr/>
                    <a:lstStyle/>
                    <a:p>
                      <a:pPr algn="r"/>
                      <a:r>
                        <a:rPr lang="en-US" smtClean="0"/>
                        <a:t>25%</a:t>
                      </a:r>
                      <a:endParaRPr lang="en-US"/>
                    </a:p>
                  </a:txBody>
                  <a:tcPr/>
                </a:tc>
                <a:tc>
                  <a:txBody>
                    <a:bodyPr/>
                    <a:lstStyle/>
                    <a:p>
                      <a:pPr algn="r"/>
                      <a:r>
                        <a:rPr lang="en-US" smtClean="0"/>
                        <a:t>38%</a:t>
                      </a:r>
                      <a:endParaRPr lang="en-US"/>
                    </a:p>
                  </a:txBody>
                  <a:tcPr/>
                </a:tc>
                <a:tc>
                  <a:txBody>
                    <a:bodyPr/>
                    <a:lstStyle/>
                    <a:p>
                      <a:pPr algn="r"/>
                      <a:r>
                        <a:rPr lang="en-US" smtClean="0"/>
                        <a:t>25%</a:t>
                      </a:r>
                      <a:endParaRPr lang="en-US"/>
                    </a:p>
                  </a:txBody>
                  <a:tcPr/>
                </a:tc>
                <a:tc>
                  <a:txBody>
                    <a:bodyPr/>
                    <a:lstStyle/>
                    <a:p>
                      <a:pPr algn="r"/>
                      <a:r>
                        <a:rPr lang="en-US" smtClean="0"/>
                        <a:t>13%</a:t>
                      </a:r>
                      <a:endParaRPr lang="en-US"/>
                    </a:p>
                  </a:txBody>
                  <a:tcPr/>
                </a:tc>
              </a:tr>
              <a:tr h="370840">
                <a:tc>
                  <a:txBody>
                    <a:bodyPr/>
                    <a:lstStyle/>
                    <a:p>
                      <a:r>
                        <a:rPr lang="en-US" b="1" smtClean="0"/>
                        <a:t>Not free</a:t>
                      </a:r>
                      <a:r>
                        <a:rPr lang="en-US" smtClean="0"/>
                        <a:t> </a:t>
                      </a:r>
                    </a:p>
                    <a:p>
                      <a:r>
                        <a:rPr lang="en-US" i="1" smtClean="0"/>
                        <a:t>(n=3)</a:t>
                      </a:r>
                      <a:endParaRPr lang="en-US" i="1"/>
                    </a:p>
                  </a:txBody>
                  <a:tcPr/>
                </a:tc>
                <a:tc>
                  <a:txBody>
                    <a:bodyPr/>
                    <a:lstStyle/>
                    <a:p>
                      <a:pPr algn="r"/>
                      <a:r>
                        <a:rPr lang="en-US" smtClean="0"/>
                        <a:t>0%</a:t>
                      </a:r>
                      <a:endParaRPr lang="en-US"/>
                    </a:p>
                  </a:txBody>
                  <a:tcPr/>
                </a:tc>
                <a:tc>
                  <a:txBody>
                    <a:bodyPr/>
                    <a:lstStyle/>
                    <a:p>
                      <a:pPr algn="r"/>
                      <a:r>
                        <a:rPr lang="en-US" smtClean="0"/>
                        <a:t>0%</a:t>
                      </a:r>
                      <a:endParaRPr lang="en-US"/>
                    </a:p>
                  </a:txBody>
                  <a:tcPr/>
                </a:tc>
                <a:tc>
                  <a:txBody>
                    <a:bodyPr/>
                    <a:lstStyle/>
                    <a:p>
                      <a:pPr algn="r"/>
                      <a:r>
                        <a:rPr lang="en-US" smtClean="0"/>
                        <a:t>100%</a:t>
                      </a:r>
                      <a:endParaRPr lang="en-US"/>
                    </a:p>
                  </a:txBody>
                  <a:tcPr/>
                </a:tc>
                <a:tc>
                  <a:txBody>
                    <a:bodyPr/>
                    <a:lstStyle/>
                    <a:p>
                      <a:pPr algn="r"/>
                      <a:r>
                        <a:rPr lang="en-US" smtClean="0"/>
                        <a:t>33%</a:t>
                      </a:r>
                      <a:endParaRPr lang="en-US"/>
                    </a:p>
                  </a:txBody>
                  <a:tcPr/>
                </a:tc>
                <a:tc>
                  <a:txBody>
                    <a:bodyPr/>
                    <a:lstStyle/>
                    <a:p>
                      <a:pPr algn="r"/>
                      <a:r>
                        <a:rPr lang="en-US" smtClean="0"/>
                        <a:t>0%</a:t>
                      </a:r>
                      <a:endParaRPr lang="en-US"/>
                    </a:p>
                  </a:txBody>
                  <a:tcPr/>
                </a:tc>
                <a:tc>
                  <a:txBody>
                    <a:bodyPr/>
                    <a:lstStyle/>
                    <a:p>
                      <a:pPr algn="r"/>
                      <a:r>
                        <a:rPr lang="en-US" smtClean="0"/>
                        <a:t>0%</a:t>
                      </a:r>
                      <a:endParaRPr lang="en-US"/>
                    </a:p>
                  </a:txBody>
                  <a:tcPr/>
                </a:tc>
              </a:tr>
            </a:tbl>
          </a:graphicData>
        </a:graphic>
      </p:graphicFrame>
      <p:sp>
        <p:nvSpPr>
          <p:cNvPr id="7" name="TextBox 6"/>
          <p:cNvSpPr txBox="1"/>
          <p:nvPr/>
        </p:nvSpPr>
        <p:spPr>
          <a:xfrm>
            <a:off x="533400" y="4511159"/>
            <a:ext cx="5531707" cy="369332"/>
          </a:xfrm>
          <a:prstGeom prst="rect">
            <a:avLst/>
          </a:prstGeom>
          <a:noFill/>
        </p:spPr>
        <p:txBody>
          <a:bodyPr wrap="none" rtlCol="0">
            <a:spAutoFit/>
          </a:bodyPr>
          <a:lstStyle/>
          <a:p>
            <a:r>
              <a:rPr lang="en-US" i="1" smtClean="0"/>
              <a:t>There can be multiple funding sources selected for a site.</a:t>
            </a:r>
            <a:endParaRPr lang="en-US" i="1"/>
          </a:p>
        </p:txBody>
      </p:sp>
    </p:spTree>
    <p:extLst>
      <p:ext uri="{BB962C8B-B14F-4D97-AF65-F5344CB8AC3E}">
        <p14:creationId xmlns:p14="http://schemas.microsoft.com/office/powerpoint/2010/main" val="170589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Support </a:t>
            </a:r>
            <a:r>
              <a:rPr lang="en-US" dirty="0" smtClean="0"/>
              <a:t>Needs:</a:t>
            </a:r>
            <a:br>
              <a:rPr lang="en-US" dirty="0" smtClean="0"/>
            </a:br>
            <a:r>
              <a:rPr lang="en-US" dirty="0" smtClean="0"/>
              <a:t>Hooks and Plugins</a:t>
            </a:r>
            <a:endParaRPr lang="en-US" dirty="0"/>
          </a:p>
        </p:txBody>
      </p:sp>
      <p:sp>
        <p:nvSpPr>
          <p:cNvPr id="3" name="Content Placeholder 2"/>
          <p:cNvSpPr>
            <a:spLocks noGrp="1"/>
          </p:cNvSpPr>
          <p:nvPr>
            <p:ph idx="1"/>
          </p:nvPr>
        </p:nvSpPr>
        <p:spPr/>
        <p:txBody>
          <a:bodyPr>
            <a:normAutofit fontScale="77500" lnSpcReduction="20000"/>
          </a:bodyPr>
          <a:lstStyle/>
          <a:p>
            <a:pPr marL="0" lvl="1" indent="0">
              <a:buNone/>
            </a:pPr>
            <a:r>
              <a:rPr lang="en-US" dirty="0" smtClean="0"/>
              <a:t>PHP </a:t>
            </a:r>
            <a:r>
              <a:rPr lang="en-US" dirty="0"/>
              <a:t>scripts utilized by </a:t>
            </a:r>
            <a:r>
              <a:rPr lang="en-US" dirty="0" err="1"/>
              <a:t>REDCap</a:t>
            </a:r>
            <a:r>
              <a:rPr lang="en-US" dirty="0"/>
              <a:t>, that are placed on the </a:t>
            </a:r>
            <a:r>
              <a:rPr lang="en-US" dirty="0" err="1"/>
              <a:t>REDCap</a:t>
            </a:r>
            <a:r>
              <a:rPr lang="en-US" dirty="0"/>
              <a:t> web server so they can be utilized by </a:t>
            </a:r>
            <a:r>
              <a:rPr lang="en-US" dirty="0" err="1"/>
              <a:t>REDCap</a:t>
            </a:r>
            <a:endParaRPr lang="en-US" dirty="0"/>
          </a:p>
          <a:p>
            <a:pPr lvl="1"/>
            <a:r>
              <a:rPr lang="en-US" dirty="0"/>
              <a:t>Hook: a PHP function with a designated name, in which the hook gets executed in a predetermined location inside </a:t>
            </a:r>
            <a:r>
              <a:rPr lang="en-US" dirty="0" err="1"/>
              <a:t>REDCap</a:t>
            </a:r>
            <a:endParaRPr lang="en-US" dirty="0"/>
          </a:p>
          <a:p>
            <a:pPr lvl="1"/>
            <a:r>
              <a:rPr lang="en-US" dirty="0"/>
              <a:t>Plugin: a custom PHP script or collection of PHP scripts that exist independently of, but work in conjunction with, the </a:t>
            </a:r>
            <a:r>
              <a:rPr lang="en-US" dirty="0" err="1"/>
              <a:t>REDCap</a:t>
            </a:r>
            <a:r>
              <a:rPr lang="en-US" dirty="0"/>
              <a:t> base code</a:t>
            </a:r>
          </a:p>
          <a:p>
            <a:pPr lvl="1"/>
            <a:r>
              <a:rPr lang="en-US" dirty="0"/>
              <a:t>Responsibility for Hooks and Plugs is solely on the host institution (OUHSC) and Vanderbilt provides no official support for these capabilities</a:t>
            </a:r>
            <a:r>
              <a:rPr lang="en-US" dirty="0" smtClean="0"/>
              <a:t>.</a:t>
            </a:r>
          </a:p>
          <a:p>
            <a:pPr lvl="1"/>
            <a:endParaRPr lang="en-US" dirty="0" smtClean="0"/>
          </a:p>
          <a:p>
            <a:pPr marL="0" indent="0">
              <a:buNone/>
            </a:pPr>
            <a:r>
              <a:rPr lang="en-US" dirty="0" smtClean="0"/>
              <a:t>Test case (enabling </a:t>
            </a:r>
            <a:r>
              <a:rPr lang="en-US" dirty="0" err="1" smtClean="0"/>
              <a:t>REDCap</a:t>
            </a:r>
            <a:r>
              <a:rPr lang="en-US" dirty="0" smtClean="0"/>
              <a:t> ACASI) under development (Kota, Geller, Beasley, Wilson) for OTRC</a:t>
            </a:r>
            <a:endParaRPr lang="en-US" dirty="0"/>
          </a:p>
          <a:p>
            <a:endParaRPr lang="en-US" dirty="0"/>
          </a:p>
        </p:txBody>
      </p:sp>
    </p:spTree>
    <p:extLst>
      <p:ext uri="{BB962C8B-B14F-4D97-AF65-F5344CB8AC3E}">
        <p14:creationId xmlns:p14="http://schemas.microsoft.com/office/powerpoint/2010/main" val="150525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Off-site Access Capabilities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Demand is growing fast</a:t>
            </a:r>
          </a:p>
          <a:p>
            <a:pPr marL="0" indent="0">
              <a:buNone/>
            </a:pPr>
            <a:endParaRPr lang="en-US" dirty="0" smtClean="0"/>
          </a:p>
          <a:p>
            <a:pPr marL="0" indent="0">
              <a:buNone/>
            </a:pPr>
            <a:r>
              <a:rPr lang="en-US" dirty="0" smtClean="0"/>
              <a:t>Recent large requests, e.g., PEM CRC </a:t>
            </a:r>
            <a:r>
              <a:rPr lang="en-US" dirty="0"/>
              <a:t>multi-site trial </a:t>
            </a:r>
            <a:r>
              <a:rPr lang="en-US" sz="2000" dirty="0"/>
              <a:t>(</a:t>
            </a:r>
            <a:r>
              <a:rPr lang="en-US" sz="2000" dirty="0">
                <a:hlinkClick r:id="rId2"/>
              </a:rPr>
              <a:t>http://</a:t>
            </a:r>
            <a:r>
              <a:rPr lang="en-US" sz="2000" dirty="0" smtClean="0">
                <a:hlinkClick r:id="rId2"/>
              </a:rPr>
              <a:t>www2.aap.org/sections/pem/PEM-pemcrc.htm</a:t>
            </a:r>
            <a:r>
              <a:rPr lang="en-US" sz="2000" dirty="0" smtClean="0"/>
              <a:t>)</a:t>
            </a:r>
          </a:p>
          <a:p>
            <a:pPr marL="0" indent="0">
              <a:buNone/>
            </a:pPr>
            <a:endParaRPr lang="en-US" dirty="0" smtClean="0"/>
          </a:p>
          <a:p>
            <a:pPr marL="0" indent="0">
              <a:buNone/>
            </a:pPr>
            <a:r>
              <a:rPr lang="en-US" dirty="0" smtClean="0"/>
              <a:t>Resolutions</a:t>
            </a:r>
          </a:p>
          <a:p>
            <a:pPr lvl="1"/>
            <a:r>
              <a:rPr lang="en-US" dirty="0" smtClean="0"/>
              <a:t> </a:t>
            </a:r>
            <a:r>
              <a:rPr lang="en-US" strike="sngStrike" dirty="0" smtClean="0"/>
              <a:t> </a:t>
            </a:r>
            <a:r>
              <a:rPr lang="en-US" strike="sngStrike" dirty="0"/>
              <a:t>Status quo</a:t>
            </a:r>
            <a:r>
              <a:rPr lang="en-US" dirty="0" smtClean="0"/>
              <a:t> (affiliate accounts untenable)</a:t>
            </a:r>
            <a:endParaRPr lang="en-US" strike="sngStrike" dirty="0"/>
          </a:p>
          <a:p>
            <a:pPr lvl="1"/>
            <a:r>
              <a:rPr lang="en-US" dirty="0" err="1" smtClean="0"/>
              <a:t>InCommon</a:t>
            </a:r>
            <a:r>
              <a:rPr lang="en-US" dirty="0"/>
              <a:t> </a:t>
            </a:r>
            <a:r>
              <a:rPr lang="en-US" dirty="0" smtClean="0"/>
              <a:t>Federation </a:t>
            </a:r>
            <a:r>
              <a:rPr lang="en-US" sz="2000" dirty="0"/>
              <a:t>(</a:t>
            </a:r>
            <a:r>
              <a:rPr lang="en-US" sz="2000" dirty="0">
                <a:hlinkClick r:id="rId3"/>
              </a:rPr>
              <a:t>https://www.incommon.org</a:t>
            </a:r>
            <a:r>
              <a:rPr lang="en-US" sz="2000" dirty="0" smtClean="0">
                <a:hlinkClick r:id="rId3"/>
              </a:rPr>
              <a:t>/</a:t>
            </a:r>
            <a:r>
              <a:rPr lang="en-US" sz="2000" dirty="0" smtClean="0"/>
              <a:t>) </a:t>
            </a:r>
          </a:p>
          <a:p>
            <a:pPr lvl="1"/>
            <a:r>
              <a:rPr lang="en-US" dirty="0" smtClean="0"/>
              <a:t>Table-based authentication</a:t>
            </a:r>
          </a:p>
          <a:p>
            <a:pPr marL="0" indent="0">
              <a:buNone/>
            </a:pPr>
            <a:endParaRPr lang="en-US" dirty="0" smtClean="0"/>
          </a:p>
          <a:p>
            <a:pPr marL="0" indent="0">
              <a:buNone/>
            </a:pPr>
            <a:r>
              <a:rPr lang="en-US" dirty="0" smtClean="0"/>
              <a:t>Encryption </a:t>
            </a:r>
            <a:r>
              <a:rPr lang="en-US" dirty="0"/>
              <a:t>policy for off-site access???</a:t>
            </a:r>
          </a:p>
          <a:p>
            <a:endParaRPr lang="en-US" dirty="0"/>
          </a:p>
        </p:txBody>
      </p:sp>
    </p:spTree>
    <p:extLst>
      <p:ext uri="{BB962C8B-B14F-4D97-AF65-F5344CB8AC3E}">
        <p14:creationId xmlns:p14="http://schemas.microsoft.com/office/powerpoint/2010/main" val="3468358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Marketing </a:t>
            </a:r>
            <a:r>
              <a:rPr lang="en-US" dirty="0" err="1" smtClean="0"/>
              <a:t>REDCap</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Advantages</a:t>
            </a:r>
          </a:p>
          <a:p>
            <a:pPr lvl="1"/>
            <a:r>
              <a:rPr lang="en-US" dirty="0" smtClean="0"/>
              <a:t>More efficient project coordination</a:t>
            </a:r>
          </a:p>
          <a:p>
            <a:pPr lvl="1"/>
            <a:r>
              <a:rPr lang="en-US" dirty="0" smtClean="0"/>
              <a:t>Enhanced regulatory compliance</a:t>
            </a:r>
          </a:p>
          <a:p>
            <a:pPr lvl="1"/>
            <a:r>
              <a:rPr lang="en-US" dirty="0" smtClean="0"/>
              <a:t>Infrastructure capacity for grant proposals</a:t>
            </a:r>
          </a:p>
          <a:p>
            <a:pPr lvl="1"/>
            <a:r>
              <a:rPr lang="en-US" dirty="0" smtClean="0"/>
              <a:t>Higher quality research</a:t>
            </a:r>
          </a:p>
          <a:p>
            <a:pPr lvl="1"/>
            <a:endParaRPr lang="en-US" dirty="0" smtClean="0"/>
          </a:p>
          <a:p>
            <a:pPr marL="0" indent="0">
              <a:buNone/>
            </a:pPr>
            <a:r>
              <a:rPr lang="en-US" dirty="0" smtClean="0"/>
              <a:t>Marketing outreach</a:t>
            </a:r>
          </a:p>
          <a:p>
            <a:pPr lvl="1"/>
            <a:r>
              <a:rPr lang="en-US" dirty="0" smtClean="0"/>
              <a:t>Campus email</a:t>
            </a:r>
          </a:p>
          <a:p>
            <a:pPr lvl="1"/>
            <a:r>
              <a:rPr lang="en-US" dirty="0" smtClean="0"/>
              <a:t>Local </a:t>
            </a:r>
            <a:r>
              <a:rPr lang="en-US" dirty="0" err="1" smtClean="0"/>
              <a:t>REDCap</a:t>
            </a:r>
            <a:r>
              <a:rPr lang="en-US" dirty="0" smtClean="0"/>
              <a:t> research </a:t>
            </a:r>
            <a:r>
              <a:rPr lang="en-US" dirty="0" smtClean="0"/>
              <a:t>symposium</a:t>
            </a:r>
          </a:p>
          <a:p>
            <a:pPr lvl="1"/>
            <a:r>
              <a:rPr lang="en-US" dirty="0" smtClean="0"/>
              <a:t>Routine campus Q&amp;A sessions</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4291205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743200"/>
            <a:ext cx="7772400" cy="1362075"/>
          </a:xfrm>
        </p:spPr>
        <p:txBody>
          <a:bodyPr/>
          <a:lstStyle/>
          <a:p>
            <a:r>
              <a:rPr lang="en-US" dirty="0" smtClean="0"/>
              <a:t>Thank you for your time and support!</a:t>
            </a:r>
            <a:endParaRPr lang="en-US" dirty="0"/>
          </a:p>
        </p:txBody>
      </p:sp>
      <p:sp>
        <p:nvSpPr>
          <p:cNvPr id="3" name="Text Placeholder 2"/>
          <p:cNvSpPr>
            <a:spLocks noGrp="1"/>
          </p:cNvSpPr>
          <p:nvPr>
            <p:ph type="body" idx="1"/>
          </p:nvPr>
        </p:nvSpPr>
        <p:spPr/>
        <p:txBody>
          <a:bodyPr/>
          <a:lstStyle/>
          <a:p>
            <a:r>
              <a:rPr lang="en-US" dirty="0" smtClean="0"/>
              <a:t>Please direct correspondence to David-Bard@ouhsc.edu</a:t>
            </a:r>
            <a:endParaRPr lang="en-US" dirty="0"/>
          </a:p>
        </p:txBody>
      </p:sp>
      <p:pic>
        <p:nvPicPr>
          <p:cNvPr id="4" name="Picture 2" descr="BBM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2575"/>
            <a:ext cx="1282826" cy="12828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OSCT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53" y="1"/>
            <a:ext cx="316925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ouitservices.service-now.com/ess_portal/ou-it-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390525"/>
            <a:ext cx="451485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532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REDCap 2014 Consortium Survey</a:t>
            </a:r>
            <a:endParaRPr lang="en-US"/>
          </a:p>
        </p:txBody>
      </p:sp>
      <p:graphicFrame>
        <p:nvGraphicFramePr>
          <p:cNvPr id="6" name="Content Placeholder 5"/>
          <p:cNvGraphicFramePr>
            <a:graphicFrameLocks noGrp="1"/>
          </p:cNvGraphicFramePr>
          <p:nvPr>
            <p:ph idx="1"/>
            <p:extLst/>
          </p:nvPr>
        </p:nvGraphicFramePr>
        <p:xfrm>
          <a:off x="457200" y="1600200"/>
          <a:ext cx="8229612" cy="3205480"/>
        </p:xfrm>
        <a:graphic>
          <a:graphicData uri="http://schemas.openxmlformats.org/drawingml/2006/table">
            <a:tbl>
              <a:tblPr firstRow="1" bandRow="1">
                <a:tableStyleId>{5C22544A-7EE6-4342-B048-85BDC9FD1C3A}</a:tableStyleId>
              </a:tblPr>
              <a:tblGrid>
                <a:gridCol w="2133600"/>
                <a:gridCol w="990600"/>
                <a:gridCol w="990603"/>
                <a:gridCol w="990597"/>
                <a:gridCol w="990601"/>
                <a:gridCol w="990600"/>
                <a:gridCol w="1143011"/>
              </a:tblGrid>
              <a:tr h="370840">
                <a:tc>
                  <a:txBody>
                    <a:bodyPr/>
                    <a:lstStyle/>
                    <a:p>
                      <a:endParaRPr lang="en-US"/>
                    </a:p>
                  </a:txBody>
                  <a:tcPr/>
                </a:tc>
                <a:tc gridSpan="6">
                  <a:txBody>
                    <a:bodyPr/>
                    <a:lstStyle/>
                    <a:p>
                      <a:pPr algn="ctr"/>
                      <a:r>
                        <a:rPr lang="en-US" smtClean="0"/>
                        <a:t>INCLUDED Services</a:t>
                      </a:r>
                      <a:r>
                        <a:rPr lang="en-US" baseline="0" smtClean="0"/>
                        <a:t> (no charge)</a:t>
                      </a: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r>
              <a:tr h="370840">
                <a:tc>
                  <a:txBody>
                    <a:bodyPr/>
                    <a:lstStyle/>
                    <a:p>
                      <a:endParaRPr lang="en-US" smtClean="0"/>
                    </a:p>
                    <a:p>
                      <a:endParaRPr lang="en-US" smtClean="0"/>
                    </a:p>
                    <a:p>
                      <a:r>
                        <a:rPr lang="en-US" smtClean="0"/>
                        <a:t>Model</a:t>
                      </a:r>
                      <a:endParaRPr lang="en-US"/>
                    </a:p>
                  </a:txBody>
                  <a:tcPr/>
                </a:tc>
                <a:tc>
                  <a:txBody>
                    <a:bodyPr/>
                    <a:lstStyle/>
                    <a:p>
                      <a:pPr algn="ctr"/>
                      <a:endParaRPr lang="en-US" smtClean="0"/>
                    </a:p>
                    <a:p>
                      <a:pPr algn="ctr"/>
                      <a:r>
                        <a:rPr lang="en-US" smtClean="0"/>
                        <a:t>Build forms</a:t>
                      </a:r>
                      <a:endParaRPr lang="en-US"/>
                    </a:p>
                  </a:txBody>
                  <a:tcPr/>
                </a:tc>
                <a:tc>
                  <a:txBody>
                    <a:bodyPr/>
                    <a:lstStyle/>
                    <a:p>
                      <a:pPr algn="ctr"/>
                      <a:r>
                        <a:rPr lang="en-US" smtClean="0"/>
                        <a:t>Build entire project</a:t>
                      </a:r>
                      <a:endParaRPr lang="en-US"/>
                    </a:p>
                  </a:txBody>
                  <a:tcPr/>
                </a:tc>
                <a:tc>
                  <a:txBody>
                    <a:bodyPr/>
                    <a:lstStyle/>
                    <a:p>
                      <a:pPr algn="ctr"/>
                      <a:r>
                        <a:rPr lang="en-US" smtClean="0"/>
                        <a:t>Manage entire project</a:t>
                      </a:r>
                      <a:endParaRPr lang="en-US"/>
                    </a:p>
                  </a:txBody>
                  <a:tcPr/>
                </a:tc>
                <a:tc>
                  <a:txBody>
                    <a:bodyPr/>
                    <a:lstStyle/>
                    <a:p>
                      <a:pPr algn="ctr"/>
                      <a:endParaRPr lang="en-US" smtClean="0"/>
                    </a:p>
                    <a:p>
                      <a:pPr algn="ctr"/>
                      <a:r>
                        <a:rPr lang="en-US" smtClean="0"/>
                        <a:t>User</a:t>
                      </a:r>
                      <a:r>
                        <a:rPr lang="en-US" baseline="0" smtClean="0"/>
                        <a:t> Training</a:t>
                      </a:r>
                      <a:endParaRPr lang="en-US"/>
                    </a:p>
                  </a:txBody>
                  <a:tcPr/>
                </a:tc>
                <a:tc>
                  <a:txBody>
                    <a:bodyPr/>
                    <a:lstStyle/>
                    <a:p>
                      <a:pPr algn="ctr"/>
                      <a:endParaRPr lang="en-US" smtClean="0"/>
                    </a:p>
                    <a:p>
                      <a:pPr algn="ctr"/>
                      <a:r>
                        <a:rPr lang="en-US" smtClean="0"/>
                        <a:t>User Support</a:t>
                      </a:r>
                      <a:endParaRPr lang="en-US"/>
                    </a:p>
                  </a:txBody>
                  <a:tcPr/>
                </a:tc>
                <a:tc>
                  <a:txBody>
                    <a:bodyPr/>
                    <a:lstStyle/>
                    <a:p>
                      <a:pPr algn="ctr"/>
                      <a:endParaRPr lang="en-US" smtClean="0"/>
                    </a:p>
                    <a:p>
                      <a:pPr algn="ctr"/>
                      <a:r>
                        <a:rPr lang="en-US" smtClean="0"/>
                        <a:t>Custom program </a:t>
                      </a:r>
                      <a:endParaRPr lang="en-US"/>
                    </a:p>
                  </a:txBody>
                  <a:tcPr/>
                </a:tc>
              </a:tr>
              <a:tr h="370840">
                <a:tc>
                  <a:txBody>
                    <a:bodyPr/>
                    <a:lstStyle/>
                    <a:p>
                      <a:r>
                        <a:rPr lang="en-US" b="1" smtClean="0"/>
                        <a:t>Free</a:t>
                      </a:r>
                      <a:r>
                        <a:rPr lang="en-US" b="1" baseline="0" smtClean="0"/>
                        <a:t> for all users</a:t>
                      </a:r>
                      <a:r>
                        <a:rPr lang="en-US" baseline="0" smtClean="0"/>
                        <a:t> </a:t>
                      </a:r>
                      <a:r>
                        <a:rPr lang="en-US" i="1" baseline="0" smtClean="0"/>
                        <a:t>(n=24)</a:t>
                      </a:r>
                      <a:endParaRPr lang="en-US" i="1"/>
                    </a:p>
                  </a:txBody>
                  <a:tcPr/>
                </a:tc>
                <a:tc>
                  <a:txBody>
                    <a:bodyPr/>
                    <a:lstStyle/>
                    <a:p>
                      <a:pPr algn="r"/>
                      <a:r>
                        <a:rPr lang="en-US" smtClean="0"/>
                        <a:t>25%</a:t>
                      </a:r>
                      <a:endParaRPr lang="en-US"/>
                    </a:p>
                  </a:txBody>
                  <a:tcPr/>
                </a:tc>
                <a:tc>
                  <a:txBody>
                    <a:bodyPr/>
                    <a:lstStyle/>
                    <a:p>
                      <a:pPr algn="r"/>
                      <a:r>
                        <a:rPr lang="en-US" smtClean="0"/>
                        <a:t>21%</a:t>
                      </a:r>
                      <a:endParaRPr lang="en-US"/>
                    </a:p>
                  </a:txBody>
                  <a:tcPr/>
                </a:tc>
                <a:tc>
                  <a:txBody>
                    <a:bodyPr/>
                    <a:lstStyle/>
                    <a:p>
                      <a:pPr algn="r"/>
                      <a:r>
                        <a:rPr lang="en-US" smtClean="0"/>
                        <a:t>21%</a:t>
                      </a:r>
                      <a:endParaRPr lang="en-US"/>
                    </a:p>
                  </a:txBody>
                  <a:tcPr/>
                </a:tc>
                <a:tc>
                  <a:txBody>
                    <a:bodyPr/>
                    <a:lstStyle/>
                    <a:p>
                      <a:pPr algn="r"/>
                      <a:r>
                        <a:rPr lang="en-US" smtClean="0"/>
                        <a:t>88%</a:t>
                      </a:r>
                      <a:endParaRPr lang="en-US"/>
                    </a:p>
                  </a:txBody>
                  <a:tcPr/>
                </a:tc>
                <a:tc>
                  <a:txBody>
                    <a:bodyPr/>
                    <a:lstStyle/>
                    <a:p>
                      <a:pPr algn="r"/>
                      <a:r>
                        <a:rPr lang="en-US" smtClean="0"/>
                        <a:t>100%</a:t>
                      </a:r>
                      <a:endParaRPr lang="en-US"/>
                    </a:p>
                  </a:txBody>
                  <a:tcPr/>
                </a:tc>
                <a:tc>
                  <a:txBody>
                    <a:bodyPr/>
                    <a:lstStyle/>
                    <a:p>
                      <a:pPr algn="r"/>
                      <a:r>
                        <a:rPr lang="en-US" smtClean="0"/>
                        <a:t>21%</a:t>
                      </a:r>
                      <a:endParaRPr lang="en-US"/>
                    </a:p>
                  </a:txBody>
                  <a:tcPr/>
                </a:tc>
              </a:tr>
              <a:tr h="370840">
                <a:tc>
                  <a:txBody>
                    <a:bodyPr/>
                    <a:lstStyle/>
                    <a:p>
                      <a:r>
                        <a:rPr lang="en-US" b="1" smtClean="0"/>
                        <a:t>Free</a:t>
                      </a:r>
                      <a:r>
                        <a:rPr lang="en-US" b="1" baseline="0" smtClean="0"/>
                        <a:t> for some users</a:t>
                      </a:r>
                      <a:r>
                        <a:rPr lang="en-US" baseline="0" smtClean="0"/>
                        <a:t> </a:t>
                      </a:r>
                      <a:r>
                        <a:rPr lang="en-US" i="1" baseline="0" smtClean="0"/>
                        <a:t>(n=8)</a:t>
                      </a:r>
                      <a:endParaRPr lang="en-US" i="1"/>
                    </a:p>
                  </a:txBody>
                  <a:tcPr/>
                </a:tc>
                <a:tc>
                  <a:txBody>
                    <a:bodyPr/>
                    <a:lstStyle/>
                    <a:p>
                      <a:pPr algn="r"/>
                      <a:r>
                        <a:rPr lang="en-US" smtClean="0"/>
                        <a:t>38%</a:t>
                      </a:r>
                      <a:endParaRPr lang="en-US"/>
                    </a:p>
                  </a:txBody>
                  <a:tcPr/>
                </a:tc>
                <a:tc>
                  <a:txBody>
                    <a:bodyPr/>
                    <a:lstStyle/>
                    <a:p>
                      <a:pPr algn="r"/>
                      <a:r>
                        <a:rPr lang="en-US" smtClean="0"/>
                        <a:t>38%</a:t>
                      </a:r>
                      <a:endParaRPr lang="en-US"/>
                    </a:p>
                  </a:txBody>
                  <a:tcPr/>
                </a:tc>
                <a:tc>
                  <a:txBody>
                    <a:bodyPr/>
                    <a:lstStyle/>
                    <a:p>
                      <a:pPr algn="r"/>
                      <a:r>
                        <a:rPr lang="en-US" smtClean="0"/>
                        <a:t>25%</a:t>
                      </a:r>
                      <a:endParaRPr lang="en-US"/>
                    </a:p>
                  </a:txBody>
                  <a:tcPr/>
                </a:tc>
                <a:tc>
                  <a:txBody>
                    <a:bodyPr/>
                    <a:lstStyle/>
                    <a:p>
                      <a:pPr algn="r"/>
                      <a:r>
                        <a:rPr lang="en-US" smtClean="0"/>
                        <a:t>88%</a:t>
                      </a:r>
                      <a:endParaRPr lang="en-US"/>
                    </a:p>
                  </a:txBody>
                  <a:tcPr/>
                </a:tc>
                <a:tc>
                  <a:txBody>
                    <a:bodyPr/>
                    <a:lstStyle/>
                    <a:p>
                      <a:pPr algn="r"/>
                      <a:r>
                        <a:rPr lang="en-US" smtClean="0"/>
                        <a:t>88%</a:t>
                      </a:r>
                      <a:endParaRPr lang="en-US"/>
                    </a:p>
                  </a:txBody>
                  <a:tcPr/>
                </a:tc>
                <a:tc>
                  <a:txBody>
                    <a:bodyPr/>
                    <a:lstStyle/>
                    <a:p>
                      <a:pPr algn="r"/>
                      <a:r>
                        <a:rPr lang="en-US" smtClean="0"/>
                        <a:t>25%</a:t>
                      </a:r>
                      <a:endParaRPr lang="en-US"/>
                    </a:p>
                  </a:txBody>
                  <a:tcPr/>
                </a:tc>
              </a:tr>
              <a:tr h="370840">
                <a:tc>
                  <a:txBody>
                    <a:bodyPr/>
                    <a:lstStyle/>
                    <a:p>
                      <a:r>
                        <a:rPr lang="en-US" b="1" smtClean="0"/>
                        <a:t>Not free</a:t>
                      </a:r>
                      <a:r>
                        <a:rPr lang="en-US" smtClean="0"/>
                        <a:t> </a:t>
                      </a:r>
                    </a:p>
                    <a:p>
                      <a:r>
                        <a:rPr lang="en-US" i="1" smtClean="0"/>
                        <a:t>(n=3)</a:t>
                      </a:r>
                      <a:endParaRPr lang="en-US" i="1"/>
                    </a:p>
                  </a:txBody>
                  <a:tcPr/>
                </a:tc>
                <a:tc>
                  <a:txBody>
                    <a:bodyPr/>
                    <a:lstStyle/>
                    <a:p>
                      <a:pPr algn="r"/>
                      <a:r>
                        <a:rPr lang="en-US" smtClean="0"/>
                        <a:t>0%</a:t>
                      </a:r>
                      <a:endParaRPr lang="en-US"/>
                    </a:p>
                  </a:txBody>
                  <a:tcPr/>
                </a:tc>
                <a:tc>
                  <a:txBody>
                    <a:bodyPr/>
                    <a:lstStyle/>
                    <a:p>
                      <a:pPr algn="r"/>
                      <a:r>
                        <a:rPr lang="en-US" smtClean="0"/>
                        <a:t>0%</a:t>
                      </a:r>
                      <a:endParaRPr lang="en-US"/>
                    </a:p>
                  </a:txBody>
                  <a:tcPr/>
                </a:tc>
                <a:tc>
                  <a:txBody>
                    <a:bodyPr/>
                    <a:lstStyle/>
                    <a:p>
                      <a:pPr algn="r"/>
                      <a:r>
                        <a:rPr lang="en-US" smtClean="0"/>
                        <a:t>0%</a:t>
                      </a:r>
                      <a:endParaRPr lang="en-US"/>
                    </a:p>
                  </a:txBody>
                  <a:tcPr/>
                </a:tc>
                <a:tc>
                  <a:txBody>
                    <a:bodyPr/>
                    <a:lstStyle/>
                    <a:p>
                      <a:pPr algn="r"/>
                      <a:r>
                        <a:rPr lang="en-US" smtClean="0"/>
                        <a:t>33%</a:t>
                      </a:r>
                      <a:endParaRPr lang="en-US"/>
                    </a:p>
                  </a:txBody>
                  <a:tcPr/>
                </a:tc>
                <a:tc>
                  <a:txBody>
                    <a:bodyPr/>
                    <a:lstStyle/>
                    <a:p>
                      <a:pPr algn="r"/>
                      <a:r>
                        <a:rPr lang="en-US" smtClean="0"/>
                        <a:t>100%</a:t>
                      </a:r>
                      <a:endParaRPr lang="en-US"/>
                    </a:p>
                  </a:txBody>
                  <a:tcPr/>
                </a:tc>
                <a:tc>
                  <a:txBody>
                    <a:bodyPr/>
                    <a:lstStyle/>
                    <a:p>
                      <a:pPr algn="r"/>
                      <a:r>
                        <a:rPr lang="en-US" smtClean="0"/>
                        <a:t>0%</a:t>
                      </a:r>
                      <a:endParaRPr lang="en-US"/>
                    </a:p>
                  </a:txBody>
                  <a:tcPr/>
                </a:tc>
              </a:tr>
            </a:tbl>
          </a:graphicData>
        </a:graphic>
      </p:graphicFrame>
    </p:spTree>
    <p:extLst>
      <p:ext uri="{BB962C8B-B14F-4D97-AF65-F5344CB8AC3E}">
        <p14:creationId xmlns:p14="http://schemas.microsoft.com/office/powerpoint/2010/main" val="1733861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REDCap 2014 Consortium Survey</a:t>
            </a:r>
            <a:endParaRPr lang="en-US"/>
          </a:p>
        </p:txBody>
      </p:sp>
      <p:sp>
        <p:nvSpPr>
          <p:cNvPr id="7" name="Content Placeholder 6"/>
          <p:cNvSpPr>
            <a:spLocks noGrp="1"/>
          </p:cNvSpPr>
          <p:nvPr>
            <p:ph idx="1"/>
          </p:nvPr>
        </p:nvSpPr>
        <p:spPr/>
        <p:txBody>
          <a:bodyPr/>
          <a:lstStyle/>
          <a:p>
            <a:endParaRPr lang="en-US"/>
          </a:p>
        </p:txBody>
      </p:sp>
      <p:graphicFrame>
        <p:nvGraphicFramePr>
          <p:cNvPr id="4" name="Table 3"/>
          <p:cNvGraphicFramePr>
            <a:graphicFrameLocks noGrp="1"/>
          </p:cNvGraphicFramePr>
          <p:nvPr>
            <p:extLst/>
          </p:nvPr>
        </p:nvGraphicFramePr>
        <p:xfrm>
          <a:off x="609600" y="1397000"/>
          <a:ext cx="8001001" cy="2595880"/>
        </p:xfrm>
        <a:graphic>
          <a:graphicData uri="http://schemas.openxmlformats.org/drawingml/2006/table">
            <a:tbl>
              <a:tblPr firstRow="1" bandRow="1">
                <a:tableStyleId>{5C22544A-7EE6-4342-B048-85BDC9FD1C3A}</a:tableStyleId>
              </a:tblPr>
              <a:tblGrid>
                <a:gridCol w="4800600"/>
                <a:gridCol w="3200401"/>
              </a:tblGrid>
              <a:tr h="370840">
                <a:tc>
                  <a:txBody>
                    <a:bodyPr/>
                    <a:lstStyle/>
                    <a:p>
                      <a:r>
                        <a:rPr lang="en-US" dirty="0" smtClean="0"/>
                        <a:t>Summary of</a:t>
                      </a:r>
                      <a:r>
                        <a:rPr lang="en-US" baseline="0" dirty="0" smtClean="0"/>
                        <a:t> site information (n=35 responses)</a:t>
                      </a:r>
                      <a:endParaRPr lang="en-US" dirty="0"/>
                    </a:p>
                  </a:txBody>
                  <a:tcPr/>
                </a:tc>
                <a:tc>
                  <a:txBody>
                    <a:bodyPr/>
                    <a:lstStyle/>
                    <a:p>
                      <a:endParaRPr lang="en-US"/>
                    </a:p>
                  </a:txBody>
                  <a:tcPr/>
                </a:tc>
              </a:tr>
              <a:tr h="370840">
                <a:tc>
                  <a:txBody>
                    <a:bodyPr/>
                    <a:lstStyle/>
                    <a:p>
                      <a:r>
                        <a:rPr lang="en-US" smtClean="0"/>
                        <a:t>Average persons on REDCap team</a:t>
                      </a:r>
                      <a:endParaRPr lang="en-US"/>
                    </a:p>
                  </a:txBody>
                  <a:tcPr/>
                </a:tc>
                <a:tc>
                  <a:txBody>
                    <a:bodyPr/>
                    <a:lstStyle/>
                    <a:p>
                      <a:r>
                        <a:rPr lang="en-US" smtClean="0"/>
                        <a:t>3.05 persons</a:t>
                      </a:r>
                    </a:p>
                  </a:txBody>
                  <a:tcPr/>
                </a:tc>
              </a:tr>
              <a:tr h="370840">
                <a:tc>
                  <a:txBody>
                    <a:bodyPr/>
                    <a:lstStyle/>
                    <a:p>
                      <a:r>
                        <a:rPr lang="en-US" smtClean="0"/>
                        <a:t>Average FTE per site</a:t>
                      </a:r>
                      <a:endParaRPr lang="en-US"/>
                    </a:p>
                  </a:txBody>
                  <a:tcPr/>
                </a:tc>
                <a:tc>
                  <a:txBody>
                    <a:bodyPr/>
                    <a:lstStyle/>
                    <a:p>
                      <a:r>
                        <a:rPr lang="en-US" smtClean="0"/>
                        <a:t>1.37 FTE</a:t>
                      </a:r>
                      <a:endParaRPr lang="en-US"/>
                    </a:p>
                  </a:txBody>
                  <a:tcPr/>
                </a:tc>
              </a:tr>
              <a:tr h="370840">
                <a:tc>
                  <a:txBody>
                    <a:bodyPr/>
                    <a:lstStyle/>
                    <a:p>
                      <a:r>
                        <a:rPr lang="en-US" dirty="0" smtClean="0"/>
                        <a:t>Average number of </a:t>
                      </a:r>
                      <a:r>
                        <a:rPr lang="en-US" dirty="0" err="1" smtClean="0"/>
                        <a:t>REDCap</a:t>
                      </a:r>
                      <a:r>
                        <a:rPr lang="en-US" dirty="0" smtClean="0"/>
                        <a:t> users per site</a:t>
                      </a:r>
                      <a:endParaRPr lang="en-US" dirty="0"/>
                    </a:p>
                  </a:txBody>
                  <a:tcPr/>
                </a:tc>
                <a:tc>
                  <a:txBody>
                    <a:bodyPr/>
                    <a:lstStyle/>
                    <a:p>
                      <a:r>
                        <a:rPr lang="en-US" smtClean="0"/>
                        <a:t>1,665 users</a:t>
                      </a:r>
                    </a:p>
                  </a:txBody>
                  <a:tcPr/>
                </a:tc>
              </a:tr>
              <a:tr h="370840">
                <a:tc>
                  <a:txBody>
                    <a:bodyPr/>
                    <a:lstStyle/>
                    <a:p>
                      <a:r>
                        <a:rPr lang="en-US" dirty="0" smtClean="0"/>
                        <a:t>Average number</a:t>
                      </a:r>
                      <a:r>
                        <a:rPr lang="en-US" baseline="0" dirty="0" smtClean="0"/>
                        <a:t> of </a:t>
                      </a:r>
                      <a:r>
                        <a:rPr lang="en-US" baseline="0" dirty="0" err="1" smtClean="0"/>
                        <a:t>REDCap</a:t>
                      </a:r>
                      <a:r>
                        <a:rPr lang="en-US" baseline="0" dirty="0" smtClean="0"/>
                        <a:t> projects per site</a:t>
                      </a:r>
                      <a:endParaRPr lang="en-US" dirty="0"/>
                    </a:p>
                  </a:txBody>
                  <a:tcPr/>
                </a:tc>
                <a:tc>
                  <a:txBody>
                    <a:bodyPr/>
                    <a:lstStyle/>
                    <a:p>
                      <a:r>
                        <a:rPr lang="en-US" smtClean="0"/>
                        <a:t>1,414 projects</a:t>
                      </a:r>
                    </a:p>
                  </a:txBody>
                  <a:tcPr/>
                </a:tc>
              </a:tr>
              <a:tr h="370840">
                <a:tc>
                  <a:txBody>
                    <a:bodyPr/>
                    <a:lstStyle/>
                    <a:p>
                      <a:r>
                        <a:rPr lang="en-US" smtClean="0"/>
                        <a:t>Monthly</a:t>
                      </a:r>
                      <a:r>
                        <a:rPr lang="en-US" baseline="0" smtClean="0"/>
                        <a:t> rates charged (n=3)</a:t>
                      </a:r>
                      <a:endParaRPr lang="en-US"/>
                    </a:p>
                  </a:txBody>
                  <a:tcPr/>
                </a:tc>
                <a:tc>
                  <a:txBody>
                    <a:bodyPr/>
                    <a:lstStyle/>
                    <a:p>
                      <a:r>
                        <a:rPr lang="en-US" smtClean="0"/>
                        <a:t>$100, $105, $130</a:t>
                      </a:r>
                    </a:p>
                  </a:txBody>
                  <a:tcPr/>
                </a:tc>
              </a:tr>
              <a:tr h="370840">
                <a:tc>
                  <a:txBody>
                    <a:bodyPr/>
                    <a:lstStyle/>
                    <a:p>
                      <a:r>
                        <a:rPr lang="en-US" smtClean="0"/>
                        <a:t>One-time rates charged</a:t>
                      </a:r>
                      <a:r>
                        <a:rPr lang="en-US" baseline="0" smtClean="0"/>
                        <a:t> (n=2)</a:t>
                      </a:r>
                      <a:endParaRPr lang="en-US"/>
                    </a:p>
                  </a:txBody>
                  <a:tcPr/>
                </a:tc>
                <a:tc>
                  <a:txBody>
                    <a:bodyPr/>
                    <a:lstStyle/>
                    <a:p>
                      <a:r>
                        <a:rPr lang="en-US" smtClean="0"/>
                        <a:t>$300</a:t>
                      </a:r>
                    </a:p>
                  </a:txBody>
                  <a:tcPr/>
                </a:tc>
              </a:tr>
            </a:tbl>
          </a:graphicData>
        </a:graphic>
      </p:graphicFrame>
    </p:spTree>
    <p:extLst>
      <p:ext uri="{BB962C8B-B14F-4D97-AF65-F5344CB8AC3E}">
        <p14:creationId xmlns:p14="http://schemas.microsoft.com/office/powerpoint/2010/main" val="107174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Quick review infrastructure and management</a:t>
            </a:r>
          </a:p>
          <a:p>
            <a:r>
              <a:rPr lang="en-US" dirty="0" smtClean="0"/>
              <a:t>Update on the HSC Clinical </a:t>
            </a:r>
            <a:r>
              <a:rPr lang="en-US" dirty="0"/>
              <a:t>Data </a:t>
            </a:r>
            <a:r>
              <a:rPr lang="en-US" dirty="0" smtClean="0"/>
              <a:t>Warehouse</a:t>
            </a:r>
          </a:p>
          <a:p>
            <a:r>
              <a:rPr lang="en-US" dirty="0" err="1" smtClean="0"/>
              <a:t>REDCapCon</a:t>
            </a:r>
            <a:r>
              <a:rPr lang="en-US" dirty="0" smtClean="0"/>
              <a:t> 2015 review</a:t>
            </a:r>
          </a:p>
          <a:p>
            <a:r>
              <a:rPr lang="en-US" dirty="0" smtClean="0"/>
              <a:t>2015-16 </a:t>
            </a:r>
            <a:r>
              <a:rPr lang="en-US" dirty="0" err="1" smtClean="0"/>
              <a:t>REDCap</a:t>
            </a:r>
            <a:r>
              <a:rPr lang="en-US" dirty="0" smtClean="0"/>
              <a:t> training schedule and use statistics</a:t>
            </a:r>
          </a:p>
          <a:p>
            <a:r>
              <a:rPr lang="en-US" dirty="0"/>
              <a:t>Quick review of the current support </a:t>
            </a:r>
            <a:r>
              <a:rPr lang="en-US" dirty="0" smtClean="0"/>
              <a:t>contract</a:t>
            </a:r>
          </a:p>
          <a:p>
            <a:r>
              <a:rPr lang="en-US" dirty="0" smtClean="0"/>
              <a:t>New business</a:t>
            </a:r>
          </a:p>
          <a:p>
            <a:pPr lvl="1"/>
            <a:r>
              <a:rPr lang="en-US" dirty="0" smtClean="0"/>
              <a:t>Sustaining </a:t>
            </a:r>
            <a:r>
              <a:rPr lang="en-US" dirty="0" err="1" smtClean="0"/>
              <a:t>REDCap</a:t>
            </a:r>
            <a:r>
              <a:rPr lang="en-US" dirty="0" smtClean="0"/>
              <a:t> </a:t>
            </a:r>
          </a:p>
          <a:p>
            <a:pPr lvl="1"/>
            <a:r>
              <a:rPr lang="en-US" dirty="0" smtClean="0"/>
              <a:t>Protocols for development and use of Plug-ins and Hooks</a:t>
            </a:r>
          </a:p>
          <a:p>
            <a:pPr lvl="1"/>
            <a:r>
              <a:rPr lang="en-US" dirty="0" smtClean="0"/>
              <a:t>Offsite access capabilities</a:t>
            </a:r>
          </a:p>
          <a:p>
            <a:pPr lvl="1"/>
            <a:r>
              <a:rPr lang="en-US" dirty="0"/>
              <a:t>Opening </a:t>
            </a:r>
            <a:r>
              <a:rPr lang="en-US" dirty="0" err="1"/>
              <a:t>REDCap</a:t>
            </a:r>
            <a:r>
              <a:rPr lang="en-US" dirty="0"/>
              <a:t> to wider community of users</a:t>
            </a:r>
          </a:p>
          <a:p>
            <a:pPr lvl="1"/>
            <a:endParaRPr lang="en-US" dirty="0" smtClean="0">
              <a:solidFill>
                <a:srgbClr val="00B050"/>
              </a:solidFill>
            </a:endParaRPr>
          </a:p>
          <a:p>
            <a:pPr lvl="1"/>
            <a:endParaRPr lang="en-US" dirty="0"/>
          </a:p>
        </p:txBody>
      </p:sp>
    </p:spTree>
    <p:extLst>
      <p:ext uri="{BB962C8B-B14F-4D97-AF65-F5344CB8AC3E}">
        <p14:creationId xmlns:p14="http://schemas.microsoft.com/office/powerpoint/2010/main" val="162046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and Management</a:t>
            </a:r>
          </a:p>
        </p:txBody>
      </p:sp>
      <p:sp>
        <p:nvSpPr>
          <p:cNvPr id="3" name="Content Placeholder 2"/>
          <p:cNvSpPr>
            <a:spLocks noGrp="1"/>
          </p:cNvSpPr>
          <p:nvPr>
            <p:ph idx="1"/>
          </p:nvPr>
        </p:nvSpPr>
        <p:spPr/>
        <p:txBody>
          <a:bodyPr>
            <a:normAutofit fontScale="85000" lnSpcReduction="20000"/>
          </a:bodyPr>
          <a:lstStyle/>
          <a:p>
            <a:pPr marL="0" indent="0">
              <a:buNone/>
            </a:pPr>
            <a:r>
              <a:rPr lang="en-US" sz="2800" dirty="0"/>
              <a:t>Three </a:t>
            </a:r>
            <a:r>
              <a:rPr lang="en-US" sz="2800" dirty="0" err="1"/>
              <a:t>REDCap</a:t>
            </a:r>
            <a:r>
              <a:rPr lang="en-US" sz="2800" dirty="0"/>
              <a:t> instances</a:t>
            </a:r>
            <a:r>
              <a:rPr lang="en-US" sz="2800" dirty="0" smtClean="0"/>
              <a:t>:</a:t>
            </a:r>
            <a:endParaRPr lang="en-US" sz="2800" dirty="0"/>
          </a:p>
          <a:p>
            <a:pPr lvl="1"/>
            <a:r>
              <a:rPr lang="en-US" sz="2400" dirty="0"/>
              <a:t>Development Box- testing and development instance jointly managed by BBMC &amp; BERD</a:t>
            </a:r>
          </a:p>
          <a:p>
            <a:pPr lvl="1"/>
            <a:r>
              <a:rPr lang="en-US" sz="2400" dirty="0" smtClean="0"/>
              <a:t>Enterprise </a:t>
            </a:r>
            <a:r>
              <a:rPr lang="en-US" sz="2400" dirty="0"/>
              <a:t>Box- a production instance managed by the OSCTR BERD Core and available to </a:t>
            </a:r>
            <a:r>
              <a:rPr lang="en-US" sz="2400" dirty="0" smtClean="0"/>
              <a:t>all</a:t>
            </a:r>
          </a:p>
          <a:p>
            <a:pPr lvl="1"/>
            <a:r>
              <a:rPr lang="en-US" sz="2400" dirty="0"/>
              <a:t>BBMC Box- production instance managed by BBMC and primarily used by </a:t>
            </a:r>
            <a:r>
              <a:rPr lang="en-US" sz="2400" dirty="0" err="1"/>
              <a:t>Peds</a:t>
            </a:r>
            <a:r>
              <a:rPr lang="en-US" sz="2400" dirty="0"/>
              <a:t> </a:t>
            </a:r>
            <a:r>
              <a:rPr lang="en-US" sz="2400" dirty="0" smtClean="0"/>
              <a:t>colleagues</a:t>
            </a:r>
          </a:p>
          <a:p>
            <a:pPr lvl="1"/>
            <a:endParaRPr lang="en-US" sz="2400" dirty="0" smtClean="0"/>
          </a:p>
          <a:p>
            <a:pPr marL="0" indent="0">
              <a:buNone/>
            </a:pPr>
            <a:r>
              <a:rPr lang="en-US" sz="2800" dirty="0" smtClean="0"/>
              <a:t>Enterprise </a:t>
            </a:r>
            <a:r>
              <a:rPr lang="en-US" sz="2800" dirty="0"/>
              <a:t>and Dev Boxes funded through OSCTR </a:t>
            </a:r>
            <a:r>
              <a:rPr lang="en-US" sz="2800" dirty="0" smtClean="0"/>
              <a:t>funds; </a:t>
            </a:r>
            <a:r>
              <a:rPr lang="en-US" sz="2800" dirty="0"/>
              <a:t>BBMC box funded through </a:t>
            </a:r>
            <a:r>
              <a:rPr lang="en-US" sz="2800" dirty="0" err="1"/>
              <a:t>Peds</a:t>
            </a:r>
            <a:r>
              <a:rPr lang="en-US" sz="2800" dirty="0"/>
              <a:t> grant and contracts </a:t>
            </a:r>
            <a:r>
              <a:rPr lang="en-US" sz="2800" dirty="0" smtClean="0"/>
              <a:t>monies</a:t>
            </a:r>
          </a:p>
          <a:p>
            <a:endParaRPr lang="en-US" sz="2800" dirty="0" smtClean="0"/>
          </a:p>
          <a:p>
            <a:pPr marL="0" indent="0">
              <a:buNone/>
            </a:pPr>
            <a:r>
              <a:rPr lang="en-US" sz="2800" dirty="0"/>
              <a:t>BBMC and BERD management teams collaborate and coordinate on high level issues (e.g., upgrading </a:t>
            </a:r>
            <a:r>
              <a:rPr lang="en-US" sz="2800" dirty="0" err="1"/>
              <a:t>reqs</a:t>
            </a:r>
            <a:r>
              <a:rPr lang="en-US" sz="2800" dirty="0"/>
              <a:t>) but production boxes operate somewhat independently</a:t>
            </a:r>
          </a:p>
          <a:p>
            <a:pPr lvl="1"/>
            <a:endParaRPr lang="en-US" dirty="0"/>
          </a:p>
          <a:p>
            <a:pPr lvl="1"/>
            <a:endParaRPr lang="en-US" dirty="0"/>
          </a:p>
        </p:txBody>
      </p:sp>
    </p:spTree>
    <p:extLst>
      <p:ext uri="{BB962C8B-B14F-4D97-AF65-F5344CB8AC3E}">
        <p14:creationId xmlns:p14="http://schemas.microsoft.com/office/powerpoint/2010/main" val="417491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Prairie Outpost </a:t>
            </a:r>
            <a:br>
              <a:rPr lang="en-US" dirty="0" smtClean="0"/>
            </a:br>
            <a:r>
              <a:rPr lang="en-US" dirty="0" smtClean="0"/>
              <a:t>A CDW Ecosystem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3326" y="2357459"/>
            <a:ext cx="6117349" cy="3001524"/>
          </a:xfrm>
        </p:spPr>
      </p:pic>
    </p:spTree>
    <p:extLst>
      <p:ext uri="{BB962C8B-B14F-4D97-AF65-F5344CB8AC3E}">
        <p14:creationId xmlns:p14="http://schemas.microsoft.com/office/powerpoint/2010/main" val="115017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Prairie Outpost Progress Report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Fully staffed</a:t>
            </a:r>
          </a:p>
          <a:p>
            <a:pPr lvl="1"/>
            <a:r>
              <a:rPr lang="en-US" dirty="0" smtClean="0"/>
              <a:t>Project leads: Beasley, Bard, Nagykaldi</a:t>
            </a:r>
          </a:p>
          <a:p>
            <a:pPr lvl="1"/>
            <a:r>
              <a:rPr lang="en-US" dirty="0" smtClean="0"/>
              <a:t>Database Admin: Sreeharsha Mandem</a:t>
            </a:r>
          </a:p>
          <a:p>
            <a:pPr lvl="1"/>
            <a:r>
              <a:rPr lang="en-US" dirty="0" smtClean="0"/>
              <a:t>Investigator liaison: Zabrina Antry</a:t>
            </a:r>
          </a:p>
          <a:p>
            <a:pPr marL="0" indent="0">
              <a:buNone/>
            </a:pPr>
            <a:r>
              <a:rPr lang="en-US" dirty="0" smtClean="0"/>
              <a:t>Security reviews complete</a:t>
            </a:r>
          </a:p>
          <a:p>
            <a:pPr marL="0" indent="0">
              <a:buNone/>
            </a:pPr>
            <a:r>
              <a:rPr lang="en-US" dirty="0" smtClean="0"/>
              <a:t>Software infrastructure complete</a:t>
            </a:r>
          </a:p>
          <a:p>
            <a:pPr marL="0" indent="0">
              <a:buNone/>
            </a:pPr>
            <a:r>
              <a:rPr lang="en-US" dirty="0" smtClean="0"/>
              <a:t>Centricity data feeds now accessible</a:t>
            </a:r>
          </a:p>
          <a:p>
            <a:pPr marL="0" indent="0">
              <a:buNone/>
            </a:pPr>
            <a:r>
              <a:rPr lang="en-US" dirty="0" smtClean="0"/>
              <a:t>Three pilot projects underway</a:t>
            </a:r>
          </a:p>
          <a:p>
            <a:pPr lvl="1"/>
            <a:r>
              <a:rPr lang="en-US" dirty="0"/>
              <a:t>epidemiology of obesity among </a:t>
            </a:r>
            <a:r>
              <a:rPr lang="en-US" dirty="0" smtClean="0"/>
              <a:t>adolescents</a:t>
            </a:r>
          </a:p>
          <a:p>
            <a:pPr lvl="1"/>
            <a:r>
              <a:rPr lang="en-US" dirty="0" smtClean="0"/>
              <a:t>Cost-effectiveness of </a:t>
            </a:r>
            <a:r>
              <a:rPr lang="en-US" dirty="0" err="1" smtClean="0"/>
              <a:t>Dx</a:t>
            </a:r>
            <a:r>
              <a:rPr lang="en-US" dirty="0" smtClean="0"/>
              <a:t> genetics </a:t>
            </a:r>
            <a:r>
              <a:rPr lang="en-US" dirty="0"/>
              <a:t>testing </a:t>
            </a:r>
            <a:r>
              <a:rPr lang="en-US" dirty="0" smtClean="0"/>
              <a:t>protocols</a:t>
            </a:r>
          </a:p>
          <a:p>
            <a:pPr lvl="1"/>
            <a:r>
              <a:rPr lang="en-US" dirty="0"/>
              <a:t>ADHD </a:t>
            </a:r>
            <a:r>
              <a:rPr lang="en-US" dirty="0" smtClean="0"/>
              <a:t>Rx management </a:t>
            </a:r>
            <a:r>
              <a:rPr lang="en-US" dirty="0"/>
              <a:t>and patient compliance</a:t>
            </a:r>
            <a:r>
              <a:rPr lang="en-US" dirty="0" smtClean="0"/>
              <a:t> </a:t>
            </a:r>
          </a:p>
          <a:p>
            <a:pPr marL="0" indent="0">
              <a:buNone/>
            </a:pPr>
            <a:r>
              <a:rPr lang="en-US" dirty="0" err="1" smtClean="0"/>
              <a:t>Meditech</a:t>
            </a:r>
            <a:r>
              <a:rPr lang="en-US" dirty="0" smtClean="0"/>
              <a:t> feeds?</a:t>
            </a:r>
          </a:p>
          <a:p>
            <a:pPr lvl="1"/>
            <a:endParaRPr lang="en-US" dirty="0" smtClean="0"/>
          </a:p>
          <a:p>
            <a:pPr lvl="1"/>
            <a:endParaRPr lang="en-US" dirty="0"/>
          </a:p>
        </p:txBody>
      </p:sp>
    </p:spTree>
    <p:extLst>
      <p:ext uri="{BB962C8B-B14F-4D97-AF65-F5344CB8AC3E}">
        <p14:creationId xmlns:p14="http://schemas.microsoft.com/office/powerpoint/2010/main" val="287692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REDCapCon</a:t>
            </a:r>
            <a:r>
              <a:rPr lang="en-US" dirty="0" smtClean="0"/>
              <a:t> 2015 in Portland, OR</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0" indent="0">
              <a:buNone/>
            </a:pPr>
            <a:r>
              <a:rPr lang="en-US" dirty="0" smtClean="0"/>
              <a:t>Three OUHSC attendees last year </a:t>
            </a:r>
          </a:p>
          <a:p>
            <a:pPr lvl="1"/>
            <a:r>
              <a:rPr lang="en-US" dirty="0" smtClean="0"/>
              <a:t>(Wilson, Kota, &amp; Beasley)</a:t>
            </a:r>
          </a:p>
          <a:p>
            <a:pPr lvl="1"/>
            <a:r>
              <a:rPr lang="en-US" dirty="0"/>
              <a:t>New Features Since Version 6.0, Real </a:t>
            </a:r>
            <a:r>
              <a:rPr lang="en-US" dirty="0" smtClean="0"/>
              <a:t>Experiences (Wilson moderated)</a:t>
            </a:r>
          </a:p>
          <a:p>
            <a:pPr lvl="1"/>
            <a:r>
              <a:rPr lang="en-US" dirty="0" err="1"/>
              <a:t>REDCap</a:t>
            </a:r>
            <a:r>
              <a:rPr lang="en-US" dirty="0"/>
              <a:t> Systems </a:t>
            </a:r>
            <a:r>
              <a:rPr lang="en-US" dirty="0" smtClean="0"/>
              <a:t>Integration (Beasley moderated)</a:t>
            </a:r>
          </a:p>
          <a:p>
            <a:pPr lvl="1"/>
            <a:r>
              <a:rPr lang="en-US" dirty="0" smtClean="0"/>
              <a:t>OUHSC placed 2</a:t>
            </a:r>
            <a:r>
              <a:rPr lang="en-US" baseline="30000" dirty="0" smtClean="0"/>
              <a:t>nd</a:t>
            </a:r>
            <a:r>
              <a:rPr lang="en-US" dirty="0" smtClean="0"/>
              <a:t> in </a:t>
            </a:r>
            <a:r>
              <a:rPr lang="en-US" dirty="0" err="1" smtClean="0"/>
              <a:t>natl</a:t>
            </a:r>
            <a:r>
              <a:rPr lang="en-US" dirty="0" smtClean="0"/>
              <a:t> training website competition</a:t>
            </a:r>
          </a:p>
          <a:p>
            <a:pPr lvl="1"/>
            <a:endParaRPr lang="en-US" dirty="0"/>
          </a:p>
          <a:p>
            <a:pPr marL="0" indent="0">
              <a:buNone/>
            </a:pPr>
            <a:r>
              <a:rPr lang="en-US" dirty="0" smtClean="0"/>
              <a:t>New Offline REDCap technology maturing</a:t>
            </a:r>
          </a:p>
          <a:p>
            <a:pPr marL="0" indent="0">
              <a:buNone/>
            </a:pPr>
            <a:endParaRPr lang="en-US" dirty="0" smtClean="0"/>
          </a:p>
          <a:p>
            <a:pPr marL="0" indent="0">
              <a:buNone/>
            </a:pPr>
            <a:r>
              <a:rPr lang="en-US" dirty="0" smtClean="0"/>
              <a:t>Launch national repository for training material</a:t>
            </a:r>
          </a:p>
          <a:p>
            <a:pPr marL="0" indent="0">
              <a:buNone/>
            </a:pPr>
            <a:endParaRPr lang="en-US" dirty="0" smtClean="0"/>
          </a:p>
          <a:p>
            <a:pPr marL="0" indent="0">
              <a:buNone/>
            </a:pPr>
            <a:r>
              <a:rPr lang="en-US" dirty="0" smtClean="0"/>
              <a:t>Committee Memberships </a:t>
            </a:r>
          </a:p>
          <a:p>
            <a:pPr lvl="1"/>
            <a:r>
              <a:rPr lang="en-US" dirty="0" smtClean="0"/>
              <a:t>(Wilson on Training Committee; Beasley </a:t>
            </a:r>
            <a:r>
              <a:rPr lang="en-US" dirty="0"/>
              <a:t>o</a:t>
            </a:r>
            <a:r>
              <a:rPr lang="en-US" dirty="0" smtClean="0"/>
              <a:t>n Development Committee)</a:t>
            </a:r>
            <a:endParaRPr lang="en-US" dirty="0"/>
          </a:p>
        </p:txBody>
      </p:sp>
    </p:spTree>
    <p:extLst>
      <p:ext uri="{BB962C8B-B14F-4D97-AF65-F5344CB8AC3E}">
        <p14:creationId xmlns:p14="http://schemas.microsoft.com/office/powerpoint/2010/main" val="179414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REDCap Training Statistics</a:t>
            </a:r>
            <a:endParaRPr lang="en-US" dirty="0"/>
          </a:p>
        </p:txBody>
      </p:sp>
      <p:sp>
        <p:nvSpPr>
          <p:cNvPr id="3" name="Content Placeholder 2"/>
          <p:cNvSpPr>
            <a:spLocks noGrp="1"/>
          </p:cNvSpPr>
          <p:nvPr>
            <p:ph idx="1"/>
          </p:nvPr>
        </p:nvSpPr>
        <p:spPr>
          <a:xfrm>
            <a:off x="228600" y="1600200"/>
            <a:ext cx="8763000" cy="5181600"/>
          </a:xfrm>
        </p:spPr>
        <p:txBody>
          <a:bodyPr>
            <a:normAutofit/>
          </a:bodyPr>
          <a:lstStyle/>
          <a:p>
            <a:pPr marL="0" indent="0">
              <a:buNone/>
            </a:pPr>
            <a:r>
              <a:rPr lang="en-US" dirty="0" smtClean="0"/>
              <a:t>Training 2015</a:t>
            </a:r>
            <a:endParaRPr lang="en-US" dirty="0"/>
          </a:p>
          <a:p>
            <a:pPr lvl="1"/>
            <a:r>
              <a:rPr lang="en-US" dirty="0" smtClean="0"/>
              <a:t>12 Sessions</a:t>
            </a:r>
          </a:p>
          <a:p>
            <a:pPr lvl="1"/>
            <a:r>
              <a:rPr lang="en-US" dirty="0" smtClean="0"/>
              <a:t>78 Individuals Trained</a:t>
            </a:r>
          </a:p>
          <a:p>
            <a:pPr lvl="1"/>
            <a:r>
              <a:rPr lang="en-US" dirty="0" smtClean="0"/>
              <a:t>19 Hours of Training</a:t>
            </a:r>
          </a:p>
          <a:p>
            <a:pPr marL="0" indent="0">
              <a:buNone/>
            </a:pPr>
            <a:r>
              <a:rPr lang="en-US" dirty="0" smtClean="0"/>
              <a:t>Training Sessions 2016 </a:t>
            </a:r>
            <a:r>
              <a:rPr lang="en-US" sz="2000" dirty="0" smtClean="0"/>
              <a:t>(2016-01-01 to 2016-04-22)</a:t>
            </a:r>
          </a:p>
          <a:p>
            <a:pPr lvl="1"/>
            <a:r>
              <a:rPr lang="en-US" dirty="0" smtClean="0"/>
              <a:t>4 Sessions</a:t>
            </a:r>
          </a:p>
          <a:p>
            <a:pPr lvl="1"/>
            <a:r>
              <a:rPr lang="en-US" dirty="0" smtClean="0"/>
              <a:t>32 Individuals Trained</a:t>
            </a:r>
          </a:p>
          <a:p>
            <a:pPr lvl="1"/>
            <a:r>
              <a:rPr lang="en-US" dirty="0" smtClean="0"/>
              <a:t>5 Hours of Training</a:t>
            </a:r>
          </a:p>
        </p:txBody>
      </p:sp>
    </p:spTree>
    <p:extLst>
      <p:ext uri="{BB962C8B-B14F-4D97-AF65-F5344CB8AC3E}">
        <p14:creationId xmlns:p14="http://schemas.microsoft.com/office/powerpoint/2010/main" val="27239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BBMC REDCap Use Statistics</a:t>
            </a:r>
            <a:endParaRPr lang="en-US" dirty="0"/>
          </a:p>
        </p:txBody>
      </p:sp>
      <p:sp>
        <p:nvSpPr>
          <p:cNvPr id="3" name="Content Placeholder 2"/>
          <p:cNvSpPr>
            <a:spLocks noGrp="1"/>
          </p:cNvSpPr>
          <p:nvPr>
            <p:ph idx="1"/>
          </p:nvPr>
        </p:nvSpPr>
        <p:spPr>
          <a:xfrm>
            <a:off x="457200" y="1600200"/>
            <a:ext cx="8229600" cy="5181600"/>
          </a:xfrm>
        </p:spPr>
        <p:txBody>
          <a:bodyPr>
            <a:normAutofit lnSpcReduction="10000"/>
          </a:bodyPr>
          <a:lstStyle/>
          <a:p>
            <a:pPr marL="0" lvl="1" indent="0">
              <a:buNone/>
            </a:pPr>
            <a:r>
              <a:rPr lang="en-US" dirty="0" smtClean="0"/>
              <a:t>106 Production, 99 Development, 1 Inactive, 1 Archived Projects</a:t>
            </a:r>
          </a:p>
          <a:p>
            <a:pPr lvl="1"/>
            <a:r>
              <a:rPr lang="en-US" dirty="0" smtClean="0"/>
              <a:t>144 Research</a:t>
            </a:r>
          </a:p>
          <a:p>
            <a:pPr lvl="2"/>
            <a:r>
              <a:rPr lang="en-US" dirty="0" smtClean="0"/>
              <a:t>7 Basic or Bench Research</a:t>
            </a:r>
          </a:p>
          <a:p>
            <a:pPr lvl="2"/>
            <a:r>
              <a:rPr lang="en-US" dirty="0" smtClean="0"/>
              <a:t>42 Clinical Research Study or Trial</a:t>
            </a:r>
            <a:endParaRPr lang="en-US" dirty="0"/>
          </a:p>
          <a:p>
            <a:pPr lvl="2"/>
            <a:r>
              <a:rPr lang="en-US" dirty="0" smtClean="0"/>
              <a:t>6 Translational Research</a:t>
            </a:r>
          </a:p>
          <a:p>
            <a:pPr lvl="2"/>
            <a:r>
              <a:rPr lang="en-US" dirty="0"/>
              <a:t>8</a:t>
            </a:r>
            <a:r>
              <a:rPr lang="en-US" dirty="0" smtClean="0"/>
              <a:t>1 Behavioral or Psychosocial Research Studies</a:t>
            </a:r>
          </a:p>
          <a:p>
            <a:pPr lvl="2"/>
            <a:r>
              <a:rPr lang="en-US" dirty="0" smtClean="0"/>
              <a:t>4 Repository</a:t>
            </a:r>
          </a:p>
          <a:p>
            <a:pPr lvl="2"/>
            <a:r>
              <a:rPr lang="en-US" dirty="0" smtClean="0"/>
              <a:t>8 Other</a:t>
            </a:r>
          </a:p>
          <a:p>
            <a:pPr lvl="1"/>
            <a:r>
              <a:rPr lang="en-US" dirty="0" smtClean="0"/>
              <a:t>29 Operational Support</a:t>
            </a:r>
          </a:p>
          <a:p>
            <a:pPr lvl="1"/>
            <a:r>
              <a:rPr lang="en-US" dirty="0" smtClean="0"/>
              <a:t>19 Quality Improvement</a:t>
            </a:r>
          </a:p>
          <a:p>
            <a:pPr lvl="1"/>
            <a:r>
              <a:rPr lang="en-US" dirty="0" smtClean="0"/>
              <a:t>14 Other</a:t>
            </a:r>
          </a:p>
          <a:p>
            <a:pPr marL="1371600" lvl="3" indent="0">
              <a:buNone/>
            </a:pPr>
            <a:endParaRPr lang="en-US" dirty="0"/>
          </a:p>
        </p:txBody>
      </p:sp>
    </p:spTree>
    <p:extLst>
      <p:ext uri="{BB962C8B-B14F-4D97-AF65-F5344CB8AC3E}">
        <p14:creationId xmlns:p14="http://schemas.microsoft.com/office/powerpoint/2010/main" val="405737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11838</TotalTime>
  <Words>1444</Words>
  <Application>Microsoft Office PowerPoint</Application>
  <PresentationFormat>On-screen Show (4:3)</PresentationFormat>
  <Paragraphs>278</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vt:lpstr>
      <vt:lpstr>Office Theme</vt:lpstr>
      <vt:lpstr>REDCap Governance Meeting</vt:lpstr>
      <vt:lpstr>Review of Past Governance Meetings</vt:lpstr>
      <vt:lpstr>Today’s Agenda</vt:lpstr>
      <vt:lpstr>Infrastructure and Management</vt:lpstr>
      <vt:lpstr>The Prairie Outpost  A CDW Ecosystem</vt:lpstr>
      <vt:lpstr>Prairie Outpost Progress Report</vt:lpstr>
      <vt:lpstr>REDCapCon 2015 in Portland, OR</vt:lpstr>
      <vt:lpstr>REDCap Training Statistics</vt:lpstr>
      <vt:lpstr>BBMC REDCap Use Statistics</vt:lpstr>
      <vt:lpstr>BBMC REDCap Use Statistics</vt:lpstr>
      <vt:lpstr>BBMC REDCap Use Statistics</vt:lpstr>
      <vt:lpstr>PowerPoint Presentation</vt:lpstr>
      <vt:lpstr>Enterprise REDCap Use Statistics</vt:lpstr>
      <vt:lpstr>PowerPoint Presentation</vt:lpstr>
      <vt:lpstr>PowerPoint Presentation</vt:lpstr>
      <vt:lpstr>Finalized Support Contract Highlights</vt:lpstr>
      <vt:lpstr>PowerPoint Presentation</vt:lpstr>
      <vt:lpstr>PowerPoint Presentation</vt:lpstr>
      <vt:lpstr>Support Contract Changes:</vt:lpstr>
      <vt:lpstr>Support Contract Changes (Cont.):</vt:lpstr>
      <vt:lpstr>Proposed FTE Support Changes</vt:lpstr>
      <vt:lpstr>REDCap 2014 Consortium Survey</vt:lpstr>
      <vt:lpstr>REDCap 2014 Consortium Survey</vt:lpstr>
      <vt:lpstr>New Support Needs: Hooks and Plugins</vt:lpstr>
      <vt:lpstr>Better Off-site Access Capabilities</vt:lpstr>
      <vt:lpstr>Marketing REDCap</vt:lpstr>
      <vt:lpstr>Thank you for your time and support!</vt:lpstr>
      <vt:lpstr>REDCap 2014 Consortium Survey</vt:lpstr>
      <vt:lpstr>REDCap 2014 Consortium Survey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Wilson, Thomas N (HSC)</dc:creator>
  <cp:lastModifiedBy>David Bard</cp:lastModifiedBy>
  <cp:revision>53</cp:revision>
  <dcterms:created xsi:type="dcterms:W3CDTF">2016-02-26T20:26:32Z</dcterms:created>
  <dcterms:modified xsi:type="dcterms:W3CDTF">2016-04-26T16:09:14Z</dcterms:modified>
</cp:coreProperties>
</file>