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4" r:id="rId6"/>
    <p:sldId id="259" r:id="rId7"/>
    <p:sldId id="257" r:id="rId8"/>
    <p:sldId id="258" r:id="rId9"/>
    <p:sldId id="261" r:id="rId10"/>
    <p:sldId id="263" r:id="rId11"/>
    <p:sldId id="267" r:id="rId12"/>
    <p:sldId id="270" r:id="rId13"/>
    <p:sldId id="273" r:id="rId14"/>
    <p:sldId id="295" r:id="rId15"/>
    <p:sldId id="296" r:id="rId16"/>
    <p:sldId id="266" r:id="rId17"/>
    <p:sldId id="285" r:id="rId18"/>
    <p:sldId id="284" r:id="rId19"/>
    <p:sldId id="286" r:id="rId20"/>
    <p:sldId id="287" r:id="rId21"/>
    <p:sldId id="288" r:id="rId22"/>
    <p:sldId id="274" r:id="rId23"/>
    <p:sldId id="275" r:id="rId24"/>
    <p:sldId id="276" r:id="rId25"/>
    <p:sldId id="277" r:id="rId26"/>
    <p:sldId id="278" r:id="rId27"/>
    <p:sldId id="282" r:id="rId28"/>
    <p:sldId id="283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11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\\disk\sbanks$\Desktop\ITS_Security_REDCAP_consortium.xlsm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Number of Full Time Employees Supporting </a:t>
            </a:r>
            <a:r>
              <a:rPr lang="en-US" dirty="0" smtClean="0"/>
              <a:t>REDCap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Sheet4!$E$2</c:f>
              <c:strCache>
                <c:ptCount val="1"/>
                <c:pt idx="0">
                  <c:v>frequency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Sheet4!$F$1:$I$1</c:f>
              <c:strCache>
                <c:ptCount val="4"/>
                <c:pt idx="0">
                  <c:v>&lt; 1</c:v>
                </c:pt>
                <c:pt idx="1">
                  <c:v>1.0-1.9</c:v>
                </c:pt>
                <c:pt idx="2">
                  <c:v>2</c:v>
                </c:pt>
                <c:pt idx="3">
                  <c:v>2.5 - 10</c:v>
                </c:pt>
              </c:strCache>
            </c:strRef>
          </c:cat>
          <c:val>
            <c:numRef>
              <c:f>Sheet4!$F$2:$I$2</c:f>
              <c:numCache>
                <c:formatCode>General</c:formatCode>
                <c:ptCount val="4"/>
                <c:pt idx="0">
                  <c:v>13</c:v>
                </c:pt>
                <c:pt idx="1">
                  <c:v>12</c:v>
                </c:pt>
                <c:pt idx="2">
                  <c:v>10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731984"/>
        <c:axId val="178732376"/>
      </c:barChart>
      <c:catAx>
        <c:axId val="178731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8732376"/>
        <c:crosses val="autoZero"/>
        <c:auto val="1"/>
        <c:lblAlgn val="ctr"/>
        <c:lblOffset val="100"/>
        <c:noMultiLvlLbl val="0"/>
      </c:catAx>
      <c:valAx>
        <c:axId val="178732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8731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Average Number of Users </a:t>
            </a:r>
          </a:p>
          <a:p>
            <a:pPr>
              <a:defRPr/>
            </a:pPr>
            <a:r>
              <a:rPr lang="en-US" dirty="0"/>
              <a:t>by FTE </a:t>
            </a:r>
            <a:r>
              <a:rPr lang="en-US" dirty="0" smtClean="0"/>
              <a:t>Category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Sheet4!$E$3</c:f>
              <c:strCache>
                <c:ptCount val="1"/>
                <c:pt idx="0">
                  <c:v>average number of users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Sheet4!$F$1:$I$1</c:f>
              <c:strCache>
                <c:ptCount val="4"/>
                <c:pt idx="0">
                  <c:v>&lt; 1</c:v>
                </c:pt>
                <c:pt idx="1">
                  <c:v>1.0-1.9</c:v>
                </c:pt>
                <c:pt idx="2">
                  <c:v>2</c:v>
                </c:pt>
                <c:pt idx="3">
                  <c:v>2.5 - 10</c:v>
                </c:pt>
              </c:strCache>
            </c:strRef>
          </c:cat>
          <c:val>
            <c:numRef>
              <c:f>Sheet4!$F$3:$I$3</c:f>
              <c:numCache>
                <c:formatCode>General</c:formatCode>
                <c:ptCount val="4"/>
                <c:pt idx="0">
                  <c:v>170.30769230000001</c:v>
                </c:pt>
                <c:pt idx="1">
                  <c:v>835.41666669999995</c:v>
                </c:pt>
                <c:pt idx="2">
                  <c:v>248.44444440000001</c:v>
                </c:pt>
                <c:pt idx="3">
                  <c:v>842.66666669999995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1608264"/>
        <c:axId val="361609048"/>
      </c:barChart>
      <c:catAx>
        <c:axId val="3616082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61609048"/>
        <c:crosses val="autoZero"/>
        <c:auto val="1"/>
        <c:lblAlgn val="ctr"/>
        <c:lblOffset val="100"/>
        <c:noMultiLvlLbl val="0"/>
      </c:catAx>
      <c:valAx>
        <c:axId val="361609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6082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Median Number</a:t>
            </a:r>
            <a:r>
              <a:rPr lang="en-US" baseline="0" dirty="0"/>
              <a:t> of U</a:t>
            </a:r>
            <a:r>
              <a:rPr lang="en-US" dirty="0"/>
              <a:t>sers</a:t>
            </a:r>
          </a:p>
          <a:p>
            <a:pPr>
              <a:defRPr/>
            </a:pPr>
            <a:r>
              <a:rPr lang="en-US" dirty="0"/>
              <a:t>by FTE </a:t>
            </a:r>
            <a:r>
              <a:rPr lang="en-US" dirty="0" smtClean="0"/>
              <a:t>Category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Sheet4!$E$4</c:f>
              <c:strCache>
                <c:ptCount val="1"/>
                <c:pt idx="0">
                  <c:v>median users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Sheet4!$F$1:$J$1</c:f>
              <c:strCache>
                <c:ptCount val="5"/>
                <c:pt idx="0">
                  <c:v>&lt; 1</c:v>
                </c:pt>
                <c:pt idx="1">
                  <c:v>1</c:v>
                </c:pt>
                <c:pt idx="2">
                  <c:v>1.1 - 1.9</c:v>
                </c:pt>
                <c:pt idx="3">
                  <c:v>2</c:v>
                </c:pt>
                <c:pt idx="4">
                  <c:v>2.5 - 10</c:v>
                </c:pt>
              </c:strCache>
            </c:strRef>
          </c:cat>
          <c:val>
            <c:numRef>
              <c:f>Sheet4!$F$4:$J$4</c:f>
              <c:numCache>
                <c:formatCode>General</c:formatCode>
                <c:ptCount val="5"/>
                <c:pt idx="0">
                  <c:v>44</c:v>
                </c:pt>
                <c:pt idx="1">
                  <c:v>709.5</c:v>
                </c:pt>
                <c:pt idx="2">
                  <c:v>119.5</c:v>
                </c:pt>
                <c:pt idx="3">
                  <c:v>48</c:v>
                </c:pt>
                <c:pt idx="4">
                  <c:v>740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899224"/>
        <c:axId val="359899616"/>
      </c:barChart>
      <c:catAx>
        <c:axId val="359899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59899616"/>
        <c:crosses val="autoZero"/>
        <c:auto val="1"/>
        <c:lblAlgn val="ctr"/>
        <c:lblOffset val="100"/>
        <c:noMultiLvlLbl val="0"/>
      </c:catAx>
      <c:valAx>
        <c:axId val="359899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8992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Average Number of Projects</a:t>
            </a:r>
          </a:p>
          <a:p>
            <a:pPr>
              <a:defRPr/>
            </a:pPr>
            <a:r>
              <a:rPr lang="en-US" dirty="0"/>
              <a:t>by FTE </a:t>
            </a:r>
            <a:r>
              <a:rPr lang="en-US" dirty="0" smtClean="0"/>
              <a:t>Category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Sheet4!$E$5</c:f>
              <c:strCache>
                <c:ptCount val="1"/>
                <c:pt idx="0">
                  <c:v>average projects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Sheet4!$F$1:$J$1</c:f>
              <c:strCache>
                <c:ptCount val="5"/>
                <c:pt idx="0">
                  <c:v>&lt; 1</c:v>
                </c:pt>
                <c:pt idx="1">
                  <c:v>1</c:v>
                </c:pt>
                <c:pt idx="2">
                  <c:v>1.1 - 1.9</c:v>
                </c:pt>
                <c:pt idx="3">
                  <c:v>2</c:v>
                </c:pt>
                <c:pt idx="4">
                  <c:v>2.5 - 10</c:v>
                </c:pt>
              </c:strCache>
            </c:strRef>
          </c:cat>
          <c:val>
            <c:numRef>
              <c:f>Sheet4!$F$5:$J$5</c:f>
              <c:numCache>
                <c:formatCode>General</c:formatCode>
                <c:ptCount val="5"/>
                <c:pt idx="0">
                  <c:v>81.77</c:v>
                </c:pt>
                <c:pt idx="1">
                  <c:v>408.5</c:v>
                </c:pt>
                <c:pt idx="2">
                  <c:v>38</c:v>
                </c:pt>
                <c:pt idx="3">
                  <c:v>184.22</c:v>
                </c:pt>
                <c:pt idx="4">
                  <c:v>496.22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900400"/>
        <c:axId val="359900792"/>
      </c:barChart>
      <c:catAx>
        <c:axId val="359900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59900792"/>
        <c:crosses val="autoZero"/>
        <c:auto val="1"/>
        <c:lblAlgn val="ctr"/>
        <c:lblOffset val="100"/>
        <c:noMultiLvlLbl val="0"/>
      </c:catAx>
      <c:valAx>
        <c:axId val="359900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900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Median Number of Projects</a:t>
            </a:r>
          </a:p>
          <a:p>
            <a:pPr>
              <a:defRPr/>
            </a:pPr>
            <a:r>
              <a:rPr lang="en-US" dirty="0"/>
              <a:t>by FTE </a:t>
            </a:r>
            <a:r>
              <a:rPr lang="en-US" dirty="0" smtClean="0"/>
              <a:t>Category</a:t>
            </a:r>
            <a:endParaRPr lang="en-US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strRef>
              <c:f>Sheet4!$E$6</c:f>
              <c:strCache>
                <c:ptCount val="1"/>
                <c:pt idx="0">
                  <c:v>median projects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Sheet4!$F$1:$J$1</c:f>
              <c:strCache>
                <c:ptCount val="5"/>
                <c:pt idx="0">
                  <c:v>&lt; 1</c:v>
                </c:pt>
                <c:pt idx="1">
                  <c:v>1</c:v>
                </c:pt>
                <c:pt idx="2">
                  <c:v>1.1 - 1.9</c:v>
                </c:pt>
                <c:pt idx="3">
                  <c:v>2</c:v>
                </c:pt>
                <c:pt idx="4">
                  <c:v>2.5 - 10</c:v>
                </c:pt>
              </c:strCache>
            </c:strRef>
          </c:cat>
          <c:val>
            <c:numRef>
              <c:f>Sheet4!$F$6:$J$6</c:f>
              <c:numCache>
                <c:formatCode>General</c:formatCode>
                <c:ptCount val="5"/>
                <c:pt idx="0">
                  <c:v>10</c:v>
                </c:pt>
                <c:pt idx="1">
                  <c:v>222</c:v>
                </c:pt>
                <c:pt idx="2">
                  <c:v>38</c:v>
                </c:pt>
                <c:pt idx="3">
                  <c:v>29</c:v>
                </c:pt>
                <c:pt idx="4">
                  <c:v>478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1674032"/>
        <c:axId val="361674424"/>
      </c:barChart>
      <c:catAx>
        <c:axId val="361674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61674424"/>
        <c:crosses val="autoZero"/>
        <c:auto val="1"/>
        <c:lblAlgn val="ctr"/>
        <c:lblOffset val="100"/>
        <c:noMultiLvlLbl val="0"/>
      </c:catAx>
      <c:valAx>
        <c:axId val="361674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1674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'For Charts'!$K$18:$K$22</c:f>
              <c:strCache>
                <c:ptCount val="5"/>
                <c:pt idx="0">
                  <c:v>&lt;= 0.5</c:v>
                </c:pt>
                <c:pt idx="1">
                  <c:v>1.0</c:v>
                </c:pt>
                <c:pt idx="2">
                  <c:v>1.1 - 1.9</c:v>
                </c:pt>
                <c:pt idx="3">
                  <c:v>2.0</c:v>
                </c:pt>
                <c:pt idx="4">
                  <c:v>2.5 - 10</c:v>
                </c:pt>
              </c:strCache>
            </c:strRef>
          </c:cat>
          <c:val>
            <c:numRef>
              <c:f>'For Charts'!$L$18:$L$22</c:f>
              <c:numCache>
                <c:formatCode>General</c:formatCode>
                <c:ptCount val="5"/>
                <c:pt idx="0">
                  <c:v>11</c:v>
                </c:pt>
                <c:pt idx="1">
                  <c:v>10</c:v>
                </c:pt>
                <c:pt idx="2">
                  <c:v>2</c:v>
                </c:pt>
                <c:pt idx="3">
                  <c:v>11</c:v>
                </c:pt>
                <c:pt idx="4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730808"/>
        <c:axId val="178731200"/>
      </c:barChart>
      <c:catAx>
        <c:axId val="178730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8731200"/>
        <c:crosses val="autoZero"/>
        <c:auto val="1"/>
        <c:lblAlgn val="ctr"/>
        <c:lblOffset val="100"/>
        <c:noMultiLvlLbl val="0"/>
      </c:catAx>
      <c:valAx>
        <c:axId val="178731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7873080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0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C6A4-D0E3-4A58-B3B6-75287851F54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7E47-2E5F-4656-BCBA-65DEBD7C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ouitservices@service-now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REDCap Governance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</a:t>
            </a:r>
            <a:r>
              <a:rPr lang="en-US" dirty="0" smtClean="0"/>
              <a:t>26, 2016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7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85" y="3505200"/>
            <a:ext cx="5885715" cy="330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6177"/>
            <a:ext cx="27432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BBMC REDCap Use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3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Enterprise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47 Production Projects</a:t>
            </a:r>
          </a:p>
          <a:p>
            <a:pPr lvl="1"/>
            <a:r>
              <a:rPr lang="en-US" dirty="0" smtClean="0"/>
              <a:t>29 Research</a:t>
            </a:r>
          </a:p>
          <a:p>
            <a:pPr lvl="1"/>
            <a:r>
              <a:rPr lang="en-US" dirty="0" smtClean="0"/>
              <a:t>32 Operational Support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Users</a:t>
            </a:r>
          </a:p>
          <a:p>
            <a:pPr lvl="1"/>
            <a:r>
              <a:rPr lang="en-US" dirty="0"/>
              <a:t>108 Active Users</a:t>
            </a:r>
          </a:p>
          <a:p>
            <a:pPr lvl="1"/>
            <a:r>
              <a:rPr lang="en-US" dirty="0"/>
              <a:t>58,527 Total Logged Events</a:t>
            </a:r>
          </a:p>
          <a:p>
            <a:pPr lvl="2"/>
            <a:r>
              <a:rPr lang="en-US" dirty="0"/>
              <a:t>3,645 in the past 7 days</a:t>
            </a:r>
          </a:p>
          <a:p>
            <a:pPr lvl="2"/>
            <a:r>
              <a:rPr lang="en-US" dirty="0"/>
              <a:t>13,159 in the past 30 days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2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1577"/>
            <a:ext cx="5969201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16177"/>
            <a:ext cx="27432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Enterprise</a:t>
            </a:r>
          </a:p>
          <a:p>
            <a:r>
              <a:rPr lang="en-US" dirty="0" smtClean="0"/>
              <a:t>REDCap Use Statistics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3" y="3505200"/>
            <a:ext cx="5927837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64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5873203" cy="326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16177"/>
            <a:ext cx="27432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Enterprise</a:t>
            </a:r>
          </a:p>
          <a:p>
            <a:r>
              <a:rPr lang="en-US" dirty="0" smtClean="0"/>
              <a:t>REDCap Use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9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REDCap Support Across Institutions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3134"/>
            <a:ext cx="8686813" cy="62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1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5562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REDCap Support Across Institutions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56191"/>
            <a:ext cx="86868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9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Support Needs</a:t>
            </a:r>
          </a:p>
          <a:p>
            <a:pPr lvl="1"/>
            <a:r>
              <a:rPr lang="en-US" dirty="0" smtClean="0"/>
              <a:t>Hooks and Plugins: PHP scripts utilized by REDCap, that are placed on the REDCap web server so they can be utilized by REDCap</a:t>
            </a:r>
          </a:p>
          <a:p>
            <a:pPr lvl="2"/>
            <a:r>
              <a:rPr lang="en-US" dirty="0" smtClean="0"/>
              <a:t>Hook: a PHP function with a designated name, in which the hook gets executed in a predetermined location inside REDCap</a:t>
            </a:r>
          </a:p>
          <a:p>
            <a:pPr lvl="2"/>
            <a:r>
              <a:rPr lang="en-US" dirty="0" smtClean="0"/>
              <a:t>Plugin: a custom PHP script or collection of PHP scripts that exist independently of, but work in conjunction with, the REDCap base code</a:t>
            </a:r>
          </a:p>
          <a:p>
            <a:pPr lvl="2"/>
            <a:r>
              <a:rPr lang="en-US" dirty="0" smtClean="0"/>
              <a:t>Responsibility for Hooks and Plugs is solely on the host institution (OUHSC) and Vanderbilt provides no official support for these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6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2013 Consortium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2472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73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2013 Consortium Survey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503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879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2013 Consortium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734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73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Past Governance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July 30, 2013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Introduction to </a:t>
            </a:r>
            <a:r>
              <a:rPr lang="en-US" dirty="0" err="1" smtClean="0">
                <a:solidFill>
                  <a:srgbClr val="00B050"/>
                </a:solidFill>
              </a:rPr>
              <a:t>REDCap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Finalize Membership Body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Laid out need for Appropriate Use Policy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November 12, 2013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Finalized Appropriate Use Policy documents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Finalized 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uditing plan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Introduce ideas for training series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Review plans for administration and maintenance of 3 RC instances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Update on REDCap website and project tracker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2015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94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REDCap 2013 Consortium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4691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73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REDCap 2013 Consortium Survey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3601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73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REDCap Con 2013 Number </a:t>
            </a:r>
            <a:r>
              <a:rPr lang="en-US" dirty="0"/>
              <a:t>of Full Time Employees Supporting REDCap 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17310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466" y="3124200"/>
            <a:ext cx="461665" cy="10836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/>
              <a:t>Frequency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812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REDCap 2014 Consortium Survey</a:t>
            </a:r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530" y="1219200"/>
            <a:ext cx="7490669" cy="549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REDCap 2014 Consortium Survey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464961"/>
              </p:ext>
            </p:extLst>
          </p:nvPr>
        </p:nvGraphicFramePr>
        <p:xfrm>
          <a:off x="457200" y="1600200"/>
          <a:ext cx="822961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762001"/>
                <a:gridCol w="1219201"/>
                <a:gridCol w="1066800"/>
                <a:gridCol w="1143000"/>
                <a:gridCol w="990601"/>
                <a:gridCol w="914407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Funding</a:t>
                      </a:r>
                      <a:r>
                        <a:rPr lang="en-US" baseline="0" smtClean="0"/>
                        <a:t> source(s) 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r>
                        <a:rPr lang="en-US" smtClean="0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CTSA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Institution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Monthly</a:t>
                      </a:r>
                      <a:r>
                        <a:rPr lang="en-US" baseline="0" smtClean="0"/>
                        <a:t> charge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One-time</a:t>
                      </a:r>
                      <a:r>
                        <a:rPr lang="en-US" baseline="0" smtClean="0"/>
                        <a:t> fee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Percent effort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Other 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Free</a:t>
                      </a:r>
                      <a:r>
                        <a:rPr lang="en-US" b="1" baseline="0" smtClean="0"/>
                        <a:t> for all users</a:t>
                      </a:r>
                      <a:r>
                        <a:rPr lang="en-US" baseline="0" smtClean="0"/>
                        <a:t> </a:t>
                      </a:r>
                      <a:r>
                        <a:rPr lang="en-US" i="1" baseline="0" smtClean="0"/>
                        <a:t>(n=24)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41%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8%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Free</a:t>
                      </a:r>
                      <a:r>
                        <a:rPr lang="en-US" b="1" baseline="0" smtClean="0"/>
                        <a:t> for some users</a:t>
                      </a:r>
                      <a:r>
                        <a:rPr lang="en-US" baseline="0" smtClean="0"/>
                        <a:t> </a:t>
                      </a:r>
                      <a:r>
                        <a:rPr lang="en-US" i="1" baseline="0" smtClean="0"/>
                        <a:t>(n=8)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63%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13%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Not free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i="1" smtClean="0"/>
                        <a:t>(n=3)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4511159"/>
            <a:ext cx="553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There can be multiple funding sources selected for a site.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058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REDCap 2014 Consortium Survey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678425"/>
              </p:ext>
            </p:extLst>
          </p:nvPr>
        </p:nvGraphicFramePr>
        <p:xfrm>
          <a:off x="457200" y="1600200"/>
          <a:ext cx="822961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990600"/>
                <a:gridCol w="990603"/>
                <a:gridCol w="990597"/>
                <a:gridCol w="990601"/>
                <a:gridCol w="990600"/>
                <a:gridCol w="114301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INCLUDED Services</a:t>
                      </a:r>
                      <a:r>
                        <a:rPr lang="en-US" baseline="0" smtClean="0"/>
                        <a:t> (no charge)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mtClean="0"/>
                    </a:p>
                    <a:p>
                      <a:endParaRPr lang="en-US" smtClean="0"/>
                    </a:p>
                    <a:p>
                      <a:r>
                        <a:rPr lang="en-US" smtClean="0"/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Build forms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 entire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Manage entire project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User</a:t>
                      </a:r>
                      <a:r>
                        <a:rPr lang="en-US" baseline="0" smtClean="0"/>
                        <a:t> Training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User Support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mtClean="0"/>
                    </a:p>
                    <a:p>
                      <a:pPr algn="ctr"/>
                      <a:r>
                        <a:rPr lang="en-US" smtClean="0"/>
                        <a:t>Custom program 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Free</a:t>
                      </a:r>
                      <a:r>
                        <a:rPr lang="en-US" b="1" baseline="0" smtClean="0"/>
                        <a:t> for all users</a:t>
                      </a:r>
                      <a:r>
                        <a:rPr lang="en-US" baseline="0" smtClean="0"/>
                        <a:t> </a:t>
                      </a:r>
                      <a:r>
                        <a:rPr lang="en-US" i="1" baseline="0" smtClean="0"/>
                        <a:t>(n=24)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21%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Free</a:t>
                      </a:r>
                      <a:r>
                        <a:rPr lang="en-US" b="1" baseline="0" smtClean="0"/>
                        <a:t> for some users</a:t>
                      </a:r>
                      <a:r>
                        <a:rPr lang="en-US" baseline="0" smtClean="0"/>
                        <a:t> </a:t>
                      </a:r>
                      <a:r>
                        <a:rPr lang="en-US" i="1" baseline="0" smtClean="0"/>
                        <a:t>(n=8)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88%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25%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smtClean="0"/>
                        <a:t>Not free</a:t>
                      </a:r>
                      <a:r>
                        <a:rPr lang="en-US" smtClean="0"/>
                        <a:t> </a:t>
                      </a:r>
                    </a:p>
                    <a:p>
                      <a:r>
                        <a:rPr lang="en-US" i="1" smtClean="0"/>
                        <a:t>(n=3)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33%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100%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0%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REDCap 2014 Consortium Survey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19765"/>
              </p:ext>
            </p:extLst>
          </p:nvPr>
        </p:nvGraphicFramePr>
        <p:xfrm>
          <a:off x="609600" y="1397000"/>
          <a:ext cx="8001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3200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Summary of</a:t>
                      </a:r>
                      <a:r>
                        <a:rPr lang="en-US" baseline="0" dirty="0" smtClean="0"/>
                        <a:t> site information (n=35 responses)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Average persons on REDCap team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3.05 persons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Average FTE per 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1.37 FTE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number of </a:t>
                      </a:r>
                      <a:r>
                        <a:rPr lang="en-US" dirty="0" err="1" smtClean="0"/>
                        <a:t>REDCap</a:t>
                      </a:r>
                      <a:r>
                        <a:rPr lang="en-US" dirty="0" smtClean="0"/>
                        <a:t> users per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1,665 users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REDCap</a:t>
                      </a:r>
                      <a:r>
                        <a:rPr lang="en-US" baseline="0" dirty="0" smtClean="0"/>
                        <a:t> projects per 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1,414 projects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Monthly</a:t>
                      </a:r>
                      <a:r>
                        <a:rPr lang="en-US" baseline="0" smtClean="0"/>
                        <a:t> rates charged (n=3)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$100, $105, $130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One-time rates charged</a:t>
                      </a:r>
                      <a:r>
                        <a:rPr lang="en-US" baseline="0" smtClean="0"/>
                        <a:t> (n=2)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6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REDCap Charge per use fee</a:t>
            </a:r>
          </a:p>
          <a:p>
            <a:r>
              <a:rPr lang="en-US" dirty="0"/>
              <a:t>Alex </a:t>
            </a:r>
            <a:r>
              <a:rPr lang="en-US" dirty="0" err="1"/>
              <a:t>Peshansky</a:t>
            </a:r>
            <a:r>
              <a:rPr lang="en-US" dirty="0"/>
              <a:t>- $4000 per REDCap project and $150/hour if they develop the project or do any extra programming</a:t>
            </a:r>
          </a:p>
          <a:p>
            <a:r>
              <a:rPr lang="en-US" dirty="0"/>
              <a:t>Susan C Guerrero-$500 for groups who want to build their own project.  Large projects or those who don’t want to build it themselves $100/programmers $125 project management.  With 10%-15% increase per year</a:t>
            </a:r>
          </a:p>
          <a:p>
            <a:r>
              <a:rPr lang="en-US" dirty="0"/>
              <a:t>University of Minnesota: Sue Lowry $100/hour to help people setup project or develop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Georgetown: Clinton Finch $70/hour</a:t>
            </a:r>
          </a:p>
          <a:p>
            <a:r>
              <a:rPr lang="en-US" dirty="0"/>
              <a:t>Andy Martin: No charge for REDCap with 3-4 </a:t>
            </a:r>
            <a:r>
              <a:rPr lang="en-US" dirty="0" smtClean="0"/>
              <a:t>hours of assistance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18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REDCap avoiding HIPAA </a:t>
            </a:r>
            <a:r>
              <a:rPr lang="en-US" dirty="0" smtClean="0"/>
              <a:t>violations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OUHSC IT FTE request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the support add up to the 10% and 5% FTE’s?  This is an estimate</a:t>
            </a:r>
          </a:p>
          <a:p>
            <a:r>
              <a:rPr lang="en-US" dirty="0"/>
              <a:t>How often have you had to submit tickets for these types of requests? 4-5 times</a:t>
            </a:r>
          </a:p>
          <a:p>
            <a:r>
              <a:rPr lang="en-US" dirty="0"/>
              <a:t>Have you been submitting these to </a:t>
            </a:r>
            <a:r>
              <a:rPr lang="en-US" u="sng" dirty="0">
                <a:hlinkClick r:id="rId2"/>
              </a:rPr>
              <a:t>ouitservices@service-now.com</a:t>
            </a:r>
            <a:r>
              <a:rPr lang="en-US" dirty="0"/>
              <a:t> or to individual contacts at IT? </a:t>
            </a:r>
            <a:r>
              <a:rPr lang="en-US" u="sng" dirty="0">
                <a:hlinkClick r:id="rId2"/>
              </a:rPr>
              <a:t>ouitservices@service-now.com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6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Quick review infrastructure and management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Quick review of Appropriate Use Policy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Reasoning behind a new support contract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REDCapCon</a:t>
            </a:r>
            <a:r>
              <a:rPr lang="en-US" dirty="0" smtClean="0">
                <a:solidFill>
                  <a:srgbClr val="00B050"/>
                </a:solidFill>
              </a:rPr>
              <a:t> 2014 review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New business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Sustaining </a:t>
            </a:r>
            <a:r>
              <a:rPr lang="en-US" dirty="0" err="1" smtClean="0">
                <a:solidFill>
                  <a:srgbClr val="00B050"/>
                </a:solidFill>
              </a:rPr>
              <a:t>REDCap</a:t>
            </a:r>
            <a:r>
              <a:rPr lang="en-US" dirty="0" smtClean="0">
                <a:solidFill>
                  <a:srgbClr val="00B050"/>
                </a:solidFill>
              </a:rPr>
              <a:t> long-term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Opening </a:t>
            </a:r>
            <a:r>
              <a:rPr lang="en-US" dirty="0" err="1" smtClean="0">
                <a:solidFill>
                  <a:srgbClr val="00B050"/>
                </a:solidFill>
              </a:rPr>
              <a:t>REDCap</a:t>
            </a:r>
            <a:r>
              <a:rPr lang="en-US" dirty="0" smtClean="0">
                <a:solidFill>
                  <a:srgbClr val="00B050"/>
                </a:solidFill>
              </a:rPr>
              <a:t> to wider community of users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Unveil blueprints to new OU Clinical Data Warehouse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Three </a:t>
            </a:r>
            <a:r>
              <a:rPr lang="en-US" sz="1800" dirty="0" err="1"/>
              <a:t>REDCap</a:t>
            </a:r>
            <a:r>
              <a:rPr lang="en-US" sz="1800" dirty="0"/>
              <a:t> instances:</a:t>
            </a:r>
          </a:p>
          <a:p>
            <a:pPr lvl="1"/>
            <a:r>
              <a:rPr lang="en-US" sz="1500" dirty="0"/>
              <a:t>BBMC Box- production instance managed by BBMC and primarily used by </a:t>
            </a:r>
            <a:r>
              <a:rPr lang="en-US" sz="1500" dirty="0" err="1"/>
              <a:t>Peds</a:t>
            </a:r>
            <a:r>
              <a:rPr lang="en-US" sz="1500" dirty="0"/>
              <a:t> colleagues</a:t>
            </a:r>
          </a:p>
          <a:p>
            <a:pPr lvl="1"/>
            <a:r>
              <a:rPr lang="en-US" sz="1500" dirty="0"/>
              <a:t>Enterprise Box- a production instance managed by the OSCTR BERD Core and available to all</a:t>
            </a:r>
          </a:p>
          <a:p>
            <a:pPr lvl="1"/>
            <a:r>
              <a:rPr lang="en-US" sz="1500" dirty="0"/>
              <a:t>Development Box- testing and development instance jointly managed by BBMC &amp; BERD</a:t>
            </a:r>
          </a:p>
          <a:p>
            <a:pPr lvl="1"/>
            <a:endParaRPr lang="en-US" sz="1500" dirty="0"/>
          </a:p>
          <a:p>
            <a:pPr marL="171450" lvl="2">
              <a:spcBef>
                <a:spcPts val="750"/>
              </a:spcBef>
            </a:pPr>
            <a:r>
              <a:rPr lang="en-US" sz="1800" dirty="0"/>
              <a:t>BBMC box funded through </a:t>
            </a:r>
            <a:r>
              <a:rPr lang="en-US" sz="1800" dirty="0" err="1"/>
              <a:t>Peds</a:t>
            </a:r>
            <a:r>
              <a:rPr lang="en-US" sz="1800" dirty="0"/>
              <a:t> grant and contracts monies; Enterprise and Dev Boxes funded through OSCTR funds</a:t>
            </a:r>
          </a:p>
          <a:p>
            <a:pPr marL="171450" lvl="2">
              <a:spcBef>
                <a:spcPts val="750"/>
              </a:spcBef>
            </a:pPr>
            <a:endParaRPr lang="en-US" sz="1800" dirty="0"/>
          </a:p>
          <a:p>
            <a:pPr marL="171450" lvl="2">
              <a:spcBef>
                <a:spcPts val="750"/>
              </a:spcBef>
            </a:pPr>
            <a:r>
              <a:rPr lang="en-US" sz="1800" dirty="0"/>
              <a:t>BBMC and BERD management teams collaborate and coordinate on high level issues (e.g., upgrading </a:t>
            </a:r>
            <a:r>
              <a:rPr lang="en-US" sz="1800" dirty="0" err="1"/>
              <a:t>reqs</a:t>
            </a:r>
            <a:r>
              <a:rPr lang="en-US" sz="1800" dirty="0"/>
              <a:t>) but production boxes operate somewhat independently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6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REDCapCon</a:t>
            </a:r>
            <a:r>
              <a:rPr lang="en-US" dirty="0" smtClean="0"/>
              <a:t> 2015 in Portland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Three OU attendees last year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(Wilson, Kota, &amp; Beasley)</a:t>
            </a:r>
          </a:p>
          <a:p>
            <a:r>
              <a:rPr lang="en-US" dirty="0"/>
              <a:t>Need titles &amp; awards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New Offline REDCap technology mature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Launch national repository for training material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Committee Memberships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(Wilson in Training Committee;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Beasley in Development Committee)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4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REDCap Training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Training 2015</a:t>
            </a:r>
            <a:endParaRPr lang="en-US" dirty="0"/>
          </a:p>
          <a:p>
            <a:pPr lvl="1"/>
            <a:r>
              <a:rPr lang="en-US" dirty="0" smtClean="0"/>
              <a:t>12 Sessions</a:t>
            </a:r>
          </a:p>
          <a:p>
            <a:pPr lvl="1"/>
            <a:r>
              <a:rPr lang="en-US" dirty="0" smtClean="0"/>
              <a:t>78 Individuals Trained</a:t>
            </a:r>
          </a:p>
          <a:p>
            <a:pPr lvl="1"/>
            <a:r>
              <a:rPr lang="en-US" dirty="0" smtClean="0"/>
              <a:t>19 Hours of Training</a:t>
            </a:r>
          </a:p>
          <a:p>
            <a:pPr marL="0" indent="0">
              <a:buNone/>
            </a:pPr>
            <a:r>
              <a:rPr lang="en-US" dirty="0" smtClean="0"/>
              <a:t>Training Sessions 2016 </a:t>
            </a:r>
            <a:r>
              <a:rPr lang="en-US" sz="2000" dirty="0" smtClean="0"/>
              <a:t>(2016-01-01 to 2016-04-22)</a:t>
            </a:r>
          </a:p>
          <a:p>
            <a:pPr lvl="1"/>
            <a:r>
              <a:rPr lang="en-US" dirty="0" smtClean="0"/>
              <a:t>4 Sessions</a:t>
            </a:r>
          </a:p>
          <a:p>
            <a:pPr lvl="1"/>
            <a:r>
              <a:rPr lang="en-US" dirty="0" smtClean="0"/>
              <a:t>32 Individuals Trained</a:t>
            </a:r>
          </a:p>
          <a:p>
            <a:pPr lvl="1"/>
            <a:r>
              <a:rPr lang="en-US" dirty="0" smtClean="0"/>
              <a:t>5 Hours of Training</a:t>
            </a:r>
          </a:p>
        </p:txBody>
      </p:sp>
    </p:spTree>
    <p:extLst>
      <p:ext uri="{BB962C8B-B14F-4D97-AF65-F5344CB8AC3E}">
        <p14:creationId xmlns:p14="http://schemas.microsoft.com/office/powerpoint/2010/main" val="27239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dirty="0" smtClean="0"/>
              <a:t>106 Production, 99 Development, 1 Inactive, 1 Archived Projects</a:t>
            </a:r>
          </a:p>
          <a:p>
            <a:pPr lvl="1"/>
            <a:r>
              <a:rPr lang="en-US" dirty="0" smtClean="0"/>
              <a:t>144 Research</a:t>
            </a:r>
          </a:p>
          <a:p>
            <a:pPr lvl="2"/>
            <a:r>
              <a:rPr lang="en-US" dirty="0" smtClean="0"/>
              <a:t>7 Basic or Bench Research</a:t>
            </a:r>
          </a:p>
          <a:p>
            <a:pPr lvl="2"/>
            <a:r>
              <a:rPr lang="en-US" dirty="0" smtClean="0"/>
              <a:t>42 Clinical Research Study or Trial</a:t>
            </a:r>
            <a:endParaRPr lang="en-US" dirty="0"/>
          </a:p>
          <a:p>
            <a:pPr lvl="2"/>
            <a:r>
              <a:rPr lang="en-US" dirty="0" smtClean="0"/>
              <a:t>6 Translational Research</a:t>
            </a:r>
          </a:p>
          <a:p>
            <a:pPr lvl="2"/>
            <a:r>
              <a:rPr lang="en-US" dirty="0"/>
              <a:t>8</a:t>
            </a:r>
            <a:r>
              <a:rPr lang="en-US" dirty="0" smtClean="0"/>
              <a:t>1 Behavioral or Psychosocial Research Studies</a:t>
            </a:r>
          </a:p>
          <a:p>
            <a:pPr lvl="2"/>
            <a:r>
              <a:rPr lang="en-US" dirty="0" smtClean="0"/>
              <a:t>4 Repository</a:t>
            </a:r>
          </a:p>
          <a:p>
            <a:pPr lvl="2"/>
            <a:r>
              <a:rPr lang="en-US" dirty="0" smtClean="0"/>
              <a:t>8 Other</a:t>
            </a:r>
          </a:p>
          <a:p>
            <a:pPr lvl="1"/>
            <a:r>
              <a:rPr lang="en-US" dirty="0" smtClean="0"/>
              <a:t>29 Operational Support</a:t>
            </a:r>
          </a:p>
          <a:p>
            <a:pPr lvl="1"/>
            <a:r>
              <a:rPr lang="en-US" dirty="0" smtClean="0"/>
              <a:t>19 Quality Improvement</a:t>
            </a:r>
          </a:p>
          <a:p>
            <a:pPr lvl="1"/>
            <a:r>
              <a:rPr lang="en-US" dirty="0" smtClean="0"/>
              <a:t>14 Other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300 Active Users</a:t>
            </a:r>
          </a:p>
          <a:p>
            <a:pPr lvl="1"/>
            <a:r>
              <a:rPr lang="en-US" dirty="0" smtClean="0"/>
              <a:t>2,592,243 Total Logged Events</a:t>
            </a:r>
          </a:p>
          <a:p>
            <a:pPr lvl="2"/>
            <a:r>
              <a:rPr lang="en-US" dirty="0" smtClean="0"/>
              <a:t>11,031 in the past 7 days</a:t>
            </a:r>
          </a:p>
          <a:p>
            <a:pPr lvl="2"/>
            <a:r>
              <a:rPr lang="en-US" dirty="0" smtClean="0"/>
              <a:t>65,671 in the past 30 days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5876191" cy="32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177"/>
            <a:ext cx="27432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BBMC REDCap Use Statistics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6177"/>
            <a:ext cx="5904762" cy="32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37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11613</TotalTime>
  <Words>898</Words>
  <Application>Microsoft Office PowerPoint</Application>
  <PresentationFormat>On-screen Show (4:3)</PresentationFormat>
  <Paragraphs>208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REDCap Governance Meeting</vt:lpstr>
      <vt:lpstr>Review of Past Governance Meetings</vt:lpstr>
      <vt:lpstr>Today’s Agenda</vt:lpstr>
      <vt:lpstr>Infrastructure and Management</vt:lpstr>
      <vt:lpstr>REDCapCon 2015 in Portland OR</vt:lpstr>
      <vt:lpstr>REDCap Training Statistics</vt:lpstr>
      <vt:lpstr>BBMC REDCap Use Statistics</vt:lpstr>
      <vt:lpstr>BBMC REDCap Use Statistics</vt:lpstr>
      <vt:lpstr>BBMC REDCap Use Statistics</vt:lpstr>
      <vt:lpstr>PowerPoint Presentation</vt:lpstr>
      <vt:lpstr>Enterprise REDCap Use Statistics</vt:lpstr>
      <vt:lpstr>PowerPoint Presentation</vt:lpstr>
      <vt:lpstr>PowerPoint Presentation</vt:lpstr>
      <vt:lpstr>PowerPoint Presentation</vt:lpstr>
      <vt:lpstr>PowerPoint Presentation</vt:lpstr>
      <vt:lpstr>BBMC REDCap Use Statistics</vt:lpstr>
      <vt:lpstr>REDCap 2013 Consortium Survey</vt:lpstr>
      <vt:lpstr>REDCap 2013 Consortium Survey</vt:lpstr>
      <vt:lpstr>REDCap 2013 Consortium Survey</vt:lpstr>
      <vt:lpstr>REDCap 2013 Consortium Survey</vt:lpstr>
      <vt:lpstr>REDCap 2013 Consortium Survey</vt:lpstr>
      <vt:lpstr>REDCap Con 2013 Number of Full Time Employees Supporting REDCap </vt:lpstr>
      <vt:lpstr>REDCap 2014 Consortium Survey</vt:lpstr>
      <vt:lpstr>REDCap 2014 Consortium Survey</vt:lpstr>
      <vt:lpstr>REDCap 2014 Consortium Survey</vt:lpstr>
      <vt:lpstr>REDCap 2014 Consortium Survey</vt:lpstr>
      <vt:lpstr>PowerPoint Presentation</vt:lpstr>
      <vt:lpstr>REDCap avoiding HIPAA violations</vt:lpstr>
      <vt:lpstr>OUHSC IT FTE request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Thomas N (HSC)</dc:creator>
  <cp:lastModifiedBy>Beasley, William H.  (HSC)</cp:lastModifiedBy>
  <cp:revision>28</cp:revision>
  <dcterms:created xsi:type="dcterms:W3CDTF">2016-02-26T20:26:32Z</dcterms:created>
  <dcterms:modified xsi:type="dcterms:W3CDTF">2016-04-25T21:08:48Z</dcterms:modified>
</cp:coreProperties>
</file>