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6" r:id="rId9"/>
    <p:sldId id="260" r:id="rId10"/>
    <p:sldId id="261" r:id="rId11"/>
    <p:sldId id="259" r:id="rId12"/>
    <p:sldId id="271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C8F7-5596-4299-B0C2-27B33239A37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BAA32-40A1-4166-9E00-F136F579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I’m Will</a:t>
            </a:r>
            <a:r>
              <a:rPr lang="en-US" baseline="0" dirty="0" smtClean="0"/>
              <a:t> from the University of Oklahoma, along with Thomas Wilson &amp; David Bard.  </a:t>
            </a:r>
            <a:r>
              <a:rPr lang="en-US" dirty="0" smtClean="0"/>
              <a:t>I’d</a:t>
            </a:r>
            <a:r>
              <a:rPr lang="en-US" baseline="0" dirty="0" smtClean="0"/>
              <a:t> like to describe some of the approaches we’ve employed when connecting REDCap with our statistical modeling and dynamic reporting workflows.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40" dirty="0" smtClean="0"/>
              <a:t>Good morning.</a:t>
            </a:r>
            <a:r>
              <a:rPr lang="en-US" sz="1640" baseline="0" dirty="0" smtClean="0"/>
              <a:t>  My name is Thomas Wilson.   Today I am going to be discussing the use of an R package, </a:t>
            </a:r>
            <a:r>
              <a:rPr lang="en-US" sz="1640" baseline="0" dirty="0" err="1" smtClean="0"/>
              <a:t>REDCapR</a:t>
            </a:r>
            <a:r>
              <a:rPr lang="en-US" sz="1640" baseline="0" dirty="0" smtClean="0"/>
              <a:t> to interact with </a:t>
            </a:r>
            <a:r>
              <a:rPr lang="en-US" sz="1640" baseline="0" dirty="0" err="1" smtClean="0"/>
              <a:t>REDCap’s</a:t>
            </a:r>
            <a:r>
              <a:rPr lang="en-US" sz="1640" baseline="0" dirty="0" smtClean="0"/>
              <a:t> API.</a:t>
            </a:r>
          </a:p>
          <a:p>
            <a:endParaRPr lang="en-US" sz="1640" baseline="0" dirty="0" smtClean="0"/>
          </a:p>
          <a:p>
            <a:endParaRPr lang="en-US" sz="1640" dirty="0" smtClean="0"/>
          </a:p>
          <a:p>
            <a:r>
              <a:rPr lang="en-US" sz="1640" dirty="0" smtClean="0"/>
              <a:t>In the previous</a:t>
            </a:r>
            <a:r>
              <a:rPr lang="en-US" sz="1640" baseline="0" dirty="0" smtClean="0"/>
              <a:t> presentation, </a:t>
            </a:r>
            <a:r>
              <a:rPr lang="en-US" sz="1640" dirty="0" smtClean="0"/>
              <a:t>Will discussed an architecture design</a:t>
            </a:r>
            <a:r>
              <a:rPr lang="en-US" sz="1640" baseline="0" dirty="0" smtClean="0"/>
              <a:t> for literate programming patterns and practices. At OUHSC, we utilize this architecture structure using multiple components.  Among those components are REDCap, the R programming language, and the </a:t>
            </a:r>
            <a:r>
              <a:rPr lang="en-US" sz="1640" baseline="0" dirty="0" err="1" smtClean="0"/>
              <a:t>REDCapR</a:t>
            </a:r>
            <a:r>
              <a:rPr lang="en-US" sz="1640" baseline="0" dirty="0" smtClean="0"/>
              <a:t> package.</a:t>
            </a:r>
          </a:p>
          <a:p>
            <a:endParaRPr lang="en-US" sz="1640" baseline="0" dirty="0" smtClean="0"/>
          </a:p>
          <a:p>
            <a:r>
              <a:rPr lang="en-US" sz="1640" baseline="0" dirty="0" smtClean="0"/>
              <a:t>Although, this structure is what we use, you can easily see that the components can be employed as stand alone pieces.</a:t>
            </a:r>
          </a:p>
          <a:p>
            <a:endParaRPr lang="en-US" sz="1640" baseline="0" dirty="0" smtClean="0"/>
          </a:p>
          <a:p>
            <a:r>
              <a:rPr lang="en-US" sz="1640" baseline="0" dirty="0" smtClean="0"/>
              <a:t>However, I think you will be able to see the advantage of combining these pieces to your research practices.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58E2-DC4C-4E70-AA12-F6A4F7DE4D0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974B-2BBF-4C9B-9D9D-EFAABE5E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bmc.ouhsc.edu/redcap/bbmc/REDCa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Governance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0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1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Interacting with the REDCap API using </a:t>
            </a:r>
            <a:r>
              <a:rPr lang="en-US" sz="4800" dirty="0"/>
              <a:t>the </a:t>
            </a:r>
            <a:r>
              <a:rPr lang="en-US" sz="4800" dirty="0" err="1"/>
              <a:t>REDCapR</a:t>
            </a:r>
            <a:r>
              <a:rPr lang="en-US" sz="4800" dirty="0"/>
              <a:t>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89154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Thomas Wilson, Will Beasley, </a:t>
            </a:r>
            <a:r>
              <a:rPr lang="en-US" sz="4400" dirty="0"/>
              <a:t>David Bard</a:t>
            </a:r>
            <a:br>
              <a:rPr lang="en-US" sz="44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University of Oklahoma Health Sciences </a:t>
            </a:r>
            <a:r>
              <a:rPr lang="en-US" sz="3100" dirty="0"/>
              <a:t>Center</a:t>
            </a:r>
            <a:br>
              <a:rPr lang="en-US" sz="3100" dirty="0"/>
            </a:br>
            <a:r>
              <a:rPr lang="en-US" sz="3100" dirty="0"/>
              <a:t>Pediatrics </a:t>
            </a:r>
            <a:r>
              <a:rPr lang="en-US" sz="3100" dirty="0" err="1"/>
              <a:t>Dept</a:t>
            </a:r>
            <a:r>
              <a:rPr lang="en-US" sz="3100" dirty="0"/>
              <a:t>,</a:t>
            </a:r>
            <a:br>
              <a:rPr lang="en-US" sz="3100" dirty="0"/>
            </a:br>
            <a:r>
              <a:rPr lang="en-US" sz="3100" dirty="0"/>
              <a:t>Biomedical &amp; Behavioral Methodology Core (BBMC</a:t>
            </a:r>
            <a:r>
              <a:rPr lang="en-US" sz="3100" dirty="0"/>
              <a:t>)</a:t>
            </a:r>
            <a:br>
              <a:rPr lang="en-US" sz="3100" dirty="0"/>
            </a:br>
            <a:endParaRPr lang="en-US" sz="4400" dirty="0"/>
          </a:p>
          <a:p>
            <a:r>
              <a:rPr lang="en-US" sz="4400" dirty="0"/>
              <a:t>REDCap Con</a:t>
            </a:r>
            <a:endParaRPr lang="en-US" sz="4400" dirty="0"/>
          </a:p>
          <a:p>
            <a:r>
              <a:rPr lang="en-US" sz="4400" dirty="0"/>
              <a:t>Sept </a:t>
            </a:r>
            <a:r>
              <a:rPr lang="en-US" sz="4400" dirty="0"/>
              <a:t>23, </a:t>
            </a:r>
            <a:r>
              <a:rPr lang="en-US" sz="44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0081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7327" cy="4351338"/>
          </a:xfrm>
        </p:spPr>
        <p:txBody>
          <a:bodyPr/>
          <a:lstStyle/>
          <a:p>
            <a:r>
              <a:rPr lang="en-US" dirty="0" smtClean="0"/>
              <a:t>Eleven different models presented</a:t>
            </a:r>
          </a:p>
          <a:p>
            <a:r>
              <a:rPr lang="en-US" dirty="0" smtClean="0"/>
              <a:t>All fund 1+ FTE to administer </a:t>
            </a:r>
            <a:r>
              <a:rPr lang="en-US" dirty="0" err="1" smtClean="0"/>
              <a:t>REDCap</a:t>
            </a:r>
            <a:endParaRPr lang="en-US" dirty="0" smtClean="0"/>
          </a:p>
          <a:p>
            <a:pPr lvl="1"/>
            <a:r>
              <a:rPr lang="en-US" dirty="0" smtClean="0"/>
              <a:t>Majority funded using CTSA grants</a:t>
            </a:r>
          </a:p>
          <a:p>
            <a:pPr lvl="1"/>
            <a:r>
              <a:rPr lang="en-US" dirty="0" smtClean="0"/>
              <a:t>Some used combination of institutional funds + fee-for-service</a:t>
            </a:r>
          </a:p>
          <a:p>
            <a:r>
              <a:rPr lang="en-US" dirty="0" smtClean="0"/>
              <a:t>General advice</a:t>
            </a:r>
          </a:p>
          <a:p>
            <a:pPr lvl="1"/>
            <a:r>
              <a:rPr lang="en-US" dirty="0" smtClean="0"/>
              <a:t>Offer free support for </a:t>
            </a:r>
            <a:r>
              <a:rPr lang="en-US" dirty="0" err="1" smtClean="0"/>
              <a:t>REDCap</a:t>
            </a:r>
            <a:r>
              <a:rPr lang="en-US" dirty="0" smtClean="0"/>
              <a:t> at least in short-term until reaching saturation</a:t>
            </a:r>
          </a:p>
          <a:p>
            <a:pPr lvl="1"/>
            <a:r>
              <a:rPr lang="en-US" dirty="0" smtClean="0"/>
              <a:t>User growth is exponential, so get prepared early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368" y="1825625"/>
            <a:ext cx="3843288" cy="40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Word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feedback on opening </a:t>
            </a:r>
            <a:r>
              <a:rPr lang="en-US" dirty="0" err="1" smtClean="0"/>
              <a:t>REDCap</a:t>
            </a:r>
            <a:r>
              <a:rPr lang="en-US" dirty="0" smtClean="0"/>
              <a:t> to other campuses</a:t>
            </a:r>
          </a:p>
          <a:p>
            <a:pPr lvl="1"/>
            <a:r>
              <a:rPr lang="en-US" dirty="0" smtClean="0"/>
              <a:t>Tulsa already using our system</a:t>
            </a:r>
          </a:p>
          <a:p>
            <a:pPr lvl="1"/>
            <a:r>
              <a:rPr lang="en-US" dirty="0" smtClean="0"/>
              <a:t>Norman next?</a:t>
            </a:r>
          </a:p>
          <a:p>
            <a:r>
              <a:rPr lang="en-US" dirty="0" smtClean="0"/>
              <a:t>Outside institutions have shown interest</a:t>
            </a:r>
          </a:p>
          <a:p>
            <a:pPr lvl="1"/>
            <a:r>
              <a:rPr lang="en-US" dirty="0" smtClean="0"/>
              <a:t>Need governance policy on opening up the system beyond OU</a:t>
            </a:r>
          </a:p>
          <a:p>
            <a:pPr lvl="1"/>
            <a:endParaRPr lang="en-US" dirty="0" smtClean="0"/>
          </a:p>
          <a:p>
            <a:r>
              <a:rPr lang="en-US" sz="3600" i="1" dirty="0" smtClean="0"/>
              <a:t>Thoughts and reactions???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583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Blueprints to an OU Clinical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Zsolt Nagykaldi has been advocating for years</a:t>
            </a:r>
          </a:p>
          <a:p>
            <a:r>
              <a:rPr lang="en-US" dirty="0" smtClean="0"/>
              <a:t>Conversation changed when EMR came asking for assistance</a:t>
            </a:r>
          </a:p>
          <a:p>
            <a:r>
              <a:rPr lang="en-US" dirty="0" smtClean="0"/>
              <a:t>OU CDW plans constructed (Beasley, Nagykaldi, Bard)</a:t>
            </a:r>
          </a:p>
          <a:p>
            <a:pPr lvl="1"/>
            <a:r>
              <a:rPr lang="en-US" dirty="0" smtClean="0"/>
              <a:t>Starting with small no. of pilot projects</a:t>
            </a:r>
          </a:p>
          <a:p>
            <a:pPr lvl="1"/>
            <a:r>
              <a:rPr lang="en-US" dirty="0" smtClean="0"/>
              <a:t>OSCTR support 0.5 FTE for CDW programmer </a:t>
            </a:r>
          </a:p>
          <a:p>
            <a:pPr lvl="1"/>
            <a:r>
              <a:rPr lang="en-US" dirty="0" smtClean="0"/>
              <a:t>Need to devise a CDW governance body – volunteers needed!!!</a:t>
            </a:r>
          </a:p>
          <a:p>
            <a:pPr lvl="1"/>
            <a:r>
              <a:rPr lang="en-US" dirty="0" smtClean="0"/>
              <a:t>Product review with IT now complete for seminal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3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CDW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67" y="2000278"/>
            <a:ext cx="8156465" cy="4002032"/>
          </a:xfrm>
        </p:spPr>
      </p:pic>
    </p:spTree>
    <p:extLst>
      <p:ext uri="{BB962C8B-B14F-4D97-AF65-F5344CB8AC3E}">
        <p14:creationId xmlns:p14="http://schemas.microsoft.com/office/powerpoint/2010/main" val="207252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2" y="1328959"/>
            <a:ext cx="7888694" cy="54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Past Governance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30, 2013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REDCap</a:t>
            </a:r>
            <a:endParaRPr lang="en-US" dirty="0" smtClean="0"/>
          </a:p>
          <a:p>
            <a:pPr lvl="1"/>
            <a:r>
              <a:rPr lang="en-US" dirty="0" smtClean="0"/>
              <a:t>Finalize Membership </a:t>
            </a:r>
            <a:r>
              <a:rPr lang="en-US" dirty="0" smtClean="0"/>
              <a:t>Body </a:t>
            </a:r>
            <a:endParaRPr lang="en-US" dirty="0" smtClean="0"/>
          </a:p>
          <a:p>
            <a:pPr lvl="1"/>
            <a:r>
              <a:rPr lang="en-US" dirty="0" smtClean="0"/>
              <a:t>Laid out need for Appropriate Use Policy</a:t>
            </a:r>
          </a:p>
          <a:p>
            <a:r>
              <a:rPr lang="en-US" dirty="0" smtClean="0"/>
              <a:t>November 12, 2013</a:t>
            </a:r>
          </a:p>
          <a:p>
            <a:pPr lvl="1"/>
            <a:r>
              <a:rPr lang="en-US" dirty="0" smtClean="0"/>
              <a:t>Finalized Appropriate Use Policy documents</a:t>
            </a:r>
          </a:p>
          <a:p>
            <a:pPr lvl="1"/>
            <a:r>
              <a:rPr lang="en-US" dirty="0" smtClean="0"/>
              <a:t>Finalized </a:t>
            </a:r>
            <a:r>
              <a:rPr lang="en-US" dirty="0"/>
              <a:t>a</a:t>
            </a:r>
            <a:r>
              <a:rPr lang="en-US" dirty="0" smtClean="0"/>
              <a:t>uditing plan</a:t>
            </a:r>
          </a:p>
          <a:p>
            <a:pPr lvl="1"/>
            <a:r>
              <a:rPr lang="en-US" dirty="0" smtClean="0"/>
              <a:t>Introduce ideas for training series</a:t>
            </a:r>
          </a:p>
          <a:p>
            <a:pPr lvl="1"/>
            <a:r>
              <a:rPr lang="en-US" dirty="0" smtClean="0"/>
              <a:t>Review plans for administration and maintenance of 3 RC instances</a:t>
            </a:r>
          </a:p>
          <a:p>
            <a:pPr lvl="1"/>
            <a:r>
              <a:rPr lang="en-US" dirty="0" smtClean="0"/>
              <a:t>Update on </a:t>
            </a:r>
            <a:r>
              <a:rPr lang="en-US" dirty="0" err="1" smtClean="0"/>
              <a:t>REDCap</a:t>
            </a:r>
            <a:r>
              <a:rPr lang="en-US" dirty="0" smtClean="0"/>
              <a:t> website and project tracker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2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review infrastructure and management</a:t>
            </a:r>
          </a:p>
          <a:p>
            <a:r>
              <a:rPr lang="en-US" dirty="0" smtClean="0"/>
              <a:t>Quick review of Appropriate Use Policy</a:t>
            </a:r>
          </a:p>
          <a:p>
            <a:r>
              <a:rPr lang="en-US" dirty="0" smtClean="0"/>
              <a:t>Reasoning behind a new support contract</a:t>
            </a:r>
          </a:p>
          <a:p>
            <a:r>
              <a:rPr lang="en-US" dirty="0" err="1" smtClean="0"/>
              <a:t>REDCapCon</a:t>
            </a:r>
            <a:r>
              <a:rPr lang="en-US" dirty="0" smtClean="0"/>
              <a:t> 2014 review</a:t>
            </a:r>
          </a:p>
          <a:p>
            <a:r>
              <a:rPr lang="en-US" dirty="0" smtClean="0"/>
              <a:t>New business</a:t>
            </a:r>
          </a:p>
          <a:p>
            <a:pPr lvl="1"/>
            <a:r>
              <a:rPr lang="en-US" dirty="0" smtClean="0"/>
              <a:t>Sustaining </a:t>
            </a:r>
            <a:r>
              <a:rPr lang="en-US" dirty="0" err="1" smtClean="0"/>
              <a:t>REDCap</a:t>
            </a:r>
            <a:r>
              <a:rPr lang="en-US" dirty="0" smtClean="0"/>
              <a:t> long-term</a:t>
            </a:r>
          </a:p>
          <a:p>
            <a:pPr lvl="1"/>
            <a:r>
              <a:rPr lang="en-US" dirty="0" smtClean="0"/>
              <a:t>Opening </a:t>
            </a:r>
            <a:r>
              <a:rPr lang="en-US" dirty="0" err="1" smtClean="0"/>
              <a:t>REDCap</a:t>
            </a:r>
            <a:r>
              <a:rPr lang="en-US" dirty="0" smtClean="0"/>
              <a:t> to wider community of users</a:t>
            </a:r>
          </a:p>
          <a:p>
            <a:r>
              <a:rPr lang="en-US" dirty="0" smtClean="0"/>
              <a:t>Unveil </a:t>
            </a:r>
            <a:r>
              <a:rPr lang="en-US" dirty="0" smtClean="0"/>
              <a:t>blueprints to </a:t>
            </a:r>
            <a:r>
              <a:rPr lang="en-US" dirty="0" smtClean="0"/>
              <a:t>new OU Clinical Data Warehouse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Three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instances:</a:t>
            </a:r>
          </a:p>
          <a:p>
            <a:pPr lvl="1"/>
            <a:r>
              <a:rPr lang="en-US" sz="2000" dirty="0" smtClean="0"/>
              <a:t>BBMC Box- production instance managed by BBMC and primarily used by </a:t>
            </a:r>
            <a:r>
              <a:rPr lang="en-US" sz="2000" dirty="0" err="1" smtClean="0"/>
              <a:t>Peds</a:t>
            </a:r>
            <a:r>
              <a:rPr lang="en-US" sz="2000" dirty="0" smtClean="0"/>
              <a:t> colleagues</a:t>
            </a:r>
          </a:p>
          <a:p>
            <a:pPr lvl="1"/>
            <a:r>
              <a:rPr lang="en-US" sz="2000" dirty="0" smtClean="0"/>
              <a:t>Enterprise Box- a production instance managed by the OSCTR BERD Core and available to all</a:t>
            </a:r>
          </a:p>
          <a:p>
            <a:pPr lvl="1"/>
            <a:r>
              <a:rPr lang="en-US" sz="2000" dirty="0" smtClean="0"/>
              <a:t>Development Box- testing and development instance jointly managed by BBMC &amp; BERD</a:t>
            </a:r>
          </a:p>
          <a:p>
            <a:pPr lvl="1"/>
            <a:endParaRPr lang="en-US" sz="2000" dirty="0" smtClean="0"/>
          </a:p>
          <a:p>
            <a:pPr marL="228600" lvl="2">
              <a:spcBef>
                <a:spcPts val="1000"/>
              </a:spcBef>
            </a:pPr>
            <a:r>
              <a:rPr lang="en-US" sz="2400" dirty="0" smtClean="0"/>
              <a:t>BBMC box </a:t>
            </a:r>
            <a:r>
              <a:rPr lang="en-US" sz="2400" dirty="0"/>
              <a:t>f</a:t>
            </a:r>
            <a:r>
              <a:rPr lang="en-US" sz="2400" dirty="0" smtClean="0"/>
              <a:t>unded through </a:t>
            </a:r>
            <a:r>
              <a:rPr lang="en-US" sz="2400" dirty="0" err="1" smtClean="0"/>
              <a:t>Peds</a:t>
            </a:r>
            <a:r>
              <a:rPr lang="en-US" sz="2400" dirty="0" smtClean="0"/>
              <a:t> grant and contracts monies; Enterprise and Dev Boxes funded through OSCTR funds</a:t>
            </a:r>
          </a:p>
          <a:p>
            <a:pPr marL="228600" lvl="2">
              <a:spcBef>
                <a:spcPts val="1000"/>
              </a:spcBef>
            </a:pPr>
            <a:endParaRPr lang="en-US" sz="2400" dirty="0" smtClean="0"/>
          </a:p>
          <a:p>
            <a:pPr marL="228600" lvl="2">
              <a:spcBef>
                <a:spcPts val="1000"/>
              </a:spcBef>
            </a:pPr>
            <a:r>
              <a:rPr lang="en-US" sz="2400" dirty="0" smtClean="0"/>
              <a:t>BBMC and BERD management teams collaborate and coordinate on high level issues (e.g., upgrading </a:t>
            </a:r>
            <a:r>
              <a:rPr lang="en-US" sz="2400" dirty="0" err="1" smtClean="0"/>
              <a:t>reqs</a:t>
            </a:r>
            <a:r>
              <a:rPr lang="en-US" sz="2400" dirty="0" smtClean="0"/>
              <a:t>) but production boxes operate somewhat independently</a:t>
            </a:r>
            <a:endParaRPr lang="en-US" sz="24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Use Policy: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Scope: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researchers wishing to use </a:t>
            </a:r>
            <a:r>
              <a:rPr lang="en-US" dirty="0" err="1"/>
              <a:t>REDCap</a:t>
            </a:r>
            <a:r>
              <a:rPr lang="en-US" dirty="0"/>
              <a:t> for managing clinical research data or </a:t>
            </a:r>
            <a:r>
              <a:rPr lang="en-US" dirty="0" err="1"/>
              <a:t>REDCap</a:t>
            </a:r>
            <a:r>
              <a:rPr lang="en-US" dirty="0"/>
              <a:t> Survey for collecting study participants’ responses on-line</a:t>
            </a:r>
            <a:r>
              <a:rPr lang="en-US" dirty="0" smtClean="0"/>
              <a:t>.</a:t>
            </a:r>
          </a:p>
          <a:p>
            <a:r>
              <a:rPr lang="en-US" b="1" dirty="0"/>
              <a:t>Purpose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protect patient/participant privacy and confidentiality while assisting researchers in conducting biomedical and behavioral research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Policy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Authenticated User has a right to access </a:t>
            </a:r>
            <a:r>
              <a:rPr lang="en-US" dirty="0" err="1"/>
              <a:t>REDCap</a:t>
            </a:r>
            <a:r>
              <a:rPr lang="en-US" dirty="0"/>
              <a:t>, review public </a:t>
            </a:r>
            <a:r>
              <a:rPr lang="en-US" dirty="0" smtClean="0"/>
              <a:t>databases, </a:t>
            </a:r>
            <a:r>
              <a:rPr lang="en-US" dirty="0"/>
              <a:t>and create a new database or modify a database for which corresponding authorization has been </a:t>
            </a:r>
            <a:r>
              <a:rPr lang="en-US" dirty="0" smtClean="0"/>
              <a:t>granted.</a:t>
            </a:r>
          </a:p>
          <a:p>
            <a:pPr lvl="1"/>
            <a:r>
              <a:rPr lang="en-US" dirty="0"/>
              <a:t>Any new user is strongly encouraged to make an appointment with the BBMC or BERD Core for an introduction to </a:t>
            </a:r>
            <a:r>
              <a:rPr lang="en-US" dirty="0" err="1"/>
              <a:t>REDCap</a:t>
            </a:r>
            <a:r>
              <a:rPr lang="en-US" dirty="0"/>
              <a:t> (about 1 hour) before attempting to create a new database in </a:t>
            </a:r>
            <a:r>
              <a:rPr lang="en-US" dirty="0" err="1"/>
              <a:t>REDCap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the case of data regarding patients or participants of OUHSC and its affiliates, all users must comply with </a:t>
            </a:r>
            <a:r>
              <a:rPr lang="en-US" dirty="0" smtClean="0"/>
              <a:t>HIPAA </a:t>
            </a:r>
            <a:r>
              <a:rPr lang="en-US" dirty="0"/>
              <a:t>Privacy </a:t>
            </a:r>
            <a:r>
              <a:rPr lang="en-US" dirty="0" smtClean="0"/>
              <a:t>and </a:t>
            </a:r>
            <a:r>
              <a:rPr lang="en-US" dirty="0"/>
              <a:t>Security </a:t>
            </a:r>
            <a:r>
              <a:rPr lang="en-US" dirty="0" smtClean="0"/>
              <a:t>Policies  </a:t>
            </a:r>
            <a:r>
              <a:rPr lang="en-US" dirty="0"/>
              <a:t>and Procedures for </a:t>
            </a:r>
            <a:r>
              <a:rPr lang="en-US" dirty="0" smtClean="0"/>
              <a:t>PHI, FERPA, </a:t>
            </a:r>
            <a:r>
              <a:rPr lang="en-US" dirty="0"/>
              <a:t>and all other human subjects information privacy and security </a:t>
            </a:r>
            <a:r>
              <a:rPr lang="en-US" dirty="0" smtClean="0"/>
              <a:t>protections.</a:t>
            </a:r>
          </a:p>
          <a:p>
            <a:r>
              <a:rPr lang="en-US" b="1" dirty="0"/>
              <a:t>IRB </a:t>
            </a:r>
            <a:r>
              <a:rPr lang="en-US" b="1" dirty="0" smtClean="0"/>
              <a:t>Auditing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BBMC will perform nightly audits of user access for each </a:t>
            </a:r>
            <a:r>
              <a:rPr lang="en-US" dirty="0" err="1"/>
              <a:t>REDCap</a:t>
            </a:r>
            <a:r>
              <a:rPr lang="en-US" dirty="0"/>
              <a:t> instance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Upon request, the IRB will have access to an audit report of IRB approved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Improved Training </a:t>
            </a:r>
            <a:r>
              <a:rPr lang="en-US" dirty="0" err="1" smtClean="0"/>
              <a:t>Opportunties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Thomas Wilson designed 3-part training series</a:t>
            </a:r>
          </a:p>
          <a:p>
            <a:pPr lvl="1"/>
            <a:r>
              <a:rPr lang="en-US" dirty="0" smtClean="0"/>
              <a:t>101: The Basics for any and all RC users</a:t>
            </a:r>
          </a:p>
          <a:p>
            <a:pPr lvl="1"/>
            <a:r>
              <a:rPr lang="en-US" dirty="0" smtClean="0"/>
              <a:t>201: Intermediate course for project owners</a:t>
            </a:r>
          </a:p>
          <a:p>
            <a:pPr lvl="1"/>
            <a:r>
              <a:rPr lang="en-US" dirty="0" smtClean="0"/>
              <a:t>301: Advanced course for admins</a:t>
            </a:r>
          </a:p>
          <a:p>
            <a:r>
              <a:rPr lang="en-US" dirty="0" smtClean="0"/>
              <a:t>101 and 201 materials available on the website: </a:t>
            </a:r>
            <a:r>
              <a:rPr lang="en-US" dirty="0" smtClean="0">
                <a:hlinkClick r:id="rId2"/>
              </a:rPr>
              <a:t>https://bbmc.ouhsc.edu/redcap/bbmc/REDCap.html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OSCTR provided FTE support for 2014 trainings </a:t>
            </a:r>
          </a:p>
          <a:p>
            <a:pPr lvl="1"/>
            <a:r>
              <a:rPr lang="en-US" dirty="0" smtClean="0"/>
              <a:t>50 new users trained</a:t>
            </a:r>
          </a:p>
          <a:p>
            <a:r>
              <a:rPr lang="en-US" sz="3200" i="1" dirty="0" smtClean="0"/>
              <a:t>Funds needed to keep the momentum going in 2015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6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 smtClean="0"/>
              <a:t>C</a:t>
            </a:r>
            <a:r>
              <a:rPr lang="en-US" dirty="0" smtClean="0"/>
              <a:t>ontract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OU Legal stipulation for approved use and wide publicity</a:t>
            </a:r>
          </a:p>
          <a:p>
            <a:r>
              <a:rPr lang="en-US" dirty="0" smtClean="0"/>
              <a:t>We’ve outgrown the old contract  which was never intended to service an enterprise application</a:t>
            </a:r>
          </a:p>
          <a:p>
            <a:pPr lvl="1"/>
            <a:r>
              <a:rPr lang="en-US" dirty="0" smtClean="0"/>
              <a:t>April of 2014 update resulted in BBMC crash</a:t>
            </a:r>
          </a:p>
          <a:p>
            <a:r>
              <a:rPr lang="en-US" dirty="0" smtClean="0"/>
              <a:t>New Contract Highlights</a:t>
            </a:r>
          </a:p>
          <a:p>
            <a:pPr lvl="1"/>
            <a:r>
              <a:rPr lang="en-US" dirty="0" smtClean="0"/>
              <a:t>Hardware and software specs uniformly distributed </a:t>
            </a:r>
          </a:p>
          <a:p>
            <a:pPr lvl="1"/>
            <a:r>
              <a:rPr lang="en-US" dirty="0" smtClean="0"/>
              <a:t>More explicit details on IT, BBMC, and BERD admin responsibilities</a:t>
            </a:r>
          </a:p>
          <a:p>
            <a:pPr lvl="1"/>
            <a:r>
              <a:rPr lang="en-US" dirty="0" smtClean="0"/>
              <a:t>New monthly update schedule and step-by-step process</a:t>
            </a:r>
          </a:p>
          <a:p>
            <a:pPr lvl="1"/>
            <a:r>
              <a:rPr lang="en-US" dirty="0" smtClean="0"/>
              <a:t>New backup and recovery testing procedures</a:t>
            </a:r>
          </a:p>
          <a:p>
            <a:pPr lvl="1"/>
            <a:r>
              <a:rPr lang="en-US" dirty="0" smtClean="0"/>
              <a:t>New risk assessment performed and detailed</a:t>
            </a:r>
          </a:p>
          <a:p>
            <a:pPr lvl="1"/>
            <a:r>
              <a:rPr lang="en-US" dirty="0" smtClean="0"/>
              <a:t>Cost of new support contract ~$3,280 per box, per year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REDCapCon</a:t>
            </a:r>
            <a:r>
              <a:rPr lang="en-US" dirty="0" smtClean="0"/>
              <a:t> 2014 in Park City, Utah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OU attendees last year</a:t>
            </a:r>
          </a:p>
          <a:p>
            <a:r>
              <a:rPr lang="en-US" dirty="0" smtClean="0"/>
              <a:t>Highlights</a:t>
            </a:r>
          </a:p>
          <a:p>
            <a:pPr lvl="1"/>
            <a:r>
              <a:rPr lang="en-US" dirty="0" smtClean="0"/>
              <a:t>Adding customization hooks to </a:t>
            </a:r>
            <a:r>
              <a:rPr lang="en-US" dirty="0" err="1" smtClean="0"/>
              <a:t>REDCap</a:t>
            </a:r>
            <a:r>
              <a:rPr lang="en-US" dirty="0" smtClean="0"/>
              <a:t> to enhance functionality</a:t>
            </a:r>
          </a:p>
          <a:p>
            <a:pPr lvl="2"/>
            <a:r>
              <a:rPr lang="en-US" dirty="0" smtClean="0"/>
              <a:t>Will Beasley is a member of the national Plugin committee</a:t>
            </a:r>
          </a:p>
          <a:p>
            <a:pPr lvl="1"/>
            <a:r>
              <a:rPr lang="en-US" dirty="0" smtClean="0"/>
              <a:t>New Training Committee is born</a:t>
            </a:r>
          </a:p>
          <a:p>
            <a:pPr lvl="2"/>
            <a:r>
              <a:rPr lang="en-US" dirty="0" smtClean="0"/>
              <a:t>Thomas Wilson accepted co-chair honors</a:t>
            </a:r>
          </a:p>
          <a:p>
            <a:pPr lvl="1"/>
            <a:r>
              <a:rPr lang="en-US" dirty="0" smtClean="0"/>
              <a:t>Automated IRB Forms within </a:t>
            </a:r>
            <a:r>
              <a:rPr lang="en-US" dirty="0" err="1" smtClean="0"/>
              <a:t>REDCap</a:t>
            </a:r>
            <a:endParaRPr lang="en-US" dirty="0" smtClean="0"/>
          </a:p>
          <a:p>
            <a:pPr lvl="1"/>
            <a:r>
              <a:rPr lang="en-US" dirty="0" smtClean="0"/>
              <a:t>New Offline </a:t>
            </a:r>
            <a:r>
              <a:rPr lang="en-US" dirty="0" err="1" smtClean="0"/>
              <a:t>REDCap</a:t>
            </a:r>
            <a:r>
              <a:rPr lang="en-US" dirty="0" smtClean="0"/>
              <a:t> technology introduced</a:t>
            </a:r>
          </a:p>
          <a:p>
            <a:pPr lvl="1"/>
            <a:r>
              <a:rPr lang="en-US" dirty="0" smtClean="0"/>
              <a:t>Examples of clinical data warehouses the utilize </a:t>
            </a:r>
            <a:r>
              <a:rPr lang="en-US" dirty="0" err="1" smtClean="0"/>
              <a:t>REDCap</a:t>
            </a:r>
            <a:endParaRPr lang="en-US" dirty="0" smtClean="0"/>
          </a:p>
          <a:p>
            <a:pPr lvl="1"/>
            <a:r>
              <a:rPr lang="en-US" dirty="0" smtClean="0"/>
              <a:t>Business model series on sustaining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1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Literate </a:t>
            </a:r>
            <a:r>
              <a:rPr lang="en-US" sz="4800" dirty="0"/>
              <a:t>Programming </a:t>
            </a:r>
            <a:br>
              <a:rPr lang="en-US" sz="4800" dirty="0"/>
            </a:br>
            <a:r>
              <a:rPr lang="en-US" sz="4800" dirty="0"/>
              <a:t>Patterns </a:t>
            </a:r>
            <a:r>
              <a:rPr lang="en-US" sz="4800" dirty="0"/>
              <a:t>and Practices </a:t>
            </a:r>
            <a:r>
              <a:rPr lang="en-US" sz="4800" dirty="0"/>
              <a:t>for</a:t>
            </a:r>
            <a:br>
              <a:rPr lang="en-US" sz="4800" dirty="0"/>
            </a:br>
            <a:r>
              <a:rPr lang="en-US" sz="4800" dirty="0"/>
              <a:t>Continuous Quality Improvement </a:t>
            </a:r>
            <a:br>
              <a:rPr lang="en-US" sz="4800" dirty="0"/>
            </a:br>
            <a:r>
              <a:rPr lang="en-US" sz="3200" dirty="0"/>
              <a:t>(CQI)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8915400" cy="3352800"/>
          </a:xfrm>
        </p:spPr>
        <p:txBody>
          <a:bodyPr>
            <a:normAutofit fontScale="62500" lnSpcReduction="20000"/>
          </a:bodyPr>
          <a:lstStyle/>
          <a:p>
            <a:r>
              <a:rPr lang="en-US" sz="6200" dirty="0"/>
              <a:t>Will Beasley, </a:t>
            </a:r>
            <a:r>
              <a:rPr lang="en-US" sz="6200" dirty="0"/>
              <a:t>Thomas </a:t>
            </a:r>
            <a:r>
              <a:rPr lang="en-US" sz="6200" dirty="0"/>
              <a:t>Wilson</a:t>
            </a:r>
            <a:r>
              <a:rPr lang="en-US" sz="6200" dirty="0"/>
              <a:t>, &amp;  David </a:t>
            </a:r>
            <a:r>
              <a:rPr lang="en-US" sz="6200" dirty="0"/>
              <a:t>Bard</a:t>
            </a:r>
            <a:br>
              <a:rPr lang="en-US" sz="62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University of Oklahoma Health Sciences </a:t>
            </a:r>
            <a:r>
              <a:rPr lang="en-US" sz="4400" dirty="0"/>
              <a:t>Center</a:t>
            </a:r>
            <a:br>
              <a:rPr lang="en-US" sz="4400" dirty="0"/>
            </a:br>
            <a:r>
              <a:rPr lang="en-US" sz="4400" dirty="0"/>
              <a:t>Pediatrics </a:t>
            </a:r>
            <a:r>
              <a:rPr lang="en-US" sz="4400" dirty="0" err="1"/>
              <a:t>Dept</a:t>
            </a:r>
            <a:r>
              <a:rPr lang="en-US" sz="4400" dirty="0"/>
              <a:t>,</a:t>
            </a:r>
            <a:br>
              <a:rPr lang="en-US" sz="4400" dirty="0"/>
            </a:br>
            <a:r>
              <a:rPr lang="en-US" sz="4400" dirty="0"/>
              <a:t>Biomedical &amp; Behavioral Methodology Core (BBMC</a:t>
            </a:r>
            <a:r>
              <a:rPr lang="en-US" sz="4400" dirty="0"/>
              <a:t>)</a:t>
            </a:r>
            <a:br>
              <a:rPr lang="en-US" sz="4400" dirty="0"/>
            </a:br>
            <a:endParaRPr lang="en-US" sz="4400" dirty="0"/>
          </a:p>
          <a:p>
            <a:r>
              <a:rPr lang="en-US" sz="6200" dirty="0"/>
              <a:t>REDCap </a:t>
            </a:r>
            <a:r>
              <a:rPr lang="en-US" sz="6200" dirty="0"/>
              <a:t>Con</a:t>
            </a:r>
          </a:p>
          <a:p>
            <a:r>
              <a:rPr lang="en-US" sz="6200" dirty="0"/>
              <a:t>Sept 23, 2014</a:t>
            </a:r>
          </a:p>
        </p:txBody>
      </p:sp>
    </p:spTree>
    <p:extLst>
      <p:ext uri="{BB962C8B-B14F-4D97-AF65-F5344CB8AC3E}">
        <p14:creationId xmlns:p14="http://schemas.microsoft.com/office/powerpoint/2010/main" val="14694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955</Words>
  <Application>Microsoft Office PowerPoint</Application>
  <PresentationFormat>Widescreen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REDCap Governance Meeting</vt:lpstr>
      <vt:lpstr>Review of Past Governance Meetings</vt:lpstr>
      <vt:lpstr>Today’s Agenda</vt:lpstr>
      <vt:lpstr>Infrastructure and Management</vt:lpstr>
      <vt:lpstr>Appropriate Use Policy: Highlights</vt:lpstr>
      <vt:lpstr>New and Improved Training Opportunties</vt:lpstr>
      <vt:lpstr>New Support Contract Required</vt:lpstr>
      <vt:lpstr>REDCapCon 2014 in Park City, Utah</vt:lpstr>
      <vt:lpstr>Literate Programming  Patterns and Practices for Continuous Quality Improvement  (CQI)</vt:lpstr>
      <vt:lpstr>Interacting with the REDCap API using the REDCapR Package</vt:lpstr>
      <vt:lpstr>Business Model Sessions</vt:lpstr>
      <vt:lpstr>The Word is Out</vt:lpstr>
      <vt:lpstr>Blueprints to an OU Clinical Data Warehouse</vt:lpstr>
      <vt:lpstr>CDW Architecture</vt:lpstr>
      <vt:lpstr>Long-term 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 Governance Meeting</dc:title>
  <dc:creator>Bard, David E. (HSC)</dc:creator>
  <cp:lastModifiedBy>Bard, David E. (HSC)</cp:lastModifiedBy>
  <cp:revision>15</cp:revision>
  <dcterms:created xsi:type="dcterms:W3CDTF">2015-04-06T15:46:55Z</dcterms:created>
  <dcterms:modified xsi:type="dcterms:W3CDTF">2015-04-06T17:29:46Z</dcterms:modified>
</cp:coreProperties>
</file>