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4" r:id="rId10"/>
    <p:sldId id="267" r:id="rId11"/>
    <p:sldId id="268" r:id="rId12"/>
    <p:sldId id="270" r:id="rId13"/>
    <p:sldId id="271" r:id="rId14"/>
    <p:sldId id="272" r:id="rId15"/>
    <p:sldId id="273" r:id="rId16"/>
    <p:sldId id="266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2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8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1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3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9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0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6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1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4C6A4-D0E3-4A58-B3B6-75287851F54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REDCap Needs 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7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Enterprise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47 Production Projects</a:t>
            </a:r>
          </a:p>
          <a:p>
            <a:pPr lvl="2"/>
            <a:r>
              <a:rPr lang="en-US" dirty="0" smtClean="0"/>
              <a:t>29 Research</a:t>
            </a:r>
          </a:p>
          <a:p>
            <a:pPr lvl="2"/>
            <a:r>
              <a:rPr lang="en-US" dirty="0" smtClean="0"/>
              <a:t>32 Operational Support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Enterprise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108 Active Users</a:t>
            </a:r>
          </a:p>
          <a:p>
            <a:pPr lvl="1"/>
            <a:r>
              <a:rPr lang="en-US" dirty="0" smtClean="0"/>
              <a:t>58,527 Total Logged Events</a:t>
            </a:r>
          </a:p>
          <a:p>
            <a:pPr lvl="2"/>
            <a:r>
              <a:rPr lang="en-US" dirty="0" smtClean="0"/>
              <a:t>3,645 in the past 7 days</a:t>
            </a:r>
          </a:p>
          <a:p>
            <a:pPr lvl="2"/>
            <a:r>
              <a:rPr lang="en-US" dirty="0" smtClean="0"/>
              <a:t>13,159 in the past 30 days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7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Enterprise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44" y="1810512"/>
            <a:ext cx="5969201" cy="326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643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Enterprise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44" y="1810512"/>
            <a:ext cx="5927837" cy="326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776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Enterprise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44" y="1810512"/>
            <a:ext cx="5854352" cy="326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79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Enterprise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44" y="1810512"/>
            <a:ext cx="5873203" cy="326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593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BBMC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 Support Needs</a:t>
            </a:r>
          </a:p>
          <a:p>
            <a:pPr lvl="1"/>
            <a:r>
              <a:rPr lang="en-US" dirty="0" smtClean="0"/>
              <a:t>Hooks and Plugins: PHP scripts utilized by REDCap, that are placed on the REDCap web server so they can be utilized by REDCap</a:t>
            </a:r>
          </a:p>
          <a:p>
            <a:pPr lvl="2"/>
            <a:r>
              <a:rPr lang="en-US" dirty="0" smtClean="0"/>
              <a:t>Hook: a PHP function with a designated name, in which the hook gets executed in a predetermined location inside REDCap</a:t>
            </a:r>
          </a:p>
          <a:p>
            <a:pPr lvl="2"/>
            <a:r>
              <a:rPr lang="en-US" dirty="0" smtClean="0"/>
              <a:t>Plugin: a custom PHP script or collection of PHP scripts that exist independently of, but work in conjunction with, the REDCap base code</a:t>
            </a:r>
          </a:p>
          <a:p>
            <a:pPr lvl="2"/>
            <a:r>
              <a:rPr lang="en-US" dirty="0" smtClean="0"/>
              <a:t>Responsibility for Hooks and Plugs is solely on the host institution (OUHSC) and Vanderbilt provides no official support for these capabilities.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6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Plug-in development protocol</a:t>
            </a:r>
          </a:p>
          <a:p>
            <a:r>
              <a:rPr lang="en-US" dirty="0" smtClean="0"/>
              <a:t>Broadcast marketing</a:t>
            </a:r>
          </a:p>
          <a:p>
            <a:r>
              <a:rPr lang="en-US" dirty="0" smtClean="0"/>
              <a:t>Current FTE support (by category)</a:t>
            </a:r>
          </a:p>
          <a:p>
            <a:r>
              <a:rPr lang="en-US" dirty="0" smtClean="0"/>
              <a:t>Service and maintenance contract</a:t>
            </a:r>
          </a:p>
          <a:p>
            <a:r>
              <a:rPr lang="en-US" dirty="0" err="1" smtClean="0"/>
              <a:t>InCommon</a:t>
            </a:r>
            <a:r>
              <a:rPr lang="en-US" dirty="0" smtClean="0"/>
              <a:t> federation for off-site access</a:t>
            </a:r>
          </a:p>
          <a:p>
            <a:pPr lvl="1"/>
            <a:r>
              <a:rPr lang="en-US" dirty="0" smtClean="0"/>
              <a:t>???Encryption policy for off-site access???</a:t>
            </a:r>
          </a:p>
          <a:p>
            <a:pPr lvl="1"/>
            <a:r>
              <a:rPr lang="en-US" dirty="0" smtClean="0"/>
              <a:t>Table-based alternative (would need more FTE to implement this)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5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BBMC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188 Production Projects</a:t>
            </a:r>
          </a:p>
          <a:p>
            <a:pPr lvl="2"/>
            <a:r>
              <a:rPr lang="en-US" dirty="0" smtClean="0"/>
              <a:t>132 Research</a:t>
            </a:r>
          </a:p>
          <a:p>
            <a:pPr lvl="3"/>
            <a:r>
              <a:rPr lang="en-US" dirty="0" smtClean="0"/>
              <a:t>5 Basic or Bench Research</a:t>
            </a:r>
          </a:p>
          <a:p>
            <a:pPr lvl="3"/>
            <a:r>
              <a:rPr lang="en-US" dirty="0" smtClean="0"/>
              <a:t>42 Clinical Research Study or Trial</a:t>
            </a:r>
            <a:endParaRPr lang="en-US" dirty="0"/>
          </a:p>
          <a:p>
            <a:pPr lvl="3"/>
            <a:r>
              <a:rPr lang="en-US" dirty="0" smtClean="0"/>
              <a:t>6 Translational Research</a:t>
            </a:r>
          </a:p>
          <a:p>
            <a:pPr lvl="3"/>
            <a:r>
              <a:rPr lang="en-US" dirty="0" smtClean="0"/>
              <a:t>71 Behavioral or Psychosocial Research Studies</a:t>
            </a:r>
          </a:p>
          <a:p>
            <a:pPr lvl="3"/>
            <a:r>
              <a:rPr lang="en-US" dirty="0" smtClean="0"/>
              <a:t>4 Repository</a:t>
            </a:r>
          </a:p>
          <a:p>
            <a:pPr lvl="3"/>
            <a:r>
              <a:rPr lang="en-US" dirty="0" smtClean="0"/>
              <a:t>8 Other</a:t>
            </a:r>
          </a:p>
          <a:p>
            <a:pPr lvl="2"/>
            <a:r>
              <a:rPr lang="en-US" dirty="0" smtClean="0"/>
              <a:t>27 Operational Support</a:t>
            </a:r>
          </a:p>
          <a:p>
            <a:pPr lvl="2"/>
            <a:r>
              <a:rPr lang="en-US" dirty="0" smtClean="0"/>
              <a:t>18 Quality Improvement</a:t>
            </a:r>
          </a:p>
          <a:p>
            <a:pPr lvl="2"/>
            <a:r>
              <a:rPr lang="en-US" dirty="0" smtClean="0"/>
              <a:t>10 Other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7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BBMC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266 Active Users</a:t>
            </a:r>
          </a:p>
          <a:p>
            <a:pPr lvl="1"/>
            <a:r>
              <a:rPr lang="en-US" dirty="0" smtClean="0"/>
              <a:t>2,398,142 Total Logged Events</a:t>
            </a:r>
          </a:p>
          <a:p>
            <a:pPr lvl="2"/>
            <a:r>
              <a:rPr lang="en-US" dirty="0" smtClean="0"/>
              <a:t>6,658 in the past 7 days</a:t>
            </a:r>
          </a:p>
          <a:p>
            <a:pPr lvl="2"/>
            <a:r>
              <a:rPr lang="en-US" dirty="0" smtClean="0"/>
              <a:t>48,015 in the past 30 days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4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REDCap Training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Training 2015</a:t>
            </a:r>
            <a:endParaRPr lang="en-US" dirty="0"/>
          </a:p>
          <a:p>
            <a:pPr lvl="1"/>
            <a:r>
              <a:rPr lang="en-US" dirty="0" smtClean="0"/>
              <a:t>12 Sessions</a:t>
            </a:r>
          </a:p>
          <a:p>
            <a:pPr lvl="1"/>
            <a:r>
              <a:rPr lang="en-US" dirty="0" smtClean="0"/>
              <a:t>78 Individuals Trained</a:t>
            </a:r>
          </a:p>
          <a:p>
            <a:pPr lvl="1"/>
            <a:r>
              <a:rPr lang="en-US" dirty="0" smtClean="0"/>
              <a:t>19 Hours of Training</a:t>
            </a:r>
          </a:p>
          <a:p>
            <a:r>
              <a:rPr lang="en-US" dirty="0" smtClean="0"/>
              <a:t>Training Sessions 2016 (2016-01-01 to 2016-03-03)</a:t>
            </a:r>
          </a:p>
          <a:p>
            <a:pPr lvl="1"/>
            <a:r>
              <a:rPr lang="en-US" dirty="0" smtClean="0"/>
              <a:t>2 Sessions</a:t>
            </a:r>
          </a:p>
          <a:p>
            <a:pPr lvl="1"/>
            <a:r>
              <a:rPr lang="en-US" dirty="0" smtClean="0"/>
              <a:t>30 Individuals Trained</a:t>
            </a:r>
          </a:p>
          <a:p>
            <a:pPr lvl="1"/>
            <a:r>
              <a:rPr lang="en-US" dirty="0" smtClean="0"/>
              <a:t>2.5 Hours of Training</a:t>
            </a:r>
          </a:p>
        </p:txBody>
      </p:sp>
    </p:spTree>
    <p:extLst>
      <p:ext uri="{BB962C8B-B14F-4D97-AF65-F5344CB8AC3E}">
        <p14:creationId xmlns:p14="http://schemas.microsoft.com/office/powerpoint/2010/main" val="27239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BBMC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C:\Users\twilson\Desktop\REDCap Projects Production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20" y="1796097"/>
            <a:ext cx="5928360" cy="3265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837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BBMC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:\Users\twilson\Desktop\REDCap Active users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82" y="1806257"/>
            <a:ext cx="5868035" cy="3245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31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BBMC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C:\Users\twilson\Desktop\REDCap Logged Events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82" y="1811337"/>
            <a:ext cx="5868035" cy="3235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271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BBMC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:\Users\twilson\Desktop\REDCap Daily Logins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42" y="1821180"/>
            <a:ext cx="5898515" cy="3215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83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BBMC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C:\Users\twilson\Desktop\REDCap Projects Created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20" y="1806257"/>
            <a:ext cx="5928360" cy="3245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649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9681</TotalTime>
  <Words>317</Words>
  <Application>Microsoft Office PowerPoint</Application>
  <PresentationFormat>On-screen Show (4:3)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REDCap Needs Assessment</vt:lpstr>
      <vt:lpstr>BBMC REDCap Use Statistics</vt:lpstr>
      <vt:lpstr>BBMC REDCap Use Statistics</vt:lpstr>
      <vt:lpstr>REDCap Training Statistics</vt:lpstr>
      <vt:lpstr>BBMC REDCap Use Statistics</vt:lpstr>
      <vt:lpstr>BBMC REDCap Use Statistics</vt:lpstr>
      <vt:lpstr>BBMC REDCap Use Statistics</vt:lpstr>
      <vt:lpstr>BBMC REDCap Use Statistics</vt:lpstr>
      <vt:lpstr>BBMC REDCap Use Statistics</vt:lpstr>
      <vt:lpstr>Enterprise REDCap Use Statistics</vt:lpstr>
      <vt:lpstr>Enterprise REDCap Use Statistics</vt:lpstr>
      <vt:lpstr>Enterprise REDCap Use Statistics</vt:lpstr>
      <vt:lpstr>Enterprise REDCap Use Statistics</vt:lpstr>
      <vt:lpstr>Enterprise REDCap Use Statistics</vt:lpstr>
      <vt:lpstr>Enterprise REDCap Use Statistics</vt:lpstr>
      <vt:lpstr>BBMC REDCap Use Statistics</vt:lpstr>
      <vt:lpstr>Things to add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Wilson, Thomas N (HSC)</dc:creator>
  <cp:lastModifiedBy>David Bard</cp:lastModifiedBy>
  <cp:revision>11</cp:revision>
  <dcterms:created xsi:type="dcterms:W3CDTF">2016-02-26T20:26:32Z</dcterms:created>
  <dcterms:modified xsi:type="dcterms:W3CDTF">2016-04-04T19:47:15Z</dcterms:modified>
</cp:coreProperties>
</file>