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4" r:id="rId2"/>
    <p:sldId id="285" r:id="rId3"/>
    <p:sldId id="286" r:id="rId4"/>
    <p:sldId id="273" r:id="rId5"/>
    <p:sldId id="257" r:id="rId6"/>
    <p:sldId id="258" r:id="rId7"/>
    <p:sldId id="300" r:id="rId8"/>
    <p:sldId id="301" r:id="rId9"/>
    <p:sldId id="259" r:id="rId10"/>
    <p:sldId id="302" r:id="rId11"/>
    <p:sldId id="260" r:id="rId12"/>
    <p:sldId id="303" r:id="rId13"/>
    <p:sldId id="304" r:id="rId14"/>
    <p:sldId id="261" r:id="rId15"/>
    <p:sldId id="262" r:id="rId16"/>
    <p:sldId id="305" r:id="rId17"/>
    <p:sldId id="306" r:id="rId18"/>
    <p:sldId id="307" r:id="rId19"/>
    <p:sldId id="308" r:id="rId20"/>
    <p:sldId id="309" r:id="rId21"/>
    <p:sldId id="272" r:id="rId22"/>
    <p:sldId id="263" r:id="rId23"/>
    <p:sldId id="298" r:id="rId24"/>
    <p:sldId id="299" r:id="rId25"/>
    <p:sldId id="265" r:id="rId26"/>
    <p:sldId id="269" r:id="rId27"/>
    <p:sldId id="268" r:id="rId28"/>
    <p:sldId id="277" r:id="rId29"/>
    <p:sldId id="280" r:id="rId30"/>
    <p:sldId id="283" r:id="rId31"/>
    <p:sldId id="270" r:id="rId32"/>
    <p:sldId id="267" r:id="rId33"/>
    <p:sldId id="310" r:id="rId34"/>
    <p:sldId id="311" r:id="rId35"/>
    <p:sldId id="278" r:id="rId36"/>
    <p:sldId id="282" r:id="rId37"/>
    <p:sldId id="287" r:id="rId38"/>
    <p:sldId id="279" r:id="rId39"/>
    <p:sldId id="274" r:id="rId40"/>
    <p:sldId id="289" r:id="rId41"/>
    <p:sldId id="288" r:id="rId42"/>
    <p:sldId id="290" r:id="rId43"/>
    <p:sldId id="275" r:id="rId44"/>
    <p:sldId id="291" r:id="rId45"/>
    <p:sldId id="281" r:id="rId46"/>
    <p:sldId id="292" r:id="rId47"/>
    <p:sldId id="293" r:id="rId48"/>
    <p:sldId id="295" r:id="rId49"/>
    <p:sldId id="296" r:id="rId50"/>
    <p:sldId id="29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81" autoAdjust="0"/>
  </p:normalViewPr>
  <p:slideViewPr>
    <p:cSldViewPr>
      <p:cViewPr varScale="1">
        <p:scale>
          <a:sx n="94" d="100"/>
          <a:sy n="94" d="100"/>
        </p:scale>
        <p:origin x="-147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25"/>
          <c:dLbls>
            <c:dLbl>
              <c:idx val="0"/>
              <c:layout>
                <c:manualLayout>
                  <c:x val="-0.1623682130095184"/>
                  <c:y val="0.19097222222222221"/>
                </c:manualLayout>
              </c:layout>
              <c:tx>
                <c:rich>
                  <a:bodyPr/>
                  <a:lstStyle/>
                  <a:p>
                    <a:r>
                      <a:rPr lang="en-US" sz="2000"/>
                      <a:t>$80, </a:t>
                    </a:r>
                  </a:p>
                  <a:p>
                    <a:r>
                      <a:rPr lang="en-US" sz="2000"/>
                      <a:t>25%</a:t>
                    </a:r>
                  </a:p>
                </c:rich>
              </c:tx>
              <c:showLegendKey val="0"/>
              <c:showVal val="1"/>
              <c:showCatName val="0"/>
              <c:showSerName val="0"/>
              <c:showPercent val="0"/>
              <c:showBubbleSize val="0"/>
            </c:dLbl>
            <c:dLbl>
              <c:idx val="1"/>
              <c:layout>
                <c:manualLayout>
                  <c:x val="0.18130822502608865"/>
                  <c:y val="-0.21496646252551774"/>
                </c:manualLayout>
              </c:layout>
              <c:tx>
                <c:rich>
                  <a:bodyPr/>
                  <a:lstStyle/>
                  <a:p>
                    <a:r>
                      <a:rPr lang="en-US" sz="2000"/>
                      <a:t>$20,</a:t>
                    </a:r>
                  </a:p>
                  <a:p>
                    <a:r>
                      <a:rPr lang="en-US" sz="2000"/>
                      <a:t>75%</a:t>
                    </a:r>
                  </a:p>
                </c:rich>
              </c:tx>
              <c:showLegendKey val="0"/>
              <c:showVal val="1"/>
              <c:showCatName val="0"/>
              <c:showSerName val="0"/>
              <c:showPercent val="0"/>
              <c:showBubbleSize val="0"/>
            </c:dLbl>
            <c:showLegendKey val="0"/>
            <c:showVal val="1"/>
            <c:showCatName val="0"/>
            <c:showSerName val="0"/>
            <c:showPercent val="0"/>
            <c:showBubbleSize val="0"/>
            <c:showLeaderLines val="1"/>
          </c:dLbls>
          <c:val>
            <c:numRef>
              <c:f>Sheet1!$D$5:$D$6</c:f>
              <c:numCache>
                <c:formatCode>0%</c:formatCode>
                <c:ptCount val="2"/>
                <c:pt idx="0">
                  <c:v>0.25</c:v>
                </c:pt>
                <c:pt idx="1">
                  <c:v>0.75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3.0588068383343974E-3"/>
                  <c:y val="-0.42055565443401238"/>
                </c:manualLayout>
              </c:layout>
              <c:tx>
                <c:rich>
                  <a:bodyPr/>
                  <a:lstStyle/>
                  <a:p>
                    <a:r>
                      <a:rPr lang="en-US" sz="2000"/>
                      <a:t>$35,</a:t>
                    </a:r>
                  </a:p>
                  <a:p>
                    <a:r>
                      <a:rPr lang="en-US" sz="2000"/>
                      <a:t>100%</a:t>
                    </a:r>
                  </a:p>
                </c:rich>
              </c:tx>
              <c:showLegendKey val="0"/>
              <c:showVal val="1"/>
              <c:showCatName val="0"/>
              <c:showSerName val="0"/>
              <c:showPercent val="0"/>
              <c:showBubbleSize val="0"/>
            </c:dLbl>
            <c:showLegendKey val="0"/>
            <c:showVal val="0"/>
            <c:showCatName val="0"/>
            <c:showSerName val="0"/>
            <c:showPercent val="0"/>
            <c:showBubbleSize val="0"/>
          </c:dLbls>
          <c:val>
            <c:numRef>
              <c:f>(Sheet1!$D$9,Sheet1!$F$9)</c:f>
              <c:numCache>
                <c:formatCode>General</c:formatCode>
                <c:ptCount val="2"/>
                <c:pt idx="0" formatCode="0%">
                  <c:v>1</c:v>
                </c:pt>
                <c:pt idx="1">
                  <c:v>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E9A507-06EA-432B-A055-53931FFD12A6}" type="datetimeFigureOut">
              <a:rPr lang="en-US" smtClean="0"/>
              <a:t>5/1/2012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9AFC0-E359-498F-9303-AA16ED8E2504}" type="slidenum">
              <a:rPr lang="en-US" smtClean="0"/>
              <a:t>‹#›</a:t>
            </a:fld>
            <a:endParaRPr lang="en-US"/>
          </a:p>
        </p:txBody>
      </p:sp>
    </p:spTree>
    <p:extLst>
      <p:ext uri="{BB962C8B-B14F-4D97-AF65-F5344CB8AC3E}">
        <p14:creationId xmlns:p14="http://schemas.microsoft.com/office/powerpoint/2010/main" val="3091626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10</a:t>
            </a:fld>
            <a:endParaRPr lang="en-US"/>
          </a:p>
        </p:txBody>
      </p:sp>
    </p:spTree>
    <p:extLst>
      <p:ext uri="{BB962C8B-B14F-4D97-AF65-F5344CB8AC3E}">
        <p14:creationId xmlns:p14="http://schemas.microsoft.com/office/powerpoint/2010/main" val="3394680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37</a:t>
            </a:fld>
            <a:endParaRPr lang="en-US"/>
          </a:p>
        </p:txBody>
      </p:sp>
    </p:spTree>
    <p:extLst>
      <p:ext uri="{BB962C8B-B14F-4D97-AF65-F5344CB8AC3E}">
        <p14:creationId xmlns:p14="http://schemas.microsoft.com/office/powerpoint/2010/main" val="332364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3F21F-CC83-47FB-8AB2-2E20134AB8FD}" type="slidenum">
              <a:rPr lang="en-US"/>
              <a:pPr/>
              <a:t>38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dirty="0" smtClean="0"/>
              <a:t>SIP (from</a:t>
            </a:r>
            <a:r>
              <a:rPr lang="en-US" baseline="0" dirty="0" smtClean="0"/>
              <a:t> last slide) is a wonderful model and is actually teetering on the dividing line illustrated here between the old and the new cognitive DM models (mention SIP measuring constructs like frustration tolerance and empathy, but disappointment with their limited use and the ways they </a:t>
            </a:r>
            <a:r>
              <a:rPr lang="en-US" baseline="0" dirty="0" err="1" smtClean="0"/>
              <a:t>they</a:t>
            </a:r>
            <a:r>
              <a:rPr lang="en-US" baseline="0" dirty="0" smtClean="0"/>
              <a:t> have been used- horse race regression fixed effects- no interactions, no subject-specific differentiation)</a:t>
            </a:r>
            <a:endParaRPr lang="en-US" dirty="0" smtClean="0"/>
          </a:p>
          <a:p>
            <a:endParaRPr lang="en-US" dirty="0" smtClean="0"/>
          </a:p>
          <a:p>
            <a:r>
              <a:rPr lang="en-US" dirty="0" err="1" smtClean="0"/>
              <a:t>Loewenstein</a:t>
            </a:r>
            <a:r>
              <a:rPr lang="en-US" dirty="0" smtClean="0"/>
              <a:t> </a:t>
            </a:r>
            <a:r>
              <a:rPr lang="en-US" dirty="0"/>
              <a:t>et al. (2001) </a:t>
            </a:r>
            <a:r>
              <a:rPr lang="en-US" dirty="0" smtClean="0"/>
              <a:t>are</a:t>
            </a:r>
            <a:r>
              <a:rPr lang="en-US" baseline="0" dirty="0" smtClean="0"/>
              <a:t> among the many that now </a:t>
            </a:r>
            <a:r>
              <a:rPr lang="en-US" dirty="0" smtClean="0"/>
              <a:t>suggest models </a:t>
            </a:r>
            <a:r>
              <a:rPr lang="en-US" dirty="0"/>
              <a:t>incorporating both of these influences could overcome many of the pitfalls of traditional normative consequentialist decision theories.  As Figure 1 depicts, the addition of emotions to anticipated outcomes (expected emotions are derived from the integration of anticipated emotions and their associated subjective probabilities of occurrence) and the inclusion of immediate emotions (feelings in Figure 1b) leads to a dual process influence on behavior. </a:t>
            </a:r>
          </a:p>
          <a:p>
            <a:endParaRPr lang="en-US" dirty="0"/>
          </a:p>
          <a:p>
            <a:r>
              <a:rPr lang="en-US" dirty="0" err="1"/>
              <a:t>Loewentstein</a:t>
            </a:r>
            <a:r>
              <a:rPr lang="en-US" dirty="0"/>
              <a:t> et al. (2001) argue that previous judgment and decision-making (J/DM) studies have all too often focused on the influence of expected emotions on choice and behavior through the analytic system.  Yet, rarely, if ever, are real world decisions devoid of any influences from immediate emotions via the experiential system. </a:t>
            </a:r>
          </a:p>
          <a:p>
            <a:endParaRPr lang="en-US" dirty="0"/>
          </a:p>
          <a:p>
            <a:r>
              <a:rPr lang="en-US" dirty="0"/>
              <a:t>Despite this change, the current proposal will focus on the effects of affect, both immediate and expected, on behavior via the analytic system.  Future studies are planned for exploring the experiential system influence.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Bold emphasis</a:t>
            </a:r>
            <a:r>
              <a:rPr lang="en-US" baseline="0" dirty="0" smtClean="0"/>
              <a:t> on “risk-conducive situations” because I feel it aptly describes the circumstances that often surround the events leading up to or characterizing the reports of maltreatment we find in our study samples.  Even if HV participants understand/master the model curricula, that all seems to go out the window that moment a “hot-cognition” situation arises and visceral emotions ensue.</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40</a:t>
            </a:fld>
            <a:endParaRPr lang="en-US"/>
          </a:p>
        </p:txBody>
      </p:sp>
    </p:spTree>
    <p:extLst>
      <p:ext uri="{BB962C8B-B14F-4D97-AF65-F5344CB8AC3E}">
        <p14:creationId xmlns:p14="http://schemas.microsoft.com/office/powerpoint/2010/main" val="268001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distinguish those who are “Once-bitten, Twice-shy”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see what’s</a:t>
            </a:r>
            <a:r>
              <a:rPr lang="en-US" sz="1400" baseline="0" dirty="0" smtClean="0"/>
              <a:t> coming down the pike?</a:t>
            </a:r>
            <a:endParaRPr lang="en-US" sz="1400" dirty="0" smtClean="0"/>
          </a:p>
          <a:p>
            <a:endParaRPr lang="en-US" sz="1200" dirty="0" smtClean="0"/>
          </a:p>
          <a:p>
            <a:r>
              <a:rPr lang="en-US" sz="1200" dirty="0" smtClean="0"/>
              <a:t>Between subject’s scaling</a:t>
            </a:r>
            <a:r>
              <a:rPr lang="en-US" sz="1200" baseline="0" dirty="0" smtClean="0"/>
              <a:t> a</a:t>
            </a:r>
            <a:r>
              <a:rPr lang="en-US" sz="1200" dirty="0" smtClean="0"/>
              <a:t>ssumes shared set of importance weights across individuals (e.g., regression weights of attitude scores used to predict future abuse/neglect</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43</a:t>
            </a:fld>
            <a:endParaRPr lang="en-US"/>
          </a:p>
        </p:txBody>
      </p:sp>
    </p:spTree>
    <p:extLst>
      <p:ext uri="{BB962C8B-B14F-4D97-AF65-F5344CB8AC3E}">
        <p14:creationId xmlns:p14="http://schemas.microsoft.com/office/powerpoint/2010/main" val="1988722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distinguish those who are “Once-bitten, Twice-shy”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Can we see what’s</a:t>
            </a:r>
            <a:r>
              <a:rPr lang="en-US" sz="1400" baseline="0" dirty="0" smtClean="0"/>
              <a:t> coming down the pike?</a:t>
            </a:r>
            <a:endParaRPr lang="en-US" sz="1400" dirty="0" smtClean="0"/>
          </a:p>
          <a:p>
            <a:endParaRPr lang="en-US" sz="1200" dirty="0" smtClean="0"/>
          </a:p>
          <a:p>
            <a:r>
              <a:rPr lang="en-US" sz="1200" dirty="0" smtClean="0"/>
              <a:t>Between subject’s scaling</a:t>
            </a:r>
            <a:r>
              <a:rPr lang="en-US" sz="1200" baseline="0" dirty="0" smtClean="0"/>
              <a:t> a</a:t>
            </a:r>
            <a:r>
              <a:rPr lang="en-US" sz="1200" dirty="0" smtClean="0"/>
              <a:t>ssumes shared set of importance weights across individuals (e.g., regression weights of attitude scores used to predict future abuse/neglect</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46</a:t>
            </a:fld>
            <a:endParaRPr lang="en-US"/>
          </a:p>
        </p:txBody>
      </p:sp>
    </p:spTree>
    <p:extLst>
      <p:ext uri="{BB962C8B-B14F-4D97-AF65-F5344CB8AC3E}">
        <p14:creationId xmlns:p14="http://schemas.microsoft.com/office/powerpoint/2010/main" val="198872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 want to leave behind</a:t>
            </a:r>
            <a:r>
              <a:rPr lang="en-US" baseline="0" dirty="0" smtClean="0"/>
              <a:t> the cognitive evaluation measures.  We are working on an adapted version of the POQ, for example that more directly focuses on discipline strategies related to child development.  Despite its loss of primacy in the new DM paradigm, cognition is still a strong predictor of behavior and perhaps our best defense clinically against hot-emotional risk-conducive situations. We intend to evaluate this in the coming years as part of our involvement with the federally funded MIECHV projects. Our aim is to test pieces of the displayed model above and in particular the relationship between  </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49</a:t>
            </a:fld>
            <a:endParaRPr lang="en-US"/>
          </a:p>
        </p:txBody>
      </p:sp>
    </p:spTree>
    <p:extLst>
      <p:ext uri="{BB962C8B-B14F-4D97-AF65-F5344CB8AC3E}">
        <p14:creationId xmlns:p14="http://schemas.microsoft.com/office/powerpoint/2010/main" val="317535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11</a:t>
            </a:fld>
            <a:endParaRPr lang="en-US"/>
          </a:p>
        </p:txBody>
      </p:sp>
    </p:spTree>
    <p:extLst>
      <p:ext uri="{BB962C8B-B14F-4D97-AF65-F5344CB8AC3E}">
        <p14:creationId xmlns:p14="http://schemas.microsoft.com/office/powerpoint/2010/main" val="289431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12</a:t>
            </a:fld>
            <a:endParaRPr lang="en-US"/>
          </a:p>
        </p:txBody>
      </p:sp>
    </p:spTree>
    <p:extLst>
      <p:ext uri="{BB962C8B-B14F-4D97-AF65-F5344CB8AC3E}">
        <p14:creationId xmlns:p14="http://schemas.microsoft.com/office/powerpoint/2010/main" val="339468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13</a:t>
            </a:fld>
            <a:endParaRPr lang="en-US"/>
          </a:p>
        </p:txBody>
      </p:sp>
    </p:spTree>
    <p:extLst>
      <p:ext uri="{BB962C8B-B14F-4D97-AF65-F5344CB8AC3E}">
        <p14:creationId xmlns:p14="http://schemas.microsoft.com/office/powerpoint/2010/main" val="339468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idea of triaging individuals to the most appropriate level of services can also be extended to the individual programs selected for a family.  For a few of the existing HV models, this type of service adaptation is within reach and worthy of further pursuit.</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21</a:t>
            </a:fld>
            <a:endParaRPr lang="en-US"/>
          </a:p>
        </p:txBody>
      </p:sp>
    </p:spTree>
    <p:extLst>
      <p:ext uri="{BB962C8B-B14F-4D97-AF65-F5344CB8AC3E}">
        <p14:creationId xmlns:p14="http://schemas.microsoft.com/office/powerpoint/2010/main" val="267311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No two measures are alike (this should worry us</a:t>
            </a:r>
            <a:r>
              <a:rPr lang="en-US" baseline="0" dirty="0" smtClean="0"/>
              <a:t> more)</a:t>
            </a:r>
            <a:endParaRPr lang="en-US" dirty="0" smtClean="0"/>
          </a:p>
          <a:p>
            <a:r>
              <a:rPr lang="en-US" dirty="0" smtClean="0"/>
              <a:t>The list</a:t>
            </a:r>
            <a:r>
              <a:rPr lang="en-US" baseline="0" dirty="0" smtClean="0"/>
              <a:t> of cautionary tales regarding use of surrogate measures continues to grow</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29</a:t>
            </a:fld>
            <a:endParaRPr lang="en-US"/>
          </a:p>
        </p:txBody>
      </p:sp>
    </p:spTree>
    <p:extLst>
      <p:ext uri="{BB962C8B-B14F-4D97-AF65-F5344CB8AC3E}">
        <p14:creationId xmlns:p14="http://schemas.microsoft.com/office/powerpoint/2010/main" val="3425036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demographic- age, income, number of children, etc., biographic- prior abuse history, prior CPS involvement, etc., and indirectly related psychosocial measures- depression, social support, etc., to predict risk</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31</a:t>
            </a:fld>
            <a:endParaRPr lang="en-US"/>
          </a:p>
        </p:txBody>
      </p:sp>
    </p:spTree>
    <p:extLst>
      <p:ext uri="{BB962C8B-B14F-4D97-AF65-F5344CB8AC3E}">
        <p14:creationId xmlns:p14="http://schemas.microsoft.com/office/powerpoint/2010/main" val="85684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IMHO, most promising advances in measurement</a:t>
            </a:r>
            <a:r>
              <a:rPr lang="en-US" baseline="0" dirty="0" smtClean="0"/>
              <a:t> within the social sciences belong to the judgment and decision-making scientists.  And there are some very relevant, exciting developments happening in that field that few applied researchers have yet to take advantage of.  </a:t>
            </a:r>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35</a:t>
            </a:fld>
            <a:endParaRPr lang="en-US"/>
          </a:p>
        </p:txBody>
      </p:sp>
    </p:spTree>
    <p:extLst>
      <p:ext uri="{BB962C8B-B14F-4D97-AF65-F5344CB8AC3E}">
        <p14:creationId xmlns:p14="http://schemas.microsoft.com/office/powerpoint/2010/main" val="100310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a preceden</a:t>
            </a:r>
            <a:r>
              <a:rPr lang="en-US" sz="1200" kern="1200" baseline="0" dirty="0" smtClean="0">
                <a:solidFill>
                  <a:schemeClr val="tx1"/>
                </a:solidFill>
                <a:effectLst/>
                <a:latin typeface="+mn-lt"/>
                <a:ea typeface="+mn-ea"/>
                <a:cs typeface="+mn-cs"/>
              </a:rPr>
              <a:t>t for ideas from decision science seeping into health behavior research, even child maltreatment research.  The two most popular uses of decision theory in these fields are TRA and TPB.</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where w1 and w2 are weights;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is a function of a person's beliefs (b</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and evaluations (</a:t>
            </a:r>
            <a:r>
              <a:rPr lang="en-US" sz="1200" kern="1200" dirty="0" err="1" smtClean="0">
                <a:solidFill>
                  <a:schemeClr val="tx1"/>
                </a:solidFill>
                <a:effectLst/>
                <a:latin typeface="+mn-lt"/>
                <a:ea typeface="+mn-ea"/>
                <a:cs typeface="+mn-cs"/>
              </a:rPr>
              <a:t>e</a:t>
            </a:r>
            <a:r>
              <a:rPr lang="en-US" sz="1200" kern="1200" baseline="-250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for </a:t>
            </a:r>
          </a:p>
          <a:p>
            <a:r>
              <a:rPr lang="en-US" sz="1200" kern="1200" dirty="0" smtClean="0">
                <a:solidFill>
                  <a:schemeClr val="tx1"/>
                </a:solidFill>
                <a:effectLst/>
                <a:latin typeface="+mn-lt"/>
                <a:ea typeface="+mn-ea"/>
                <a:cs typeface="+mn-cs"/>
              </a:rPr>
              <a:t>certain outcomes, and SN is a function of a person's beliefs about social norms (</a:t>
            </a:r>
            <a:r>
              <a:rPr lang="en-US" sz="1200" kern="1200" dirty="0" err="1" smtClean="0">
                <a:solidFill>
                  <a:schemeClr val="tx1"/>
                </a:solidFill>
                <a:effectLst/>
                <a:latin typeface="+mn-lt"/>
                <a:ea typeface="+mn-ea"/>
                <a:cs typeface="+mn-cs"/>
              </a:rPr>
              <a:t>nb</a:t>
            </a:r>
            <a:r>
              <a:rPr lang="en-US" sz="1200" kern="1200" baseline="-25000" dirty="0" err="1"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and his </a:t>
            </a:r>
          </a:p>
          <a:p>
            <a:r>
              <a:rPr lang="en-US" sz="1200" kern="1200" dirty="0" smtClean="0">
                <a:solidFill>
                  <a:schemeClr val="tx1"/>
                </a:solidFill>
                <a:effectLst/>
                <a:latin typeface="+mn-lt"/>
                <a:ea typeface="+mn-ea"/>
                <a:cs typeface="+mn-cs"/>
              </a:rPr>
              <a:t>motivation (</a:t>
            </a:r>
            <a:r>
              <a:rPr lang="en-US" sz="1200" kern="1200" dirty="0" err="1" smtClean="0">
                <a:solidFill>
                  <a:schemeClr val="tx1"/>
                </a:solidFill>
                <a:effectLst/>
                <a:latin typeface="+mn-lt"/>
                <a:ea typeface="+mn-ea"/>
                <a:cs typeface="+mn-cs"/>
              </a:rPr>
              <a:t>mc</a:t>
            </a:r>
            <a:r>
              <a:rPr lang="en-US" sz="1200" kern="1200" baseline="-25000" dirty="0" err="1" smtClean="0">
                <a:solidFill>
                  <a:schemeClr val="tx1"/>
                </a:solidFill>
                <a:effectLst/>
                <a:latin typeface="+mn-lt"/>
                <a:ea typeface="+mn-ea"/>
                <a:cs typeface="+mn-cs"/>
              </a:rPr>
              <a:t>j</a:t>
            </a:r>
            <a:r>
              <a:rPr lang="en-US" sz="1200" kern="1200" dirty="0" smtClean="0">
                <a:solidFill>
                  <a:schemeClr val="tx1"/>
                </a:solidFill>
                <a:effectLst/>
                <a:latin typeface="+mn-lt"/>
                <a:ea typeface="+mn-ea"/>
                <a:cs typeface="+mn-cs"/>
              </a:rPr>
              <a:t>) to comply with them.  The mathematical form for attitude toward a behavior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of the TRA is the same as [Subjective Expected Utility Theory] where beliefs are equivalent to subjective probability and evaluations to desirability.</a:t>
            </a:r>
          </a:p>
          <a:p>
            <a:endParaRPr lang="en-US" dirty="0" smtClean="0"/>
          </a:p>
          <a:p>
            <a:r>
              <a:rPr lang="en-US" sz="1200" kern="1200" dirty="0" smtClean="0">
                <a:solidFill>
                  <a:schemeClr val="tx1"/>
                </a:solidFill>
                <a:effectLst/>
                <a:latin typeface="+mn-lt"/>
                <a:ea typeface="+mn-ea"/>
                <a:cs typeface="+mn-cs"/>
              </a:rPr>
              <a:t>The new version is called the theory of planned behavior (</a:t>
            </a:r>
            <a:r>
              <a:rPr lang="en-US" sz="1200" kern="1200" dirty="0" err="1" smtClean="0">
                <a:solidFill>
                  <a:schemeClr val="tx1"/>
                </a:solidFill>
                <a:effectLst/>
                <a:latin typeface="+mn-lt"/>
                <a:ea typeface="+mn-ea"/>
                <a:cs typeface="+mn-cs"/>
              </a:rPr>
              <a:t>Ajzen</a:t>
            </a:r>
            <a:r>
              <a:rPr lang="en-US" sz="1200" kern="1200" dirty="0" smtClean="0">
                <a:solidFill>
                  <a:schemeClr val="tx1"/>
                </a:solidFill>
                <a:effectLst/>
                <a:latin typeface="+mn-lt"/>
                <a:ea typeface="+mn-ea"/>
                <a:cs typeface="+mn-cs"/>
              </a:rPr>
              <a:t>, 1985, 1991). Using the same notation as above, the theory of planned behavior states that PBC interacts multiplicatively with intention, i.e.,</a:t>
            </a:r>
            <a:endParaRPr lang="en-US" dirty="0" smtClean="0"/>
          </a:p>
          <a:p>
            <a:endParaRPr lang="en-US" dirty="0"/>
          </a:p>
        </p:txBody>
      </p:sp>
      <p:sp>
        <p:nvSpPr>
          <p:cNvPr id="4" name="Slide Number Placeholder 3"/>
          <p:cNvSpPr>
            <a:spLocks noGrp="1"/>
          </p:cNvSpPr>
          <p:nvPr>
            <p:ph type="sldNum" sz="quarter" idx="10"/>
          </p:nvPr>
        </p:nvSpPr>
        <p:spPr/>
        <p:txBody>
          <a:bodyPr/>
          <a:lstStyle/>
          <a:p>
            <a:fld id="{1C09AFC0-E359-498F-9303-AA16ED8E2504}" type="slidenum">
              <a:rPr lang="en-US" smtClean="0"/>
              <a:t>36</a:t>
            </a:fld>
            <a:endParaRPr lang="en-US"/>
          </a:p>
        </p:txBody>
      </p:sp>
    </p:spTree>
    <p:extLst>
      <p:ext uri="{BB962C8B-B14F-4D97-AF65-F5344CB8AC3E}">
        <p14:creationId xmlns:p14="http://schemas.microsoft.com/office/powerpoint/2010/main" val="332364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79504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28478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54149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6B6B-BA82-42E5-8979-E35794C3013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406933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36B6B-BA82-42E5-8979-E35794C30132}" type="datetimeFigureOut">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42843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136B6B-BA82-42E5-8979-E35794C30132}" type="datetimeFigureOut">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06855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136B6B-BA82-42E5-8979-E35794C30132}" type="datetimeFigureOut">
              <a:rPr lang="en-US" smtClean="0"/>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85035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36B6B-BA82-42E5-8979-E35794C30132}" type="datetimeFigureOut">
              <a:rPr lang="en-US" smtClean="0"/>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12560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36B6B-BA82-42E5-8979-E35794C30132}" type="datetimeFigureOut">
              <a:rPr lang="en-US" smtClean="0"/>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38159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36B6B-BA82-42E5-8979-E35794C30132}" type="datetimeFigureOut">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300345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36B6B-BA82-42E5-8979-E35794C30132}" type="datetimeFigureOut">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A0F5-5572-4051-AB21-FEA45ED8BED0}" type="slidenum">
              <a:rPr lang="en-US" smtClean="0"/>
              <a:t>‹#›</a:t>
            </a:fld>
            <a:endParaRPr lang="en-US"/>
          </a:p>
        </p:txBody>
      </p:sp>
    </p:spTree>
    <p:extLst>
      <p:ext uri="{BB962C8B-B14F-4D97-AF65-F5344CB8AC3E}">
        <p14:creationId xmlns:p14="http://schemas.microsoft.com/office/powerpoint/2010/main" val="252305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36B6B-BA82-42E5-8979-E35794C30132}" type="datetimeFigureOut">
              <a:rPr lang="en-US" smtClean="0"/>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1A0F5-5572-4051-AB21-FEA45ED8BED0}" type="slidenum">
              <a:rPr lang="en-US" smtClean="0"/>
              <a:t>‹#›</a:t>
            </a:fld>
            <a:endParaRPr lang="en-US"/>
          </a:p>
        </p:txBody>
      </p:sp>
    </p:spTree>
    <p:extLst>
      <p:ext uri="{BB962C8B-B14F-4D97-AF65-F5344CB8AC3E}">
        <p14:creationId xmlns:p14="http://schemas.microsoft.com/office/powerpoint/2010/main" val="86721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jpe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130425"/>
            <a:ext cx="8226424" cy="1470025"/>
          </a:xfrm>
        </p:spPr>
        <p:txBody>
          <a:bodyPr>
            <a:noAutofit/>
          </a:bodyPr>
          <a:lstStyle/>
          <a:p>
            <a:r>
              <a:rPr lang="en-US" sz="3600" b="1" dirty="0"/>
              <a:t>Evolving Home Visiting Program Evaluation Methodologies</a:t>
            </a:r>
            <a:r>
              <a:rPr lang="en-US" sz="3600" b="1" dirty="0" smtClean="0"/>
              <a:t>: </a:t>
            </a:r>
            <a:br>
              <a:rPr lang="en-US" sz="3600" b="1" dirty="0" smtClean="0"/>
            </a:br>
            <a:r>
              <a:rPr lang="en-US" sz="1200" b="1" dirty="0"/>
              <a:t/>
            </a:r>
            <a:br>
              <a:rPr lang="en-US" sz="1200" b="1" dirty="0"/>
            </a:br>
            <a:r>
              <a:rPr lang="en-US" sz="3600" b="1" dirty="0"/>
              <a:t>A Snapshot of </a:t>
            </a:r>
            <a:r>
              <a:rPr lang="en-US" sz="3600" b="1" dirty="0" smtClean="0"/>
              <a:t>Oklahoma’s </a:t>
            </a:r>
            <a:r>
              <a:rPr lang="en-US" sz="3600" b="1" dirty="0"/>
              <a:t>Implementation Research </a:t>
            </a:r>
            <a:r>
              <a:rPr lang="en-US" sz="3600" b="1" dirty="0" smtClean="0"/>
              <a:t>and Evaluation</a:t>
            </a:r>
            <a:endParaRPr lang="en-US" sz="3600" dirty="0"/>
          </a:p>
        </p:txBody>
      </p:sp>
      <p:sp>
        <p:nvSpPr>
          <p:cNvPr id="3" name="Subtitle 2"/>
          <p:cNvSpPr>
            <a:spLocks noGrp="1"/>
          </p:cNvSpPr>
          <p:nvPr>
            <p:ph type="subTitle" idx="1"/>
          </p:nvPr>
        </p:nvSpPr>
        <p:spPr>
          <a:xfrm>
            <a:off x="1371600" y="4419600"/>
            <a:ext cx="6400800" cy="1752600"/>
          </a:xfrm>
        </p:spPr>
        <p:txBody>
          <a:bodyPr>
            <a:normAutofit fontScale="70000" lnSpcReduction="20000"/>
          </a:bodyPr>
          <a:lstStyle/>
          <a:p>
            <a:r>
              <a:rPr lang="en-US" dirty="0"/>
              <a:t>David Bard, PhD</a:t>
            </a:r>
          </a:p>
          <a:p>
            <a:r>
              <a:rPr lang="en-US" dirty="0"/>
              <a:t>Jane </a:t>
            </a:r>
            <a:r>
              <a:rPr lang="en-US" dirty="0" err="1"/>
              <a:t>Silovsky</a:t>
            </a:r>
            <a:r>
              <a:rPr lang="en-US" dirty="0"/>
              <a:t>, PhD</a:t>
            </a:r>
          </a:p>
          <a:p>
            <a:r>
              <a:rPr lang="en-US" dirty="0"/>
              <a:t>Arthur </a:t>
            </a:r>
            <a:r>
              <a:rPr lang="en-US" dirty="0" err="1"/>
              <a:t>Owora</a:t>
            </a:r>
            <a:r>
              <a:rPr lang="en-US" dirty="0"/>
              <a:t>, MPH</a:t>
            </a:r>
          </a:p>
          <a:p>
            <a:r>
              <a:rPr lang="en-US" dirty="0"/>
              <a:t>Lana Beasley, PhD</a:t>
            </a:r>
          </a:p>
          <a:p>
            <a:r>
              <a:rPr lang="en-US" dirty="0" smtClean="0"/>
              <a:t>OUHSC Center on Child Abuse and Neglect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6" y="0"/>
            <a:ext cx="1866054" cy="1085850"/>
          </a:xfrm>
          <a:prstGeom prst="rect">
            <a:avLst/>
          </a:prstGeom>
        </p:spPr>
      </p:pic>
    </p:spTree>
    <p:extLst>
      <p:ext uri="{BB962C8B-B14F-4D97-AF65-F5344CB8AC3E}">
        <p14:creationId xmlns:p14="http://schemas.microsoft.com/office/powerpoint/2010/main" val="206381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a:t>Testing the Treatment Effectiveness Hypothesis</a:t>
            </a:r>
          </a:p>
        </p:txBody>
      </p:sp>
      <p:sp>
        <p:nvSpPr>
          <p:cNvPr id="3" name="Content Placeholder 2"/>
          <p:cNvSpPr>
            <a:spLocks noGrp="1"/>
          </p:cNvSpPr>
          <p:nvPr>
            <p:ph idx="1"/>
          </p:nvPr>
        </p:nvSpPr>
        <p:spPr/>
        <p:txBody>
          <a:bodyPr>
            <a:normAutofit/>
          </a:bodyPr>
          <a:lstStyle/>
          <a:p>
            <a:r>
              <a:rPr lang="en-US" dirty="0"/>
              <a:t>Null hypothesis still </a:t>
            </a:r>
            <a:r>
              <a:rPr lang="en-US" dirty="0" smtClean="0"/>
              <a:t>reflects 'no </a:t>
            </a:r>
            <a:r>
              <a:rPr lang="en-US" dirty="0"/>
              <a:t>difference' between treatments being </a:t>
            </a:r>
            <a:r>
              <a:rPr lang="en-US" dirty="0" smtClean="0"/>
              <a:t>compared</a:t>
            </a:r>
          </a:p>
          <a:p>
            <a:r>
              <a:rPr lang="en-US" dirty="0"/>
              <a:t>Tests of this hypothesis do differ, </a:t>
            </a:r>
            <a:r>
              <a:rPr lang="en-US" dirty="0" smtClean="0"/>
              <a:t>however!</a:t>
            </a:r>
          </a:p>
          <a:p>
            <a:pPr lvl="1"/>
            <a:r>
              <a:rPr lang="en-US" dirty="0" smtClean="0"/>
              <a:t>Simple ANCOVA intercept difference works when known relationship exists between assignment score and </a:t>
            </a:r>
            <a:r>
              <a:rPr lang="en-US" dirty="0"/>
              <a:t>the </a:t>
            </a:r>
            <a:r>
              <a:rPr lang="en-US" dirty="0" smtClean="0"/>
              <a:t>outcome </a:t>
            </a:r>
            <a:r>
              <a:rPr lang="en-US" dirty="0"/>
              <a:t>and scores do not interact with size of treatment </a:t>
            </a:r>
            <a:r>
              <a:rPr lang="en-US" dirty="0" smtClean="0"/>
              <a:t>effect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404014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ANCOVA Example for Local Treatment Effect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descr="hybridExamplePlot.bmp"/>
          <p:cNvPicPr/>
          <p:nvPr/>
        </p:nvPicPr>
        <p:blipFill>
          <a:blip r:embed="rId5" cstate="print"/>
          <a:stretch>
            <a:fillRect/>
          </a:stretch>
        </p:blipFill>
        <p:spPr>
          <a:xfrm>
            <a:off x="2438400" y="1676400"/>
            <a:ext cx="4191000" cy="4572000"/>
          </a:xfrm>
          <a:prstGeom prst="rect">
            <a:avLst/>
          </a:prstGeom>
        </p:spPr>
      </p:pic>
    </p:spTree>
    <p:extLst>
      <p:ext uri="{BB962C8B-B14F-4D97-AF65-F5344CB8AC3E}">
        <p14:creationId xmlns:p14="http://schemas.microsoft.com/office/powerpoint/2010/main" val="363476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Not So Simple Treatment Comparisons</a:t>
            </a:r>
            <a:endParaRPr lang="en-US" dirty="0"/>
          </a:p>
        </p:txBody>
      </p:sp>
      <p:sp>
        <p:nvSpPr>
          <p:cNvPr id="3" name="Content Placeholder 2"/>
          <p:cNvSpPr>
            <a:spLocks noGrp="1"/>
          </p:cNvSpPr>
          <p:nvPr>
            <p:ph idx="1"/>
          </p:nvPr>
        </p:nvSpPr>
        <p:spPr/>
        <p:txBody>
          <a:bodyPr>
            <a:normAutofit/>
          </a:bodyPr>
          <a:lstStyle/>
          <a:p>
            <a:r>
              <a:rPr lang="en-US" dirty="0" smtClean="0"/>
              <a:t>If interaction </a:t>
            </a:r>
            <a:r>
              <a:rPr lang="en-US" dirty="0"/>
              <a:t>between </a:t>
            </a:r>
            <a:r>
              <a:rPr lang="en-US" dirty="0" smtClean="0"/>
              <a:t>score </a:t>
            </a:r>
            <a:r>
              <a:rPr lang="en-US" dirty="0"/>
              <a:t>and treatment </a:t>
            </a:r>
            <a:r>
              <a:rPr lang="en-US" dirty="0" smtClean="0"/>
              <a:t>impact…</a:t>
            </a:r>
          </a:p>
          <a:p>
            <a:pPr lvl="1"/>
            <a:r>
              <a:rPr lang="en-US" dirty="0" smtClean="0"/>
              <a:t>Divide Null hypothesis into 2 or more separate hypotheses (e.g., 1 per threshold)</a:t>
            </a:r>
          </a:p>
          <a:p>
            <a:pPr lvl="1"/>
            <a:r>
              <a:rPr lang="en-US" dirty="0" smtClean="0"/>
              <a:t>Average Causal Effect still viable in middle segment of hybrid design</a:t>
            </a:r>
          </a:p>
          <a:p>
            <a:pPr lvl="1"/>
            <a:r>
              <a:rPr lang="en-US" dirty="0" smtClean="0"/>
              <a:t>Report continuous interaction effect (be wary of effect extrapolations below the first threshold) </a:t>
            </a:r>
          </a:p>
          <a:p>
            <a:pPr lvl="1"/>
            <a:r>
              <a:rPr lang="en-US" dirty="0" smtClean="0"/>
              <a:t>Include historical control/comparison group</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2376304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Nonlinear Outcome-Risk Relationships in Maltreatment Research</a:t>
            </a:r>
            <a:endParaRPr lang="en-US" sz="3600" dirty="0"/>
          </a:p>
        </p:txBody>
      </p:sp>
      <p:sp>
        <p:nvSpPr>
          <p:cNvPr id="3" name="Content Placeholder 2"/>
          <p:cNvSpPr>
            <a:spLocks noGrp="1"/>
          </p:cNvSpPr>
          <p:nvPr>
            <p:ph idx="1"/>
          </p:nvPr>
        </p:nvSpPr>
        <p:spPr/>
        <p:txBody>
          <a:bodyPr>
            <a:normAutofit/>
          </a:bodyPr>
          <a:lstStyle/>
          <a:p>
            <a:r>
              <a:rPr lang="en-US" dirty="0" err="1" smtClean="0"/>
              <a:t>Unbiasedness</a:t>
            </a:r>
            <a:r>
              <a:rPr lang="en-US" dirty="0" smtClean="0"/>
              <a:t> of local treatment effect still holds as long as relationship between risk score and outcome is known in advance</a:t>
            </a:r>
          </a:p>
          <a:p>
            <a:r>
              <a:rPr lang="en-US" dirty="0" smtClean="0"/>
              <a:t>For our context, sought to develop a risk score using archival data from past studies; relationship between risk score and outcome could be cross-validated across similar samples of participants</a:t>
            </a:r>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388940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Developing an Assignment Risk Score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Three separate datasets: </a:t>
            </a:r>
          </a:p>
          <a:p>
            <a:pPr lvl="1"/>
            <a:r>
              <a:rPr lang="en-US" dirty="0" smtClean="0"/>
              <a:t>1 Test sample  (subset of Tulsa agency </a:t>
            </a:r>
            <a:r>
              <a:rPr lang="en-US" dirty="0" err="1" smtClean="0"/>
              <a:t>eval</a:t>
            </a:r>
            <a:r>
              <a:rPr lang="en-US" dirty="0" smtClean="0"/>
              <a:t> dataset) (N=958)</a:t>
            </a:r>
          </a:p>
          <a:p>
            <a:pPr lvl="1"/>
            <a:r>
              <a:rPr lang="en-US" dirty="0" smtClean="0"/>
              <a:t>3 Validation samples </a:t>
            </a:r>
          </a:p>
          <a:p>
            <a:pPr lvl="2"/>
            <a:r>
              <a:rPr lang="en-US" dirty="0" smtClean="0"/>
              <a:t>Non-Hispanic clients from OK secondary prevention HV </a:t>
            </a:r>
            <a:r>
              <a:rPr lang="en-US" dirty="0" err="1" smtClean="0"/>
              <a:t>eval</a:t>
            </a:r>
            <a:r>
              <a:rPr lang="en-US" dirty="0" smtClean="0"/>
              <a:t> </a:t>
            </a:r>
            <a:r>
              <a:rPr lang="en-US" dirty="0"/>
              <a:t>(N=940)</a:t>
            </a:r>
            <a:endParaRPr lang="en-US" dirty="0" smtClean="0"/>
          </a:p>
          <a:p>
            <a:pPr lvl="2"/>
            <a:r>
              <a:rPr lang="en-US" dirty="0" smtClean="0"/>
              <a:t>Hispanic clients from OK secondary prevention HV </a:t>
            </a:r>
            <a:r>
              <a:rPr lang="en-US" dirty="0" err="1" smtClean="0"/>
              <a:t>eval</a:t>
            </a:r>
            <a:r>
              <a:rPr lang="en-US" dirty="0" smtClean="0"/>
              <a:t> </a:t>
            </a:r>
            <a:r>
              <a:rPr lang="en-US" dirty="0"/>
              <a:t>(N=167</a:t>
            </a:r>
            <a:r>
              <a:rPr lang="en-US" dirty="0" smtClean="0"/>
              <a:t>)</a:t>
            </a:r>
          </a:p>
          <a:p>
            <a:pPr lvl="2"/>
            <a:r>
              <a:rPr lang="en-US" dirty="0" smtClean="0"/>
              <a:t>All participants from OUHSC effectiveness trial of </a:t>
            </a:r>
            <a:r>
              <a:rPr lang="en-US" dirty="0" err="1" smtClean="0"/>
              <a:t>SafeCare</a:t>
            </a:r>
            <a:r>
              <a:rPr lang="en-US" dirty="0" smtClean="0"/>
              <a:t>® (N=501)</a:t>
            </a:r>
            <a:endParaRPr lang="en-US" dirty="0"/>
          </a:p>
          <a:p>
            <a:r>
              <a:rPr lang="en-US" dirty="0"/>
              <a:t>R</a:t>
            </a:r>
            <a:r>
              <a:rPr lang="en-US" dirty="0" smtClean="0"/>
              <a:t>egression </a:t>
            </a:r>
            <a:r>
              <a:rPr lang="en-US" dirty="0"/>
              <a:t>tree scoring algorithm available in the RPART recursive partitioning package of R </a:t>
            </a:r>
            <a:r>
              <a:rPr lang="en-US" sz="2000" dirty="0"/>
              <a:t>(</a:t>
            </a:r>
            <a:r>
              <a:rPr lang="en-US" sz="2000" dirty="0" err="1"/>
              <a:t>Therneau</a:t>
            </a:r>
            <a:r>
              <a:rPr lang="en-US" sz="2000" dirty="0"/>
              <a:t> &amp; Atkinson, 1997)</a:t>
            </a:r>
            <a:endParaRPr lang="en-US" sz="2000" dirty="0" smtClean="0"/>
          </a:p>
          <a:p>
            <a:pPr lvl="2"/>
            <a:r>
              <a:rPr lang="en-US" dirty="0" smtClean="0"/>
              <a:t>Event times transformed to </a:t>
            </a:r>
            <a:r>
              <a:rPr lang="en-US" dirty="0"/>
              <a:t>cumulative hazard </a:t>
            </a:r>
            <a:r>
              <a:rPr lang="en-US" dirty="0" smtClean="0"/>
              <a:t>estimates</a:t>
            </a:r>
          </a:p>
          <a:p>
            <a:pPr lvl="2"/>
            <a:r>
              <a:rPr lang="en-US" dirty="0" smtClean="0"/>
              <a:t>Poisson process model version of exponential hazard regression performed on transformed times and censoring variable</a:t>
            </a:r>
          </a:p>
          <a:p>
            <a:pPr lvl="2"/>
            <a:r>
              <a:rPr lang="en-US" dirty="0" smtClean="0"/>
              <a:t>Sequential tree splitting determined by improvements to Poisson deviance</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4180537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Regression Tree Scoring Approach</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Justification: Develop </a:t>
            </a:r>
            <a:r>
              <a:rPr lang="en-US" dirty="0"/>
              <a:t>a </a:t>
            </a:r>
            <a:r>
              <a:rPr lang="en-US" dirty="0" smtClean="0"/>
              <a:t>risk scoring </a:t>
            </a:r>
            <a:r>
              <a:rPr lang="en-US" dirty="0"/>
              <a:t>algorithm that was both </a:t>
            </a:r>
            <a:endParaRPr lang="en-US" dirty="0" smtClean="0"/>
          </a:p>
          <a:p>
            <a:pPr lvl="1"/>
            <a:r>
              <a:rPr lang="en-US" dirty="0" smtClean="0"/>
              <a:t>substantively </a:t>
            </a:r>
            <a:r>
              <a:rPr lang="en-US" dirty="0"/>
              <a:t>meaningful (i.e., congruence with prior </a:t>
            </a:r>
            <a:r>
              <a:rPr lang="en-US" dirty="0" smtClean="0"/>
              <a:t>maltreatment </a:t>
            </a:r>
            <a:r>
              <a:rPr lang="en-US" dirty="0"/>
              <a:t>prediction models</a:t>
            </a:r>
            <a:r>
              <a:rPr lang="en-US" dirty="0" smtClean="0"/>
              <a:t>)</a:t>
            </a:r>
          </a:p>
          <a:p>
            <a:pPr lvl="1"/>
            <a:r>
              <a:rPr lang="en-US" dirty="0"/>
              <a:t>R</a:t>
            </a:r>
            <a:r>
              <a:rPr lang="en-US" dirty="0" smtClean="0"/>
              <a:t>equired </a:t>
            </a:r>
            <a:r>
              <a:rPr lang="en-US" dirty="0"/>
              <a:t>minimal </a:t>
            </a:r>
            <a:r>
              <a:rPr lang="en-US" dirty="0" smtClean="0"/>
              <a:t>inputs and could be scored simply and quickly (</a:t>
            </a:r>
            <a:r>
              <a:rPr lang="en-US" dirty="0" err="1" smtClean="0"/>
              <a:t>ala</a:t>
            </a:r>
            <a:r>
              <a:rPr lang="en-US" dirty="0" smtClean="0"/>
              <a:t> Apgar score)</a:t>
            </a:r>
          </a:p>
          <a:p>
            <a:pPr lvl="1"/>
            <a:r>
              <a:rPr lang="en-US" dirty="0" smtClean="0"/>
              <a:t>Allowed for potential complexities like interactions without greatly overcomplicating scoring procedure </a:t>
            </a:r>
          </a:p>
          <a:p>
            <a:r>
              <a:rPr lang="en-US" dirty="0" smtClean="0"/>
              <a:t>10 covariates allowed to predict event histories</a:t>
            </a:r>
          </a:p>
          <a:p>
            <a:pPr lvl="1"/>
            <a:r>
              <a:rPr lang="en-US" dirty="0"/>
              <a:t>1) </a:t>
            </a:r>
            <a:r>
              <a:rPr lang="en-US" dirty="0" smtClean="0"/>
              <a:t>Brief CAPI risk; 2</a:t>
            </a:r>
            <a:r>
              <a:rPr lang="en-US" dirty="0"/>
              <a:t>) </a:t>
            </a:r>
            <a:r>
              <a:rPr lang="en-US" dirty="0" smtClean="0"/>
              <a:t>poverty; </a:t>
            </a:r>
            <a:r>
              <a:rPr lang="en-US" dirty="0"/>
              <a:t>3) </a:t>
            </a:r>
            <a:r>
              <a:rPr lang="en-US" dirty="0" smtClean="0"/>
              <a:t>any </a:t>
            </a:r>
            <a:r>
              <a:rPr lang="en-US" dirty="0"/>
              <a:t>drug use, including prescription drugs (meds); 4) </a:t>
            </a:r>
            <a:r>
              <a:rPr lang="en-US" dirty="0" smtClean="0"/>
              <a:t>single </a:t>
            </a:r>
            <a:r>
              <a:rPr lang="en-US" dirty="0"/>
              <a:t>parent </a:t>
            </a:r>
            <a:r>
              <a:rPr lang="en-US" dirty="0" smtClean="0"/>
              <a:t>families; </a:t>
            </a:r>
            <a:r>
              <a:rPr lang="en-US" dirty="0"/>
              <a:t>5) </a:t>
            </a:r>
            <a:r>
              <a:rPr lang="en-US" dirty="0" smtClean="0"/>
              <a:t>cigarette use; </a:t>
            </a:r>
            <a:r>
              <a:rPr lang="en-US" dirty="0"/>
              <a:t>6) </a:t>
            </a:r>
            <a:r>
              <a:rPr lang="en-US" dirty="0" smtClean="0"/>
              <a:t>parental age; </a:t>
            </a:r>
            <a:r>
              <a:rPr lang="en-US" dirty="0"/>
              <a:t>7) </a:t>
            </a:r>
            <a:r>
              <a:rPr lang="en-US" dirty="0" smtClean="0"/>
              <a:t>housing instability; </a:t>
            </a:r>
            <a:r>
              <a:rPr lang="en-US" dirty="0"/>
              <a:t>8) </a:t>
            </a:r>
            <a:r>
              <a:rPr lang="en-US" dirty="0" smtClean="0"/>
              <a:t>depression risk; </a:t>
            </a:r>
            <a:r>
              <a:rPr lang="en-US" dirty="0"/>
              <a:t>9) </a:t>
            </a:r>
            <a:r>
              <a:rPr lang="en-US" dirty="0" smtClean="0"/>
              <a:t>substance abuse risk; </a:t>
            </a:r>
            <a:r>
              <a:rPr lang="en-US" dirty="0"/>
              <a:t>and 10) </a:t>
            </a:r>
            <a:r>
              <a:rPr lang="en-US" dirty="0" smtClean="0"/>
              <a:t>prior domestic violence. </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4217674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Scoring Tree</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9" name="Picture 8"/>
          <p:cNvPicPr/>
          <p:nvPr/>
        </p:nvPicPr>
        <p:blipFill>
          <a:blip r:embed="rId4" cstate="print"/>
          <a:srcRect/>
          <a:stretch>
            <a:fillRect/>
          </a:stretch>
        </p:blipFill>
        <p:spPr bwMode="auto">
          <a:xfrm>
            <a:off x="1295400" y="1706244"/>
            <a:ext cx="6705600" cy="4465955"/>
          </a:xfrm>
          <a:prstGeom prst="rect">
            <a:avLst/>
          </a:prstGeom>
          <a:noFill/>
          <a:ln w="9525">
            <a:noFill/>
            <a:miter lim="800000"/>
            <a:headEnd/>
            <a:tailEnd/>
          </a:ln>
        </p:spPr>
      </p:pic>
    </p:spTree>
    <p:extLst>
      <p:ext uri="{BB962C8B-B14F-4D97-AF65-F5344CB8AC3E}">
        <p14:creationId xmlns:p14="http://schemas.microsoft.com/office/powerpoint/2010/main" val="180960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Score Fit in Test Sample</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p:cNvPicPr/>
          <p:nvPr/>
        </p:nvPicPr>
        <p:blipFill>
          <a:blip r:embed="rId4" cstate="print"/>
          <a:srcRect/>
          <a:stretch>
            <a:fillRect/>
          </a:stretch>
        </p:blipFill>
        <p:spPr bwMode="auto">
          <a:xfrm>
            <a:off x="1295400" y="1706245"/>
            <a:ext cx="6629400" cy="4389755"/>
          </a:xfrm>
          <a:prstGeom prst="rect">
            <a:avLst/>
          </a:prstGeom>
          <a:noFill/>
          <a:ln w="9525">
            <a:noFill/>
            <a:miter lim="800000"/>
            <a:headEnd/>
            <a:tailEnd/>
          </a:ln>
        </p:spPr>
      </p:pic>
    </p:spTree>
    <p:extLst>
      <p:ext uri="{BB962C8B-B14F-4D97-AF65-F5344CB8AC3E}">
        <p14:creationId xmlns:p14="http://schemas.microsoft.com/office/powerpoint/2010/main" val="2216268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Score Fit in Validation Samples</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p:cNvPicPr/>
          <p:nvPr/>
        </p:nvPicPr>
        <p:blipFill>
          <a:blip r:embed="rId4" cstate="print"/>
          <a:srcRect/>
          <a:stretch>
            <a:fillRect/>
          </a:stretch>
        </p:blipFill>
        <p:spPr bwMode="auto">
          <a:xfrm>
            <a:off x="1242343" y="1676400"/>
            <a:ext cx="6834857" cy="4541520"/>
          </a:xfrm>
          <a:prstGeom prst="rect">
            <a:avLst/>
          </a:prstGeom>
          <a:noFill/>
          <a:ln w="9525">
            <a:noFill/>
            <a:miter lim="800000"/>
            <a:headEnd/>
            <a:tailEnd/>
          </a:ln>
        </p:spPr>
      </p:pic>
    </p:spTree>
    <p:extLst>
      <p:ext uri="{BB962C8B-B14F-4D97-AF65-F5344CB8AC3E}">
        <p14:creationId xmlns:p14="http://schemas.microsoft.com/office/powerpoint/2010/main" val="2216268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RPART Score Fit in Test and Validation Samples</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9" name="Picture 8"/>
          <p:cNvPicPr/>
          <p:nvPr/>
        </p:nvPicPr>
        <p:blipFill>
          <a:blip r:embed="rId4" cstate="print"/>
          <a:srcRect/>
          <a:stretch>
            <a:fillRect/>
          </a:stretch>
        </p:blipFill>
        <p:spPr bwMode="auto">
          <a:xfrm>
            <a:off x="1350936" y="1676270"/>
            <a:ext cx="6497664" cy="4572130"/>
          </a:xfrm>
          <a:prstGeom prst="rect">
            <a:avLst/>
          </a:prstGeom>
          <a:noFill/>
          <a:ln w="9525">
            <a:noFill/>
            <a:miter lim="800000"/>
            <a:headEnd/>
            <a:tailEnd/>
          </a:ln>
        </p:spPr>
      </p:pic>
    </p:spTree>
    <p:extLst>
      <p:ext uri="{BB962C8B-B14F-4D97-AF65-F5344CB8AC3E}">
        <p14:creationId xmlns:p14="http://schemas.microsoft.com/office/powerpoint/2010/main" val="2543384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58775"/>
            <a:ext cx="8915400" cy="1241425"/>
          </a:xfrm>
        </p:spPr>
        <p:txBody>
          <a:bodyPr>
            <a:noAutofit/>
          </a:bodyPr>
          <a:lstStyle/>
          <a:p>
            <a:r>
              <a:rPr lang="en-US" sz="4000" b="1" dirty="0" smtClean="0">
                <a:latin typeface="Times New Roman" pitchFamily="18" charset="0"/>
                <a:cs typeface="Times New Roman" pitchFamily="18" charset="0"/>
              </a:rPr>
              <a:t>Conflict of Interest Disclosure</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676400"/>
            <a:ext cx="8610600" cy="533400"/>
          </a:xfrm>
        </p:spPr>
        <p:txBody>
          <a:bodyPr>
            <a:noAutofit/>
          </a:bodyPr>
          <a:lstStyle/>
          <a:p>
            <a:pPr algn="l"/>
            <a:r>
              <a:rPr lang="en-US" sz="1200" dirty="0" smtClean="0">
                <a:solidFill>
                  <a:schemeClr val="tx1"/>
                </a:solidFill>
                <a:latin typeface="Times New Roman" pitchFamily="18" charset="0"/>
                <a:cs typeface="Times New Roman" pitchFamily="18" charset="0"/>
              </a:rPr>
              <a:t>Under Accreditation Council for Continuing Medical Education guidelines disclosure must be made regarding financial relationships with commercial interests within the last 12 months. </a:t>
            </a:r>
          </a:p>
          <a:p>
            <a:endParaRPr lang="en-US" sz="2000" dirty="0" smtClean="0">
              <a:solidFill>
                <a:schemeClr val="tx1"/>
              </a:solidFill>
              <a:latin typeface="Times New Roman" pitchFamily="18" charset="0"/>
              <a:cs typeface="Times New Roman" pitchFamily="18" charset="0"/>
            </a:endParaRP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sp>
        <p:nvSpPr>
          <p:cNvPr id="7"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10" name="Picture 9"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12" name="TextBox 11"/>
          <p:cNvSpPr txBox="1"/>
          <p:nvPr/>
        </p:nvSpPr>
        <p:spPr>
          <a:xfrm>
            <a:off x="228600" y="2057400"/>
            <a:ext cx="86106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David Bard</a:t>
            </a:r>
            <a:endParaRPr lang="en-US" sz="2400" b="1" dirty="0">
              <a:latin typeface="Times New Roman" pitchFamily="18" charset="0"/>
              <a:cs typeface="Times New Roman" pitchFamily="18" charset="0"/>
            </a:endParaRPr>
          </a:p>
        </p:txBody>
      </p:sp>
      <p:sp>
        <p:nvSpPr>
          <p:cNvPr id="13" name="TextBox 12"/>
          <p:cNvSpPr txBox="1"/>
          <p:nvPr/>
        </p:nvSpPr>
        <p:spPr>
          <a:xfrm>
            <a:off x="304800" y="2438400"/>
            <a:ext cx="8382000" cy="4031873"/>
          </a:xfrm>
          <a:prstGeom prst="rect">
            <a:avLst/>
          </a:prstGeom>
          <a:noFill/>
        </p:spPr>
        <p:txBody>
          <a:bodyPr wrap="square" rtlCol="0">
            <a:spAutoFit/>
          </a:bodyPr>
          <a:lstStyle/>
          <a:p>
            <a:r>
              <a:rPr lang="en-US" sz="1600" dirty="0" smtClean="0">
                <a:latin typeface="Times New Roman" pitchFamily="18" charset="0"/>
                <a:cs typeface="Times New Roman" pitchFamily="18" charset="0"/>
              </a:rPr>
              <a:t>Grants/Research Support from: </a:t>
            </a:r>
          </a:p>
          <a:p>
            <a:pPr marL="285750" indent="-285750">
              <a:buFont typeface="Arial" pitchFamily="34" charset="0"/>
              <a:buChar char="•"/>
            </a:pPr>
            <a:r>
              <a:rPr lang="en-US" sz="1600" dirty="0"/>
              <a:t>DHHS HRSA and </a:t>
            </a:r>
            <a:r>
              <a:rPr lang="en-US" sz="1600" dirty="0" smtClean="0"/>
              <a:t>ACF </a:t>
            </a:r>
            <a:r>
              <a:rPr lang="en-US" sz="1600" dirty="0"/>
              <a:t>D89MC23154</a:t>
            </a:r>
            <a:endParaRPr lang="en-US" sz="1600" dirty="0" smtClean="0">
              <a:latin typeface="Times New Roman" pitchFamily="18" charset="0"/>
              <a:cs typeface="Times New Roman" pitchFamily="18" charset="0"/>
            </a:endParaRPr>
          </a:p>
          <a:p>
            <a:r>
              <a:rPr lang="en-US" sz="1600" i="1" dirty="0" smtClean="0"/>
              <a:t>	OUHSC </a:t>
            </a:r>
            <a:r>
              <a:rPr lang="en-US" sz="1600" i="1" dirty="0"/>
              <a:t>CCAN Independent Evaluation of the State of Oklahoma Competitive MIECHV </a:t>
            </a:r>
            <a:r>
              <a:rPr lang="en-US" sz="1600" i="1" dirty="0" smtClean="0"/>
              <a:t>	Evidence-Based </a:t>
            </a:r>
            <a:r>
              <a:rPr lang="en-US" sz="1600" i="1" dirty="0"/>
              <a:t>Home Visitation </a:t>
            </a:r>
            <a:r>
              <a:rPr lang="en-US" sz="1600" i="1" dirty="0" smtClean="0"/>
              <a:t>Project</a:t>
            </a: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smtClean="0"/>
              <a:t>Children’s </a:t>
            </a:r>
            <a:r>
              <a:rPr lang="en-US" sz="1600" dirty="0"/>
              <a:t>Bureau </a:t>
            </a:r>
            <a:r>
              <a:rPr lang="en-US" sz="1600" dirty="0" smtClean="0"/>
              <a:t> 90CA1764</a:t>
            </a:r>
            <a:endParaRPr lang="en-US" sz="1600" dirty="0" smtClean="0">
              <a:latin typeface="Times New Roman" pitchFamily="18" charset="0"/>
              <a:cs typeface="Times New Roman" pitchFamily="18" charset="0"/>
            </a:endParaRPr>
          </a:p>
          <a:p>
            <a:r>
              <a:rPr lang="en-US" sz="1600" i="1" dirty="0" smtClean="0"/>
              <a:t>	Evidence-Based </a:t>
            </a:r>
            <a:r>
              <a:rPr lang="en-US" sz="1600" i="1" dirty="0"/>
              <a:t>Child Maltreatment Prevention for High Risk Families: Expanding to </a:t>
            </a:r>
            <a:r>
              <a:rPr lang="en-US" sz="1600" i="1" dirty="0" smtClean="0"/>
              <a:t>	Latino </a:t>
            </a:r>
            <a:r>
              <a:rPr lang="en-US" sz="1600" i="1" dirty="0"/>
              <a:t>Communities, Enhancing Family Violence Prevention and Sustaining </a:t>
            </a:r>
            <a:r>
              <a:rPr lang="en-US" sz="1600" i="1" dirty="0" smtClean="0"/>
              <a:t>Programs</a:t>
            </a:r>
          </a:p>
          <a:p>
            <a:pPr marL="285750" indent="-285750">
              <a:buFont typeface="Arial" pitchFamily="34" charset="0"/>
              <a:buChar char="•"/>
            </a:pPr>
            <a:r>
              <a:rPr lang="en-US" sz="1600" dirty="0" smtClean="0"/>
              <a:t>OKDHS </a:t>
            </a:r>
            <a:r>
              <a:rPr lang="en-US" sz="1600" dirty="0"/>
              <a:t>OJJDP2006JPFX0067</a:t>
            </a:r>
            <a:endParaRPr lang="en-US" sz="1600" i="1" dirty="0">
              <a:latin typeface="Times New Roman" pitchFamily="18" charset="0"/>
              <a:cs typeface="Times New Roman" pitchFamily="18" charset="0"/>
            </a:endParaRPr>
          </a:p>
          <a:p>
            <a:r>
              <a:rPr lang="en-US" sz="1600" i="1" dirty="0" smtClean="0"/>
              <a:t>	Prevention </a:t>
            </a:r>
            <a:r>
              <a:rPr lang="en-US" sz="1600" i="1" dirty="0"/>
              <a:t>of Child Maltreatment in High Risk Urban and Rural Oklahoma </a:t>
            </a:r>
            <a:r>
              <a:rPr lang="en-US" sz="1600" i="1" dirty="0" smtClean="0"/>
              <a:t>Families</a:t>
            </a:r>
          </a:p>
          <a:p>
            <a:pPr marL="285750" indent="-285750">
              <a:buFont typeface="Arial" pitchFamily="34" charset="0"/>
              <a:buChar char="•"/>
            </a:pPr>
            <a:r>
              <a:rPr lang="en-US" sz="1600" dirty="0" smtClean="0"/>
              <a:t>CDC 1R18CE001334-01</a:t>
            </a:r>
          </a:p>
          <a:p>
            <a:r>
              <a:rPr lang="en-US" sz="1600" i="1" dirty="0" smtClean="0"/>
              <a:t>	Cascading </a:t>
            </a:r>
            <a:r>
              <a:rPr lang="en-US" sz="1600" i="1" dirty="0"/>
              <a:t>Diffusion of an Evidence-Based Child </a:t>
            </a:r>
            <a:r>
              <a:rPr lang="en-US" sz="1600" i="1" dirty="0" smtClean="0"/>
              <a:t>Maltreatment</a:t>
            </a:r>
          </a:p>
          <a:p>
            <a:endParaRPr lang="en-US" sz="9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Consultant from: </a:t>
            </a:r>
            <a:r>
              <a:rPr lang="en-US" sz="1600" dirty="0">
                <a:latin typeface="Times New Roman" pitchFamily="18" charset="0"/>
                <a:cs typeface="Times New Roman" pitchFamily="18" charset="0"/>
              </a:rPr>
              <a:t>Casey Family Studies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Stock Shareholder from: None</a:t>
            </a:r>
          </a:p>
          <a:p>
            <a:r>
              <a:rPr lang="en-US" sz="1600" dirty="0" smtClean="0">
                <a:latin typeface="Times New Roman" pitchFamily="18" charset="0"/>
                <a:cs typeface="Times New Roman" pitchFamily="18" charset="0"/>
              </a:rPr>
              <a:t>Honorarium from: Casey Family Studies</a:t>
            </a:r>
          </a:p>
          <a:p>
            <a:r>
              <a:rPr lang="en-US" sz="1600" dirty="0" smtClean="0">
                <a:latin typeface="Times New Roman" pitchFamily="18" charset="0"/>
                <a:cs typeface="Times New Roman" pitchFamily="18" charset="0"/>
              </a:rPr>
              <a:t>Other Financial or Material Support from: None</a:t>
            </a:r>
            <a:endParaRPr lang="en-US" sz="1600" dirty="0">
              <a:latin typeface="Times New Roman" pitchFamily="18" charset="0"/>
              <a:cs typeface="Times New Roman"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custDataLst>
      <p:tags r:id="rId1"/>
    </p:custDataLst>
    <p:extLst>
      <p:ext uri="{BB962C8B-B14F-4D97-AF65-F5344CB8AC3E}">
        <p14:creationId xmlns:p14="http://schemas.microsoft.com/office/powerpoint/2010/main" val="433530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Summary of Method and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Advantages of Regression Discontinuity and Hybrid RD/RCT designs</a:t>
            </a:r>
          </a:p>
          <a:p>
            <a:pPr lvl="1"/>
            <a:r>
              <a:rPr lang="en-US" dirty="0" smtClean="0"/>
              <a:t>Good balance of ethical concerns of treatment match and rigor of scientific investigation</a:t>
            </a:r>
          </a:p>
          <a:p>
            <a:r>
              <a:rPr lang="en-US" dirty="0" smtClean="0"/>
              <a:t>Limitations of Design</a:t>
            </a:r>
          </a:p>
          <a:p>
            <a:pPr lvl="1"/>
            <a:r>
              <a:rPr lang="en-US" dirty="0" smtClean="0"/>
              <a:t>Weakened statistical power</a:t>
            </a:r>
          </a:p>
          <a:p>
            <a:pPr lvl="1"/>
            <a:r>
              <a:rPr lang="en-US" dirty="0" smtClean="0"/>
              <a:t>Must have good a priori knowledge of risk-outcome prediction curve shape</a:t>
            </a:r>
          </a:p>
          <a:p>
            <a:r>
              <a:rPr lang="en-US" dirty="0" smtClean="0"/>
              <a:t>Risk score now available for those </a:t>
            </a:r>
            <a:r>
              <a:rPr lang="en-US" dirty="0" smtClean="0"/>
              <a:t>wishing </a:t>
            </a:r>
            <a:r>
              <a:rPr lang="en-US" dirty="0" smtClean="0"/>
              <a:t>to incorporate triage decisions into designs for HV effectiveness research</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2197873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Adaptive Treatments in </a:t>
            </a:r>
            <a:br>
              <a:rPr lang="en-US" dirty="0" smtClean="0"/>
            </a:br>
            <a:r>
              <a:rPr lang="en-US" dirty="0" smtClean="0"/>
              <a:t>Home Visitation Research</a:t>
            </a:r>
            <a:endParaRPr lang="en-US" dirty="0"/>
          </a:p>
        </p:txBody>
      </p:sp>
      <p:sp>
        <p:nvSpPr>
          <p:cNvPr id="3"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4" name="Picture 3"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5"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6" y="0"/>
            <a:ext cx="1866054" cy="1085850"/>
          </a:xfrm>
          <a:prstGeom prst="rect">
            <a:avLst/>
          </a:prstGeom>
        </p:spPr>
      </p:pic>
    </p:spTree>
    <p:extLst>
      <p:ext uri="{BB962C8B-B14F-4D97-AF65-F5344CB8AC3E}">
        <p14:creationId xmlns:p14="http://schemas.microsoft.com/office/powerpoint/2010/main" val="1864151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Multi-Dimensionality of Client Risk</a:t>
            </a:r>
            <a:endParaRPr lang="en-US" dirty="0"/>
          </a:p>
        </p:txBody>
      </p:sp>
      <p:sp>
        <p:nvSpPr>
          <p:cNvPr id="3" name="Content Placeholder 2"/>
          <p:cNvSpPr>
            <a:spLocks noGrp="1"/>
          </p:cNvSpPr>
          <p:nvPr>
            <p:ph idx="1"/>
          </p:nvPr>
        </p:nvSpPr>
        <p:spPr/>
        <p:txBody>
          <a:bodyPr>
            <a:normAutofit/>
          </a:bodyPr>
          <a:lstStyle/>
          <a:p>
            <a:r>
              <a:rPr lang="en-US" dirty="0" smtClean="0"/>
              <a:t>Major subtypes of maltreatment</a:t>
            </a:r>
          </a:p>
          <a:p>
            <a:r>
              <a:rPr lang="en-US" dirty="0" smtClean="0"/>
              <a:t>Can we predict prospective subtype incidence?</a:t>
            </a:r>
          </a:p>
          <a:p>
            <a:r>
              <a:rPr lang="en-US" dirty="0" smtClean="0"/>
              <a:t>Assuming we can predict risk, efficacy for adaptive </a:t>
            </a:r>
            <a:r>
              <a:rPr lang="en-US" dirty="0" smtClean="0"/>
              <a:t>treatments?</a:t>
            </a:r>
          </a:p>
          <a:p>
            <a:r>
              <a:rPr lang="en-US" dirty="0" smtClean="0"/>
              <a:t>Desire </a:t>
            </a:r>
            <a:r>
              <a:rPr lang="en-US" dirty="0" smtClean="0"/>
              <a:t>for such systems parallel patient-centered </a:t>
            </a:r>
            <a:r>
              <a:rPr lang="en-US" dirty="0"/>
              <a:t>care emphasis in medicine (Eddy et al., </a:t>
            </a:r>
            <a:r>
              <a:rPr lang="en-US" dirty="0" smtClean="0"/>
              <a:t>2011)</a:t>
            </a:r>
            <a:endParaRPr lang="en-US" dirty="0"/>
          </a:p>
          <a:p>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245613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Why bother?</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Current </a:t>
            </a:r>
            <a:r>
              <a:rPr lang="en-US" dirty="0"/>
              <a:t>system failures- particularly those occurring early in treatment</a:t>
            </a:r>
          </a:p>
          <a:p>
            <a:pPr marL="342900" lvl="1" indent="-342900">
              <a:buFont typeface="Arial" pitchFamily="34" charset="0"/>
              <a:buChar char="•"/>
            </a:pPr>
            <a:endParaRPr lang="en-US" dirty="0"/>
          </a:p>
          <a:p>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4098"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712" y="2514600"/>
            <a:ext cx="5867400" cy="367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H="1" flipV="1">
            <a:off x="2781300" y="2514600"/>
            <a:ext cx="38100" cy="335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3124200"/>
            <a:ext cx="137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006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Explained by Service Compliance?</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Current </a:t>
            </a:r>
            <a:r>
              <a:rPr lang="en-US" dirty="0"/>
              <a:t>system failures- </a:t>
            </a:r>
            <a:r>
              <a:rPr lang="en-US" dirty="0" smtClean="0"/>
              <a:t>even among those </a:t>
            </a:r>
            <a:r>
              <a:rPr lang="en-US" dirty="0" smtClean="0"/>
              <a:t>reaching </a:t>
            </a:r>
            <a:r>
              <a:rPr lang="en-US" dirty="0" smtClean="0"/>
              <a:t>service goals (n=93)</a:t>
            </a:r>
            <a:endParaRPr lang="en-US" dirty="0"/>
          </a:p>
          <a:p>
            <a:pPr marL="342900" lvl="1" indent="-342900">
              <a:buFont typeface="Arial" pitchFamily="34" charset="0"/>
              <a:buChar char="•"/>
            </a:pPr>
            <a:endParaRPr lang="en-US" dirty="0"/>
          </a:p>
          <a:p>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90800"/>
            <a:ext cx="5562600" cy="359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flipV="1">
            <a:off x="3048000" y="2590800"/>
            <a:ext cx="0" cy="31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33600" y="3352800"/>
            <a:ext cx="152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338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Predictions of Future Abuse and Neglect Subtypes</a:t>
            </a:r>
            <a:endParaRPr lang="en-US" dirty="0"/>
          </a:p>
        </p:txBody>
      </p:sp>
      <p:sp>
        <p:nvSpPr>
          <p:cNvPr id="3" name="Content Placeholder 2"/>
          <p:cNvSpPr>
            <a:spLocks noGrp="1"/>
          </p:cNvSpPr>
          <p:nvPr>
            <p:ph idx="1"/>
          </p:nvPr>
        </p:nvSpPr>
        <p:spPr/>
        <p:txBody>
          <a:bodyPr/>
          <a:lstStyle/>
          <a:p>
            <a:r>
              <a:rPr lang="en-US" dirty="0" smtClean="0"/>
              <a:t>Past work</a:t>
            </a:r>
          </a:p>
          <a:p>
            <a:pPr lvl="1"/>
            <a:r>
              <a:rPr lang="en-US" dirty="0" smtClean="0"/>
              <a:t>Relatively good at predicting any future CPS involvement</a:t>
            </a:r>
          </a:p>
          <a:p>
            <a:pPr lvl="1"/>
            <a:r>
              <a:rPr lang="en-US" dirty="0" smtClean="0"/>
              <a:t>Multiple failures when trying to predict future subtypes</a:t>
            </a:r>
          </a:p>
          <a:p>
            <a:pPr lvl="1"/>
            <a:endParaRPr lang="en-US" dirty="0" smtClean="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72025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Adaptive </a:t>
            </a:r>
            <a:r>
              <a:rPr lang="en-US" dirty="0" err="1" smtClean="0"/>
              <a:t>Treament</a:t>
            </a:r>
            <a:r>
              <a:rPr lang="en-US" dirty="0" smtClean="0"/>
              <a:t>: Order and Dose/Intensity Implications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Order-Matters?</a:t>
            </a:r>
          </a:p>
          <a:p>
            <a:pPr lvl="1"/>
            <a:r>
              <a:rPr lang="en-US" dirty="0" smtClean="0"/>
              <a:t>Concept: Order of </a:t>
            </a:r>
            <a:r>
              <a:rPr lang="en-US" dirty="0" err="1" smtClean="0"/>
              <a:t>SafeCare</a:t>
            </a:r>
            <a:r>
              <a:rPr lang="en-US" dirty="0" smtClean="0"/>
              <a:t> module exposure can matter when immediate risks areas are not addressed early in treatment </a:t>
            </a:r>
          </a:p>
          <a:p>
            <a:r>
              <a:rPr lang="en-US" dirty="0" smtClean="0"/>
              <a:t>Less-is-More?</a:t>
            </a:r>
          </a:p>
          <a:p>
            <a:pPr lvl="1"/>
            <a:r>
              <a:rPr lang="en-US" dirty="0" smtClean="0"/>
              <a:t>Concept: Which is more important, depth of coverage or breadth of coverage?</a:t>
            </a:r>
          </a:p>
          <a:p>
            <a:r>
              <a:rPr lang="en-US" dirty="0" smtClean="0"/>
              <a:t>Augmentation of </a:t>
            </a:r>
            <a:r>
              <a:rPr lang="en-US" dirty="0" err="1" smtClean="0"/>
              <a:t>SafeCare</a:t>
            </a:r>
            <a:endParaRPr lang="en-US" dirty="0" smtClean="0"/>
          </a:p>
          <a:p>
            <a:pPr lvl="1"/>
            <a:r>
              <a:rPr lang="en-US" dirty="0" smtClean="0"/>
              <a:t>Discipline module</a:t>
            </a:r>
            <a:endParaRPr lang="en-US" dirty="0"/>
          </a:p>
          <a:p>
            <a:pPr lvl="1"/>
            <a:r>
              <a:rPr lang="en-US" dirty="0" smtClean="0"/>
              <a:t>Partner and family violence module</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560423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200" dirty="0" smtClean="0"/>
              <a:t>Small-Scale Design of Less-Is-More and Order-Matters Adaptions to </a:t>
            </a:r>
            <a:r>
              <a:rPr lang="en-US" sz="3200" dirty="0" err="1" smtClean="0"/>
              <a:t>SafeCare</a:t>
            </a:r>
            <a:r>
              <a:rPr lang="en-US" sz="3200" dirty="0" smtClean="0"/>
              <a:t>®</a:t>
            </a:r>
            <a:endParaRPr 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44333305"/>
              </p:ext>
            </p:extLst>
          </p:nvPr>
        </p:nvGraphicFramePr>
        <p:xfrm>
          <a:off x="2646362" y="2590800"/>
          <a:ext cx="4013199" cy="2618392"/>
        </p:xfrm>
        <a:graphic>
          <a:graphicData uri="http://schemas.openxmlformats.org/drawingml/2006/table">
            <a:tbl>
              <a:tblPr firstRow="1" firstCol="1" bandRow="1">
                <a:tableStyleId>{5C22544A-7EE6-4342-B048-85BDC9FD1C3A}</a:tableStyleId>
              </a:tblPr>
              <a:tblGrid>
                <a:gridCol w="859971"/>
                <a:gridCol w="1576614"/>
                <a:gridCol w="1576614"/>
              </a:tblGrid>
              <a:tr h="1297528">
                <a:tc>
                  <a:txBody>
                    <a:bodyPr/>
                    <a:lstStyle/>
                    <a:p>
                      <a:pPr>
                        <a:lnSpc>
                          <a:spcPct val="115000"/>
                        </a:lnSpc>
                      </a:pPr>
                      <a:endParaRPr lang="en-US" sz="1100" dirty="0">
                        <a:effectLst/>
                        <a:latin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Consumer-Driven</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Data-</a:t>
                      </a:r>
                    </a:p>
                    <a:p>
                      <a:pPr marL="0" marR="0" algn="ctr">
                        <a:lnSpc>
                          <a:spcPct val="115000"/>
                        </a:lnSpc>
                        <a:spcBef>
                          <a:spcPts val="0"/>
                        </a:spcBef>
                        <a:spcAft>
                          <a:spcPts val="0"/>
                        </a:spcAft>
                      </a:pPr>
                      <a:r>
                        <a:rPr lang="en-US" sz="1100">
                          <a:effectLst/>
                        </a:rPr>
                        <a:t>Driven</a:t>
                      </a:r>
                      <a:endParaRPr lang="en-US" sz="1100">
                        <a:effectLst/>
                        <a:latin typeface="Calibri"/>
                        <a:ea typeface="Calibri"/>
                        <a:cs typeface="Times New Roman"/>
                      </a:endParaRPr>
                    </a:p>
                  </a:txBody>
                  <a:tcPr marL="68580" marR="68580" marT="0" marB="0" anchor="b"/>
                </a:tc>
              </a:tr>
              <a:tr h="660432">
                <a:tc>
                  <a:txBody>
                    <a:bodyPr/>
                    <a:lstStyle/>
                    <a:p>
                      <a:pPr marL="0" marR="0">
                        <a:lnSpc>
                          <a:spcPct val="115000"/>
                        </a:lnSpc>
                        <a:spcBef>
                          <a:spcPts val="0"/>
                        </a:spcBef>
                        <a:spcAft>
                          <a:spcPts val="0"/>
                        </a:spcAft>
                      </a:pPr>
                      <a:r>
                        <a:rPr lang="en-US" sz="1100">
                          <a:effectLst/>
                        </a:rPr>
                        <a:t>PD+4</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n=100</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dirty="0">
                          <a:effectLst/>
                        </a:rPr>
                        <a:t>n=100</a:t>
                      </a:r>
                      <a:endParaRPr lang="en-US" sz="1100" dirty="0">
                        <a:effectLst/>
                        <a:latin typeface="Calibri"/>
                        <a:ea typeface="Calibri"/>
                        <a:cs typeface="Times New Roman"/>
                      </a:endParaRPr>
                    </a:p>
                  </a:txBody>
                  <a:tcPr marL="68580" marR="68580" marT="0" marB="0" anchor="b"/>
                </a:tc>
              </a:tr>
              <a:tr h="660432">
                <a:tc>
                  <a:txBody>
                    <a:bodyPr/>
                    <a:lstStyle/>
                    <a:p>
                      <a:pPr marL="0" marR="0">
                        <a:lnSpc>
                          <a:spcPct val="115000"/>
                        </a:lnSpc>
                        <a:spcBef>
                          <a:spcPts val="0"/>
                        </a:spcBef>
                        <a:spcAft>
                          <a:spcPts val="0"/>
                        </a:spcAft>
                      </a:pPr>
                      <a:r>
                        <a:rPr lang="en-US" sz="1100">
                          <a:effectLst/>
                        </a:rPr>
                        <a:t>PD+1</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a:effectLst/>
                        </a:rPr>
                        <a:t>n=100</a:t>
                      </a:r>
                      <a:endParaRPr lang="en-US" sz="11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100" dirty="0">
                          <a:effectLst/>
                        </a:rPr>
                        <a:t>n=100</a:t>
                      </a:r>
                      <a:endParaRPr lang="en-US" sz="1100" dirty="0">
                        <a:effectLst/>
                        <a:latin typeface="Calibri"/>
                        <a:ea typeface="Calibri"/>
                        <a:cs typeface="Times New Roman"/>
                      </a:endParaRPr>
                    </a:p>
                  </a:txBody>
                  <a:tcPr marL="68580" marR="68580" marT="0" marB="0" anchor="b"/>
                </a:tc>
              </a:tr>
            </a:tbl>
          </a:graphicData>
        </a:graphic>
      </p:graphicFrame>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
        <p:nvSpPr>
          <p:cNvPr id="9" name="Rectangle 1"/>
          <p:cNvSpPr>
            <a:spLocks noChangeArrowheads="1"/>
          </p:cNvSpPr>
          <p:nvPr/>
        </p:nvSpPr>
        <p:spPr bwMode="auto">
          <a:xfrm>
            <a:off x="701194" y="1781145"/>
            <a:ext cx="4219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1.  The 2</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Factorial Design Matrix</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673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to Next?</a:t>
            </a:r>
            <a:br>
              <a:rPr lang="en-US" dirty="0" smtClean="0"/>
            </a:br>
            <a:r>
              <a:rPr lang="en-US" dirty="0" smtClean="0"/>
              <a:t>New Frontiers in </a:t>
            </a:r>
            <a:br>
              <a:rPr lang="en-US" dirty="0" smtClean="0"/>
            </a:br>
            <a:r>
              <a:rPr lang="en-US" dirty="0" smtClean="0"/>
              <a:t>Risk Profile Measurement</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6" y="0"/>
            <a:ext cx="1866054" cy="1085850"/>
          </a:xfrm>
          <a:prstGeom prst="rect">
            <a:avLst/>
          </a:prstGeom>
        </p:spPr>
      </p:pic>
    </p:spTree>
    <p:extLst>
      <p:ext uri="{BB962C8B-B14F-4D97-AF65-F5344CB8AC3E}">
        <p14:creationId xmlns:p14="http://schemas.microsoft.com/office/powerpoint/2010/main" val="3667813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lstStyle/>
          <a:p>
            <a:pPr algn="l"/>
            <a:r>
              <a:rPr lang="en-US" dirty="0" smtClean="0"/>
              <a:t>“Measurement Is </a:t>
            </a:r>
            <a:r>
              <a:rPr lang="en-US" dirty="0"/>
              <a:t>N</a:t>
            </a:r>
            <a:r>
              <a:rPr lang="en-US" dirty="0" smtClean="0"/>
              <a:t>ot Sexy!”</a:t>
            </a:r>
            <a:endParaRPr lang="en-US" dirty="0"/>
          </a:p>
        </p:txBody>
      </p:sp>
      <p:sp>
        <p:nvSpPr>
          <p:cNvPr id="3" name="Content Placeholder 2"/>
          <p:cNvSpPr>
            <a:spLocks noGrp="1"/>
          </p:cNvSpPr>
          <p:nvPr>
            <p:ph idx="1"/>
          </p:nvPr>
        </p:nvSpPr>
        <p:spPr/>
        <p:txBody>
          <a:bodyPr/>
          <a:lstStyle/>
          <a:p>
            <a:r>
              <a:rPr lang="en-US" dirty="0" smtClean="0"/>
              <a:t>But, yet, it’s crucial!</a:t>
            </a:r>
          </a:p>
          <a:p>
            <a:r>
              <a:rPr lang="en-US" dirty="0" smtClean="0"/>
              <a:t>Sin qua non</a:t>
            </a:r>
          </a:p>
          <a:p>
            <a:pPr lvl="1"/>
            <a:r>
              <a:rPr lang="en-US" dirty="0" smtClean="0"/>
              <a:t>Without measurement we have no “evidence-base”</a:t>
            </a:r>
          </a:p>
          <a:p>
            <a:r>
              <a:rPr lang="en-US" dirty="0" smtClean="0"/>
              <a:t>All that glitters is not gold</a:t>
            </a:r>
          </a:p>
          <a:p>
            <a:pPr lvl="1"/>
            <a:r>
              <a:rPr lang="en-US" dirty="0" smtClean="0"/>
              <a:t>Unreliable measurement is fool’s gold</a:t>
            </a:r>
          </a:p>
          <a:p>
            <a:pPr lvl="1"/>
            <a:r>
              <a:rPr lang="en-US" dirty="0" smtClean="0"/>
              <a:t>Surrogate measurement often amounts to the same</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215030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a:t>Overview of Presentation</a:t>
            </a:r>
          </a:p>
        </p:txBody>
      </p:sp>
      <p:sp>
        <p:nvSpPr>
          <p:cNvPr id="3" name="Content Placeholder 2"/>
          <p:cNvSpPr>
            <a:spLocks noGrp="1"/>
          </p:cNvSpPr>
          <p:nvPr>
            <p:ph idx="1"/>
          </p:nvPr>
        </p:nvSpPr>
        <p:spPr/>
        <p:txBody>
          <a:bodyPr>
            <a:normAutofit fontScale="92500" lnSpcReduction="10000"/>
          </a:bodyPr>
          <a:lstStyle/>
          <a:p>
            <a:r>
              <a:rPr lang="en-US" dirty="0"/>
              <a:t>Theme: State-of-the-Art Study Designs for Evaluating Home-Visitation Programs</a:t>
            </a:r>
          </a:p>
          <a:p>
            <a:pPr lvl="1"/>
            <a:r>
              <a:rPr lang="en-US" dirty="0"/>
              <a:t>Appropriate client triage</a:t>
            </a:r>
          </a:p>
          <a:p>
            <a:pPr lvl="1"/>
            <a:r>
              <a:rPr lang="en-US" dirty="0"/>
              <a:t>Adaptive HV services (meeting individual client needs)</a:t>
            </a:r>
          </a:p>
          <a:p>
            <a:r>
              <a:rPr lang="en-US" dirty="0"/>
              <a:t>State-of-the-System Address on Measurement of Outcomes and Risk Factors</a:t>
            </a:r>
          </a:p>
          <a:p>
            <a:pPr lvl="1"/>
            <a:r>
              <a:rPr lang="en-US" dirty="0"/>
              <a:t>Where we’ve been (history of risk factor research)</a:t>
            </a:r>
          </a:p>
          <a:p>
            <a:pPr lvl="1"/>
            <a:r>
              <a:rPr lang="en-US" dirty="0"/>
              <a:t>Where we are now (expected risk factor covariates)</a:t>
            </a:r>
          </a:p>
          <a:p>
            <a:pPr lvl="1"/>
            <a:r>
              <a:rPr lang="en-US" dirty="0"/>
              <a:t>Where we might be headed (need for new measurement methods and better prediction)</a:t>
            </a:r>
          </a:p>
          <a:p>
            <a:pPr marL="1371600" lvl="3" indent="0">
              <a:buNone/>
            </a:pPr>
            <a:endParaRPr lang="en-US" dirty="0" smtClean="0"/>
          </a:p>
          <a:p>
            <a:pPr marL="1828800" lvl="3" indent="-457200">
              <a:buFont typeface="+mj-lt"/>
              <a:buAutoNum type="arabicPeriod"/>
            </a:pPr>
            <a:endParaRPr lang="en-US" dirty="0" smtClean="0"/>
          </a:p>
          <a:p>
            <a:pPr marL="1828800" lvl="3" indent="-457200">
              <a:buFont typeface="+mj-lt"/>
              <a:buAutoNum type="arabicPeriod"/>
            </a:pPr>
            <a:endParaRPr lang="en-US" dirty="0" smtClean="0"/>
          </a:p>
          <a:p>
            <a:pPr marL="1828800" lvl="3" indent="-457200">
              <a:buFont typeface="+mj-lt"/>
              <a:buAutoNum type="arabicPeriod"/>
            </a:pPr>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293157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a:t>“If it </a:t>
            </a:r>
            <a:r>
              <a:rPr lang="en-US" dirty="0" err="1"/>
              <a:t>ain’t</a:t>
            </a:r>
            <a:r>
              <a:rPr lang="en-US" dirty="0"/>
              <a:t> broke, don’t fix it.” </a:t>
            </a:r>
          </a:p>
        </p:txBody>
      </p:sp>
      <p:pic>
        <p:nvPicPr>
          <p:cNvPr id="2050" name="Picture 2" descr="http://www.murderati.com/storage/maths344.gif?__SQUARESPACE_CACHEVERSION=12882996755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81300"/>
            <a:ext cx="3276600" cy="3238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7000" y="1752600"/>
            <a:ext cx="4038600" cy="1815882"/>
          </a:xfrm>
          <a:prstGeom prst="rect">
            <a:avLst/>
          </a:prstGeom>
          <a:solidFill>
            <a:schemeClr val="bg1"/>
          </a:solidFill>
          <a:effectLst/>
        </p:spPr>
        <p:txBody>
          <a:bodyPr wrap="square" rtlCol="0">
            <a:spAutoFit/>
          </a:bodyPr>
          <a:lstStyle/>
          <a:p>
            <a:pPr algn="ctr"/>
            <a:r>
              <a:rPr lang="en-US" sz="2800" dirty="0" smtClean="0"/>
              <a:t>But are we measuring from all the </a:t>
            </a:r>
            <a:r>
              <a:rPr lang="en-US" sz="2800" i="1" dirty="0" smtClean="0"/>
              <a:t>right</a:t>
            </a:r>
            <a:r>
              <a:rPr lang="en-US" sz="2800" dirty="0" smtClean="0"/>
              <a:t> angles?</a:t>
            </a:r>
          </a:p>
          <a:p>
            <a:pPr algn="ctr"/>
            <a:endParaRPr lang="en-US" sz="2800" dirty="0"/>
          </a:p>
          <a:p>
            <a:pPr algn="ctr"/>
            <a:endParaRPr lang="en-US" sz="2800" dirty="0"/>
          </a:p>
        </p:txBody>
      </p:sp>
      <p:sp>
        <p:nvSpPr>
          <p:cNvPr id="6"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7" name="Picture 6"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8"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646171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4000" dirty="0" smtClean="0"/>
              <a:t>Measurement Deficiencies in Maltreatment Research</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Outcome Measurement</a:t>
            </a:r>
          </a:p>
          <a:p>
            <a:pPr lvl="1"/>
            <a:r>
              <a:rPr lang="en-US" dirty="0" smtClean="0"/>
              <a:t>Self-reported potential</a:t>
            </a:r>
          </a:p>
          <a:p>
            <a:pPr lvl="1"/>
            <a:r>
              <a:rPr lang="en-US" dirty="0" smtClean="0"/>
              <a:t>Provider-reported potential</a:t>
            </a:r>
          </a:p>
          <a:p>
            <a:pPr lvl="1"/>
            <a:r>
              <a:rPr lang="en-US" dirty="0" smtClean="0"/>
              <a:t>Maltreatment reporting</a:t>
            </a:r>
          </a:p>
          <a:p>
            <a:pPr lvl="2"/>
            <a:r>
              <a:rPr lang="en-US" dirty="0" smtClean="0"/>
              <a:t>Fuzzy measurement and power of detection</a:t>
            </a:r>
          </a:p>
          <a:p>
            <a:r>
              <a:rPr lang="en-US" dirty="0" smtClean="0"/>
              <a:t>Risk Factor Measurement</a:t>
            </a:r>
          </a:p>
          <a:p>
            <a:pPr lvl="1"/>
            <a:r>
              <a:rPr lang="en-US" dirty="0" smtClean="0"/>
              <a:t>Maltreatment Subtype Prediction Failures</a:t>
            </a:r>
          </a:p>
          <a:p>
            <a:pPr lvl="2"/>
            <a:r>
              <a:rPr lang="en-US" dirty="0" smtClean="0"/>
              <a:t>Very few are expected to predict subtypes b/c they are global/generic constructs (depression, demographic indicators) </a:t>
            </a:r>
          </a:p>
          <a:p>
            <a:pPr lvl="2"/>
            <a:r>
              <a:rPr lang="en-US" dirty="0" smtClean="0"/>
              <a:t>Self-report or Provider-report rating scales (Scaling individuals only; e.g., </a:t>
            </a:r>
            <a:r>
              <a:rPr lang="en-US" dirty="0" err="1" smtClean="0"/>
              <a:t>Likert</a:t>
            </a:r>
            <a:r>
              <a:rPr lang="en-US" dirty="0" smtClean="0"/>
              <a:t>-like response scales)</a:t>
            </a:r>
          </a:p>
          <a:p>
            <a:r>
              <a:rPr lang="en-US" dirty="0" smtClean="0"/>
              <a:t>Sexiness quotients aside, to advance the science, measurement needs to be (re)addressed!!!</a:t>
            </a:r>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400988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CCAN Subtype Prediction Model Summaries: Environmental Neglect</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Content Placeholder 7"/>
          <p:cNvPicPr>
            <a:picLocks noGrp="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685966" y="1600200"/>
            <a:ext cx="7772067" cy="4525963"/>
          </a:xfrm>
          <a:prstGeom prst="rect">
            <a:avLst/>
          </a:prstGeom>
          <a:noFill/>
          <a:ln>
            <a:noFill/>
          </a:ln>
        </p:spPr>
      </p:pic>
    </p:spTree>
    <p:extLst>
      <p:ext uri="{BB962C8B-B14F-4D97-AF65-F5344CB8AC3E}">
        <p14:creationId xmlns:p14="http://schemas.microsoft.com/office/powerpoint/2010/main" val="834060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CCAN Subtype Prediction Model Summaries: Medical Neglect</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4571" y="1543373"/>
            <a:ext cx="6834857" cy="4473575"/>
          </a:xfrm>
          <a:prstGeom prst="rect">
            <a:avLst/>
          </a:prstGeom>
          <a:noFill/>
          <a:ln>
            <a:noFill/>
          </a:ln>
        </p:spPr>
      </p:pic>
    </p:spTree>
    <p:extLst>
      <p:ext uri="{BB962C8B-B14F-4D97-AF65-F5344CB8AC3E}">
        <p14:creationId xmlns:p14="http://schemas.microsoft.com/office/powerpoint/2010/main" val="2542554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CCAN Subtype Prediction Model Summaries: IPV</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676400"/>
            <a:ext cx="6629400" cy="4397376"/>
          </a:xfrm>
          <a:prstGeom prst="rect">
            <a:avLst/>
          </a:prstGeom>
          <a:noFill/>
          <a:ln>
            <a:noFill/>
          </a:ln>
        </p:spPr>
      </p:pic>
    </p:spTree>
    <p:extLst>
      <p:ext uri="{BB962C8B-B14F-4D97-AF65-F5344CB8AC3E}">
        <p14:creationId xmlns:p14="http://schemas.microsoft.com/office/powerpoint/2010/main" val="12290339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63698" y="274638"/>
            <a:ext cx="7323101" cy="1143000"/>
          </a:xfrm>
        </p:spPr>
        <p:txBody>
          <a:bodyPr>
            <a:normAutofit fontScale="90000"/>
          </a:bodyPr>
          <a:lstStyle/>
          <a:p>
            <a:pPr algn="l"/>
            <a:r>
              <a:rPr lang="en-US" dirty="0" smtClean="0"/>
              <a:t>Decision-Theoretic Approaches to Measurement</a:t>
            </a:r>
            <a:endParaRPr lang="en-US" dirty="0"/>
          </a:p>
        </p:txBody>
      </p:sp>
      <p:sp>
        <p:nvSpPr>
          <p:cNvPr id="7" name="Content Placeholder 6"/>
          <p:cNvSpPr>
            <a:spLocks noGrp="1"/>
          </p:cNvSpPr>
          <p:nvPr>
            <p:ph idx="1"/>
          </p:nvPr>
        </p:nvSpPr>
        <p:spPr/>
        <p:txBody>
          <a:bodyPr/>
          <a:lstStyle/>
          <a:p>
            <a:r>
              <a:rPr lang="en-US" dirty="0"/>
              <a:t>“Vividness” and emotional aspects of future decision-making</a:t>
            </a:r>
          </a:p>
          <a:p>
            <a:r>
              <a:rPr lang="en-US" dirty="0"/>
              <a:t>Multi-dimensionality of Risk Revisited: Risk Perception vs. Risk Attitude</a:t>
            </a:r>
          </a:p>
          <a:p>
            <a:r>
              <a:rPr lang="en-US" dirty="0"/>
              <a:t>Scaling individuals and stimuli (attributes) based on preferential-choice </a:t>
            </a:r>
            <a:r>
              <a:rPr lang="en-US" dirty="0" smtClean="0"/>
              <a:t>tasks</a:t>
            </a:r>
          </a:p>
          <a:p>
            <a:pPr lvl="1"/>
            <a:r>
              <a:rPr lang="en-US" dirty="0" smtClean="0"/>
              <a:t>Digging deep into the meaning of unit of measurement and assumptions of interval scaling</a:t>
            </a:r>
            <a:endParaRPr lang="en-US" dirty="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8"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616686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There is Precedent  </a:t>
            </a:r>
            <a:br>
              <a:rPr lang="en-US" dirty="0" smtClean="0"/>
            </a:br>
            <a:r>
              <a:rPr lang="en-US" dirty="0"/>
              <a:t>Health Behavioral Decision Theory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5029200" cy="4800600"/>
              </a:xfrm>
            </p:spPr>
            <p:txBody>
              <a:bodyPr>
                <a:normAutofit/>
              </a:bodyPr>
              <a:lstStyle/>
              <a:p>
                <a:r>
                  <a:rPr lang="en-US" dirty="0" smtClean="0"/>
                  <a:t>Theory of Reasoned Action </a:t>
                </a:r>
                <a:r>
                  <a:rPr lang="en-US" sz="2000" dirty="0"/>
                  <a:t>(TRA; </a:t>
                </a:r>
                <a:r>
                  <a:rPr lang="en-US" sz="2000" dirty="0" err="1"/>
                  <a:t>Fishbein</a:t>
                </a:r>
                <a:r>
                  <a:rPr lang="en-US" sz="2000" dirty="0"/>
                  <a:t> &amp; </a:t>
                </a:r>
                <a:r>
                  <a:rPr lang="en-US" sz="2000" dirty="0" err="1"/>
                  <a:t>Azjen</a:t>
                </a:r>
                <a:r>
                  <a:rPr lang="en-US" sz="2000" dirty="0"/>
                  <a:t>, 1975</a:t>
                </a:r>
                <a:r>
                  <a:rPr lang="en-US" sz="2000" dirty="0" smtClean="0"/>
                  <a:t>)</a:t>
                </a:r>
              </a:p>
              <a:p>
                <a:pPr lvl="1"/>
                <a:r>
                  <a:rPr lang="en-US" sz="1600" dirty="0" smtClean="0"/>
                  <a:t>Behavior </a:t>
                </a:r>
                <a:r>
                  <a:rPr lang="en-US" sz="1600" dirty="0"/>
                  <a:t>is a function of intention (I), which in turn is determined by two factors, attitude toward the behavior (</a:t>
                </a:r>
                <a:r>
                  <a:rPr lang="en-US" sz="1600" dirty="0" err="1"/>
                  <a:t>Ab</a:t>
                </a:r>
                <a:r>
                  <a:rPr lang="en-US" sz="1600" dirty="0"/>
                  <a:t>) and subjective </a:t>
                </a:r>
                <a:r>
                  <a:rPr lang="en-US" sz="1600" dirty="0" smtClean="0"/>
                  <a:t>norms </a:t>
                </a:r>
                <a:r>
                  <a:rPr lang="en-US" sz="1600" dirty="0"/>
                  <a:t>(SN), i.e.,</a:t>
                </a:r>
              </a:p>
              <a:p>
                <a:pPr marL="457200" lvl="1" indent="0">
                  <a:buNone/>
                </a:pPr>
                <a:r>
                  <a:rPr lang="en-US" sz="1600" dirty="0" smtClean="0"/>
                  <a:t>	</a:t>
                </a:r>
                <a14:m>
                  <m:oMath xmlns:m="http://schemas.openxmlformats.org/officeDocument/2006/math">
                    <m:r>
                      <a:rPr lang="en-US" sz="1600" i="1">
                        <a:latin typeface="Cambria Math"/>
                      </a:rPr>
                      <m:t>𝐼</m:t>
                    </m:r>
                    <m:r>
                      <a:rPr lang="en-US" sz="1600" i="1">
                        <a:latin typeface="Cambria Math"/>
                      </a:rPr>
                      <m:t>=</m:t>
                    </m:r>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sSub>
                          <m:sSubPr>
                            <m:ctrlPr>
                              <a:rPr lang="en-US" sz="1600" i="1">
                                <a:latin typeface="Cambria Math"/>
                              </a:rPr>
                            </m:ctrlPr>
                          </m:sSubPr>
                          <m:e>
                            <m:r>
                              <a:rPr lang="en-US" sz="1600" i="1">
                                <a:latin typeface="Cambria Math"/>
                              </a:rPr>
                              <m:t>𝐴</m:t>
                            </m:r>
                          </m:e>
                          <m:sub>
                            <m:r>
                              <a:rPr lang="en-US" sz="1600" i="1">
                                <a:latin typeface="Cambria Math"/>
                              </a:rPr>
                              <m:t>𝑏</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r>
                          <a:rPr lang="en-US" sz="1600" i="1">
                            <a:latin typeface="Cambria Math"/>
                          </a:rPr>
                          <m:t>𝑆𝑁</m:t>
                        </m:r>
                      </m:e>
                    </m:d>
                    <m:r>
                      <a:rPr lang="en-US" sz="1600" i="1">
                        <a:latin typeface="Cambria Math"/>
                      </a:rPr>
                      <m:t>= </m:t>
                    </m:r>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nary>
                          <m:naryPr>
                            <m:chr m:val="∑"/>
                            <m:limLoc m:val="undOvr"/>
                            <m:subHide m:val="on"/>
                            <m:supHide m:val="on"/>
                            <m:ctrlPr>
                              <a:rPr lang="en-US" sz="1600" i="1">
                                <a:latin typeface="Cambria Math"/>
                              </a:rPr>
                            </m:ctrlPr>
                          </m:naryPr>
                          <m:sub/>
                          <m:sup/>
                          <m:e>
                            <m:sSub>
                              <m:sSubPr>
                                <m:ctrlPr>
                                  <a:rPr lang="en-US" sz="1600" i="1">
                                    <a:latin typeface="Cambria Math"/>
                                  </a:rPr>
                                </m:ctrlPr>
                              </m:sSubPr>
                              <m:e>
                                <m:r>
                                  <a:rPr lang="en-US" sz="1600" i="1">
                                    <a:latin typeface="Cambria Math"/>
                                  </a:rPr>
                                  <m:t>𝑏</m:t>
                                </m:r>
                              </m:e>
                              <m:sub>
                                <m:r>
                                  <a:rPr lang="en-US" sz="1600" i="1">
                                    <a:latin typeface="Cambria Math"/>
                                  </a:rPr>
                                  <m:t>𝑖</m:t>
                                </m:r>
                              </m:sub>
                            </m:sSub>
                          </m:e>
                        </m:nary>
                        <m:sSub>
                          <m:sSubPr>
                            <m:ctrlPr>
                              <a:rPr lang="en-US" sz="1600" i="1">
                                <a:latin typeface="Cambria Math"/>
                              </a:rPr>
                            </m:ctrlPr>
                          </m:sSubPr>
                          <m:e>
                            <m:r>
                              <a:rPr lang="en-US" sz="1600" i="1">
                                <a:latin typeface="Cambria Math"/>
                              </a:rPr>
                              <m:t>𝑒</m:t>
                            </m:r>
                          </m:e>
                          <m:sub>
                            <m:r>
                              <a:rPr lang="en-US" sz="1600" i="1">
                                <a:latin typeface="Cambria Math"/>
                              </a:rPr>
                              <m:t>𝑖</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nary>
                          <m:naryPr>
                            <m:chr m:val="∑"/>
                            <m:limLoc m:val="undOvr"/>
                            <m:subHide m:val="on"/>
                            <m:supHide m:val="on"/>
                            <m:ctrlPr>
                              <a:rPr lang="en-US" sz="1600" i="1">
                                <a:latin typeface="Cambria Math"/>
                              </a:rPr>
                            </m:ctrlPr>
                          </m:naryPr>
                          <m:sub/>
                          <m:sup/>
                          <m:e>
                            <m:r>
                              <a:rPr lang="en-US" sz="1600" i="1">
                                <a:latin typeface="Cambria Math"/>
                              </a:rPr>
                              <m:t>𝑛</m:t>
                            </m:r>
                          </m:e>
                        </m:nary>
                        <m:sSub>
                          <m:sSubPr>
                            <m:ctrlPr>
                              <a:rPr lang="en-US" sz="1600" i="1">
                                <a:latin typeface="Cambria Math"/>
                              </a:rPr>
                            </m:ctrlPr>
                          </m:sSubPr>
                          <m:e>
                            <m:r>
                              <a:rPr lang="en-US" sz="1600" i="1">
                                <a:latin typeface="Cambria Math"/>
                              </a:rPr>
                              <m:t>𝑏</m:t>
                            </m:r>
                          </m:e>
                          <m:sub>
                            <m:r>
                              <a:rPr lang="en-US" sz="1600" i="1">
                                <a:latin typeface="Cambria Math"/>
                              </a:rPr>
                              <m:t>𝑗</m:t>
                            </m:r>
                          </m:sub>
                        </m:sSub>
                        <m:sSub>
                          <m:sSubPr>
                            <m:ctrlPr>
                              <a:rPr lang="en-US" sz="1600" i="1">
                                <a:latin typeface="Cambria Math"/>
                              </a:rPr>
                            </m:ctrlPr>
                          </m:sSubPr>
                          <m:e>
                            <m:r>
                              <a:rPr lang="en-US" sz="1600" i="1">
                                <a:latin typeface="Cambria Math"/>
                              </a:rPr>
                              <m:t>𝑚𝑐</m:t>
                            </m:r>
                          </m:e>
                          <m:sub>
                            <m:r>
                              <a:rPr lang="en-US" sz="1600" i="1">
                                <a:latin typeface="Cambria Math"/>
                              </a:rPr>
                              <m:t>𝑗</m:t>
                            </m:r>
                          </m:sub>
                        </m:sSub>
                      </m:e>
                    </m:d>
                  </m:oMath>
                </a14:m>
                <a:endParaRPr lang="en-US" sz="1600" dirty="0" smtClean="0"/>
              </a:p>
              <a:p>
                <a:r>
                  <a:rPr lang="en-US" dirty="0" smtClean="0"/>
                  <a:t>Theory </a:t>
                </a:r>
                <a:r>
                  <a:rPr lang="en-US" dirty="0"/>
                  <a:t>of Planned Behavior </a:t>
                </a:r>
                <a:r>
                  <a:rPr lang="en-US" sz="2000" dirty="0"/>
                  <a:t>(</a:t>
                </a:r>
                <a:r>
                  <a:rPr lang="en-US" sz="2000" dirty="0" err="1"/>
                  <a:t>Azjen</a:t>
                </a:r>
                <a:r>
                  <a:rPr lang="en-US" sz="2000" dirty="0"/>
                  <a:t>, 1985; 1991</a:t>
                </a:r>
                <a:r>
                  <a:rPr lang="en-US" sz="2000" dirty="0" smtClean="0"/>
                  <a:t>)  </a:t>
                </a:r>
              </a:p>
              <a:p>
                <a:pPr lvl="1"/>
                <a:r>
                  <a:rPr lang="en-US" sz="1600" dirty="0"/>
                  <a:t>modified </a:t>
                </a:r>
                <a:r>
                  <a:rPr lang="en-US" sz="1600" dirty="0" smtClean="0"/>
                  <a:t>to include </a:t>
                </a:r>
                <a:r>
                  <a:rPr lang="en-US" sz="1600" dirty="0"/>
                  <a:t>perceived behavioral control (PBC), or self-efficacy.</a:t>
                </a:r>
                <a:endParaRPr lang="en-US" sz="1600" dirty="0" smtClean="0"/>
              </a:p>
              <a:p>
                <a:pPr marL="457200" lvl="1" indent="0">
                  <a:buNone/>
                </a:pPr>
                <a:r>
                  <a:rPr lang="en-US" sz="1600" dirty="0"/>
                  <a:t>	</a:t>
                </a:r>
                <a14:m>
                  <m:oMath xmlns:m="http://schemas.openxmlformats.org/officeDocument/2006/math">
                    <m:r>
                      <a:rPr lang="en-US" sz="1600" i="1">
                        <a:latin typeface="Cambria Math"/>
                      </a:rPr>
                      <m:t>𝐼</m:t>
                    </m:r>
                    <m:r>
                      <a:rPr lang="en-US" sz="1600" i="1">
                        <a:latin typeface="Cambria Math"/>
                      </a:rPr>
                      <m:t>=</m:t>
                    </m:r>
                    <m:r>
                      <a:rPr lang="en-US" sz="1600" i="1">
                        <a:latin typeface="Cambria Math"/>
                      </a:rPr>
                      <m:t>𝑃𝐵𝐶</m:t>
                    </m:r>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sSub>
                          <m:sSubPr>
                            <m:ctrlPr>
                              <a:rPr lang="en-US" sz="1600" i="1">
                                <a:latin typeface="Cambria Math"/>
                              </a:rPr>
                            </m:ctrlPr>
                          </m:sSubPr>
                          <m:e>
                            <m:r>
                              <a:rPr lang="en-US" sz="1600" i="1">
                                <a:latin typeface="Cambria Math"/>
                              </a:rPr>
                              <m:t>𝐴</m:t>
                            </m:r>
                          </m:e>
                          <m:sub>
                            <m:r>
                              <a:rPr lang="en-US" sz="1600" i="1">
                                <a:latin typeface="Cambria Math"/>
                              </a:rPr>
                              <m:t>𝑏</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r>
                          <a:rPr lang="en-US" sz="1600" i="1">
                            <a:latin typeface="Cambria Math"/>
                          </a:rPr>
                          <m:t>𝑆𝑁</m:t>
                        </m:r>
                      </m:e>
                    </m:d>
                    <m:r>
                      <a:rPr lang="en-US" sz="1600" i="1">
                        <a:latin typeface="Cambria Math"/>
                      </a:rPr>
                      <m:t>= </m:t>
                    </m:r>
                    <m:nary>
                      <m:naryPr>
                        <m:chr m:val="∑"/>
                        <m:limLoc m:val="undOvr"/>
                        <m:subHide m:val="on"/>
                        <m:supHide m:val="on"/>
                        <m:ctrlPr>
                          <a:rPr lang="en-US" sz="1600" i="1">
                            <a:latin typeface="Cambria Math"/>
                          </a:rPr>
                        </m:ctrlPr>
                      </m:naryPr>
                      <m:sub/>
                      <m:sup/>
                      <m:e>
                        <m:sSub>
                          <m:sSubPr>
                            <m:ctrlPr>
                              <a:rPr lang="en-US" sz="1600" i="1">
                                <a:latin typeface="Cambria Math"/>
                              </a:rPr>
                            </m:ctrlPr>
                          </m:sSubPr>
                          <m:e>
                            <m:r>
                              <a:rPr lang="en-US" sz="1600" i="1">
                                <a:latin typeface="Cambria Math"/>
                              </a:rPr>
                              <m:t>𝑐</m:t>
                            </m:r>
                          </m:e>
                          <m:sub>
                            <m:r>
                              <a:rPr lang="en-US" sz="1600" i="1">
                                <a:latin typeface="Cambria Math"/>
                              </a:rPr>
                              <m:t>𝑖</m:t>
                            </m:r>
                          </m:sub>
                        </m:sSub>
                        <m:sSub>
                          <m:sSubPr>
                            <m:ctrlPr>
                              <a:rPr lang="en-US" sz="1600" i="1">
                                <a:latin typeface="Cambria Math"/>
                              </a:rPr>
                            </m:ctrlPr>
                          </m:sSubPr>
                          <m:e>
                            <m:r>
                              <a:rPr lang="en-US" sz="1600" i="1">
                                <a:latin typeface="Cambria Math"/>
                              </a:rPr>
                              <m:t>𝑝</m:t>
                            </m:r>
                          </m:e>
                          <m:sub>
                            <m:r>
                              <a:rPr lang="en-US" sz="1600" i="1">
                                <a:latin typeface="Cambria Math"/>
                              </a:rPr>
                              <m:t>𝑖</m:t>
                            </m:r>
                          </m:sub>
                        </m:sSub>
                      </m:e>
                    </m:nary>
                    <m:d>
                      <m:dPr>
                        <m:ctrlPr>
                          <a:rPr lang="en-US" sz="1600" i="1">
                            <a:latin typeface="Cambria Math"/>
                          </a:rPr>
                        </m:ctrlPr>
                      </m:dPr>
                      <m:e>
                        <m:sSub>
                          <m:sSubPr>
                            <m:ctrlPr>
                              <a:rPr lang="en-US" sz="1600" i="1">
                                <a:latin typeface="Cambria Math"/>
                              </a:rPr>
                            </m:ctrlPr>
                          </m:sSubPr>
                          <m:e>
                            <m:r>
                              <a:rPr lang="en-US" sz="1600" i="1">
                                <a:latin typeface="Cambria Math"/>
                              </a:rPr>
                              <m:t>𝑤</m:t>
                            </m:r>
                          </m:e>
                          <m:sub>
                            <m:r>
                              <a:rPr lang="en-US" sz="1600" i="1">
                                <a:latin typeface="Cambria Math"/>
                              </a:rPr>
                              <m:t>1</m:t>
                            </m:r>
                          </m:sub>
                        </m:sSub>
                        <m:nary>
                          <m:naryPr>
                            <m:chr m:val="∑"/>
                            <m:limLoc m:val="undOvr"/>
                            <m:subHide m:val="on"/>
                            <m:supHide m:val="on"/>
                            <m:ctrlPr>
                              <a:rPr lang="en-US" sz="1600" i="1">
                                <a:latin typeface="Cambria Math"/>
                              </a:rPr>
                            </m:ctrlPr>
                          </m:naryPr>
                          <m:sub/>
                          <m:sup/>
                          <m:e>
                            <m:sSub>
                              <m:sSubPr>
                                <m:ctrlPr>
                                  <a:rPr lang="en-US" sz="1600" i="1">
                                    <a:latin typeface="Cambria Math"/>
                                  </a:rPr>
                                </m:ctrlPr>
                              </m:sSubPr>
                              <m:e>
                                <m:r>
                                  <a:rPr lang="en-US" sz="1600" i="1">
                                    <a:latin typeface="Cambria Math"/>
                                  </a:rPr>
                                  <m:t>𝑏</m:t>
                                </m:r>
                              </m:e>
                              <m:sub>
                                <m:r>
                                  <a:rPr lang="en-US" sz="1600" i="1">
                                    <a:latin typeface="Cambria Math"/>
                                  </a:rPr>
                                  <m:t>𝑗</m:t>
                                </m:r>
                              </m:sub>
                            </m:sSub>
                          </m:e>
                        </m:nary>
                        <m:sSub>
                          <m:sSubPr>
                            <m:ctrlPr>
                              <a:rPr lang="en-US" sz="1600" i="1">
                                <a:latin typeface="Cambria Math"/>
                              </a:rPr>
                            </m:ctrlPr>
                          </m:sSubPr>
                          <m:e>
                            <m:r>
                              <a:rPr lang="en-US" sz="1600" i="1">
                                <a:latin typeface="Cambria Math"/>
                              </a:rPr>
                              <m:t>𝑒</m:t>
                            </m:r>
                          </m:e>
                          <m:sub>
                            <m:r>
                              <a:rPr lang="en-US" sz="1600" i="1">
                                <a:latin typeface="Cambria Math"/>
                              </a:rPr>
                              <m:t>𝑗</m:t>
                            </m:r>
                          </m:sub>
                        </m:sSub>
                        <m:r>
                          <a:rPr lang="en-US" sz="1600" i="1">
                            <a:latin typeface="Cambria Math"/>
                          </a:rPr>
                          <m:t>+</m:t>
                        </m:r>
                        <m:sSub>
                          <m:sSubPr>
                            <m:ctrlPr>
                              <a:rPr lang="en-US" sz="1600" i="1">
                                <a:latin typeface="Cambria Math"/>
                              </a:rPr>
                            </m:ctrlPr>
                          </m:sSubPr>
                          <m:e>
                            <m:r>
                              <a:rPr lang="en-US" sz="1600" i="1">
                                <a:latin typeface="Cambria Math"/>
                              </a:rPr>
                              <m:t>𝑤</m:t>
                            </m:r>
                          </m:e>
                          <m:sub>
                            <m:r>
                              <a:rPr lang="en-US" sz="1600" i="1">
                                <a:latin typeface="Cambria Math"/>
                              </a:rPr>
                              <m:t>2</m:t>
                            </m:r>
                          </m:sub>
                        </m:sSub>
                        <m:nary>
                          <m:naryPr>
                            <m:chr m:val="∑"/>
                            <m:limLoc m:val="undOvr"/>
                            <m:subHide m:val="on"/>
                            <m:supHide m:val="on"/>
                            <m:ctrlPr>
                              <a:rPr lang="en-US" sz="1600" i="1">
                                <a:latin typeface="Cambria Math"/>
                              </a:rPr>
                            </m:ctrlPr>
                          </m:naryPr>
                          <m:sub/>
                          <m:sup/>
                          <m:e>
                            <m:r>
                              <a:rPr lang="en-US" sz="1600" i="1">
                                <a:latin typeface="Cambria Math"/>
                              </a:rPr>
                              <m:t>𝑛</m:t>
                            </m:r>
                          </m:e>
                        </m:nary>
                        <m:sSub>
                          <m:sSubPr>
                            <m:ctrlPr>
                              <a:rPr lang="en-US" sz="1600" i="1">
                                <a:latin typeface="Cambria Math"/>
                              </a:rPr>
                            </m:ctrlPr>
                          </m:sSubPr>
                          <m:e>
                            <m:r>
                              <a:rPr lang="en-US" sz="1600" i="1">
                                <a:latin typeface="Cambria Math"/>
                              </a:rPr>
                              <m:t>𝑏</m:t>
                            </m:r>
                          </m:e>
                          <m:sub>
                            <m:r>
                              <a:rPr lang="en-US" sz="1600" i="1">
                                <a:latin typeface="Cambria Math"/>
                              </a:rPr>
                              <m:t>𝑘</m:t>
                            </m:r>
                          </m:sub>
                        </m:sSub>
                        <m:sSub>
                          <m:sSubPr>
                            <m:ctrlPr>
                              <a:rPr lang="en-US" sz="1600" i="1">
                                <a:latin typeface="Cambria Math"/>
                              </a:rPr>
                            </m:ctrlPr>
                          </m:sSubPr>
                          <m:e>
                            <m:r>
                              <a:rPr lang="en-US" sz="1600" i="1">
                                <a:latin typeface="Cambria Math"/>
                              </a:rPr>
                              <m:t>𝑚𝑐</m:t>
                            </m:r>
                          </m:e>
                          <m:sub>
                            <m:r>
                              <a:rPr lang="en-US" sz="1600" i="1">
                                <a:latin typeface="Cambria Math"/>
                              </a:rPr>
                              <m:t>𝑘</m:t>
                            </m:r>
                          </m:sub>
                        </m:sSub>
                      </m:e>
                    </m:d>
                  </m:oMath>
                </a14:m>
                <a:r>
                  <a:rPr lang="en-US" sz="1600" dirty="0" smtClean="0"/>
                  <a:t>	</a:t>
                </a:r>
                <a:endParaRPr lang="en-US" sz="1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5029200" cy="4800600"/>
              </a:xfrm>
              <a:blipFill rotWithShape="1">
                <a:blip r:embed="rId3"/>
                <a:stretch>
                  <a:fillRect l="-2667" t="-1652" r="-3758" b="-8895"/>
                </a:stretch>
              </a:blipFill>
            </p:spPr>
            <p:txBody>
              <a:bodyPr/>
              <a:lstStyle/>
              <a:p>
                <a:r>
                  <a:rPr lang="en-US">
                    <a:noFill/>
                  </a:rPr>
                  <a:t> </a:t>
                </a:r>
              </a:p>
            </p:txBody>
          </p:sp>
        </mc:Fallback>
      </mc:AlternateContent>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438400"/>
            <a:ext cx="3505200" cy="2667000"/>
          </a:xfrm>
          <a:prstGeom prst="rect">
            <a:avLst/>
          </a:prstGeom>
          <a:noFill/>
          <a:ln>
            <a:noFill/>
          </a:ln>
        </p:spPr>
      </p:pic>
      <p:sp>
        <p:nvSpPr>
          <p:cNvPr id="5"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6" name="Picture 5" descr="Unknown.jpeg"/>
          <p:cNvPicPr>
            <a:picLocks noChangeAspect="1"/>
          </p:cNvPicPr>
          <p:nvPr/>
        </p:nvPicPr>
        <p:blipFill>
          <a:blip r:embed="rId5" cstate="print"/>
          <a:stretch>
            <a:fillRect/>
          </a:stretch>
        </p:blipFill>
        <p:spPr>
          <a:xfrm>
            <a:off x="3200400" y="6324730"/>
            <a:ext cx="2905125" cy="533270"/>
          </a:xfrm>
          <a:prstGeom prst="rect">
            <a:avLst/>
          </a:prstGeom>
        </p:spPr>
      </p:pic>
      <p:sp>
        <p:nvSpPr>
          <p:cNvPr id="7"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2296840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Precedent for Cognitive Behavioral Theory and Treatments for Abuse</a:t>
            </a:r>
            <a:endParaRPr lang="en-US" dirty="0"/>
          </a:p>
        </p:txBody>
      </p:sp>
      <p:sp>
        <p:nvSpPr>
          <p:cNvPr id="3" name="Content Placeholder 2"/>
          <p:cNvSpPr>
            <a:spLocks noGrp="1"/>
          </p:cNvSpPr>
          <p:nvPr>
            <p:ph idx="1"/>
          </p:nvPr>
        </p:nvSpPr>
        <p:spPr>
          <a:xfrm>
            <a:off x="457200" y="1600200"/>
            <a:ext cx="8001000" cy="4800600"/>
          </a:xfrm>
        </p:spPr>
        <p:txBody>
          <a:bodyPr>
            <a:normAutofit fontScale="85000" lnSpcReduction="10000"/>
          </a:bodyPr>
          <a:lstStyle/>
          <a:p>
            <a:r>
              <a:rPr lang="en-US" dirty="0" smtClean="0"/>
              <a:t>Parental cognitions shape behavior and emotions toward child </a:t>
            </a:r>
            <a:r>
              <a:rPr lang="en-US" sz="1800" dirty="0" smtClean="0"/>
              <a:t>(</a:t>
            </a:r>
            <a:r>
              <a:rPr lang="en-US" sz="1800" dirty="0" err="1" smtClean="0"/>
              <a:t>Azar</a:t>
            </a:r>
            <a:r>
              <a:rPr lang="en-US" sz="1800" dirty="0" smtClean="0"/>
              <a:t>, 1997, 1998; Milner, 2000)</a:t>
            </a:r>
          </a:p>
          <a:p>
            <a:r>
              <a:rPr lang="en-US" dirty="0" smtClean="0"/>
              <a:t>Social Information Processing Theory </a:t>
            </a:r>
            <a:r>
              <a:rPr lang="en-US" sz="1800" dirty="0" smtClean="0"/>
              <a:t>(Milner, 1993, 2000)	</a:t>
            </a:r>
          </a:p>
          <a:p>
            <a:pPr lvl="1"/>
            <a:r>
              <a:rPr lang="en-US" dirty="0" smtClean="0"/>
              <a:t>Stages of cognitive evaluations leading up to physical aggression</a:t>
            </a:r>
          </a:p>
          <a:p>
            <a:pPr lvl="2"/>
            <a:r>
              <a:rPr lang="en-US" dirty="0" smtClean="0"/>
              <a:t>Initial perception and allocate attention resources</a:t>
            </a:r>
          </a:p>
          <a:p>
            <a:pPr lvl="2"/>
            <a:r>
              <a:rPr lang="en-US" dirty="0" smtClean="0"/>
              <a:t>Gathering of expectations and processing perceptual stimuli</a:t>
            </a:r>
            <a:endParaRPr lang="en-US" sz="1200" dirty="0"/>
          </a:p>
          <a:p>
            <a:pPr lvl="2"/>
            <a:r>
              <a:rPr lang="en-US" dirty="0" smtClean="0"/>
              <a:t>Integrate information and output behavior reactions</a:t>
            </a:r>
          </a:p>
          <a:p>
            <a:pPr lvl="2"/>
            <a:r>
              <a:rPr lang="en-US" dirty="0" smtClean="0"/>
              <a:t>Selection of behavioral response and cognitively monitor/manage resulting outcomes</a:t>
            </a:r>
          </a:p>
          <a:p>
            <a:pPr lvl="1"/>
            <a:r>
              <a:rPr lang="en-US" dirty="0" smtClean="0"/>
              <a:t>Examples of SIP risk factors</a:t>
            </a:r>
          </a:p>
          <a:p>
            <a:pPr lvl="2"/>
            <a:r>
              <a:rPr lang="en-US" dirty="0" smtClean="0"/>
              <a:t>Locus of control</a:t>
            </a:r>
          </a:p>
          <a:p>
            <a:pPr lvl="2"/>
            <a:r>
              <a:rPr lang="en-US" dirty="0" smtClean="0"/>
              <a:t>Developmental expectations</a:t>
            </a:r>
          </a:p>
        </p:txBody>
      </p:sp>
      <p:sp>
        <p:nvSpPr>
          <p:cNvPr id="5"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6" name="Picture 5"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7"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963088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33500" y="152400"/>
            <a:ext cx="7353300" cy="1143000"/>
          </a:xfrm>
        </p:spPr>
        <p:txBody>
          <a:bodyPr/>
          <a:lstStyle/>
          <a:p>
            <a:pPr algn="l"/>
            <a:r>
              <a:rPr lang="en-US" dirty="0"/>
              <a:t>The Old and the New</a:t>
            </a:r>
          </a:p>
        </p:txBody>
      </p:sp>
      <p:sp>
        <p:nvSpPr>
          <p:cNvPr id="8199" name="Text Box 7"/>
          <p:cNvSpPr txBox="1">
            <a:spLocks noChangeArrowheads="1"/>
          </p:cNvSpPr>
          <p:nvPr/>
        </p:nvSpPr>
        <p:spPr bwMode="auto">
          <a:xfrm>
            <a:off x="4419600" y="5029200"/>
            <a:ext cx="3886200" cy="369332"/>
          </a:xfrm>
          <a:prstGeom prst="rect">
            <a:avLst/>
          </a:prstGeom>
          <a:noFill/>
          <a:ln w="9525">
            <a:noFill/>
            <a:miter lim="800000"/>
            <a:headEnd/>
            <a:tailEnd/>
          </a:ln>
          <a:effectLst/>
        </p:spPr>
        <p:txBody>
          <a:bodyPr wrap="square">
            <a:spAutoFit/>
          </a:bodyPr>
          <a:lstStyle/>
          <a:p>
            <a:r>
              <a:rPr lang="en-US" sz="1800" dirty="0"/>
              <a:t>The New Dual </a:t>
            </a:r>
            <a:r>
              <a:rPr lang="en-US" sz="1800" dirty="0" smtClean="0"/>
              <a:t>Process Model</a:t>
            </a:r>
            <a:endParaRPr lang="en-US" sz="1800" dirty="0"/>
          </a:p>
        </p:txBody>
      </p:sp>
      <p:sp>
        <p:nvSpPr>
          <p:cNvPr id="8200" name="Line 8"/>
          <p:cNvSpPr>
            <a:spLocks noChangeShapeType="1"/>
          </p:cNvSpPr>
          <p:nvPr/>
        </p:nvSpPr>
        <p:spPr bwMode="auto">
          <a:xfrm>
            <a:off x="0" y="3429000"/>
            <a:ext cx="9144000" cy="0"/>
          </a:xfrm>
          <a:prstGeom prst="line">
            <a:avLst/>
          </a:prstGeom>
          <a:noFill/>
          <a:ln w="9525">
            <a:solidFill>
              <a:schemeClr val="tx1"/>
            </a:solidFill>
            <a:round/>
            <a:headEnd/>
            <a:tailEnd/>
          </a:ln>
          <a:effectLst/>
        </p:spPr>
        <p:txBody>
          <a:bodyPr/>
          <a:lstStyle/>
          <a:p>
            <a:endParaRPr lang="en-US"/>
          </a:p>
        </p:txBody>
      </p:sp>
      <p:sp>
        <p:nvSpPr>
          <p:cNvPr id="8203" name="Text Box 11"/>
          <p:cNvSpPr txBox="1">
            <a:spLocks noChangeArrowheads="1"/>
          </p:cNvSpPr>
          <p:nvPr/>
        </p:nvSpPr>
        <p:spPr bwMode="auto">
          <a:xfrm>
            <a:off x="4419600" y="2438400"/>
            <a:ext cx="3276600" cy="641350"/>
          </a:xfrm>
          <a:prstGeom prst="rect">
            <a:avLst/>
          </a:prstGeom>
          <a:noFill/>
          <a:ln w="9525">
            <a:noFill/>
            <a:miter lim="800000"/>
            <a:headEnd/>
            <a:tailEnd/>
          </a:ln>
          <a:effectLst/>
        </p:spPr>
        <p:txBody>
          <a:bodyPr>
            <a:spAutoFit/>
          </a:bodyPr>
          <a:lstStyle/>
          <a:p>
            <a:pPr>
              <a:spcBef>
                <a:spcPct val="50000"/>
              </a:spcBef>
            </a:pPr>
            <a:r>
              <a:rPr lang="en-US" sz="1800" dirty="0"/>
              <a:t>The Old Consequentialist Model</a:t>
            </a:r>
          </a:p>
        </p:txBody>
      </p:sp>
      <p:sp>
        <p:nvSpPr>
          <p:cNvPr id="2" name="Rectangle 1"/>
          <p:cNvSpPr/>
          <p:nvPr/>
        </p:nvSpPr>
        <p:spPr>
          <a:xfrm>
            <a:off x="609600" y="1295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Anticiated</a:t>
            </a:r>
            <a:r>
              <a:rPr lang="en-US" dirty="0" smtClean="0"/>
              <a:t> outcomes</a:t>
            </a:r>
            <a:endParaRPr lang="en-US" dirty="0"/>
          </a:p>
        </p:txBody>
      </p:sp>
      <p:sp>
        <p:nvSpPr>
          <p:cNvPr id="9" name="Rectangle 8"/>
          <p:cNvSpPr/>
          <p:nvPr/>
        </p:nvSpPr>
        <p:spPr>
          <a:xfrm>
            <a:off x="609600" y="21336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Subjective probabilities</a:t>
            </a:r>
            <a:endParaRPr lang="en-US" dirty="0"/>
          </a:p>
        </p:txBody>
      </p:sp>
      <p:sp>
        <p:nvSpPr>
          <p:cNvPr id="10" name="Rectangle 9"/>
          <p:cNvSpPr/>
          <p:nvPr/>
        </p:nvSpPr>
        <p:spPr>
          <a:xfrm>
            <a:off x="2438400" y="25908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Feelings</a:t>
            </a:r>
            <a:endParaRPr lang="en-US" dirty="0"/>
          </a:p>
        </p:txBody>
      </p:sp>
      <p:sp>
        <p:nvSpPr>
          <p:cNvPr id="11" name="Rectangle 10"/>
          <p:cNvSpPr/>
          <p:nvPr/>
        </p:nvSpPr>
        <p:spPr>
          <a:xfrm>
            <a:off x="2438400" y="1600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Cognitive evaluation</a:t>
            </a:r>
            <a:endParaRPr lang="en-US" dirty="0"/>
          </a:p>
        </p:txBody>
      </p:sp>
      <p:sp>
        <p:nvSpPr>
          <p:cNvPr id="12" name="Rectangle 11"/>
          <p:cNvSpPr/>
          <p:nvPr/>
        </p:nvSpPr>
        <p:spPr>
          <a:xfrm>
            <a:off x="4343400" y="1600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Behavior</a:t>
            </a:r>
            <a:endParaRPr lang="en-US" dirty="0"/>
          </a:p>
        </p:txBody>
      </p:sp>
      <p:sp>
        <p:nvSpPr>
          <p:cNvPr id="13" name="Rectangle 12"/>
          <p:cNvSpPr/>
          <p:nvPr/>
        </p:nvSpPr>
        <p:spPr>
          <a:xfrm>
            <a:off x="6400800" y="16002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a:t>
            </a:r>
            <a:endParaRPr lang="en-US" dirty="0"/>
          </a:p>
        </p:txBody>
      </p:sp>
      <p:cxnSp>
        <p:nvCxnSpPr>
          <p:cNvPr id="4" name="Straight Arrow Connector 3"/>
          <p:cNvCxnSpPr>
            <a:stCxn id="9" idx="3"/>
            <a:endCxn id="11" idx="1"/>
          </p:cNvCxnSpPr>
          <p:nvPr/>
        </p:nvCxnSpPr>
        <p:spPr>
          <a:xfrm flipV="1">
            <a:off x="2057400" y="19431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 idx="3"/>
          </p:cNvCxnSpPr>
          <p:nvPr/>
        </p:nvCxnSpPr>
        <p:spPr>
          <a:xfrm>
            <a:off x="2057400" y="16383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1" idx="2"/>
            <a:endCxn id="10" idx="0"/>
          </p:cNvCxnSpPr>
          <p:nvPr/>
        </p:nvCxnSpPr>
        <p:spPr>
          <a:xfrm>
            <a:off x="3162300" y="2286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12" idx="1"/>
          </p:cNvCxnSpPr>
          <p:nvPr/>
        </p:nvCxnSpPr>
        <p:spPr>
          <a:xfrm>
            <a:off x="3886200" y="19431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3" idx="1"/>
          </p:cNvCxnSpPr>
          <p:nvPr/>
        </p:nvCxnSpPr>
        <p:spPr>
          <a:xfrm>
            <a:off x="5791200" y="19431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09600" y="3581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Anticiated</a:t>
            </a:r>
            <a:r>
              <a:rPr lang="en-US" dirty="0" smtClean="0"/>
              <a:t> outcomes</a:t>
            </a:r>
            <a:endParaRPr lang="en-US" dirty="0"/>
          </a:p>
        </p:txBody>
      </p:sp>
      <p:sp>
        <p:nvSpPr>
          <p:cNvPr id="25" name="Rectangle 24"/>
          <p:cNvSpPr/>
          <p:nvPr/>
        </p:nvSpPr>
        <p:spPr>
          <a:xfrm>
            <a:off x="609600" y="44196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Subjective probabilities</a:t>
            </a:r>
            <a:endParaRPr lang="en-US" dirty="0"/>
          </a:p>
        </p:txBody>
      </p:sp>
      <p:sp>
        <p:nvSpPr>
          <p:cNvPr id="26" name="Rectangle 25"/>
          <p:cNvSpPr/>
          <p:nvPr/>
        </p:nvSpPr>
        <p:spPr>
          <a:xfrm>
            <a:off x="2438400" y="5105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Feelings</a:t>
            </a:r>
            <a:endParaRPr lang="en-US" dirty="0"/>
          </a:p>
        </p:txBody>
      </p:sp>
      <p:sp>
        <p:nvSpPr>
          <p:cNvPr id="27" name="Rectangle 26"/>
          <p:cNvSpPr/>
          <p:nvPr/>
        </p:nvSpPr>
        <p:spPr>
          <a:xfrm>
            <a:off x="2438400" y="3886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Cognitive evaluation</a:t>
            </a:r>
            <a:endParaRPr lang="en-US" dirty="0"/>
          </a:p>
        </p:txBody>
      </p:sp>
      <p:sp>
        <p:nvSpPr>
          <p:cNvPr id="28" name="Rectangle 27"/>
          <p:cNvSpPr/>
          <p:nvPr/>
        </p:nvSpPr>
        <p:spPr>
          <a:xfrm>
            <a:off x="4343400" y="3886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Behavior</a:t>
            </a:r>
            <a:endParaRPr lang="en-US" dirty="0"/>
          </a:p>
        </p:txBody>
      </p:sp>
      <p:sp>
        <p:nvSpPr>
          <p:cNvPr id="29" name="Rectangle 28"/>
          <p:cNvSpPr/>
          <p:nvPr/>
        </p:nvSpPr>
        <p:spPr>
          <a:xfrm>
            <a:off x="6400800" y="38862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Outcomes  (incl. emotions)</a:t>
            </a:r>
            <a:endParaRPr lang="en-US" dirty="0"/>
          </a:p>
        </p:txBody>
      </p:sp>
      <p:cxnSp>
        <p:nvCxnSpPr>
          <p:cNvPr id="30" name="Straight Arrow Connector 29"/>
          <p:cNvCxnSpPr>
            <a:stCxn id="25" idx="3"/>
            <a:endCxn id="27" idx="1"/>
          </p:cNvCxnSpPr>
          <p:nvPr/>
        </p:nvCxnSpPr>
        <p:spPr>
          <a:xfrm flipV="1">
            <a:off x="2057400" y="4229100"/>
            <a:ext cx="38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3"/>
          </p:cNvCxnSpPr>
          <p:nvPr/>
        </p:nvCxnSpPr>
        <p:spPr>
          <a:xfrm>
            <a:off x="2057400" y="39243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0"/>
          </p:cNvCxnSpPr>
          <p:nvPr/>
        </p:nvCxnSpPr>
        <p:spPr>
          <a:xfrm>
            <a:off x="3162300" y="4572000"/>
            <a:ext cx="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3"/>
            <a:endCxn id="28" idx="1"/>
          </p:cNvCxnSpPr>
          <p:nvPr/>
        </p:nvCxnSpPr>
        <p:spPr>
          <a:xfrm>
            <a:off x="3886200" y="42291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3"/>
            <a:endCxn id="29" idx="1"/>
          </p:cNvCxnSpPr>
          <p:nvPr/>
        </p:nvCxnSpPr>
        <p:spPr>
          <a:xfrm>
            <a:off x="5791200" y="42291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52400" y="5257800"/>
            <a:ext cx="190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factors e.g., vividness, immediacy, background mood</a:t>
            </a:r>
            <a:endParaRPr lang="en-US" dirty="0"/>
          </a:p>
        </p:txBody>
      </p:sp>
      <p:cxnSp>
        <p:nvCxnSpPr>
          <p:cNvPr id="21" name="Straight Arrow Connector 20"/>
          <p:cNvCxnSpPr>
            <a:stCxn id="35" idx="3"/>
            <a:endCxn id="26" idx="1"/>
          </p:cNvCxnSpPr>
          <p:nvPr/>
        </p:nvCxnSpPr>
        <p:spPr>
          <a:xfrm flipV="1">
            <a:off x="2057400" y="5448300"/>
            <a:ext cx="381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5" idx="3"/>
          </p:cNvCxnSpPr>
          <p:nvPr/>
        </p:nvCxnSpPr>
        <p:spPr>
          <a:xfrm>
            <a:off x="2057400" y="4762500"/>
            <a:ext cx="381000" cy="451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057400" y="41148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3"/>
          </p:cNvCxnSpPr>
          <p:nvPr/>
        </p:nvCxnSpPr>
        <p:spPr>
          <a:xfrm flipV="1">
            <a:off x="3886200" y="4495800"/>
            <a:ext cx="4572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47" name="Picture 46"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48" name="Line 13"/>
          <p:cNvSpPr>
            <a:spLocks noChangeShapeType="1"/>
          </p:cNvSpPr>
          <p:nvPr/>
        </p:nvSpPr>
        <p:spPr bwMode="auto">
          <a:xfrm>
            <a:off x="457200" y="1143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3338639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Dual Process Health Behavior Decision Theories?</a:t>
            </a:r>
            <a:endParaRPr lang="en-US" sz="3600" dirty="0"/>
          </a:p>
        </p:txBody>
      </p:sp>
      <p:sp>
        <p:nvSpPr>
          <p:cNvPr id="3" name="Content Placeholder 2"/>
          <p:cNvSpPr>
            <a:spLocks noGrp="1"/>
          </p:cNvSpPr>
          <p:nvPr>
            <p:ph idx="1"/>
          </p:nvPr>
        </p:nvSpPr>
        <p:spPr>
          <a:xfrm>
            <a:off x="457200" y="1600200"/>
            <a:ext cx="4648200" cy="4525963"/>
          </a:xfrm>
        </p:spPr>
        <p:txBody>
          <a:bodyPr>
            <a:normAutofit lnSpcReduction="10000"/>
          </a:bodyPr>
          <a:lstStyle/>
          <a:p>
            <a:r>
              <a:rPr lang="en-US" dirty="0" smtClean="0"/>
              <a:t>Primacy of cognition fatally flawed in risky decision making contexts?</a:t>
            </a:r>
          </a:p>
          <a:p>
            <a:r>
              <a:rPr lang="en-US" dirty="0" smtClean="0"/>
              <a:t>New dual process theories beginning to emerge</a:t>
            </a:r>
          </a:p>
          <a:p>
            <a:pPr lvl="1"/>
            <a:r>
              <a:rPr lang="en-US" dirty="0" smtClean="0"/>
              <a:t>Prototype Willingness Model </a:t>
            </a:r>
            <a:r>
              <a:rPr lang="en-US" sz="2000" dirty="0" smtClean="0"/>
              <a:t>(</a:t>
            </a:r>
            <a:r>
              <a:rPr lang="en-US" sz="2000" dirty="0" err="1" smtClean="0"/>
              <a:t>Gerrard</a:t>
            </a:r>
            <a:r>
              <a:rPr lang="en-US" sz="2000" dirty="0" smtClean="0"/>
              <a:t> et al., 2008)</a:t>
            </a:r>
          </a:p>
          <a:p>
            <a:endParaRPr lang="en-US" dirty="0" smtClean="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419599" y="1828800"/>
            <a:ext cx="4151367" cy="3200400"/>
          </a:xfrm>
          <a:prstGeom prst="rect">
            <a:avLst/>
          </a:prstGeom>
          <a:noFill/>
          <a:ln>
            <a:noFill/>
          </a:ln>
        </p:spPr>
      </p:pic>
    </p:spTree>
    <p:extLst>
      <p:ext uri="{BB962C8B-B14F-4D97-AF65-F5344CB8AC3E}">
        <p14:creationId xmlns:p14="http://schemas.microsoft.com/office/powerpoint/2010/main" val="398575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Incorporating Triage Decisions into Home Visitation Research</a:t>
            </a:r>
            <a:endParaRPr lang="en-US" dirty="0"/>
          </a:p>
        </p:txBody>
      </p:sp>
      <p:sp>
        <p:nvSpPr>
          <p:cNvPr id="3"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4" name="Picture 3"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5"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6" y="0"/>
            <a:ext cx="1866054" cy="1085850"/>
          </a:xfrm>
          <a:prstGeom prst="rect">
            <a:avLst/>
          </a:prstGeom>
        </p:spPr>
      </p:pic>
    </p:spTree>
    <p:extLst>
      <p:ext uri="{BB962C8B-B14F-4D97-AF65-F5344CB8AC3E}">
        <p14:creationId xmlns:p14="http://schemas.microsoft.com/office/powerpoint/2010/main" val="1753346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The Prototype Willingness Model</a:t>
            </a:r>
            <a:endParaRPr lang="en-US" sz="3600" dirty="0"/>
          </a:p>
        </p:txBody>
      </p:sp>
      <p:sp>
        <p:nvSpPr>
          <p:cNvPr id="3" name="Content Placeholder 2"/>
          <p:cNvSpPr>
            <a:spLocks noGrp="1"/>
          </p:cNvSpPr>
          <p:nvPr>
            <p:ph idx="1"/>
          </p:nvPr>
        </p:nvSpPr>
        <p:spPr>
          <a:xfrm>
            <a:off x="457200" y="1600200"/>
            <a:ext cx="8077200" cy="4525963"/>
          </a:xfrm>
        </p:spPr>
        <p:txBody>
          <a:bodyPr>
            <a:normAutofit fontScale="77500" lnSpcReduction="20000"/>
          </a:bodyPr>
          <a:lstStyle/>
          <a:p>
            <a:r>
              <a:rPr lang="en-US" dirty="0" smtClean="0"/>
              <a:t>First basic assumption:  health </a:t>
            </a:r>
            <a:r>
              <a:rPr lang="en-US" dirty="0"/>
              <a:t>risk behavior </a:t>
            </a:r>
            <a:r>
              <a:rPr lang="en-US" dirty="0" smtClean="0"/>
              <a:t>is usually </a:t>
            </a:r>
            <a:r>
              <a:rPr lang="en-US" dirty="0"/>
              <a:t>volitional, but </a:t>
            </a:r>
            <a:r>
              <a:rPr lang="en-US" dirty="0" smtClean="0"/>
              <a:t>not often planned </a:t>
            </a:r>
            <a:r>
              <a:rPr lang="en-US" dirty="0"/>
              <a:t>or </a:t>
            </a:r>
            <a:r>
              <a:rPr lang="en-US" dirty="0" smtClean="0"/>
              <a:t>intentional</a:t>
            </a:r>
            <a:r>
              <a:rPr lang="en-US" dirty="0"/>
              <a:t>. </a:t>
            </a:r>
            <a:endParaRPr lang="en-US" dirty="0" smtClean="0"/>
          </a:p>
          <a:p>
            <a:pPr lvl="1"/>
            <a:r>
              <a:rPr lang="en-US" dirty="0" smtClean="0"/>
              <a:t>Adolescents continue to deny intentions to engage in risky behaviors despite repeated personal experiences to the contrary </a:t>
            </a:r>
            <a:r>
              <a:rPr lang="en-US" dirty="0"/>
              <a:t>(</a:t>
            </a:r>
            <a:r>
              <a:rPr lang="en-US" dirty="0" err="1"/>
              <a:t>Brown&amp;Eisenberg</a:t>
            </a:r>
            <a:r>
              <a:rPr lang="en-US" dirty="0"/>
              <a:t>, 1995; </a:t>
            </a:r>
            <a:r>
              <a:rPr lang="en-US" dirty="0" err="1"/>
              <a:t>Gerrard</a:t>
            </a:r>
            <a:r>
              <a:rPr lang="en-US" dirty="0"/>
              <a:t>, Gibbons</a:t>
            </a:r>
            <a:r>
              <a:rPr lang="en-US" dirty="0" smtClean="0"/>
              <a:t>,&amp;</a:t>
            </a:r>
            <a:r>
              <a:rPr lang="en-US" dirty="0" err="1"/>
              <a:t>Gano</a:t>
            </a:r>
            <a:r>
              <a:rPr lang="en-US" dirty="0"/>
              <a:t>, 2003; </a:t>
            </a:r>
            <a:r>
              <a:rPr lang="en-US" dirty="0" err="1"/>
              <a:t>Zabin</a:t>
            </a:r>
            <a:r>
              <a:rPr lang="en-US" dirty="0"/>
              <a:t>, 1994). </a:t>
            </a:r>
            <a:endParaRPr lang="en-US" dirty="0" smtClean="0"/>
          </a:p>
          <a:p>
            <a:r>
              <a:rPr lang="en-US" dirty="0" err="1" smtClean="0"/>
              <a:t>Gerrard</a:t>
            </a:r>
            <a:r>
              <a:rPr lang="en-US" dirty="0" smtClean="0"/>
              <a:t> et al. (2008) argue</a:t>
            </a:r>
            <a:endParaRPr lang="en-US" dirty="0"/>
          </a:p>
          <a:p>
            <a:pPr marL="0" indent="0">
              <a:buNone/>
            </a:pPr>
            <a:r>
              <a:rPr lang="en-US" dirty="0" smtClean="0"/>
              <a:t>	</a:t>
            </a:r>
            <a:r>
              <a:rPr lang="en-US" i="1" dirty="0" smtClean="0"/>
              <a:t>This </a:t>
            </a:r>
            <a:r>
              <a:rPr lang="en-US" i="1" dirty="0"/>
              <a:t>discrepancy between intentions and behavior is </a:t>
            </a:r>
            <a:r>
              <a:rPr lang="en-US" i="1" dirty="0" smtClean="0"/>
              <a:t>	not </a:t>
            </a:r>
            <a:r>
              <a:rPr lang="en-US" i="1" dirty="0"/>
              <a:t>a misrepresentation or lack of awareness of their </a:t>
            </a:r>
            <a:r>
              <a:rPr lang="en-US" i="1" dirty="0" smtClean="0"/>
              <a:t>	intentions</a:t>
            </a:r>
            <a:r>
              <a:rPr lang="en-US" i="1" dirty="0"/>
              <a:t>. Instead, it is a reflection of the nature of </a:t>
            </a:r>
            <a:r>
              <a:rPr lang="en-US" i="1" dirty="0" smtClean="0"/>
              <a:t>	their </a:t>
            </a:r>
            <a:r>
              <a:rPr lang="en-US" i="1" dirty="0"/>
              <a:t>risk behavior and the decision making involved: </a:t>
            </a:r>
            <a:r>
              <a:rPr lang="en-US" i="1" dirty="0" smtClean="0"/>
              <a:t>	rather </a:t>
            </a:r>
            <a:r>
              <a:rPr lang="en-US" i="1" dirty="0"/>
              <a:t>than being premeditated or reasoned, much of </a:t>
            </a:r>
            <a:r>
              <a:rPr lang="en-US" i="1" dirty="0" smtClean="0"/>
              <a:t>	it </a:t>
            </a:r>
            <a:r>
              <a:rPr lang="en-US" i="1" dirty="0"/>
              <a:t>is a reaction to common </a:t>
            </a:r>
            <a:r>
              <a:rPr lang="en-US" b="1" i="1" dirty="0"/>
              <a:t>risk-conducive situations.</a:t>
            </a:r>
            <a:r>
              <a:rPr lang="en-US" i="1" dirty="0"/>
              <a:t> </a:t>
            </a:r>
            <a:r>
              <a:rPr lang="en-US" i="1" dirty="0" smtClean="0"/>
              <a:t>	(</a:t>
            </a:r>
            <a:r>
              <a:rPr lang="en-US" i="1" dirty="0"/>
              <a:t>pp. 35-36).</a:t>
            </a:r>
          </a:p>
          <a:p>
            <a:endParaRPr lang="en-US" dirty="0" smtClean="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2490958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9" y="274638"/>
            <a:ext cx="7170702" cy="1143000"/>
          </a:xfrm>
        </p:spPr>
        <p:txBody>
          <a:bodyPr>
            <a:noAutofit/>
          </a:bodyPr>
          <a:lstStyle/>
          <a:p>
            <a:pPr algn="l"/>
            <a:r>
              <a:rPr lang="en-US" sz="3600" dirty="0" smtClean="0"/>
              <a:t>Solutions for Prevention of Maltreatment???</a:t>
            </a:r>
            <a:endParaRPr lang="en-US" sz="3600" dirty="0"/>
          </a:p>
        </p:txBody>
      </p:sp>
      <p:sp>
        <p:nvSpPr>
          <p:cNvPr id="3" name="Content Placeholder 2"/>
          <p:cNvSpPr>
            <a:spLocks noGrp="1"/>
          </p:cNvSpPr>
          <p:nvPr>
            <p:ph idx="1"/>
          </p:nvPr>
        </p:nvSpPr>
        <p:spPr/>
        <p:txBody>
          <a:bodyPr>
            <a:normAutofit/>
          </a:bodyPr>
          <a:lstStyle/>
          <a:p>
            <a:r>
              <a:rPr lang="en-US" dirty="0" smtClean="0"/>
              <a:t>Assess and identify patient-centered risks early and often</a:t>
            </a:r>
          </a:p>
          <a:p>
            <a:pPr lvl="1"/>
            <a:r>
              <a:rPr lang="en-US" dirty="0" smtClean="0"/>
              <a:t>Can tailor treatment to the individual risk profile (i.e., </a:t>
            </a:r>
            <a:r>
              <a:rPr lang="en-US" dirty="0" err="1" smtClean="0"/>
              <a:t>adaptative</a:t>
            </a:r>
            <a:r>
              <a:rPr lang="en-US" dirty="0" smtClean="0"/>
              <a:t> treatments)</a:t>
            </a:r>
          </a:p>
          <a:p>
            <a:pPr lvl="1"/>
            <a:r>
              <a:rPr lang="en-US" dirty="0" smtClean="0"/>
              <a:t>Requires that prevention models offer curricula specifically designed to address risk subtypes</a:t>
            </a:r>
          </a:p>
          <a:p>
            <a:pPr lvl="1"/>
            <a:r>
              <a:rPr lang="en-US" dirty="0" smtClean="0"/>
              <a:t>Also requires </a:t>
            </a:r>
            <a:r>
              <a:rPr lang="en-US" dirty="0"/>
              <a:t>better measures of risk, that are more sensitive to specific risk behavior </a:t>
            </a:r>
            <a:r>
              <a:rPr lang="en-US" dirty="0" smtClean="0"/>
              <a:t>propensities</a:t>
            </a:r>
          </a:p>
          <a:p>
            <a:pPr lvl="1"/>
            <a:endParaRPr lang="en-US"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340294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Examples of Popular Maltreatment Risk Factor Measures</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t>Past experiences, behavior, and general feelings continue to predict</a:t>
            </a:r>
          </a:p>
          <a:p>
            <a:pPr lvl="1"/>
            <a:r>
              <a:rPr lang="en-US" dirty="0" smtClean="0"/>
              <a:t>Examples of measures</a:t>
            </a:r>
          </a:p>
          <a:p>
            <a:pPr lvl="2"/>
            <a:r>
              <a:rPr lang="en-US" dirty="0" smtClean="0"/>
              <a:t>Discipline practices</a:t>
            </a:r>
          </a:p>
          <a:p>
            <a:pPr lvl="2"/>
            <a:r>
              <a:rPr lang="en-US" dirty="0" smtClean="0"/>
              <a:t>Interpersonal violence</a:t>
            </a:r>
          </a:p>
          <a:p>
            <a:pPr lvl="2"/>
            <a:r>
              <a:rPr lang="en-US" dirty="0" smtClean="0"/>
              <a:t>Prior abuse/neglect victimization and perpetration</a:t>
            </a:r>
          </a:p>
          <a:p>
            <a:pPr lvl="2"/>
            <a:r>
              <a:rPr lang="en-US" dirty="0" smtClean="0"/>
              <a:t>Prior frequency of feelings (e.g., depression symptoms)</a:t>
            </a:r>
          </a:p>
          <a:p>
            <a:pPr lvl="2"/>
            <a:r>
              <a:rPr lang="en-US" dirty="0" smtClean="0"/>
              <a:t>Prior substance use and abuse</a:t>
            </a:r>
          </a:p>
          <a:p>
            <a:pPr lvl="2"/>
            <a:r>
              <a:rPr lang="en-US" dirty="0" smtClean="0"/>
              <a:t>Prior history of mental health problems/services</a:t>
            </a:r>
          </a:p>
          <a:p>
            <a:r>
              <a:rPr lang="en-US" dirty="0" smtClean="0"/>
              <a:t>Demographic and biographic indicators</a:t>
            </a:r>
          </a:p>
          <a:p>
            <a:pPr lvl="1"/>
            <a:r>
              <a:rPr lang="en-US" dirty="0" smtClean="0"/>
              <a:t>Gender, race/ethnicity, age, marital status, work status, education</a:t>
            </a:r>
          </a:p>
          <a:p>
            <a:pPr lvl="1"/>
            <a:r>
              <a:rPr lang="en-US" dirty="0" smtClean="0"/>
              <a:t>Number of individuals in the home, Number of children under age 5</a:t>
            </a:r>
          </a:p>
          <a:p>
            <a:pPr lvl="1"/>
            <a:r>
              <a:rPr lang="en-US" dirty="0" smtClean="0"/>
              <a:t>Family mobility</a:t>
            </a:r>
          </a:p>
          <a:p>
            <a:pPr lvl="1"/>
            <a:r>
              <a:rPr lang="en-US" dirty="0" smtClean="0"/>
              <a:t>Access to care</a:t>
            </a:r>
          </a:p>
          <a:p>
            <a:r>
              <a:rPr lang="en-US" dirty="0"/>
              <a:t>C</a:t>
            </a:r>
            <a:r>
              <a:rPr lang="en-US" dirty="0" smtClean="0"/>
              <a:t>oping skills and supports</a:t>
            </a:r>
          </a:p>
          <a:p>
            <a:pPr lvl="1"/>
            <a:r>
              <a:rPr lang="en-US" dirty="0" smtClean="0"/>
              <a:t>Social provisions</a:t>
            </a:r>
          </a:p>
          <a:p>
            <a:pPr lvl="1"/>
            <a:r>
              <a:rPr lang="en-US" dirty="0" smtClean="0"/>
              <a:t>Financial provisions</a:t>
            </a:r>
          </a:p>
          <a:p>
            <a:pPr lvl="1"/>
            <a:r>
              <a:rPr lang="en-US" dirty="0" smtClean="0"/>
              <a:t>Concomitant treatments </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561609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609600"/>
            <a:ext cx="7323101" cy="808038"/>
          </a:xfrm>
        </p:spPr>
        <p:txBody>
          <a:bodyPr/>
          <a:lstStyle/>
          <a:p>
            <a:pPr algn="l"/>
            <a:r>
              <a:rPr lang="en-US" dirty="0" smtClean="0"/>
              <a:t>Assumptions of Past Measures</a:t>
            </a:r>
            <a:endParaRPr lang="en-US" dirty="0"/>
          </a:p>
        </p:txBody>
      </p:sp>
      <p:sp>
        <p:nvSpPr>
          <p:cNvPr id="3" name="Content Placeholder 2"/>
          <p:cNvSpPr>
            <a:spLocks noGrp="1"/>
          </p:cNvSpPr>
          <p:nvPr>
            <p:ph idx="1"/>
          </p:nvPr>
        </p:nvSpPr>
        <p:spPr/>
        <p:txBody>
          <a:bodyPr>
            <a:noAutofit/>
          </a:bodyPr>
          <a:lstStyle/>
          <a:p>
            <a:r>
              <a:rPr lang="en-US" sz="2000" dirty="0" smtClean="0"/>
              <a:t>Focus on past and present circumstance</a:t>
            </a:r>
          </a:p>
          <a:p>
            <a:pPr lvl="1"/>
            <a:r>
              <a:rPr lang="en-US" sz="1600" dirty="0" smtClean="0"/>
              <a:t>“Once-bitten, Twice-shy”</a:t>
            </a:r>
          </a:p>
          <a:p>
            <a:pPr lvl="1"/>
            <a:r>
              <a:rPr lang="en-US" sz="1600" dirty="0" smtClean="0"/>
              <a:t>Future circumstances  and prevention?</a:t>
            </a:r>
          </a:p>
          <a:p>
            <a:r>
              <a:rPr lang="en-US" sz="2000" dirty="0" smtClean="0"/>
              <a:t>Latent Riskiness as a formulaic combination (formative construction) of attitudes, coping skills, demographic/biographic indicators, and behavior</a:t>
            </a:r>
          </a:p>
          <a:p>
            <a:pPr lvl="1"/>
            <a:r>
              <a:rPr lang="en-US" sz="1600" dirty="0" smtClean="0"/>
              <a:t>Attitudinal scales that map to maltreatment subtypes?</a:t>
            </a:r>
          </a:p>
          <a:p>
            <a:pPr lvl="1"/>
            <a:r>
              <a:rPr lang="en-US" sz="1600" dirty="0" smtClean="0"/>
              <a:t>Between-subjects scaling primarily</a:t>
            </a:r>
          </a:p>
          <a:p>
            <a:pPr lvl="2"/>
            <a:r>
              <a:rPr lang="en-US" sz="1400" dirty="0" smtClean="0"/>
              <a:t>Subject-specific importance weights (relative importance)</a:t>
            </a:r>
          </a:p>
          <a:p>
            <a:pPr lvl="2"/>
            <a:r>
              <a:rPr lang="en-US" sz="1400" dirty="0" smtClean="0"/>
              <a:t>Subject-specific influence on choice</a:t>
            </a:r>
          </a:p>
          <a:p>
            <a:pPr lvl="1"/>
            <a:r>
              <a:rPr lang="en-US" sz="1600" dirty="0" smtClean="0"/>
              <a:t>Risk Attitudes (Risk-Averse </a:t>
            </a:r>
            <a:r>
              <a:rPr lang="en-US" sz="1600" dirty="0" err="1" smtClean="0"/>
              <a:t>vs</a:t>
            </a:r>
            <a:r>
              <a:rPr lang="en-US" sz="1600" dirty="0" smtClean="0"/>
              <a:t> Risk-Seeking) and Risk Perception (Ability to accurately assess situational risk)</a:t>
            </a:r>
          </a:p>
          <a:p>
            <a:pPr lvl="2"/>
            <a:r>
              <a:rPr lang="en-US" sz="1400" dirty="0" smtClean="0"/>
              <a:t>Imagine Risk Averse individual who is terrible at assessing risk</a:t>
            </a:r>
          </a:p>
          <a:p>
            <a:pPr lvl="2"/>
            <a:r>
              <a:rPr lang="en-US" sz="1400" dirty="0" smtClean="0"/>
              <a:t>Even if risk assessment is accurate, stable trait differences on Risk Averse/Risk Seeking dimension?</a:t>
            </a:r>
          </a:p>
          <a:p>
            <a:pPr lvl="2"/>
            <a:r>
              <a:rPr lang="en-US" sz="1400" dirty="0" smtClean="0"/>
              <a:t>Key distinction: Ability to Perceive Risk is not the same as Risk Attitude</a:t>
            </a:r>
            <a:endParaRPr lang="en-US" sz="2000" dirty="0" smtClean="0"/>
          </a:p>
          <a:p>
            <a:pPr lvl="1"/>
            <a:endParaRPr lang="en-US" sz="12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1569963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New Measurement: </a:t>
            </a:r>
            <a:br>
              <a:rPr lang="en-US" sz="3600" dirty="0" smtClean="0"/>
            </a:br>
            <a:r>
              <a:rPr lang="en-US" sz="3600" dirty="0" smtClean="0"/>
              <a:t>Experiential Thinking</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Frederick’s Cognitive Reflection Test </a:t>
            </a:r>
            <a:r>
              <a:rPr lang="en-US" sz="2200" dirty="0" smtClean="0"/>
              <a:t>(2005)</a:t>
            </a:r>
          </a:p>
          <a:p>
            <a:pPr lvl="1"/>
            <a:r>
              <a:rPr lang="en-US" dirty="0" smtClean="0"/>
              <a:t>A </a:t>
            </a:r>
            <a:r>
              <a:rPr lang="en-US" dirty="0"/>
              <a:t>bat and ball cost $1.10. </a:t>
            </a:r>
            <a:r>
              <a:rPr lang="en-US" dirty="0" smtClean="0"/>
              <a:t> The </a:t>
            </a:r>
            <a:r>
              <a:rPr lang="en-US" dirty="0"/>
              <a:t>bat costs one dollar more than the </a:t>
            </a:r>
            <a:r>
              <a:rPr lang="en-US" dirty="0" smtClean="0"/>
              <a:t>ball. How </a:t>
            </a:r>
            <a:r>
              <a:rPr lang="en-US" dirty="0"/>
              <a:t>much does the ball cost</a:t>
            </a:r>
            <a:r>
              <a:rPr lang="en-US" dirty="0" smtClean="0"/>
              <a:t>?</a:t>
            </a:r>
          </a:p>
          <a:p>
            <a:r>
              <a:rPr lang="en-US" dirty="0" smtClean="0"/>
              <a:t>Rational/Experiential </a:t>
            </a:r>
            <a:r>
              <a:rPr lang="en-US" dirty="0" err="1" smtClean="0"/>
              <a:t>Multimodel</a:t>
            </a:r>
            <a:r>
              <a:rPr lang="en-US" dirty="0" smtClean="0"/>
              <a:t> Inventory </a:t>
            </a:r>
            <a:r>
              <a:rPr lang="en-US" sz="2200" dirty="0" smtClean="0"/>
              <a:t>(Norris &amp; Epstein, 2011)</a:t>
            </a:r>
          </a:p>
          <a:p>
            <a:r>
              <a:rPr lang="en-US" dirty="0" smtClean="0"/>
              <a:t>Hot and Cold Cognitive Risk Measures</a:t>
            </a:r>
          </a:p>
          <a:p>
            <a:pPr lvl="1"/>
            <a:r>
              <a:rPr lang="en-US" dirty="0" smtClean="0"/>
              <a:t>Columbia </a:t>
            </a:r>
            <a:r>
              <a:rPr lang="en-US" dirty="0"/>
              <a:t>Card Task </a:t>
            </a:r>
            <a:r>
              <a:rPr lang="en-US" sz="2200" dirty="0" smtClean="0"/>
              <a:t>(</a:t>
            </a:r>
            <a:r>
              <a:rPr lang="en-US" sz="2200" dirty="0" err="1" smtClean="0"/>
              <a:t>Figner</a:t>
            </a:r>
            <a:r>
              <a:rPr lang="en-US" sz="2200" dirty="0" smtClean="0"/>
              <a:t>, 2009) </a:t>
            </a:r>
          </a:p>
          <a:p>
            <a:pPr lvl="1"/>
            <a:r>
              <a:rPr lang="en-US" dirty="0" smtClean="0"/>
              <a:t>Balloon Analogue Risk Task </a:t>
            </a:r>
            <a:r>
              <a:rPr lang="en-US" sz="2200" dirty="0" smtClean="0"/>
              <a:t>(</a:t>
            </a:r>
            <a:r>
              <a:rPr lang="en-US" sz="2200" dirty="0" err="1" smtClean="0"/>
              <a:t>Lejuex</a:t>
            </a:r>
            <a:r>
              <a:rPr lang="en-US" sz="2200" dirty="0" smtClean="0"/>
              <a:t> et al., 2002)</a:t>
            </a:r>
          </a:p>
          <a:p>
            <a:r>
              <a:rPr lang="en-US" dirty="0" smtClean="0"/>
              <a:t>Frustration tolerance measures used in SIP </a:t>
            </a:r>
            <a:r>
              <a:rPr lang="en-US" sz="2200" dirty="0" smtClean="0"/>
              <a:t>(Milner &amp; </a:t>
            </a:r>
            <a:r>
              <a:rPr lang="en-US" sz="2200" dirty="0" err="1" smtClean="0"/>
              <a:t>Dopke</a:t>
            </a:r>
            <a:r>
              <a:rPr lang="en-US" sz="2200" dirty="0" smtClean="0"/>
              <a:t>, 1997; McElroy &amp; Rodriguez, 2008)</a:t>
            </a:r>
            <a:endParaRPr lang="en-US" sz="2200" dirty="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3655052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1"/>
            <a:ext cx="4457369"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5867400"/>
            <a:ext cx="7543800" cy="646331"/>
          </a:xfrm>
          <a:prstGeom prst="rect">
            <a:avLst/>
          </a:prstGeom>
          <a:noFill/>
        </p:spPr>
        <p:txBody>
          <a:bodyPr wrap="square" rtlCol="0">
            <a:spAutoFit/>
          </a:bodyPr>
          <a:lstStyle/>
          <a:p>
            <a:r>
              <a:rPr lang="en-US" dirty="0" smtClean="0"/>
              <a:t>Risk as analysis and risk as feelings: Some thoughts about affect, reason, risk, and rationality. </a:t>
            </a:r>
            <a:r>
              <a:rPr lang="en-US" i="1" dirty="0" smtClean="0"/>
              <a:t>Risk Analysis, 24,</a:t>
            </a:r>
            <a:r>
              <a:rPr lang="en-US" dirty="0" smtClean="0"/>
              <a:t> 2004.  </a:t>
            </a:r>
            <a:r>
              <a:rPr lang="en-US" dirty="0" err="1" smtClean="0"/>
              <a:t>Slovic</a:t>
            </a:r>
            <a:r>
              <a:rPr lang="en-US" dirty="0" smtClean="0"/>
              <a:t>, </a:t>
            </a:r>
            <a:r>
              <a:rPr lang="en-US" dirty="0" err="1" smtClean="0"/>
              <a:t>Finucane</a:t>
            </a:r>
            <a:r>
              <a:rPr lang="en-US" dirty="0" smtClean="0"/>
              <a:t>, Peters, &amp; </a:t>
            </a:r>
            <a:r>
              <a:rPr lang="en-US" dirty="0" err="1" smtClean="0"/>
              <a:t>MacGregor</a:t>
            </a:r>
            <a:endParaRPr lang="en-US" dirty="0"/>
          </a:p>
        </p:txBody>
      </p:sp>
    </p:spTree>
    <p:extLst>
      <p:ext uri="{BB962C8B-B14F-4D97-AF65-F5344CB8AC3E}">
        <p14:creationId xmlns:p14="http://schemas.microsoft.com/office/powerpoint/2010/main" val="3098368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533400"/>
            <a:ext cx="7323101" cy="808038"/>
          </a:xfrm>
        </p:spPr>
        <p:txBody>
          <a:bodyPr>
            <a:normAutofit fontScale="90000"/>
          </a:bodyPr>
          <a:lstStyle/>
          <a:p>
            <a:pPr algn="l"/>
            <a:r>
              <a:rPr lang="en-US" dirty="0" smtClean="0"/>
              <a:t>New Measures:</a:t>
            </a:r>
            <a:br>
              <a:rPr lang="en-US" dirty="0" smtClean="0"/>
            </a:br>
            <a:r>
              <a:rPr lang="en-US" dirty="0" smtClean="0"/>
              <a:t>Risk Perception vs. Risk Attitudes</a:t>
            </a:r>
            <a:endParaRPr lang="en-US" dirty="0"/>
          </a:p>
        </p:txBody>
      </p:sp>
      <p:sp>
        <p:nvSpPr>
          <p:cNvPr id="3" name="Content Placeholder 2"/>
          <p:cNvSpPr>
            <a:spLocks noGrp="1"/>
          </p:cNvSpPr>
          <p:nvPr>
            <p:ph idx="1"/>
          </p:nvPr>
        </p:nvSpPr>
        <p:spPr>
          <a:xfrm>
            <a:off x="457200" y="1600200"/>
            <a:ext cx="5181600" cy="4525963"/>
          </a:xfrm>
        </p:spPr>
        <p:txBody>
          <a:bodyPr>
            <a:noAutofit/>
          </a:bodyPr>
          <a:lstStyle/>
          <a:p>
            <a:r>
              <a:rPr lang="en-US" sz="2400" dirty="0" smtClean="0"/>
              <a:t>Weber &amp; Bottom (1989) among the first to make this distinction</a:t>
            </a:r>
          </a:p>
          <a:p>
            <a:pPr lvl="1"/>
            <a:r>
              <a:rPr lang="en-US" sz="2400" dirty="0" smtClean="0"/>
              <a:t>Perceived risk: ability to identify and integrate risks logically into cognitive evaluations</a:t>
            </a:r>
          </a:p>
          <a:p>
            <a:pPr lvl="2"/>
            <a:r>
              <a:rPr lang="en-US" sz="2000" dirty="0" smtClean="0"/>
              <a:t>Good and Bad Risk Perceivers</a:t>
            </a:r>
          </a:p>
          <a:p>
            <a:pPr lvl="1"/>
            <a:r>
              <a:rPr lang="en-US" sz="2400" dirty="0" smtClean="0"/>
              <a:t>Perceived </a:t>
            </a:r>
            <a:r>
              <a:rPr lang="en-US" sz="2400" dirty="0"/>
              <a:t>Risk </a:t>
            </a:r>
            <a:r>
              <a:rPr lang="en-US" sz="2400" dirty="0" smtClean="0"/>
              <a:t>Attitudes: tendency to prefer choice options perceived to be more (less) risky</a:t>
            </a:r>
          </a:p>
          <a:p>
            <a:pPr lvl="2"/>
            <a:r>
              <a:rPr lang="en-US" sz="2000" dirty="0" smtClean="0"/>
              <a:t>Risk Averse, Risk Neutral, or Risk Seeking</a:t>
            </a:r>
          </a:p>
          <a:p>
            <a:pPr marL="0" indent="0">
              <a:buNone/>
            </a:pPr>
            <a:r>
              <a:rPr lang="en-US" sz="1200" dirty="0" smtClean="0"/>
              <a:t>	</a:t>
            </a:r>
            <a:endParaRPr lang="en-US" sz="28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graphicFrame>
        <p:nvGraphicFramePr>
          <p:cNvPr id="9" name="Chart 8"/>
          <p:cNvGraphicFramePr>
            <a:graphicFrameLocks/>
          </p:cNvGraphicFramePr>
          <p:nvPr>
            <p:extLst>
              <p:ext uri="{D42A27DB-BD31-4B8C-83A1-F6EECF244321}">
                <p14:modId xmlns:p14="http://schemas.microsoft.com/office/powerpoint/2010/main" val="360064557"/>
              </p:ext>
            </p:extLst>
          </p:nvPr>
        </p:nvGraphicFramePr>
        <p:xfrm>
          <a:off x="5499961" y="1066800"/>
          <a:ext cx="3619500" cy="3124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title="Option B"/>
          <p:cNvGraphicFramePr>
            <a:graphicFrameLocks/>
          </p:cNvGraphicFramePr>
          <p:nvPr>
            <p:extLst>
              <p:ext uri="{D42A27DB-BD31-4B8C-83A1-F6EECF244321}">
                <p14:modId xmlns:p14="http://schemas.microsoft.com/office/powerpoint/2010/main" val="3612486358"/>
              </p:ext>
            </p:extLst>
          </p:nvPr>
        </p:nvGraphicFramePr>
        <p:xfrm>
          <a:off x="5562600" y="3795777"/>
          <a:ext cx="3276600" cy="2795588"/>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p:cNvSpPr txBox="1"/>
          <p:nvPr/>
        </p:nvSpPr>
        <p:spPr>
          <a:xfrm>
            <a:off x="6705600" y="3733800"/>
            <a:ext cx="1524000" cy="381000"/>
          </a:xfrm>
          <a:prstGeom prst="rect">
            <a:avLst/>
          </a:prstGeom>
          <a:noFill/>
        </p:spPr>
        <p:txBody>
          <a:bodyPr wrap="square" rtlCol="0">
            <a:spAutoFit/>
          </a:bodyPr>
          <a:lstStyle/>
          <a:p>
            <a:r>
              <a:rPr lang="en-US" dirty="0" smtClean="0"/>
              <a:t>Option A</a:t>
            </a:r>
            <a:endParaRPr lang="en-US" dirty="0"/>
          </a:p>
        </p:txBody>
      </p:sp>
      <p:sp>
        <p:nvSpPr>
          <p:cNvPr id="12" name="TextBox 11"/>
          <p:cNvSpPr txBox="1"/>
          <p:nvPr/>
        </p:nvSpPr>
        <p:spPr>
          <a:xfrm>
            <a:off x="6781800" y="6248400"/>
            <a:ext cx="1524000" cy="381000"/>
          </a:xfrm>
          <a:prstGeom prst="rect">
            <a:avLst/>
          </a:prstGeom>
          <a:noFill/>
        </p:spPr>
        <p:txBody>
          <a:bodyPr wrap="square" rtlCol="0">
            <a:spAutoFit/>
          </a:bodyPr>
          <a:lstStyle/>
          <a:p>
            <a:r>
              <a:rPr lang="en-US" dirty="0" smtClean="0"/>
              <a:t>Option B</a:t>
            </a:r>
            <a:endParaRPr lang="en-US" dirty="0"/>
          </a:p>
        </p:txBody>
      </p:sp>
    </p:spTree>
    <p:extLst>
      <p:ext uri="{BB962C8B-B14F-4D97-AF65-F5344CB8AC3E}">
        <p14:creationId xmlns:p14="http://schemas.microsoft.com/office/powerpoint/2010/main" val="3008169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New Measurement: </a:t>
            </a:r>
            <a:br>
              <a:rPr lang="en-US" sz="3600" dirty="0" smtClean="0"/>
            </a:br>
            <a:r>
              <a:rPr lang="en-US" sz="3600" dirty="0" smtClean="0"/>
              <a:t>Risk Perception vs. Risk Attitudes</a:t>
            </a:r>
            <a:endParaRPr lang="en-US" sz="3600" dirty="0"/>
          </a:p>
        </p:txBody>
      </p:sp>
      <p:sp>
        <p:nvSpPr>
          <p:cNvPr id="3" name="Content Placeholder 2"/>
          <p:cNvSpPr>
            <a:spLocks noGrp="1"/>
          </p:cNvSpPr>
          <p:nvPr>
            <p:ph idx="1"/>
          </p:nvPr>
        </p:nvSpPr>
        <p:spPr>
          <a:xfrm>
            <a:off x="457200" y="1600200"/>
            <a:ext cx="8229600" cy="4572000"/>
          </a:xfrm>
        </p:spPr>
        <p:txBody>
          <a:bodyPr>
            <a:normAutofit fontScale="70000" lnSpcReduction="20000"/>
          </a:bodyPr>
          <a:lstStyle/>
          <a:p>
            <a:pPr marL="457200" lvl="1" indent="0">
              <a:buNone/>
            </a:pPr>
            <a:r>
              <a:rPr lang="en-US" dirty="0"/>
              <a:t>If differences in risk perception are the driving force behind differences in risk preference, then an effective mutual exploration of possible differences should focus on </a:t>
            </a:r>
            <a:r>
              <a:rPr lang="en-US" i="1" dirty="0"/>
              <a:t>cognitive and perceptual</a:t>
            </a:r>
            <a:r>
              <a:rPr lang="en-US" dirty="0"/>
              <a:t> variables; that is, information should be gathered about how the other party defines and perceives the riskiness of the choice options. If, on the other hand, differences in </a:t>
            </a:r>
            <a:r>
              <a:rPr lang="en-US" i="1" dirty="0"/>
              <a:t>perceived-risk attitude</a:t>
            </a:r>
            <a:r>
              <a:rPr lang="en-US" dirty="0"/>
              <a:t> are the driving force behind differences in risk preference, the focus of the exploration should be the other party’s affective response towards perceived risk (Weber &amp; </a:t>
            </a:r>
            <a:r>
              <a:rPr lang="en-US" dirty="0" err="1"/>
              <a:t>Hsee</a:t>
            </a:r>
            <a:r>
              <a:rPr lang="en-US" dirty="0"/>
              <a:t>, 1998).  </a:t>
            </a:r>
          </a:p>
          <a:p>
            <a:pPr marL="457200" lvl="1" indent="0">
              <a:buNone/>
            </a:pPr>
            <a:endParaRPr lang="en-US" dirty="0" smtClean="0"/>
          </a:p>
          <a:p>
            <a:pPr marL="457200" lvl="1" indent="0">
              <a:buNone/>
            </a:pPr>
            <a:r>
              <a:rPr lang="en-US" dirty="0" smtClean="0"/>
              <a:t>Affective </a:t>
            </a:r>
            <a:r>
              <a:rPr lang="en-US" dirty="0"/>
              <a:t>responses color perceptions of risks and benefits (</a:t>
            </a:r>
            <a:r>
              <a:rPr lang="en-US" dirty="0" err="1"/>
              <a:t>Alhakami</a:t>
            </a:r>
            <a:r>
              <a:rPr lang="en-US" dirty="0"/>
              <a:t> and </a:t>
            </a:r>
            <a:r>
              <a:rPr lang="en-US" dirty="0" err="1"/>
              <a:t>Slovic</a:t>
            </a:r>
            <a:r>
              <a:rPr lang="en-US" dirty="0"/>
              <a:t>, 1994) which in turn influence risk taking, as shown in our studies. While not providing any direct evidence about mediating (cognitive or affective) processes, our scales allow for a functional analysis of differences in risk taking that goes further in providing explanations useful for interventions than any other existing approach</a:t>
            </a:r>
            <a:r>
              <a:rPr lang="en-US" dirty="0" smtClean="0"/>
              <a:t>. </a:t>
            </a:r>
            <a:r>
              <a:rPr lang="en-US" dirty="0"/>
              <a:t>(Weber, </a:t>
            </a:r>
            <a:r>
              <a:rPr lang="en-US" dirty="0" err="1"/>
              <a:t>Blais</a:t>
            </a:r>
            <a:r>
              <a:rPr lang="en-US" dirty="0"/>
              <a:t>, &amp; Betz, 2002, p. 283).</a:t>
            </a:r>
          </a:p>
          <a:p>
            <a:pPr marL="457200" lvl="1" indent="0">
              <a:buNone/>
            </a:pP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24970958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New Measurement: </a:t>
            </a:r>
            <a:br>
              <a:rPr lang="en-US" sz="3600" dirty="0" smtClean="0"/>
            </a:br>
            <a:r>
              <a:rPr lang="en-US" sz="3600" dirty="0" smtClean="0"/>
              <a:t>Risk Perception vs. Risk Attitudes</a:t>
            </a:r>
            <a:endParaRPr lang="en-US" sz="3600"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smtClean="0"/>
              <a:t>Domain-Specific Risk-Taking scale </a:t>
            </a:r>
            <a:r>
              <a:rPr lang="en-US" sz="2000" dirty="0"/>
              <a:t>(Weber, </a:t>
            </a:r>
            <a:r>
              <a:rPr lang="en-US" sz="2000" dirty="0" err="1"/>
              <a:t>Blais</a:t>
            </a:r>
            <a:r>
              <a:rPr lang="en-US" sz="2000" dirty="0"/>
              <a:t>, &amp; Betz, 2002; </a:t>
            </a:r>
            <a:r>
              <a:rPr lang="en-US" sz="2000" dirty="0" err="1"/>
              <a:t>Blais</a:t>
            </a:r>
            <a:r>
              <a:rPr lang="en-US" sz="2000" dirty="0"/>
              <a:t> &amp; Weber, 2006</a:t>
            </a:r>
            <a:r>
              <a:rPr lang="en-US" sz="2000" dirty="0" smtClean="0"/>
              <a:t>)</a:t>
            </a:r>
          </a:p>
          <a:p>
            <a:r>
              <a:rPr lang="en-US" dirty="0" smtClean="0"/>
              <a:t>Oklahoma to pilot vignette measure extending DOSPERT concept to maltreatment context</a:t>
            </a:r>
          </a:p>
          <a:p>
            <a:pPr lvl="1"/>
            <a:r>
              <a:rPr lang="en-US" dirty="0" smtClean="0"/>
              <a:t>Similar to Parent Problem-Solving Measure </a:t>
            </a:r>
            <a:r>
              <a:rPr lang="en-US" sz="2000" dirty="0" smtClean="0"/>
              <a:t>(Hansen et al., 1989; 1995)</a:t>
            </a:r>
            <a:r>
              <a:rPr lang="en-US" dirty="0" smtClean="0"/>
              <a:t> and the Child Vignettes </a:t>
            </a:r>
            <a:r>
              <a:rPr lang="en-US" sz="2000" dirty="0" smtClean="0"/>
              <a:t>(</a:t>
            </a:r>
            <a:r>
              <a:rPr lang="en-US" sz="2000" dirty="0" err="1" smtClean="0"/>
              <a:t>Plotkin</a:t>
            </a:r>
            <a:r>
              <a:rPr lang="en-US" sz="2000" dirty="0" smtClean="0"/>
              <a:t>, 1983; </a:t>
            </a:r>
            <a:r>
              <a:rPr lang="en-US" sz="2000" dirty="0" err="1" smtClean="0"/>
              <a:t>Azar</a:t>
            </a:r>
            <a:r>
              <a:rPr lang="en-US" sz="2000" dirty="0" smtClean="0"/>
              <a:t>, 1989)</a:t>
            </a:r>
            <a:r>
              <a:rPr lang="en-US" dirty="0" smtClean="0"/>
              <a:t> measure</a:t>
            </a:r>
          </a:p>
          <a:p>
            <a:pPr lvl="1"/>
            <a:r>
              <a:rPr lang="en-US" sz="2000" dirty="0" smtClean="0"/>
              <a:t>Broad topic coverage on 6 major subtypes of maltreatment</a:t>
            </a:r>
          </a:p>
          <a:p>
            <a:pPr lvl="2"/>
            <a:r>
              <a:rPr lang="en-US" sz="1600" dirty="0" smtClean="0"/>
              <a:t>Medical Neglect, Environmental Neglect, Partner Violence, Physical Abuse, Emotional or Other Severe Neglect, and Substance Misuse</a:t>
            </a:r>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802481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Autofit/>
          </a:bodyPr>
          <a:lstStyle/>
          <a:p>
            <a:pPr algn="l"/>
            <a:r>
              <a:rPr lang="en-US" sz="3600" dirty="0" smtClean="0"/>
              <a:t>The New Frontier </a:t>
            </a:r>
            <a:endParaRPr lang="en-US" sz="3600"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3"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p:cNvPicPr/>
          <p:nvPr/>
        </p:nvPicPr>
        <p:blipFill>
          <a:blip r:embed="rId5"/>
          <a:stretch>
            <a:fillRect/>
          </a:stretch>
        </p:blipFill>
        <p:spPr>
          <a:xfrm>
            <a:off x="1905000" y="1638170"/>
            <a:ext cx="5494618" cy="4610230"/>
          </a:xfrm>
          <a:prstGeom prst="rect">
            <a:avLst/>
          </a:prstGeom>
        </p:spPr>
      </p:pic>
      <p:sp>
        <p:nvSpPr>
          <p:cNvPr id="9" name="Oval 8"/>
          <p:cNvSpPr/>
          <p:nvPr/>
        </p:nvSpPr>
        <p:spPr>
          <a:xfrm>
            <a:off x="5943600" y="3429000"/>
            <a:ext cx="300038" cy="1600200"/>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860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Desire and Need for Triaged HV 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a:t>
            </a:r>
          </a:p>
          <a:p>
            <a:pPr lvl="1"/>
            <a:r>
              <a:rPr lang="en-US" dirty="0" smtClean="0"/>
              <a:t>Typically client risk is assessed at intake and “silo” services decisions are made</a:t>
            </a:r>
          </a:p>
          <a:p>
            <a:pPr lvl="1"/>
            <a:r>
              <a:rPr lang="en-US" dirty="0" smtClean="0"/>
              <a:t>If client risk does not meet service threshold, services may not be obtained</a:t>
            </a:r>
          </a:p>
          <a:p>
            <a:r>
              <a:rPr lang="en-US" dirty="0" smtClean="0"/>
              <a:t>Solution</a:t>
            </a:r>
          </a:p>
          <a:p>
            <a:pPr lvl="1"/>
            <a:r>
              <a:rPr lang="en-US" dirty="0" smtClean="0"/>
              <a:t>As the spectrum of HV services continue to grow, more sophisticated triage systems could be developed to connect families to the most suitable services</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37519267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72000"/>
          </a:xfrm>
        </p:spPr>
        <p:txBody>
          <a:bodyPr>
            <a:normAutofit/>
          </a:bodyPr>
          <a:lstStyle/>
          <a:p>
            <a:pPr marL="0" indent="0">
              <a:buNone/>
            </a:pPr>
            <a:endParaRPr lang="en-US" dirty="0" smtClean="0"/>
          </a:p>
          <a:p>
            <a:pPr marL="0" indent="0">
              <a:buNone/>
            </a:pPr>
            <a:endParaRPr lang="en-US" dirty="0"/>
          </a:p>
          <a:p>
            <a:pPr marL="0" indent="0" algn="ctr">
              <a:buNone/>
            </a:pPr>
            <a:endParaRPr lang="en-US" dirty="0" smtClean="0"/>
          </a:p>
          <a:p>
            <a:pPr marL="0" indent="0" algn="ctr">
              <a:buNone/>
            </a:pPr>
            <a:r>
              <a:rPr lang="en-US" dirty="0" smtClean="0"/>
              <a:t>THANK YOU</a:t>
            </a:r>
            <a:endParaRPr lang="en-US" sz="1600" dirty="0" smtClean="0"/>
          </a:p>
          <a:p>
            <a:pPr lvl="1"/>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329275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Case Study Example Of Triage Built into a Research Study</a:t>
            </a:r>
            <a:endParaRPr lang="en-US" dirty="0"/>
          </a:p>
        </p:txBody>
      </p:sp>
      <p:sp>
        <p:nvSpPr>
          <p:cNvPr id="3" name="Content Placeholder 2"/>
          <p:cNvSpPr>
            <a:spLocks noGrp="1"/>
          </p:cNvSpPr>
          <p:nvPr>
            <p:ph idx="1"/>
          </p:nvPr>
        </p:nvSpPr>
        <p:spPr/>
        <p:txBody>
          <a:bodyPr/>
          <a:lstStyle/>
          <a:p>
            <a:r>
              <a:rPr lang="en-US" i="1" dirty="0" smtClean="0"/>
              <a:t>Evidence-Based </a:t>
            </a:r>
            <a:r>
              <a:rPr lang="en-US" i="1" dirty="0"/>
              <a:t>Child Maltreatment Prevention for High Risk Families: Expanding to 	Latino Communities, Enhancing Family Violence Prevention and Sustaining </a:t>
            </a:r>
            <a:r>
              <a:rPr lang="en-US" i="1" dirty="0" smtClean="0"/>
              <a:t>Programs (</a:t>
            </a:r>
            <a:r>
              <a:rPr lang="en-US" dirty="0"/>
              <a:t>Children’s Bureau  </a:t>
            </a:r>
            <a:r>
              <a:rPr lang="en-US" dirty="0" smtClean="0"/>
              <a:t>90CA1764</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Two studies really</a:t>
            </a:r>
          </a:p>
          <a:p>
            <a:pPr lvl="2"/>
            <a:r>
              <a:rPr lang="en-US" dirty="0" smtClean="0">
                <a:latin typeface="Times New Roman" pitchFamily="18" charset="0"/>
                <a:cs typeface="Times New Roman" pitchFamily="18" charset="0"/>
              </a:rPr>
              <a:t>Latino expansion RCT</a:t>
            </a:r>
          </a:p>
          <a:p>
            <a:pPr lvl="2"/>
            <a:r>
              <a:rPr lang="en-US" dirty="0" smtClean="0">
                <a:latin typeface="Times New Roman" pitchFamily="18" charset="0"/>
                <a:cs typeface="Times New Roman" pitchFamily="18" charset="0"/>
              </a:rPr>
              <a:t>Urban process RCT</a:t>
            </a:r>
            <a:endParaRPr lang="en-US" dirty="0"/>
          </a:p>
          <a:p>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689292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Latino Agency Trial Specifics</a:t>
            </a:r>
            <a:endParaRPr lang="en-US" dirty="0"/>
          </a:p>
        </p:txBody>
      </p:sp>
      <p:sp>
        <p:nvSpPr>
          <p:cNvPr id="3" name="Content Placeholder 2"/>
          <p:cNvSpPr>
            <a:spLocks noGrp="1"/>
          </p:cNvSpPr>
          <p:nvPr>
            <p:ph idx="1"/>
          </p:nvPr>
        </p:nvSpPr>
        <p:spPr/>
        <p:txBody>
          <a:bodyPr/>
          <a:lstStyle/>
          <a:p>
            <a:r>
              <a:rPr lang="en-US" dirty="0"/>
              <a:t>L</a:t>
            </a:r>
            <a:r>
              <a:rPr lang="en-US" dirty="0" smtClean="0"/>
              <a:t>ocal </a:t>
            </a:r>
            <a:r>
              <a:rPr lang="en-US" dirty="0"/>
              <a:t>Latino community mental health service </a:t>
            </a:r>
            <a:r>
              <a:rPr lang="en-US" dirty="0" smtClean="0"/>
              <a:t>agency</a:t>
            </a:r>
          </a:p>
          <a:p>
            <a:pPr lvl="1"/>
            <a:r>
              <a:rPr lang="en-US" dirty="0" smtClean="0"/>
              <a:t>Currently offered low-risk HV prevention services</a:t>
            </a:r>
          </a:p>
          <a:p>
            <a:pPr lvl="1"/>
            <a:r>
              <a:rPr lang="en-US" dirty="0" smtClean="0"/>
              <a:t>High-risk families referred elsewhere</a:t>
            </a:r>
          </a:p>
          <a:p>
            <a:r>
              <a:rPr lang="en-US" dirty="0" smtClean="0"/>
              <a:t>Primary Research </a:t>
            </a:r>
            <a:r>
              <a:rPr lang="en-US" dirty="0"/>
              <a:t>A</a:t>
            </a:r>
            <a:r>
              <a:rPr lang="en-US" dirty="0" smtClean="0"/>
              <a:t>ims</a:t>
            </a:r>
          </a:p>
          <a:p>
            <a:pPr lvl="1"/>
            <a:r>
              <a:rPr lang="en-US" dirty="0" smtClean="0"/>
              <a:t>Evaluate effectiveness of a high-risk HV prevention service, </a:t>
            </a:r>
            <a:r>
              <a:rPr lang="en-US" dirty="0" err="1" smtClean="0"/>
              <a:t>SafeCare</a:t>
            </a:r>
            <a:r>
              <a:rPr lang="en-US" dirty="0" smtClean="0"/>
              <a:t>® Plus, in a Latino population</a:t>
            </a:r>
          </a:p>
          <a:p>
            <a:pPr marL="0" indent="0">
              <a:buNone/>
            </a:pPr>
            <a:endParaRPr lang="en-US" dirty="0" smtClean="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36732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a:bodyPr>
          <a:lstStyle/>
          <a:p>
            <a:pPr algn="l"/>
            <a:r>
              <a:rPr lang="en-US" dirty="0" smtClean="0"/>
              <a:t>Research/Practice Quandary</a:t>
            </a:r>
            <a:endParaRPr lang="en-US" dirty="0"/>
          </a:p>
        </p:txBody>
      </p:sp>
      <p:sp>
        <p:nvSpPr>
          <p:cNvPr id="3" name="Content Placeholder 2"/>
          <p:cNvSpPr>
            <a:spLocks noGrp="1"/>
          </p:cNvSpPr>
          <p:nvPr>
            <p:ph idx="1"/>
          </p:nvPr>
        </p:nvSpPr>
        <p:spPr/>
        <p:txBody>
          <a:bodyPr>
            <a:normAutofit/>
          </a:bodyPr>
          <a:lstStyle/>
          <a:p>
            <a:r>
              <a:rPr lang="en-US" dirty="0" smtClean="0"/>
              <a:t>Possible solutions</a:t>
            </a:r>
          </a:p>
          <a:p>
            <a:pPr lvl="1"/>
            <a:r>
              <a:rPr lang="en-US" dirty="0" smtClean="0"/>
              <a:t>Find another high-level comparison treatment</a:t>
            </a:r>
          </a:p>
          <a:p>
            <a:pPr lvl="1"/>
            <a:r>
              <a:rPr lang="en-US" dirty="0" smtClean="0"/>
              <a:t>Scratch scientific rigor of RCT and opt for non-randomized, quasi-experimental comparison</a:t>
            </a:r>
          </a:p>
          <a:p>
            <a:pPr lvl="1"/>
            <a:r>
              <a:rPr lang="en-US" dirty="0" smtClean="0"/>
              <a:t>OR, regression discontinuity</a:t>
            </a:r>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pic>
        <p:nvPicPr>
          <p:cNvPr id="8" name="Picture 7" descr="riskscoreCreation.jpg"/>
          <p:cNvPicPr/>
          <p:nvPr/>
        </p:nvPicPr>
        <p:blipFill>
          <a:blip r:embed="rId4" cstate="print"/>
          <a:stretch>
            <a:fillRect/>
          </a:stretch>
        </p:blipFill>
        <p:spPr>
          <a:xfrm>
            <a:off x="6105524" y="3700780"/>
            <a:ext cx="2886075" cy="2319020"/>
          </a:xfrm>
          <a:prstGeom prst="rect">
            <a:avLst/>
          </a:prstGeom>
        </p:spPr>
      </p:pic>
      <p:sp>
        <p:nvSpPr>
          <p:cNvPr id="11" name="Text Box 3"/>
          <p:cNvSpPr txBox="1">
            <a:spLocks noChangeArrowheads="1"/>
          </p:cNvSpPr>
          <p:nvPr/>
        </p:nvSpPr>
        <p:spPr bwMode="auto">
          <a:xfrm>
            <a:off x="6172200" y="4953000"/>
            <a:ext cx="885825" cy="4778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ETHICAL </a:t>
            </a:r>
            <a:r>
              <a:rPr lang="en-US" sz="1100" dirty="0" smtClean="0">
                <a:latin typeface="Calibri" pitchFamily="34" charset="0"/>
                <a:cs typeface="Arial" pitchFamily="34" charset="0"/>
              </a:rPr>
              <a:t>STANDARDS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4"/>
          <p:cNvSpPr txBox="1">
            <a:spLocks noChangeArrowheads="1"/>
          </p:cNvSpPr>
          <p:nvPr/>
        </p:nvSpPr>
        <p:spPr bwMode="auto">
          <a:xfrm>
            <a:off x="8077200" y="4953000"/>
            <a:ext cx="885825" cy="4778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SCIENTIFIC</a:t>
            </a:r>
            <a:r>
              <a:rPr kumimoji="0" lang="en-US" sz="1100" b="0" i="0" u="none" strike="noStrike" cap="none" normalizeH="0" dirty="0" smtClean="0">
                <a:ln>
                  <a:noFill/>
                </a:ln>
                <a:solidFill>
                  <a:schemeClr val="tx1"/>
                </a:solidFill>
                <a:effectLst/>
                <a:latin typeface="Calibri" pitchFamily="34" charset="0"/>
                <a:cs typeface="Arial" pitchFamily="34" charset="0"/>
              </a:rPr>
              <a:t> STANDARDS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4948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98" y="274638"/>
            <a:ext cx="7323101" cy="1143000"/>
          </a:xfrm>
        </p:spPr>
        <p:txBody>
          <a:bodyPr>
            <a:normAutofit fontScale="90000"/>
          </a:bodyPr>
          <a:lstStyle/>
          <a:p>
            <a:pPr algn="l"/>
            <a:r>
              <a:rPr lang="en-US" dirty="0" smtClean="0"/>
              <a:t>Regression Discontinuity Designs</a:t>
            </a:r>
            <a:endParaRPr lang="en-US" dirty="0"/>
          </a:p>
        </p:txBody>
      </p:sp>
      <p:sp>
        <p:nvSpPr>
          <p:cNvPr id="3" name="Content Placeholder 2"/>
          <p:cNvSpPr>
            <a:spLocks noGrp="1"/>
          </p:cNvSpPr>
          <p:nvPr>
            <p:ph idx="1"/>
          </p:nvPr>
        </p:nvSpPr>
        <p:spPr/>
        <p:txBody>
          <a:bodyPr>
            <a:normAutofit fontScale="92500"/>
          </a:bodyPr>
          <a:lstStyle/>
          <a:p>
            <a:r>
              <a:rPr lang="en-US" dirty="0" smtClean="0"/>
              <a:t>Preserves </a:t>
            </a:r>
            <a:r>
              <a:rPr lang="en-US" dirty="0" err="1" smtClean="0"/>
              <a:t>unbiasedness</a:t>
            </a:r>
            <a:r>
              <a:rPr lang="en-US" dirty="0" smtClean="0"/>
              <a:t> of treatment effect comparison provided the </a:t>
            </a:r>
            <a:r>
              <a:rPr lang="en-US" dirty="0"/>
              <a:t>assignment mechanism </a:t>
            </a:r>
            <a:r>
              <a:rPr lang="en-US" dirty="0" smtClean="0"/>
              <a:t>is </a:t>
            </a:r>
            <a:r>
              <a:rPr lang="en-US" dirty="0"/>
              <a:t>fully </a:t>
            </a:r>
            <a:r>
              <a:rPr lang="en-US" dirty="0" smtClean="0"/>
              <a:t>known </a:t>
            </a:r>
            <a:r>
              <a:rPr lang="en-US" sz="2000" dirty="0" smtClean="0"/>
              <a:t>(Rubin, 1977; </a:t>
            </a:r>
            <a:r>
              <a:rPr lang="en-US" sz="2000" dirty="0" err="1"/>
              <a:t>Shadish</a:t>
            </a:r>
            <a:r>
              <a:rPr lang="en-US" sz="2000" dirty="0"/>
              <a:t>, Cook, </a:t>
            </a:r>
            <a:r>
              <a:rPr lang="en-US" sz="2000" dirty="0" smtClean="0"/>
              <a:t>&amp; Campbell, 2002)</a:t>
            </a:r>
            <a:endParaRPr lang="en-US" dirty="0"/>
          </a:p>
          <a:p>
            <a:r>
              <a:rPr lang="en-US" dirty="0" smtClean="0"/>
              <a:t>Still not sold… What if we threw in a small RCT to go along with it?</a:t>
            </a:r>
          </a:p>
          <a:p>
            <a:pPr lvl="1"/>
            <a:r>
              <a:rPr lang="en-US" dirty="0" smtClean="0"/>
              <a:t>Hybrid (randomized cutoff) </a:t>
            </a:r>
            <a:r>
              <a:rPr lang="en-US" dirty="0"/>
              <a:t>design </a:t>
            </a:r>
            <a:r>
              <a:rPr lang="en-US" dirty="0" smtClean="0"/>
              <a:t>uses two scoring thresholds for assignment </a:t>
            </a:r>
          </a:p>
          <a:p>
            <a:pPr lvl="2"/>
            <a:r>
              <a:rPr lang="en-US" dirty="0" smtClean="0"/>
              <a:t>Divide the assignment score into 3 segments: 1) low scores assigned to A; 2) middle scores randomized to A or B; 3) high scores assigned to B</a:t>
            </a:r>
            <a:endParaRPr lang="en-US" dirty="0"/>
          </a:p>
        </p:txBody>
      </p:sp>
      <p:sp>
        <p:nvSpPr>
          <p:cNvPr id="4" name="Text Box 16"/>
          <p:cNvSpPr txBox="1">
            <a:spLocks noChangeArrowheads="1"/>
          </p:cNvSpPr>
          <p:nvPr/>
        </p:nvSpPr>
        <p:spPr bwMode="auto">
          <a:xfrm>
            <a:off x="0" y="6629400"/>
            <a:ext cx="9144000" cy="228600"/>
          </a:xfrm>
          <a:prstGeom prst="rect">
            <a:avLst/>
          </a:prstGeom>
          <a:gradFill flip="none" rotWithShape="1">
            <a:gsLst>
              <a:gs pos="0">
                <a:srgbClr val="A50021"/>
              </a:gs>
              <a:gs pos="100000">
                <a:srgbClr val="A50021">
                  <a:gamma/>
                  <a:shade val="46275"/>
                  <a:invGamma/>
                </a:srgbClr>
              </a:gs>
            </a:gsLst>
            <a:lin ang="0" scaled="1"/>
            <a:tileRect/>
          </a:gradFill>
          <a:ln w="9525">
            <a:noFill/>
            <a:miter lim="800000"/>
            <a:headEnd/>
            <a:tailEnd/>
          </a:ln>
          <a:effectLst/>
        </p:spPr>
        <p:txBody>
          <a:bodyPr/>
          <a:lstStyle/>
          <a:p>
            <a:pPr>
              <a:defRPr/>
            </a:pPr>
            <a:r>
              <a:rPr lang="en-US" sz="1800">
                <a:solidFill>
                  <a:srgbClr val="FFFFCC"/>
                </a:solidFill>
                <a:cs typeface="+mn-cs"/>
              </a:rPr>
              <a:t>                                                                                                      </a:t>
            </a:r>
            <a:endParaRPr lang="en-US" sz="1800">
              <a:latin typeface="Arial Unicode MS" pitchFamily="34" charset="-128"/>
              <a:cs typeface="+mn-cs"/>
            </a:endParaRPr>
          </a:p>
        </p:txBody>
      </p:sp>
      <p:pic>
        <p:nvPicPr>
          <p:cNvPr id="5" name="Picture 4" descr="Unknown.jpeg"/>
          <p:cNvPicPr>
            <a:picLocks noChangeAspect="1"/>
          </p:cNvPicPr>
          <p:nvPr/>
        </p:nvPicPr>
        <p:blipFill>
          <a:blip r:embed="rId2" cstate="print"/>
          <a:stretch>
            <a:fillRect/>
          </a:stretch>
        </p:blipFill>
        <p:spPr>
          <a:xfrm>
            <a:off x="3200400" y="6324730"/>
            <a:ext cx="2905125" cy="533270"/>
          </a:xfrm>
          <a:prstGeom prst="rect">
            <a:avLst/>
          </a:prstGeom>
        </p:spPr>
      </p:pic>
      <p:sp>
        <p:nvSpPr>
          <p:cNvPr id="6" name="Line 13"/>
          <p:cNvSpPr>
            <a:spLocks noChangeShapeType="1"/>
          </p:cNvSpPr>
          <p:nvPr/>
        </p:nvSpPr>
        <p:spPr bwMode="auto">
          <a:xfrm>
            <a:off x="457200" y="1524000"/>
            <a:ext cx="8226425" cy="0"/>
          </a:xfrm>
          <a:prstGeom prst="line">
            <a:avLst/>
          </a:prstGeom>
          <a:noFill/>
          <a:ln w="57150">
            <a:solidFill>
              <a:srgbClr val="A50021"/>
            </a:solidFill>
            <a:round/>
            <a:headEnd/>
            <a:tailEnd/>
          </a:ln>
          <a:effectLst/>
        </p:spPr>
        <p:txBody>
          <a:bodyPr/>
          <a:lstStyle/>
          <a:p>
            <a:pPr algn="ctr" eaLnBrk="0" hangingPunct="0">
              <a:defRPr/>
            </a:pPr>
            <a:endParaRPr lang="en-US">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7" y="0"/>
            <a:ext cx="1309512" cy="762000"/>
          </a:xfrm>
          <a:prstGeom prst="rect">
            <a:avLst/>
          </a:prstGeom>
        </p:spPr>
      </p:pic>
    </p:spTree>
    <p:extLst>
      <p:ext uri="{BB962C8B-B14F-4D97-AF65-F5344CB8AC3E}">
        <p14:creationId xmlns:p14="http://schemas.microsoft.com/office/powerpoint/2010/main" val="5914517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3393</TotalTime>
  <Words>3155</Words>
  <Application>Microsoft Office PowerPoint</Application>
  <PresentationFormat>On-screen Show (4:3)</PresentationFormat>
  <Paragraphs>387</Paragraphs>
  <Slides>50</Slides>
  <Notes>15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Evolving Home Visiting Program Evaluation Methodologies:   A Snapshot of Oklahoma’s Implementation Research and Evaluation</vt:lpstr>
      <vt:lpstr>Conflict of Interest Disclosure</vt:lpstr>
      <vt:lpstr>Overview of Presentation</vt:lpstr>
      <vt:lpstr>Incorporating Triage Decisions into Home Visitation Research</vt:lpstr>
      <vt:lpstr>Desire and Need for Triaged HV Services</vt:lpstr>
      <vt:lpstr>Case Study Example Of Triage Built into a Research Study</vt:lpstr>
      <vt:lpstr>Latino Agency Trial Specifics</vt:lpstr>
      <vt:lpstr>Research/Practice Quandary</vt:lpstr>
      <vt:lpstr>Regression Discontinuity Designs</vt:lpstr>
      <vt:lpstr>Testing the Treatment Effectiveness Hypothesis</vt:lpstr>
      <vt:lpstr>ANCOVA Example for Local Treatment Effect</vt:lpstr>
      <vt:lpstr>Not So Simple Treatment Comparisons</vt:lpstr>
      <vt:lpstr>Nonlinear Outcome-Risk Relationships in Maltreatment Research</vt:lpstr>
      <vt:lpstr>Developing an Assignment Risk Score</vt:lpstr>
      <vt:lpstr>Regression Tree Scoring Approach</vt:lpstr>
      <vt:lpstr>RPART Scoring Tree</vt:lpstr>
      <vt:lpstr>RPART Score Fit in Test Sample</vt:lpstr>
      <vt:lpstr>RPART Score Fit in Validation Samples</vt:lpstr>
      <vt:lpstr>RPART Score Fit in Test and Validation Samples</vt:lpstr>
      <vt:lpstr>Summary of Method and Work</vt:lpstr>
      <vt:lpstr>Adaptive Treatments in  Home Visitation Research</vt:lpstr>
      <vt:lpstr>Multi-Dimensionality of Client Risk</vt:lpstr>
      <vt:lpstr>Why bother?</vt:lpstr>
      <vt:lpstr>Explained by Service Compliance?</vt:lpstr>
      <vt:lpstr>Predictions of Future Abuse and Neglect Subtypes</vt:lpstr>
      <vt:lpstr>Adaptive Treament: Order and Dose/Intensity Implications</vt:lpstr>
      <vt:lpstr>Small-Scale Design of Less-Is-More and Order-Matters Adaptions to SafeCare®</vt:lpstr>
      <vt:lpstr>Where to Next? New Frontiers in  Risk Profile Measurement</vt:lpstr>
      <vt:lpstr>“Measurement Is Not Sexy!”</vt:lpstr>
      <vt:lpstr>“If it ain’t broke, don’t fix it.” </vt:lpstr>
      <vt:lpstr>Measurement Deficiencies in Maltreatment Research</vt:lpstr>
      <vt:lpstr>CCAN Subtype Prediction Model Summaries: Environmental Neglect</vt:lpstr>
      <vt:lpstr>CCAN Subtype Prediction Model Summaries: Medical Neglect</vt:lpstr>
      <vt:lpstr>CCAN Subtype Prediction Model Summaries: IPV</vt:lpstr>
      <vt:lpstr>Decision-Theoretic Approaches to Measurement</vt:lpstr>
      <vt:lpstr>There is Precedent   Health Behavioral Decision Theory </vt:lpstr>
      <vt:lpstr>Precedent for Cognitive Behavioral Theory and Treatments for Abuse</vt:lpstr>
      <vt:lpstr>The Old and the New</vt:lpstr>
      <vt:lpstr>Dual Process Health Behavior Decision Theories?</vt:lpstr>
      <vt:lpstr>The Prototype Willingness Model</vt:lpstr>
      <vt:lpstr>Solutions for Prevention of Maltreatment???</vt:lpstr>
      <vt:lpstr>Examples of Popular Maltreatment Risk Factor Measures</vt:lpstr>
      <vt:lpstr>Assumptions of Past Measures</vt:lpstr>
      <vt:lpstr>New Measurement:  Experiential Thinking</vt:lpstr>
      <vt:lpstr>PowerPoint Presentation</vt:lpstr>
      <vt:lpstr>New Measures: Risk Perception vs. Risk Attitudes</vt:lpstr>
      <vt:lpstr>New Measurement:  Risk Perception vs. Risk Attitudes</vt:lpstr>
      <vt:lpstr>New Measurement:  Risk Perception vs. Risk Attitudes</vt:lpstr>
      <vt:lpstr>The New Frontier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April HV Meeting</dc:title>
  <dc:creator>Bard, David E. (HSC)</dc:creator>
  <cp:lastModifiedBy>Bard, David E. (HSC)</cp:lastModifiedBy>
  <cp:revision>89</cp:revision>
  <dcterms:created xsi:type="dcterms:W3CDTF">2012-02-09T18:22:19Z</dcterms:created>
  <dcterms:modified xsi:type="dcterms:W3CDTF">2012-05-01T14:36:11Z</dcterms:modified>
</cp:coreProperties>
</file>