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0" r:id="rId3"/>
    <p:sldId id="266" r:id="rId4"/>
    <p:sldId id="265" r:id="rId5"/>
    <p:sldId id="258" r:id="rId6"/>
    <p:sldId id="261" r:id="rId7"/>
    <p:sldId id="262" r:id="rId8"/>
    <p:sldId id="268" r:id="rId9"/>
    <p:sldId id="269" r:id="rId10"/>
    <p:sldId id="273" r:id="rId11"/>
    <p:sldId id="274" r:id="rId12"/>
    <p:sldId id="267" r:id="rId13"/>
    <p:sldId id="278" r:id="rId14"/>
    <p:sldId id="277" r:id="rId15"/>
    <p:sldId id="281" r:id="rId16"/>
    <p:sldId id="280" r:id="rId17"/>
    <p:sldId id="271" r:id="rId18"/>
    <p:sldId id="279" r:id="rId19"/>
    <p:sldId id="283" r:id="rId20"/>
    <p:sldId id="284" r:id="rId21"/>
    <p:sldId id="285" r:id="rId22"/>
    <p:sldId id="282" r:id="rId23"/>
    <p:sldId id="286" r:id="rId24"/>
    <p:sldId id="28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71" autoAdjust="0"/>
  </p:normalViewPr>
  <p:slideViewPr>
    <p:cSldViewPr>
      <p:cViewPr varScale="1">
        <p:scale>
          <a:sx n="60" d="100"/>
          <a:sy n="60" d="100"/>
        </p:scale>
        <p:origin x="-165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99EA8E-9616-46E9-9BA2-9C8E8802463E}" type="datetimeFigureOut">
              <a:rPr lang="en-US" smtClean="0"/>
              <a:t>1/30/2013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DB5E9C-D3F2-437D-B37A-4DD046C4C087}" type="slidenum">
              <a:rPr lang="en-US" smtClean="0"/>
              <a:t>‹#›</a:t>
            </a:fld>
            <a:endParaRPr lang="en-US"/>
          </a:p>
        </p:txBody>
      </p:sp>
    </p:spTree>
    <p:extLst>
      <p:ext uri="{BB962C8B-B14F-4D97-AF65-F5344CB8AC3E}">
        <p14:creationId xmlns:p14="http://schemas.microsoft.com/office/powerpoint/2010/main" val="266758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Reporting process encapsulates</a:t>
            </a:r>
            <a:r>
              <a:rPr lang="en-US" baseline="0" dirty="0" smtClean="0"/>
              <a:t> individual decision-making from professionals along with the system used to capture and record an individual’s reporting actions</a:t>
            </a:r>
          </a:p>
          <a:p>
            <a:endParaRPr lang="en-US" baseline="0" dirty="0" smtClean="0"/>
          </a:p>
          <a:p>
            <a:r>
              <a:rPr lang="en-US" baseline="0" dirty="0" smtClean="0"/>
              <a:t>reporting</a:t>
            </a:r>
            <a:endParaRPr lang="en-US" dirty="0"/>
          </a:p>
        </p:txBody>
      </p:sp>
      <p:sp>
        <p:nvSpPr>
          <p:cNvPr id="4" name="Slide Number Placeholder 3"/>
          <p:cNvSpPr>
            <a:spLocks noGrp="1"/>
          </p:cNvSpPr>
          <p:nvPr>
            <p:ph type="sldNum" sz="quarter" idx="10"/>
          </p:nvPr>
        </p:nvSpPr>
        <p:spPr/>
        <p:txBody>
          <a:bodyPr/>
          <a:lstStyle/>
          <a:p>
            <a:fld id="{70DB5E9C-D3F2-437D-B37A-4DD046C4C087}" type="slidenum">
              <a:rPr lang="en-US" smtClean="0"/>
              <a:t>6</a:t>
            </a:fld>
            <a:endParaRPr lang="en-US"/>
          </a:p>
        </p:txBody>
      </p:sp>
    </p:spTree>
    <p:extLst>
      <p:ext uri="{BB962C8B-B14F-4D97-AF65-F5344CB8AC3E}">
        <p14:creationId xmlns:p14="http://schemas.microsoft.com/office/powerpoint/2010/main" val="1249998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Spatial relationships</a:t>
            </a:r>
            <a:r>
              <a:rPr lang="en-US" baseline="0" dirty="0" smtClean="0"/>
              <a:t> s</a:t>
            </a:r>
            <a:r>
              <a:rPr lang="en-US" dirty="0" smtClean="0"/>
              <a:t>oak up much</a:t>
            </a:r>
            <a:r>
              <a:rPr lang="en-US" baseline="0" dirty="0" smtClean="0"/>
              <a:t> of the </a:t>
            </a:r>
            <a:r>
              <a:rPr lang="en-US" baseline="0" dirty="0" err="1" smtClean="0"/>
              <a:t>overdispersion</a:t>
            </a:r>
            <a:r>
              <a:rPr lang="en-US" baseline="0" dirty="0" smtClean="0"/>
              <a:t> (unobserved heterogeneity), and this is undoubtedly partly due to population heterogeneity across large regions of the US.  But, we cannot completely dismiss the hypothesis of differential referral processes, which also might evidence spatial similarities.  A more careful analysis of this data should be carried out to control for known difference in population characteristics.</a:t>
            </a:r>
          </a:p>
          <a:p>
            <a:endParaRPr lang="en-US" baseline="0" dirty="0" smtClean="0"/>
          </a:p>
          <a:p>
            <a:r>
              <a:rPr lang="en-US" baseline="0" dirty="0" smtClean="0"/>
              <a:t>So we may or may not have a reliability problem with referrals.  Let’s now look closer at some process variables that occur after a report surfaces.</a:t>
            </a:r>
            <a:endParaRPr lang="en-US" dirty="0"/>
          </a:p>
        </p:txBody>
      </p:sp>
      <p:sp>
        <p:nvSpPr>
          <p:cNvPr id="4" name="Slide Number Placeholder 3"/>
          <p:cNvSpPr>
            <a:spLocks noGrp="1"/>
          </p:cNvSpPr>
          <p:nvPr>
            <p:ph type="sldNum" sz="quarter" idx="10"/>
          </p:nvPr>
        </p:nvSpPr>
        <p:spPr/>
        <p:txBody>
          <a:bodyPr/>
          <a:lstStyle/>
          <a:p>
            <a:fld id="{70DB5E9C-D3F2-437D-B37A-4DD046C4C087}" type="slidenum">
              <a:rPr lang="en-US" smtClean="0"/>
              <a:t>7</a:t>
            </a:fld>
            <a:endParaRPr lang="en-US"/>
          </a:p>
        </p:txBody>
      </p:sp>
    </p:spTree>
    <p:extLst>
      <p:ext uri="{BB962C8B-B14F-4D97-AF65-F5344CB8AC3E}">
        <p14:creationId xmlns:p14="http://schemas.microsoft.com/office/powerpoint/2010/main" val="667334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DB5E9C-D3F2-437D-B37A-4DD046C4C087}" type="slidenum">
              <a:rPr lang="en-US" smtClean="0"/>
              <a:t>8</a:t>
            </a:fld>
            <a:endParaRPr lang="en-US"/>
          </a:p>
        </p:txBody>
      </p:sp>
    </p:spTree>
    <p:extLst>
      <p:ext uri="{BB962C8B-B14F-4D97-AF65-F5344CB8AC3E}">
        <p14:creationId xmlns:p14="http://schemas.microsoft.com/office/powerpoint/2010/main" val="853073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660000 child</a:t>
            </a:r>
            <a:r>
              <a:rPr lang="en-US" baseline="0" dirty="0" smtClean="0"/>
              <a:t> pop Nevada</a:t>
            </a:r>
          </a:p>
          <a:p>
            <a:r>
              <a:rPr lang="en-US" baseline="0" dirty="0" smtClean="0"/>
              <a:t>4million+ pop in Florida</a:t>
            </a:r>
            <a:endParaRPr lang="en-US" dirty="0"/>
          </a:p>
        </p:txBody>
      </p:sp>
      <p:sp>
        <p:nvSpPr>
          <p:cNvPr id="4" name="Slide Number Placeholder 3"/>
          <p:cNvSpPr>
            <a:spLocks noGrp="1"/>
          </p:cNvSpPr>
          <p:nvPr>
            <p:ph type="sldNum" sz="quarter" idx="10"/>
          </p:nvPr>
        </p:nvSpPr>
        <p:spPr/>
        <p:txBody>
          <a:bodyPr/>
          <a:lstStyle/>
          <a:p>
            <a:fld id="{70DB5E9C-D3F2-437D-B37A-4DD046C4C087}" type="slidenum">
              <a:rPr lang="en-US" smtClean="0"/>
              <a:t>9</a:t>
            </a:fld>
            <a:endParaRPr lang="en-US"/>
          </a:p>
        </p:txBody>
      </p:sp>
    </p:spTree>
    <p:extLst>
      <p:ext uri="{BB962C8B-B14F-4D97-AF65-F5344CB8AC3E}">
        <p14:creationId xmlns:p14="http://schemas.microsoft.com/office/powerpoint/2010/main" val="2255048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Consistency Improvement but still significant </a:t>
            </a:r>
            <a:r>
              <a:rPr lang="en-US" dirty="0" err="1" smtClean="0"/>
              <a:t>overdispersion</a:t>
            </a:r>
            <a:r>
              <a:rPr lang="en-US" baseline="0" dirty="0" smtClean="0"/>
              <a:t> within and between states.</a:t>
            </a:r>
            <a:endParaRPr lang="en-US" dirty="0"/>
          </a:p>
        </p:txBody>
      </p:sp>
      <p:sp>
        <p:nvSpPr>
          <p:cNvPr id="4" name="Slide Number Placeholder 3"/>
          <p:cNvSpPr>
            <a:spLocks noGrp="1"/>
          </p:cNvSpPr>
          <p:nvPr>
            <p:ph type="sldNum" sz="quarter" idx="10"/>
          </p:nvPr>
        </p:nvSpPr>
        <p:spPr/>
        <p:txBody>
          <a:bodyPr/>
          <a:lstStyle/>
          <a:p>
            <a:fld id="{70DB5E9C-D3F2-437D-B37A-4DD046C4C087}" type="slidenum">
              <a:rPr lang="en-US" smtClean="0"/>
              <a:t>11</a:t>
            </a:fld>
            <a:endParaRPr lang="en-US"/>
          </a:p>
        </p:txBody>
      </p:sp>
    </p:spTree>
    <p:extLst>
      <p:ext uri="{BB962C8B-B14F-4D97-AF65-F5344CB8AC3E}">
        <p14:creationId xmlns:p14="http://schemas.microsoft.com/office/powerpoint/2010/main" val="2704239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blame the professionals</a:t>
            </a:r>
            <a:r>
              <a:rPr lang="en-US" baseline="0" dirty="0" smtClean="0"/>
              <a:t> who report, maybe we ought to hold our horses and ask some basic, fundamental questions about what we are trying to measure</a:t>
            </a:r>
            <a:endParaRPr lang="en-US" dirty="0"/>
          </a:p>
        </p:txBody>
      </p:sp>
      <p:sp>
        <p:nvSpPr>
          <p:cNvPr id="4" name="Slide Number Placeholder 3"/>
          <p:cNvSpPr>
            <a:spLocks noGrp="1"/>
          </p:cNvSpPr>
          <p:nvPr>
            <p:ph type="sldNum" sz="quarter" idx="10"/>
          </p:nvPr>
        </p:nvSpPr>
        <p:spPr/>
        <p:txBody>
          <a:bodyPr/>
          <a:lstStyle/>
          <a:p>
            <a:fld id="{70DB5E9C-D3F2-437D-B37A-4DD046C4C087}" type="slidenum">
              <a:rPr lang="en-US" smtClean="0"/>
              <a:t>17</a:t>
            </a:fld>
            <a:endParaRPr lang="en-US"/>
          </a:p>
        </p:txBody>
      </p:sp>
    </p:spTree>
    <p:extLst>
      <p:ext uri="{BB962C8B-B14F-4D97-AF65-F5344CB8AC3E}">
        <p14:creationId xmlns:p14="http://schemas.microsoft.com/office/powerpoint/2010/main" val="1955091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Modified version of the Maltreatment Classification System (MCS)</a:t>
            </a:r>
          </a:p>
          <a:p>
            <a:r>
              <a:rPr lang="en-US" sz="1200" b="0" i="0" u="none" strike="noStrike" kern="1200" baseline="0" dirty="0" smtClean="0">
                <a:solidFill>
                  <a:schemeClr val="tx1"/>
                </a:solidFill>
                <a:latin typeface="+mn-lt"/>
                <a:ea typeface="+mn-ea"/>
                <a:cs typeface="+mn-cs"/>
              </a:rPr>
              <a:t>coding system used by the Second National Incidence Study (NIS-2) (</a:t>
            </a:r>
            <a:r>
              <a:rPr lang="en-US" sz="1200" b="0" i="0" u="none" strike="noStrike" kern="1200" baseline="0" dirty="0" err="1" smtClean="0">
                <a:solidFill>
                  <a:schemeClr val="tx1"/>
                </a:solidFill>
                <a:latin typeface="+mn-lt"/>
                <a:ea typeface="+mn-ea"/>
                <a:cs typeface="+mn-cs"/>
              </a:rPr>
              <a:t>Sedlak</a:t>
            </a:r>
            <a:r>
              <a:rPr lang="en-US" sz="1200" b="0" i="0" u="none" strike="noStrike" kern="1200" baseline="0" dirty="0" smtClean="0">
                <a:solidFill>
                  <a:schemeClr val="tx1"/>
                </a:solidFill>
                <a:latin typeface="+mn-lt"/>
                <a:ea typeface="+mn-ea"/>
                <a:cs typeface="+mn-cs"/>
              </a:rPr>
              <a:t>, 1986).</a:t>
            </a:r>
            <a:endParaRPr lang="en-US" dirty="0"/>
          </a:p>
        </p:txBody>
      </p:sp>
      <p:sp>
        <p:nvSpPr>
          <p:cNvPr id="4" name="Slide Number Placeholder 3"/>
          <p:cNvSpPr>
            <a:spLocks noGrp="1"/>
          </p:cNvSpPr>
          <p:nvPr>
            <p:ph type="sldNum" sz="quarter" idx="10"/>
          </p:nvPr>
        </p:nvSpPr>
        <p:spPr/>
        <p:txBody>
          <a:bodyPr/>
          <a:lstStyle/>
          <a:p>
            <a:fld id="{70DB5E9C-D3F2-437D-B37A-4DD046C4C087}" type="slidenum">
              <a:rPr lang="en-US" smtClean="0"/>
              <a:t>18</a:t>
            </a:fld>
            <a:endParaRPr lang="en-US"/>
          </a:p>
        </p:txBody>
      </p:sp>
    </p:spTree>
    <p:extLst>
      <p:ext uri="{BB962C8B-B14F-4D97-AF65-F5344CB8AC3E}">
        <p14:creationId xmlns:p14="http://schemas.microsoft.com/office/powerpoint/2010/main" val="1269468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200" kern="1200" dirty="0" smtClean="0">
                <a:solidFill>
                  <a:schemeClr val="tx1"/>
                </a:solidFill>
                <a:effectLst/>
                <a:latin typeface="+mn-lt"/>
                <a:ea typeface="+mn-ea"/>
                <a:cs typeface="+mn-cs"/>
              </a:rPr>
              <a:t>Judgment heuristics and biases (</a:t>
            </a:r>
            <a:r>
              <a:rPr lang="en-US" sz="1200" kern="1200" dirty="0" err="1" smtClean="0">
                <a:solidFill>
                  <a:schemeClr val="tx1"/>
                </a:solidFill>
                <a:effectLst/>
                <a:latin typeface="+mn-lt"/>
                <a:ea typeface="+mn-ea"/>
                <a:cs typeface="+mn-cs"/>
              </a:rPr>
              <a:t>ala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Kahneman</a:t>
            </a:r>
            <a:r>
              <a:rPr lang="en-US" sz="1200" kern="1200" dirty="0" smtClean="0">
                <a:solidFill>
                  <a:schemeClr val="tx1"/>
                </a:solidFill>
                <a:effectLst/>
                <a:latin typeface="+mn-lt"/>
                <a:ea typeface="+mn-ea"/>
                <a:cs typeface="+mn-cs"/>
              </a:rPr>
              <a:t> &amp; </a:t>
            </a:r>
            <a:r>
              <a:rPr lang="en-US" sz="1200" kern="1200" dirty="0" err="1" smtClean="0">
                <a:solidFill>
                  <a:schemeClr val="tx1"/>
                </a:solidFill>
                <a:effectLst/>
                <a:latin typeface="+mn-lt"/>
                <a:ea typeface="+mn-ea"/>
                <a:cs typeface="+mn-cs"/>
              </a:rPr>
              <a:t>Tversky</a:t>
            </a:r>
            <a:r>
              <a:rPr lang="en-US" sz="1200" kern="1200" dirty="0" smtClean="0">
                <a:solidFill>
                  <a:schemeClr val="tx1"/>
                </a:solidFill>
                <a:effectLst/>
                <a:latin typeface="+mn-lt"/>
                <a:ea typeface="+mn-ea"/>
                <a:cs typeface="+mn-cs"/>
              </a:rPr>
              <a:t>)</a:t>
            </a:r>
          </a:p>
          <a:p>
            <a:pPr lvl="3"/>
            <a:r>
              <a:rPr lang="en-US" sz="1200" kern="1200" dirty="0" smtClean="0">
                <a:solidFill>
                  <a:schemeClr val="tx1"/>
                </a:solidFill>
                <a:effectLst/>
                <a:latin typeface="+mn-lt"/>
                <a:ea typeface="+mn-ea"/>
                <a:cs typeface="+mn-cs"/>
              </a:rPr>
              <a:t>Ambiguity effect, framing effects, belief bias, confirmation bias, conservatism, outcome bias </a:t>
            </a:r>
          </a:p>
          <a:p>
            <a:pPr lvl="2"/>
            <a:r>
              <a:rPr lang="en-US" sz="1200" kern="1200" dirty="0" smtClean="0">
                <a:solidFill>
                  <a:schemeClr val="tx1"/>
                </a:solidFill>
                <a:effectLst/>
                <a:latin typeface="+mn-lt"/>
                <a:ea typeface="+mn-ea"/>
                <a:cs typeface="+mn-cs"/>
              </a:rPr>
              <a:t>Utility maximization has to consider serious negative consequences of action, e.g., malpractice suits, loss of reputation, loss of patients, etc.</a:t>
            </a:r>
          </a:p>
          <a:p>
            <a:pPr lvl="3"/>
            <a:r>
              <a:rPr lang="en-US" sz="1200" kern="1200" dirty="0" smtClean="0">
                <a:solidFill>
                  <a:schemeClr val="tx1"/>
                </a:solidFill>
                <a:effectLst/>
                <a:latin typeface="+mn-lt"/>
                <a:ea typeface="+mn-ea"/>
                <a:cs typeface="+mn-cs"/>
              </a:rPr>
              <a:t>Loss aversion?</a:t>
            </a:r>
          </a:p>
          <a:p>
            <a:pPr lvl="2"/>
            <a:r>
              <a:rPr lang="en-US" sz="1200" kern="1200" dirty="0" smtClean="0">
                <a:solidFill>
                  <a:schemeClr val="tx1"/>
                </a:solidFill>
                <a:effectLst/>
                <a:latin typeface="+mn-lt"/>
                <a:ea typeface="+mn-ea"/>
                <a:cs typeface="+mn-cs"/>
              </a:rPr>
              <a:t>Personal responsibility to report (is there a diffusion of responsibility?)</a:t>
            </a:r>
          </a:p>
          <a:p>
            <a:pPr lvl="1"/>
            <a:r>
              <a:rPr lang="en-US" sz="1200" kern="1200" dirty="0" smtClean="0">
                <a:solidFill>
                  <a:schemeClr val="tx1"/>
                </a:solidFill>
                <a:effectLst/>
                <a:latin typeface="+mn-lt"/>
                <a:ea typeface="+mn-ea"/>
                <a:cs typeface="+mn-cs"/>
              </a:rPr>
              <a:t>Over-reporting?</a:t>
            </a:r>
          </a:p>
          <a:p>
            <a:pPr lvl="2"/>
            <a:r>
              <a:rPr lang="en-US" sz="1200" kern="1200" dirty="0" smtClean="0">
                <a:solidFill>
                  <a:schemeClr val="tx1"/>
                </a:solidFill>
                <a:effectLst/>
                <a:latin typeface="+mn-lt"/>
                <a:ea typeface="+mn-ea"/>
                <a:cs typeface="+mn-cs"/>
              </a:rPr>
              <a:t>Judgment heuristics and biases (</a:t>
            </a:r>
            <a:r>
              <a:rPr lang="en-US" sz="1200" kern="1200" dirty="0" err="1" smtClean="0">
                <a:solidFill>
                  <a:schemeClr val="tx1"/>
                </a:solidFill>
                <a:effectLst/>
                <a:latin typeface="+mn-lt"/>
                <a:ea typeface="+mn-ea"/>
                <a:cs typeface="+mn-cs"/>
              </a:rPr>
              <a:t>ala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Kahneman</a:t>
            </a:r>
            <a:r>
              <a:rPr lang="en-US" sz="1200" kern="1200" dirty="0" smtClean="0">
                <a:solidFill>
                  <a:schemeClr val="tx1"/>
                </a:solidFill>
                <a:effectLst/>
                <a:latin typeface="+mn-lt"/>
                <a:ea typeface="+mn-ea"/>
                <a:cs typeface="+mn-cs"/>
              </a:rPr>
              <a:t> &amp; </a:t>
            </a:r>
            <a:r>
              <a:rPr lang="en-US" sz="1200" kern="1200" dirty="0" err="1" smtClean="0">
                <a:solidFill>
                  <a:schemeClr val="tx1"/>
                </a:solidFill>
                <a:effectLst/>
                <a:latin typeface="+mn-lt"/>
                <a:ea typeface="+mn-ea"/>
                <a:cs typeface="+mn-cs"/>
              </a:rPr>
              <a:t>Tversky</a:t>
            </a:r>
            <a:r>
              <a:rPr lang="en-US" sz="1200" kern="1200" dirty="0" smtClean="0">
                <a:solidFill>
                  <a:schemeClr val="tx1"/>
                </a:solidFill>
                <a:effectLst/>
                <a:latin typeface="+mn-lt"/>
                <a:ea typeface="+mn-ea"/>
                <a:cs typeface="+mn-cs"/>
              </a:rPr>
              <a:t>)</a:t>
            </a:r>
          </a:p>
          <a:p>
            <a:pPr lvl="3"/>
            <a:r>
              <a:rPr lang="en-US" sz="1200" kern="1200" dirty="0" smtClean="0">
                <a:solidFill>
                  <a:schemeClr val="tx1"/>
                </a:solidFill>
                <a:effectLst/>
                <a:latin typeface="+mn-lt"/>
                <a:ea typeface="+mn-ea"/>
                <a:cs typeface="+mn-cs"/>
              </a:rPr>
              <a:t>Base rate neglect, </a:t>
            </a:r>
            <a:r>
              <a:rPr lang="en-US" sz="1200" kern="1200" dirty="0" err="1" smtClean="0">
                <a:solidFill>
                  <a:schemeClr val="tx1"/>
                </a:solidFill>
                <a:effectLst/>
                <a:latin typeface="+mn-lt"/>
                <a:ea typeface="+mn-ea"/>
                <a:cs typeface="+mn-cs"/>
              </a:rPr>
              <a:t>pseudodiagnosticity</a:t>
            </a:r>
            <a:r>
              <a:rPr lang="en-US" sz="1200" kern="1200" dirty="0" smtClean="0">
                <a:solidFill>
                  <a:schemeClr val="tx1"/>
                </a:solidFill>
                <a:effectLst/>
                <a:latin typeface="+mn-lt"/>
                <a:ea typeface="+mn-ea"/>
                <a:cs typeface="+mn-cs"/>
              </a:rPr>
              <a:t>, stereotype and framing effects</a:t>
            </a:r>
          </a:p>
          <a:p>
            <a:pPr lvl="2"/>
            <a:r>
              <a:rPr lang="en-US" sz="1200" kern="1200" dirty="0" smtClean="0">
                <a:solidFill>
                  <a:schemeClr val="tx1"/>
                </a:solidFill>
                <a:effectLst/>
                <a:latin typeface="+mn-lt"/>
                <a:ea typeface="+mn-ea"/>
                <a:cs typeface="+mn-cs"/>
              </a:rPr>
              <a:t>Individual variation in mental decisional threshold (</a:t>
            </a:r>
            <a:r>
              <a:rPr lang="en-US" sz="1200" kern="1200" dirty="0" err="1" smtClean="0">
                <a:solidFill>
                  <a:schemeClr val="tx1"/>
                </a:solidFill>
                <a:effectLst/>
                <a:latin typeface="+mn-lt"/>
                <a:ea typeface="+mn-ea"/>
                <a:cs typeface="+mn-cs"/>
              </a:rPr>
              <a:t>ala</a:t>
            </a:r>
            <a:r>
              <a:rPr lang="en-US" sz="1200" kern="1200" dirty="0" smtClean="0">
                <a:solidFill>
                  <a:schemeClr val="tx1"/>
                </a:solidFill>
                <a:effectLst/>
                <a:latin typeface="+mn-lt"/>
                <a:ea typeface="+mn-ea"/>
                <a:cs typeface="+mn-cs"/>
              </a:rPr>
              <a:t> signal detection theory)- some individuals carry around mental thresholds that are too low</a:t>
            </a:r>
          </a:p>
          <a:p>
            <a:pPr lvl="2"/>
            <a:r>
              <a:rPr lang="en-US" sz="1200" kern="1200" dirty="0" smtClean="0">
                <a:solidFill>
                  <a:schemeClr val="tx1"/>
                </a:solidFill>
                <a:effectLst/>
                <a:latin typeface="+mn-lt"/>
                <a:ea typeface="+mn-ea"/>
                <a:cs typeface="+mn-cs"/>
              </a:rPr>
              <a:t>Where should the “reasonable suspicion” threshold lie?</a:t>
            </a:r>
          </a:p>
          <a:p>
            <a:endParaRPr lang="en-US" dirty="0"/>
          </a:p>
        </p:txBody>
      </p:sp>
      <p:sp>
        <p:nvSpPr>
          <p:cNvPr id="4" name="Slide Number Placeholder 3"/>
          <p:cNvSpPr>
            <a:spLocks noGrp="1"/>
          </p:cNvSpPr>
          <p:nvPr>
            <p:ph type="sldNum" sz="quarter" idx="10"/>
          </p:nvPr>
        </p:nvSpPr>
        <p:spPr/>
        <p:txBody>
          <a:bodyPr/>
          <a:lstStyle/>
          <a:p>
            <a:fld id="{70DB5E9C-D3F2-437D-B37A-4DD046C4C087}" type="slidenum">
              <a:rPr lang="en-US" smtClean="0"/>
              <a:t>19</a:t>
            </a:fld>
            <a:endParaRPr lang="en-US"/>
          </a:p>
        </p:txBody>
      </p:sp>
    </p:spTree>
    <p:extLst>
      <p:ext uri="{BB962C8B-B14F-4D97-AF65-F5344CB8AC3E}">
        <p14:creationId xmlns:p14="http://schemas.microsoft.com/office/powerpoint/2010/main" val="2696302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DB5E9C-D3F2-437D-B37A-4DD046C4C087}" type="slidenum">
              <a:rPr lang="en-US" smtClean="0"/>
              <a:t>22</a:t>
            </a:fld>
            <a:endParaRPr lang="en-US"/>
          </a:p>
        </p:txBody>
      </p:sp>
    </p:spTree>
    <p:extLst>
      <p:ext uri="{BB962C8B-B14F-4D97-AF65-F5344CB8AC3E}">
        <p14:creationId xmlns:p14="http://schemas.microsoft.com/office/powerpoint/2010/main" val="2122630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2D65806D-4663-464B-B00E-E49CF436C95E}" type="datetimeFigureOut">
              <a:rPr lang="en-US" smtClean="0"/>
              <a:t>1/29/2013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3812E3F7-8103-4934-B7DD-3212DEF972D1}"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65806D-4663-464B-B00E-E49CF436C95E}" type="datetimeFigureOut">
              <a:rPr lang="en-US" smtClean="0"/>
              <a:t>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2E3F7-8103-4934-B7DD-3212DEF972D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65806D-4663-464B-B00E-E49CF436C95E}" type="datetimeFigureOut">
              <a:rPr lang="en-US" smtClean="0"/>
              <a:t>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2E3F7-8103-4934-B7DD-3212DEF972D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65806D-4663-464B-B00E-E49CF436C95E}" type="datetimeFigureOut">
              <a:rPr lang="en-US" smtClean="0"/>
              <a:t>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2E3F7-8103-4934-B7DD-3212DEF972D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D65806D-4663-464B-B00E-E49CF436C95E}" type="datetimeFigureOut">
              <a:rPr lang="en-US" smtClean="0"/>
              <a:t>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3812E3F7-8103-4934-B7DD-3212DEF972D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D65806D-4663-464B-B00E-E49CF436C95E}" type="datetimeFigureOut">
              <a:rPr lang="en-US" smtClean="0"/>
              <a:t>1/29/2013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2E3F7-8103-4934-B7DD-3212DEF972D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D65806D-4663-464B-B00E-E49CF436C95E}" type="datetimeFigureOut">
              <a:rPr lang="en-US" smtClean="0"/>
              <a:t>1/29/2013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12E3F7-8103-4934-B7DD-3212DEF972D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D65806D-4663-464B-B00E-E49CF436C95E}" type="datetimeFigureOut">
              <a:rPr lang="en-US" smtClean="0"/>
              <a:t>1/29/2013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12E3F7-8103-4934-B7DD-3212DEF972D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65806D-4663-464B-B00E-E49CF436C95E}" type="datetimeFigureOut">
              <a:rPr lang="en-US" smtClean="0"/>
              <a:t>1/29/2013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12E3F7-8103-4934-B7DD-3212DEF972D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D65806D-4663-464B-B00E-E49CF436C95E}" type="datetimeFigureOut">
              <a:rPr lang="en-US" smtClean="0"/>
              <a:t>1/29/2013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2E3F7-8103-4934-B7DD-3212DEF972D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D65806D-4663-464B-B00E-E49CF436C95E}" type="datetimeFigureOut">
              <a:rPr lang="en-US" smtClean="0"/>
              <a:t>1/29/2013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2E3F7-8103-4934-B7DD-3212DEF972D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2D65806D-4663-464B-B00E-E49CF436C95E}" type="datetimeFigureOut">
              <a:rPr lang="en-US" smtClean="0"/>
              <a:t>1/29/2013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812E3F7-8103-4934-B7DD-3212DEF972D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Are You sure?</a:t>
            </a:r>
            <a:br>
              <a:rPr lang="en-US" dirty="0" smtClean="0"/>
            </a:br>
            <a:endParaRPr lang="en-US" dirty="0"/>
          </a:p>
        </p:txBody>
      </p:sp>
      <p:sp>
        <p:nvSpPr>
          <p:cNvPr id="3" name="Subtitle 2"/>
          <p:cNvSpPr>
            <a:spLocks noGrp="1"/>
          </p:cNvSpPr>
          <p:nvPr>
            <p:ph type="subTitle" idx="1"/>
          </p:nvPr>
        </p:nvSpPr>
        <p:spPr/>
        <p:txBody>
          <a:bodyPr>
            <a:normAutofit fontScale="62500" lnSpcReduction="20000"/>
          </a:bodyPr>
          <a:lstStyle/>
          <a:p>
            <a:r>
              <a:rPr lang="en-US" dirty="0" smtClean="0"/>
              <a:t>David E. Bard, PhD</a:t>
            </a:r>
          </a:p>
          <a:p>
            <a:r>
              <a:rPr lang="en-US" dirty="0" smtClean="0"/>
              <a:t>University of Oklahoma HSC</a:t>
            </a:r>
          </a:p>
          <a:p>
            <a:r>
              <a:rPr lang="en-US" dirty="0" smtClean="0"/>
              <a:t>Center on Child Abuse and Neglect</a:t>
            </a:r>
          </a:p>
          <a:p>
            <a:endParaRPr lang="en-US" dirty="0" smtClean="0"/>
          </a:p>
          <a:p>
            <a:r>
              <a:rPr lang="en-US" dirty="0"/>
              <a:t>Panel Discussion for Sand Diego </a:t>
            </a:r>
            <a:r>
              <a:rPr lang="en-US" dirty="0" smtClean="0"/>
              <a:t>International Conference on Child and Family Maltreatment</a:t>
            </a:r>
            <a:endParaRPr lang="en-US" dirty="0"/>
          </a:p>
        </p:txBody>
      </p:sp>
    </p:spTree>
    <p:extLst>
      <p:ext uri="{BB962C8B-B14F-4D97-AF65-F5344CB8AC3E}">
        <p14:creationId xmlns:p14="http://schemas.microsoft.com/office/powerpoint/2010/main" val="2190568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Consistency in Screen-Out Rate Across States</a:t>
            </a:r>
          </a:p>
        </p:txBody>
      </p:sp>
      <p:sp>
        <p:nvSpPr>
          <p:cNvPr id="3" name="Text Placeholder 2"/>
          <p:cNvSpPr>
            <a:spLocks noGrp="1"/>
          </p:cNvSpPr>
          <p:nvPr>
            <p:ph type="body" idx="2"/>
          </p:nvPr>
        </p:nvSpPr>
        <p:spPr/>
        <p:txBody>
          <a:bodyPr/>
          <a:lstStyle/>
          <a:p>
            <a:r>
              <a:rPr lang="en-US" sz="2000" dirty="0"/>
              <a:t>Rates widely discrepant</a:t>
            </a:r>
          </a:p>
          <a:p>
            <a:endParaRPr lang="en-US" sz="2000" dirty="0" smtClean="0"/>
          </a:p>
          <a:p>
            <a:r>
              <a:rPr lang="en-US" sz="2000" dirty="0" smtClean="0"/>
              <a:t>Within- </a:t>
            </a:r>
            <a:r>
              <a:rPr lang="en-US" sz="2000" dirty="0"/>
              <a:t>and Between-State variation defies statistical expectation</a:t>
            </a:r>
          </a:p>
          <a:p>
            <a:pPr lvl="1"/>
            <a:endParaRPr lang="en-US" dirty="0"/>
          </a:p>
          <a:p>
            <a:endParaRPr lang="en-US" dirty="0"/>
          </a:p>
        </p:txBody>
      </p:sp>
      <p:pic>
        <p:nvPicPr>
          <p:cNvPr id="5"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575050" y="643662"/>
            <a:ext cx="5111750" cy="511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6679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Screen-in Counts</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57200" y="1732471"/>
            <a:ext cx="8229600" cy="4443983"/>
          </a:xfrm>
        </p:spPr>
      </p:pic>
    </p:spTree>
    <p:extLst>
      <p:ext uri="{BB962C8B-B14F-4D97-AF65-F5344CB8AC3E}">
        <p14:creationId xmlns:p14="http://schemas.microsoft.com/office/powerpoint/2010/main" val="2150431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Reliability of Maltreatment Identification</a:t>
            </a:r>
            <a:endParaRPr lang="en-US" dirty="0"/>
          </a:p>
        </p:txBody>
      </p:sp>
      <p:sp>
        <p:nvSpPr>
          <p:cNvPr id="3" name="Content Placeholder 2"/>
          <p:cNvSpPr>
            <a:spLocks noGrp="1"/>
          </p:cNvSpPr>
          <p:nvPr>
            <p:ph idx="1"/>
          </p:nvPr>
        </p:nvSpPr>
        <p:spPr/>
        <p:txBody>
          <a:bodyPr>
            <a:normAutofit/>
          </a:bodyPr>
          <a:lstStyle/>
          <a:p>
            <a:endParaRPr lang="en-US" sz="3600" dirty="0" smtClean="0"/>
          </a:p>
          <a:p>
            <a:endParaRPr lang="en-US" sz="3600" dirty="0" smtClean="0"/>
          </a:p>
          <a:p>
            <a:r>
              <a:rPr lang="en-US" sz="3600" dirty="0" smtClean="0"/>
              <a:t>In a nutshell, </a:t>
            </a:r>
          </a:p>
          <a:p>
            <a:pPr lvl="1"/>
            <a:r>
              <a:rPr lang="en-US" sz="3200" dirty="0" smtClean="0"/>
              <a:t>even if identification rates were valid, they appear to be highly unreliable</a:t>
            </a:r>
          </a:p>
          <a:p>
            <a:pPr lvl="1"/>
            <a:endParaRPr lang="en-US" sz="3200" dirty="0"/>
          </a:p>
        </p:txBody>
      </p:sp>
    </p:spTree>
    <p:extLst>
      <p:ext uri="{BB962C8B-B14F-4D97-AF65-F5344CB8AC3E}">
        <p14:creationId xmlns:p14="http://schemas.microsoft.com/office/powerpoint/2010/main" val="730992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Validity of the Rates?</a:t>
            </a:r>
            <a:endParaRPr lang="en-US" dirty="0"/>
          </a:p>
        </p:txBody>
      </p:sp>
      <p:sp>
        <p:nvSpPr>
          <p:cNvPr id="3" name="Content Placeholder 2"/>
          <p:cNvSpPr>
            <a:spLocks noGrp="1"/>
          </p:cNvSpPr>
          <p:nvPr>
            <p:ph idx="1"/>
          </p:nvPr>
        </p:nvSpPr>
        <p:spPr/>
        <p:txBody>
          <a:bodyPr/>
          <a:lstStyle/>
          <a:p>
            <a:r>
              <a:rPr lang="en-US" dirty="0" smtClean="0"/>
              <a:t>Hard to say other than under-detection appears to be the norm</a:t>
            </a:r>
          </a:p>
          <a:p>
            <a:pPr lvl="1"/>
            <a:r>
              <a:rPr lang="en-US" dirty="0" err="1" smtClean="0"/>
              <a:t>Finkelhor</a:t>
            </a:r>
            <a:r>
              <a:rPr lang="en-US" dirty="0" smtClean="0"/>
              <a:t> et al., 2005</a:t>
            </a:r>
          </a:p>
          <a:p>
            <a:pPr lvl="2"/>
            <a:r>
              <a:rPr lang="en-US" dirty="0" smtClean="0"/>
              <a:t>Caregiver &amp; self-reported maltreatment: 124 per 1,000</a:t>
            </a:r>
          </a:p>
          <a:p>
            <a:pPr lvl="2"/>
            <a:r>
              <a:rPr lang="en-US" dirty="0" smtClean="0"/>
              <a:t>Compare to referral rate range (2007-2011):                  13.5 to 113 per 1,000</a:t>
            </a:r>
          </a:p>
          <a:p>
            <a:r>
              <a:rPr lang="en-US" dirty="0" smtClean="0"/>
              <a:t>Over-detection?</a:t>
            </a:r>
            <a:endParaRPr lang="en-US" dirty="0"/>
          </a:p>
        </p:txBody>
      </p:sp>
    </p:spTree>
    <p:extLst>
      <p:ext uri="{BB962C8B-B14F-4D97-AF65-F5344CB8AC3E}">
        <p14:creationId xmlns:p14="http://schemas.microsoft.com/office/powerpoint/2010/main" val="2813369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Validity in Substantiation/</a:t>
            </a:r>
            <a:br>
              <a:rPr lang="en-US" dirty="0"/>
            </a:br>
            <a:r>
              <a:rPr lang="en-US" dirty="0"/>
              <a:t>Victim Rates</a:t>
            </a:r>
          </a:p>
        </p:txBody>
      </p:sp>
      <p:sp>
        <p:nvSpPr>
          <p:cNvPr id="3" name="Content Placeholder 2"/>
          <p:cNvSpPr>
            <a:spLocks noGrp="1"/>
          </p:cNvSpPr>
          <p:nvPr>
            <p:ph idx="1"/>
          </p:nvPr>
        </p:nvSpPr>
        <p:spPr/>
        <p:txBody>
          <a:bodyPr/>
          <a:lstStyle/>
          <a:p>
            <a:r>
              <a:rPr lang="en-US" dirty="0"/>
              <a:t>Historically poor indicator of maltreatment </a:t>
            </a:r>
            <a:r>
              <a:rPr lang="en-US" dirty="0" smtClean="0"/>
              <a:t>occurrence</a:t>
            </a:r>
            <a:endParaRPr lang="en-US" dirty="0"/>
          </a:p>
          <a:p>
            <a:pPr lvl="1"/>
            <a:r>
              <a:rPr lang="en-US" dirty="0"/>
              <a:t>Drake, Jonson-Reid, Way, &amp; Chung, 2003; </a:t>
            </a:r>
          </a:p>
          <a:p>
            <a:pPr lvl="1"/>
            <a:r>
              <a:rPr lang="en-US" dirty="0"/>
              <a:t>Fluke, Parry, &amp; Baumann, 2001</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484" y="3630292"/>
            <a:ext cx="4488549" cy="2884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8341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Validity of Maltreatment Identification</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In a nutshell, reasonable minds disagree. </a:t>
            </a:r>
          </a:p>
          <a:p>
            <a:pPr lvl="1"/>
            <a:r>
              <a:rPr lang="en-US" dirty="0" smtClean="0"/>
              <a:t>To advance, however, we need more convergence of evidence from these types of data </a:t>
            </a:r>
          </a:p>
        </p:txBody>
      </p:sp>
    </p:spTree>
    <p:extLst>
      <p:ext uri="{BB962C8B-B14F-4D97-AF65-F5344CB8AC3E}">
        <p14:creationId xmlns:p14="http://schemas.microsoft.com/office/powerpoint/2010/main" val="2130944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001000" cy="1828800"/>
          </a:xfrm>
        </p:spPr>
        <p:txBody>
          <a:bodyPr/>
          <a:lstStyle/>
          <a:p>
            <a:r>
              <a:rPr lang="en-US" dirty="0"/>
              <a:t>What is wrong with the maltreatment  identification system?</a:t>
            </a:r>
          </a:p>
        </p:txBody>
      </p:sp>
      <p:sp>
        <p:nvSpPr>
          <p:cNvPr id="3" name="Text Placeholder 2"/>
          <p:cNvSpPr>
            <a:spLocks noGrp="1"/>
          </p:cNvSpPr>
          <p:nvPr>
            <p:ph type="body" idx="1"/>
          </p:nvPr>
        </p:nvSpPr>
        <p:spPr/>
        <p:txBody>
          <a:bodyPr>
            <a:normAutofit lnSpcReduction="10000"/>
          </a:bodyPr>
          <a:lstStyle/>
          <a:p>
            <a:endParaRPr lang="en-US" sz="4400" dirty="0"/>
          </a:p>
          <a:p>
            <a:r>
              <a:rPr lang="en-US" sz="4400" dirty="0" smtClean="0"/>
              <a:t>Where do we start…</a:t>
            </a:r>
          </a:p>
        </p:txBody>
      </p:sp>
    </p:spTree>
    <p:extLst>
      <p:ext uri="{BB962C8B-B14F-4D97-AF65-F5344CB8AC3E}">
        <p14:creationId xmlns:p14="http://schemas.microsoft.com/office/powerpoint/2010/main" val="2990736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Uh oh! </a:t>
            </a:r>
            <a:br>
              <a:rPr lang="en-US" dirty="0" smtClean="0"/>
            </a:br>
            <a:r>
              <a:rPr lang="en-US" dirty="0" smtClean="0"/>
              <a:t>Poor Validity &amp; Reliability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67000" y="1905000"/>
            <a:ext cx="4010104" cy="4221162"/>
          </a:xfrm>
        </p:spPr>
      </p:pic>
    </p:spTree>
    <p:extLst>
      <p:ext uri="{BB962C8B-B14F-4D97-AF65-F5344CB8AC3E}">
        <p14:creationId xmlns:p14="http://schemas.microsoft.com/office/powerpoint/2010/main" val="2387941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Validity = Measuring what you intend to measure</a:t>
            </a:r>
            <a:endParaRPr lang="en-US" dirty="0"/>
          </a:p>
        </p:txBody>
      </p:sp>
      <p:sp>
        <p:nvSpPr>
          <p:cNvPr id="3" name="Content Placeholder 2"/>
          <p:cNvSpPr>
            <a:spLocks noGrp="1"/>
          </p:cNvSpPr>
          <p:nvPr>
            <p:ph idx="1"/>
          </p:nvPr>
        </p:nvSpPr>
        <p:spPr/>
        <p:txBody>
          <a:bodyPr/>
          <a:lstStyle/>
          <a:p>
            <a:r>
              <a:rPr lang="en-US" dirty="0" smtClean="0"/>
              <a:t>What are we measuring?</a:t>
            </a:r>
          </a:p>
          <a:p>
            <a:pPr lvl="1"/>
            <a:r>
              <a:rPr lang="en-US" dirty="0" smtClean="0"/>
              <a:t>Need </a:t>
            </a:r>
            <a:r>
              <a:rPr lang="en-US" dirty="0"/>
              <a:t>some consistency in definitions of maltreatment</a:t>
            </a:r>
          </a:p>
          <a:p>
            <a:pPr lvl="2"/>
            <a:r>
              <a:rPr lang="en-US" dirty="0" err="1"/>
              <a:t>Ruyan</a:t>
            </a:r>
            <a:r>
              <a:rPr lang="en-US" dirty="0"/>
              <a:t> et al. (2005</a:t>
            </a:r>
            <a:r>
              <a:rPr lang="en-US" dirty="0" smtClean="0"/>
              <a:t>)</a:t>
            </a:r>
          </a:p>
          <a:p>
            <a:pPr lvl="3"/>
            <a:r>
              <a:rPr lang="en-US" dirty="0" smtClean="0"/>
              <a:t>Compared MMCS (Barnett et al., 2003) and NIS-2 </a:t>
            </a:r>
            <a:r>
              <a:rPr lang="en-US" dirty="0"/>
              <a:t>(</a:t>
            </a:r>
            <a:r>
              <a:rPr lang="en-US" dirty="0" err="1"/>
              <a:t>Sedlak</a:t>
            </a:r>
            <a:r>
              <a:rPr lang="en-US" dirty="0"/>
              <a:t>, 1986</a:t>
            </a:r>
            <a:r>
              <a:rPr lang="en-US" dirty="0" smtClean="0"/>
              <a:t>) classification systems</a:t>
            </a:r>
            <a:endParaRPr lang="en-US" dirty="0"/>
          </a:p>
          <a:p>
            <a:pPr lvl="2"/>
            <a:r>
              <a:rPr lang="en-US" dirty="0" err="1"/>
              <a:t>Cicchetti</a:t>
            </a:r>
            <a:r>
              <a:rPr lang="en-US" dirty="0"/>
              <a:t> &amp; Manly (2001)</a:t>
            </a:r>
          </a:p>
          <a:p>
            <a:pPr lvl="2"/>
            <a:r>
              <a:rPr lang="en-US" dirty="0"/>
              <a:t>Barnett et al. (1993)</a:t>
            </a:r>
          </a:p>
          <a:p>
            <a:pPr lvl="2"/>
            <a:r>
              <a:rPr lang="en-US" dirty="0" err="1"/>
              <a:t>Zuravin</a:t>
            </a:r>
            <a:r>
              <a:rPr lang="en-US" dirty="0"/>
              <a:t> (1991)</a:t>
            </a:r>
          </a:p>
          <a:p>
            <a:pPr lvl="1"/>
            <a:endParaRPr lang="en-US" dirty="0"/>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0924" y="3886200"/>
            <a:ext cx="2555875" cy="2738438"/>
          </a:xfrm>
          <a:prstGeom prst="rect">
            <a:avLst/>
          </a:prstGeom>
        </p:spPr>
      </p:pic>
    </p:spTree>
    <p:extLst>
      <p:ext uri="{BB962C8B-B14F-4D97-AF65-F5344CB8AC3E}">
        <p14:creationId xmlns:p14="http://schemas.microsoft.com/office/powerpoint/2010/main" val="1550549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 Biases</a:t>
            </a:r>
            <a:endParaRPr lang="en-US" dirty="0"/>
          </a:p>
        </p:txBody>
      </p:sp>
      <p:sp>
        <p:nvSpPr>
          <p:cNvPr id="3" name="Content Placeholder 2"/>
          <p:cNvSpPr>
            <a:spLocks noGrp="1"/>
          </p:cNvSpPr>
          <p:nvPr>
            <p:ph idx="1"/>
          </p:nvPr>
        </p:nvSpPr>
        <p:spPr/>
        <p:txBody>
          <a:bodyPr>
            <a:normAutofit lnSpcReduction="10000"/>
          </a:bodyPr>
          <a:lstStyle/>
          <a:p>
            <a:r>
              <a:rPr lang="en-US" dirty="0" smtClean="0"/>
              <a:t>Individual decision-making  processes</a:t>
            </a:r>
          </a:p>
          <a:p>
            <a:pPr lvl="1"/>
            <a:r>
              <a:rPr lang="en-US" dirty="0" smtClean="0"/>
              <a:t>“The </a:t>
            </a:r>
            <a:r>
              <a:rPr lang="en-US" dirty="0"/>
              <a:t>researchers agree that the </a:t>
            </a:r>
            <a:r>
              <a:rPr lang="en-US" dirty="0" smtClean="0"/>
              <a:t>decision-making </a:t>
            </a:r>
            <a:r>
              <a:rPr lang="en-US" dirty="0"/>
              <a:t>process is complex, involving layers </a:t>
            </a:r>
            <a:r>
              <a:rPr lang="en-US" dirty="0" smtClean="0"/>
              <a:t>of </a:t>
            </a:r>
            <a:r>
              <a:rPr lang="en-US" dirty="0"/>
              <a:t>factors that are not always acknowledged. </a:t>
            </a:r>
            <a:r>
              <a:rPr lang="en-US" dirty="0" smtClean="0"/>
              <a:t>Future </a:t>
            </a:r>
            <a:r>
              <a:rPr lang="en-US" dirty="0"/>
              <a:t>research could further explore the </a:t>
            </a:r>
            <a:r>
              <a:rPr lang="en-US" dirty="0" smtClean="0"/>
              <a:t>various </a:t>
            </a:r>
            <a:r>
              <a:rPr lang="en-US" dirty="0"/>
              <a:t>contexts, factors (e.g., case, personal, </a:t>
            </a:r>
            <a:r>
              <a:rPr lang="en-US" dirty="0" smtClean="0"/>
              <a:t>organizational</a:t>
            </a:r>
            <a:r>
              <a:rPr lang="en-US" dirty="0"/>
              <a:t>, and external), and case features from which decision-making emerges</a:t>
            </a:r>
            <a:r>
              <a:rPr lang="en-US" dirty="0" smtClean="0"/>
              <a:t>.” </a:t>
            </a:r>
            <a:r>
              <a:rPr lang="en-US" dirty="0"/>
              <a:t>(Child Welfare Information </a:t>
            </a:r>
            <a:r>
              <a:rPr lang="en-US" dirty="0" smtClean="0"/>
              <a:t>Gateway., 2003)</a:t>
            </a:r>
          </a:p>
          <a:p>
            <a:r>
              <a:rPr lang="en-US" dirty="0" smtClean="0"/>
              <a:t>Over-detection and Under-detection</a:t>
            </a:r>
          </a:p>
          <a:p>
            <a:pPr lvl="1"/>
            <a:r>
              <a:rPr lang="en-US" dirty="0" smtClean="0"/>
              <a:t>Lessons learned from Judgment and Decision-Making science</a:t>
            </a:r>
          </a:p>
          <a:p>
            <a:pPr lvl="2"/>
            <a:r>
              <a:rPr lang="en-US" dirty="0" err="1"/>
              <a:t>a</a:t>
            </a:r>
            <a:r>
              <a:rPr lang="en-US" dirty="0" err="1" smtClean="0"/>
              <a:t>la</a:t>
            </a:r>
            <a:r>
              <a:rPr lang="en-US" dirty="0" smtClean="0"/>
              <a:t> heuristics and biases</a:t>
            </a:r>
            <a:endParaRPr lang="en-US" dirty="0"/>
          </a:p>
        </p:txBody>
      </p:sp>
    </p:spTree>
    <p:extLst>
      <p:ext uri="{BB962C8B-B14F-4D97-AF65-F5344CB8AC3E}">
        <p14:creationId xmlns:p14="http://schemas.microsoft.com/office/powerpoint/2010/main" val="1117345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a:t>Why should </a:t>
            </a:r>
            <a:r>
              <a:rPr lang="en-US" dirty="0" smtClean="0"/>
              <a:t>we improve </a:t>
            </a:r>
            <a:r>
              <a:rPr lang="en-US" dirty="0"/>
              <a:t>child maltreatment reporting</a:t>
            </a:r>
            <a:r>
              <a:rPr lang="en-US" dirty="0" smtClean="0"/>
              <a:t>?</a:t>
            </a:r>
            <a:endParaRPr lang="en-US" dirty="0"/>
          </a:p>
          <a:p>
            <a:endParaRPr lang="en-US" dirty="0" smtClean="0"/>
          </a:p>
          <a:p>
            <a:r>
              <a:rPr lang="en-US" dirty="0" smtClean="0"/>
              <a:t>What is wrong with the maltreatment  identification system?</a:t>
            </a:r>
          </a:p>
          <a:p>
            <a:endParaRPr lang="en-US" dirty="0"/>
          </a:p>
          <a:p>
            <a:r>
              <a:rPr lang="en-US" dirty="0" smtClean="0"/>
              <a:t>Can we improve child maltreatment identification? How might we?  What if…?</a:t>
            </a:r>
          </a:p>
        </p:txBody>
      </p:sp>
    </p:spTree>
    <p:extLst>
      <p:ext uri="{BB962C8B-B14F-4D97-AF65-F5344CB8AC3E}">
        <p14:creationId xmlns:p14="http://schemas.microsoft.com/office/powerpoint/2010/main" val="3643549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Climate and Culture of the Reporting Environment</a:t>
            </a:r>
            <a:endParaRPr lang="en-US" dirty="0"/>
          </a:p>
        </p:txBody>
      </p:sp>
      <p:sp>
        <p:nvSpPr>
          <p:cNvPr id="3" name="Content Placeholder 2"/>
          <p:cNvSpPr>
            <a:spLocks noGrp="1"/>
          </p:cNvSpPr>
          <p:nvPr>
            <p:ph idx="1"/>
          </p:nvPr>
        </p:nvSpPr>
        <p:spPr/>
        <p:txBody>
          <a:bodyPr/>
          <a:lstStyle/>
          <a:p>
            <a:r>
              <a:rPr lang="en-US" dirty="0" smtClean="0"/>
              <a:t>Legal ease and mandates</a:t>
            </a:r>
          </a:p>
          <a:p>
            <a:r>
              <a:rPr lang="en-US" dirty="0" smtClean="0"/>
              <a:t>Participant burden</a:t>
            </a:r>
          </a:p>
          <a:p>
            <a:r>
              <a:rPr lang="en-US" dirty="0" smtClean="0"/>
              <a:t>Utility maximization</a:t>
            </a:r>
          </a:p>
          <a:p>
            <a:pPr lvl="1"/>
            <a:r>
              <a:rPr lang="en-US" dirty="0" smtClean="0"/>
              <a:t>“Cost-savings” on true-positives? (</a:t>
            </a:r>
            <a:r>
              <a:rPr lang="en-US" dirty="0" err="1" smtClean="0"/>
              <a:t>Corso</a:t>
            </a:r>
            <a:r>
              <a:rPr lang="en-US" dirty="0" smtClean="0"/>
              <a:t> et al., 2008) </a:t>
            </a:r>
          </a:p>
          <a:p>
            <a:pPr lvl="1"/>
            <a:r>
              <a:rPr lang="en-US" dirty="0" smtClean="0"/>
              <a:t>“Costs” of false-positives vs. false-negatives?</a:t>
            </a:r>
          </a:p>
          <a:p>
            <a:endParaRPr lang="en-US" dirty="0" smtClean="0"/>
          </a:p>
          <a:p>
            <a:endParaRPr lang="en-US" dirty="0" smtClean="0"/>
          </a:p>
        </p:txBody>
      </p:sp>
    </p:spTree>
    <p:extLst>
      <p:ext uri="{BB962C8B-B14F-4D97-AF65-F5344CB8AC3E}">
        <p14:creationId xmlns:p14="http://schemas.microsoft.com/office/powerpoint/2010/main" val="3682293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828800"/>
            <a:ext cx="8001000" cy="1828800"/>
          </a:xfrm>
        </p:spPr>
        <p:txBody>
          <a:bodyPr/>
          <a:lstStyle/>
          <a:p>
            <a:r>
              <a:rPr lang="en-US" dirty="0"/>
              <a:t>Can we improve child maltreatment identification? How might we?  What if…?</a:t>
            </a:r>
          </a:p>
        </p:txBody>
      </p:sp>
    </p:spTree>
    <p:extLst>
      <p:ext uri="{BB962C8B-B14F-4D97-AF65-F5344CB8AC3E}">
        <p14:creationId xmlns:p14="http://schemas.microsoft.com/office/powerpoint/2010/main" val="3547257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Maltreatment Assessment Screener?</a:t>
            </a:r>
            <a:endParaRPr lang="en-US" dirty="0"/>
          </a:p>
        </p:txBody>
      </p:sp>
      <p:sp>
        <p:nvSpPr>
          <p:cNvPr id="3" name="Content Placeholder 2"/>
          <p:cNvSpPr>
            <a:spLocks noGrp="1"/>
          </p:cNvSpPr>
          <p:nvPr>
            <p:ph idx="1"/>
          </p:nvPr>
        </p:nvSpPr>
        <p:spPr/>
        <p:txBody>
          <a:bodyPr>
            <a:normAutofit lnSpcReduction="10000"/>
          </a:bodyPr>
          <a:lstStyle/>
          <a:p>
            <a:r>
              <a:rPr lang="en-US" dirty="0" smtClean="0"/>
              <a:t>Broad-based, all-purpose screener?</a:t>
            </a:r>
          </a:p>
          <a:p>
            <a:pPr lvl="1"/>
            <a:r>
              <a:rPr lang="en-US" dirty="0" smtClean="0"/>
              <a:t>Lofty goal</a:t>
            </a:r>
          </a:p>
          <a:p>
            <a:pPr lvl="1"/>
            <a:r>
              <a:rPr lang="en-US" dirty="0" smtClean="0"/>
              <a:t>Time barriers</a:t>
            </a:r>
          </a:p>
          <a:p>
            <a:r>
              <a:rPr lang="en-US" dirty="0" smtClean="0"/>
              <a:t>Narrow-based, behavior/type specific screener?</a:t>
            </a:r>
          </a:p>
          <a:p>
            <a:pPr lvl="1"/>
            <a:r>
              <a:rPr lang="en-US" dirty="0" smtClean="0"/>
              <a:t>Brief behavior/symptom rating scale</a:t>
            </a:r>
          </a:p>
          <a:p>
            <a:pPr lvl="1"/>
            <a:r>
              <a:rPr lang="en-US" dirty="0" smtClean="0"/>
              <a:t>Acceptable sensitivity/specificity?</a:t>
            </a:r>
          </a:p>
          <a:p>
            <a:r>
              <a:rPr lang="en-US" dirty="0" smtClean="0"/>
              <a:t>Professional training  to minimize bias and enhance consistency</a:t>
            </a:r>
          </a:p>
          <a:p>
            <a:pPr lvl="1"/>
            <a:r>
              <a:rPr lang="en-US" dirty="0"/>
              <a:t>The CARES </a:t>
            </a:r>
            <a:r>
              <a:rPr lang="en-US" dirty="0" smtClean="0"/>
              <a:t>study (Rojas et al.) vignette training</a:t>
            </a:r>
          </a:p>
          <a:p>
            <a:pPr lvl="1"/>
            <a:r>
              <a:rPr lang="en-US" dirty="0" smtClean="0"/>
              <a:t>Feedback from CPS (but with MMCS or NIS-2 codes)</a:t>
            </a:r>
          </a:p>
          <a:p>
            <a:endParaRPr lang="en-US" dirty="0"/>
          </a:p>
        </p:txBody>
      </p:sp>
    </p:spTree>
    <p:extLst>
      <p:ext uri="{BB962C8B-B14F-4D97-AF65-F5344CB8AC3E}">
        <p14:creationId xmlns:p14="http://schemas.microsoft.com/office/powerpoint/2010/main" val="3302133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Utility of Psychological Assessment?</a:t>
            </a:r>
            <a:endParaRPr lang="en-US" dirty="0"/>
          </a:p>
        </p:txBody>
      </p:sp>
      <p:sp>
        <p:nvSpPr>
          <p:cNvPr id="3" name="Content Placeholder 2"/>
          <p:cNvSpPr>
            <a:spLocks noGrp="1"/>
          </p:cNvSpPr>
          <p:nvPr>
            <p:ph idx="1"/>
          </p:nvPr>
        </p:nvSpPr>
        <p:spPr/>
        <p:txBody>
          <a:bodyPr/>
          <a:lstStyle/>
          <a:p>
            <a:r>
              <a:rPr lang="en-US" b="1" dirty="0" err="1" smtClean="0"/>
              <a:t>Youngstrom</a:t>
            </a:r>
            <a:r>
              <a:rPr lang="en-US" b="1" dirty="0" smtClean="0"/>
              <a:t>, E. (2013). Future </a:t>
            </a:r>
            <a:r>
              <a:rPr lang="en-US" b="1" dirty="0"/>
              <a:t>d</a:t>
            </a:r>
            <a:r>
              <a:rPr lang="en-US" b="1" dirty="0" smtClean="0"/>
              <a:t>irections </a:t>
            </a:r>
            <a:r>
              <a:rPr lang="en-US" b="1" dirty="0"/>
              <a:t>in </a:t>
            </a:r>
            <a:r>
              <a:rPr lang="en-US" b="1" dirty="0" smtClean="0"/>
              <a:t>psychological </a:t>
            </a:r>
            <a:r>
              <a:rPr lang="en-US" b="1" dirty="0"/>
              <a:t>a</a:t>
            </a:r>
            <a:r>
              <a:rPr lang="en-US" b="1" dirty="0" smtClean="0"/>
              <a:t>ssessment</a:t>
            </a:r>
            <a:r>
              <a:rPr lang="en-US" b="1" dirty="0"/>
              <a:t>: Combining Evidence-Based Medicine </a:t>
            </a:r>
            <a:r>
              <a:rPr lang="en-US" b="1" dirty="0" smtClean="0"/>
              <a:t>innovations </a:t>
            </a:r>
            <a:r>
              <a:rPr lang="en-US" b="1" dirty="0"/>
              <a:t>with </a:t>
            </a:r>
            <a:r>
              <a:rPr lang="en-US" b="1" dirty="0" smtClean="0"/>
              <a:t>psychology's </a:t>
            </a:r>
            <a:r>
              <a:rPr lang="en-US" b="1" dirty="0"/>
              <a:t>h</a:t>
            </a:r>
            <a:r>
              <a:rPr lang="en-US" b="1" dirty="0" smtClean="0"/>
              <a:t>istorical </a:t>
            </a:r>
            <a:r>
              <a:rPr lang="en-US" b="1" dirty="0"/>
              <a:t>s</a:t>
            </a:r>
            <a:r>
              <a:rPr lang="en-US" b="1" dirty="0" smtClean="0"/>
              <a:t>trengths </a:t>
            </a:r>
            <a:r>
              <a:rPr lang="en-US" b="1" dirty="0"/>
              <a:t>to </a:t>
            </a:r>
            <a:r>
              <a:rPr lang="en-US" b="1" dirty="0" smtClean="0"/>
              <a:t>enhance </a:t>
            </a:r>
            <a:r>
              <a:rPr lang="en-US" b="1" dirty="0"/>
              <a:t>u</a:t>
            </a:r>
            <a:r>
              <a:rPr lang="en-US" b="1" dirty="0" smtClean="0"/>
              <a:t>tility, </a:t>
            </a:r>
            <a:r>
              <a:rPr lang="en-US" b="1" i="1" dirty="0" smtClean="0"/>
              <a:t>J. </a:t>
            </a:r>
            <a:r>
              <a:rPr lang="en-US" b="1" i="1" dirty="0" err="1" smtClean="0"/>
              <a:t>Clin</a:t>
            </a:r>
            <a:r>
              <a:rPr lang="en-US" b="1" i="1" dirty="0" smtClean="0"/>
              <a:t> Child </a:t>
            </a:r>
            <a:r>
              <a:rPr lang="en-US" b="1" i="1" dirty="0" err="1" smtClean="0"/>
              <a:t>Adol</a:t>
            </a:r>
            <a:r>
              <a:rPr lang="en-US" b="1" i="1" dirty="0" smtClean="0"/>
              <a:t> Psych., 42, </a:t>
            </a:r>
            <a:r>
              <a:rPr lang="en-US" b="1" dirty="0" smtClean="0"/>
              <a:t>139-159.</a:t>
            </a:r>
          </a:p>
          <a:p>
            <a:pPr lvl="1"/>
            <a:r>
              <a:rPr lang="en-US" b="1" dirty="0" smtClean="0"/>
              <a:t>“</a:t>
            </a:r>
            <a:r>
              <a:rPr lang="en-US" dirty="0"/>
              <a:t>EBM ties assessment directly to clinical decision making about the individual, uses simplified Bayesian methods explicitly to integrate assessment data, and solicits patient preferences as part of the decision-making process</a:t>
            </a:r>
            <a:r>
              <a:rPr lang="en-US" dirty="0" smtClean="0"/>
              <a:t>.”</a:t>
            </a:r>
            <a:endParaRPr lang="en-US" b="1" dirty="0"/>
          </a:p>
          <a:p>
            <a:endParaRPr lang="en-US" dirty="0"/>
          </a:p>
        </p:txBody>
      </p:sp>
    </p:spTree>
    <p:extLst>
      <p:ext uri="{BB962C8B-B14F-4D97-AF65-F5344CB8AC3E}">
        <p14:creationId xmlns:p14="http://schemas.microsoft.com/office/powerpoint/2010/main" val="2647430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0"/>
            <a:ext cx="7086600" cy="1828800"/>
          </a:xfrm>
        </p:spPr>
        <p:txBody>
          <a:bodyPr/>
          <a:lstStyle/>
          <a:p>
            <a:r>
              <a:rPr lang="en-US" dirty="0" smtClean="0"/>
              <a:t>Thank you!</a:t>
            </a:r>
            <a:endParaRPr lang="en-US" dirty="0"/>
          </a:p>
        </p:txBody>
      </p:sp>
    </p:spTree>
    <p:extLst>
      <p:ext uri="{BB962C8B-B14F-4D97-AF65-F5344CB8AC3E}">
        <p14:creationId xmlns:p14="http://schemas.microsoft.com/office/powerpoint/2010/main" val="242638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001000" cy="1828800"/>
          </a:xfrm>
        </p:spPr>
        <p:txBody>
          <a:bodyPr/>
          <a:lstStyle/>
          <a:p>
            <a:r>
              <a:rPr lang="en-US" dirty="0"/>
              <a:t>Why should </a:t>
            </a:r>
            <a:r>
              <a:rPr lang="en-US" dirty="0" smtClean="0"/>
              <a:t>we improve </a:t>
            </a:r>
            <a:r>
              <a:rPr lang="en-US" dirty="0"/>
              <a:t>child maltreatment reporting?</a:t>
            </a:r>
            <a:endParaRPr lang="en-US" dirty="0"/>
          </a:p>
        </p:txBody>
      </p:sp>
      <p:sp>
        <p:nvSpPr>
          <p:cNvPr id="3" name="Text Placeholder 2"/>
          <p:cNvSpPr>
            <a:spLocks noGrp="1"/>
          </p:cNvSpPr>
          <p:nvPr>
            <p:ph type="body" idx="1"/>
          </p:nvPr>
        </p:nvSpPr>
        <p:spPr/>
        <p:txBody>
          <a:bodyPr>
            <a:normAutofit lnSpcReduction="10000"/>
          </a:bodyPr>
          <a:lstStyle/>
          <a:p>
            <a:endParaRPr lang="en-US" sz="4400" dirty="0" smtClean="0"/>
          </a:p>
          <a:p>
            <a:r>
              <a:rPr lang="en-US" sz="4400" dirty="0" smtClean="0"/>
              <a:t>Need We?</a:t>
            </a:r>
            <a:endParaRPr lang="en-US" sz="4400" dirty="0"/>
          </a:p>
        </p:txBody>
      </p:sp>
    </p:spTree>
    <p:extLst>
      <p:ext uri="{BB962C8B-B14F-4D97-AF65-F5344CB8AC3E}">
        <p14:creationId xmlns:p14="http://schemas.microsoft.com/office/powerpoint/2010/main" val="22411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Can We Improve Identification </a:t>
            </a:r>
            <a:r>
              <a:rPr lang="en-US" dirty="0" smtClean="0"/>
              <a:t>of Child Maltreatment?</a:t>
            </a:r>
            <a:endParaRPr lang="en-US" dirty="0"/>
          </a:p>
        </p:txBody>
      </p:sp>
      <p:sp>
        <p:nvSpPr>
          <p:cNvPr id="3" name="Text Placeholder 2"/>
          <p:cNvSpPr>
            <a:spLocks noGrp="1"/>
          </p:cNvSpPr>
          <p:nvPr>
            <p:ph type="body" idx="2"/>
          </p:nvPr>
        </p:nvSpPr>
        <p:spPr/>
        <p:txBody>
          <a:bodyPr>
            <a:normAutofit/>
          </a:bodyPr>
          <a:lstStyle/>
          <a:p>
            <a:r>
              <a:rPr lang="en-US" sz="2400" dirty="0" smtClean="0"/>
              <a:t>Are </a:t>
            </a:r>
            <a:r>
              <a:rPr lang="en-US" sz="2400" dirty="0"/>
              <a:t>rates reliable?</a:t>
            </a:r>
          </a:p>
          <a:p>
            <a:pPr lvl="1"/>
            <a:r>
              <a:rPr lang="en-US" sz="2000" dirty="0"/>
              <a:t>Across states?</a:t>
            </a:r>
          </a:p>
          <a:p>
            <a:pPr lvl="1"/>
            <a:r>
              <a:rPr lang="en-US" sz="2000" dirty="0"/>
              <a:t>Within states?</a:t>
            </a:r>
          </a:p>
          <a:p>
            <a:r>
              <a:rPr lang="en-US" sz="2400" dirty="0"/>
              <a:t>Are </a:t>
            </a:r>
            <a:r>
              <a:rPr lang="en-US" sz="2400" dirty="0" smtClean="0"/>
              <a:t>reports valid</a:t>
            </a:r>
            <a:r>
              <a:rPr lang="en-US" sz="2400" dirty="0"/>
              <a:t>?</a:t>
            </a:r>
          </a:p>
          <a:p>
            <a:endParaRPr lang="en-US" sz="2400"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75050" y="461169"/>
            <a:ext cx="5111750" cy="5476875"/>
          </a:xfrm>
        </p:spPr>
      </p:pic>
    </p:spTree>
    <p:extLst>
      <p:ext uri="{BB962C8B-B14F-4D97-AF65-F5344CB8AC3E}">
        <p14:creationId xmlns:p14="http://schemas.microsoft.com/office/powerpoint/2010/main" val="165694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State Child Abuse Reports/1000 Children/yr.</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lum bright="6000" contrast="6000"/>
            <a:grayscl/>
            <a:biLevel thresh="50000"/>
            <a:extLst>
              <a:ext uri="{28A0092B-C50C-407E-A947-70E740481C1C}">
                <a14:useLocalDpi xmlns:a14="http://schemas.microsoft.com/office/drawing/2010/main" val="0"/>
              </a:ext>
            </a:extLst>
          </a:blip>
          <a:srcRect/>
          <a:stretch>
            <a:fillRect/>
          </a:stretch>
        </p:blipFill>
        <p:spPr bwMode="auto">
          <a:xfrm>
            <a:off x="990600" y="1905000"/>
            <a:ext cx="7132638" cy="3840162"/>
          </a:xfrm>
          <a:prstGeom prst="rect">
            <a:avLst/>
          </a:prstGeom>
          <a:solidFill>
            <a:srgbClr val="0000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94910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Consistency in Referral Rates Between States</a:t>
            </a:r>
            <a:endParaRPr lang="en-US" dirty="0"/>
          </a:p>
        </p:txBody>
      </p:sp>
      <p:sp>
        <p:nvSpPr>
          <p:cNvPr id="3" name="Content Placeholder 2"/>
          <p:cNvSpPr>
            <a:spLocks noGrp="1"/>
          </p:cNvSpPr>
          <p:nvPr>
            <p:ph idx="1"/>
          </p:nvPr>
        </p:nvSpPr>
        <p:spPr/>
        <p:txBody>
          <a:bodyPr>
            <a:normAutofit lnSpcReduction="10000"/>
          </a:bodyPr>
          <a:lstStyle/>
          <a:p>
            <a:r>
              <a:rPr lang="en-US" dirty="0" smtClean="0"/>
              <a:t>If same reporting process + </a:t>
            </a:r>
            <a:r>
              <a:rPr lang="en-US" dirty="0"/>
              <a:t>s</a:t>
            </a:r>
            <a:r>
              <a:rPr lang="en-US" dirty="0" smtClean="0"/>
              <a:t>ame population, single rate would suffice</a:t>
            </a:r>
          </a:p>
          <a:p>
            <a:pPr lvl="1"/>
            <a:r>
              <a:rPr lang="en-US" dirty="0" smtClean="0"/>
              <a:t>Under this assumption, current rates demonstrate significant deviation from statistical expectations (i.e., variation in rates across states cannot be explained by single rate parameter)</a:t>
            </a:r>
          </a:p>
          <a:p>
            <a:r>
              <a:rPr lang="en-US" dirty="0" smtClean="0"/>
              <a:t>BUT, process differences or population differences or both?</a:t>
            </a:r>
          </a:p>
          <a:p>
            <a:pPr lvl="1"/>
            <a:r>
              <a:rPr lang="en-US" dirty="0" smtClean="0"/>
              <a:t>Assumption of same population is clearly flawed</a:t>
            </a:r>
          </a:p>
          <a:p>
            <a:pPr lvl="1"/>
            <a:r>
              <a:rPr lang="en-US" dirty="0" smtClean="0"/>
              <a:t>BUT, population heterogeneity could affect both reporting (individual decision-making) and maltreatment behaviors</a:t>
            </a:r>
          </a:p>
          <a:p>
            <a:pPr lvl="1"/>
            <a:endParaRPr lang="en-US" dirty="0" smtClean="0"/>
          </a:p>
          <a:p>
            <a:pPr lvl="1"/>
            <a:endParaRPr lang="en-US" dirty="0"/>
          </a:p>
        </p:txBody>
      </p:sp>
    </p:spTree>
    <p:extLst>
      <p:ext uri="{BB962C8B-B14F-4D97-AF65-F5344CB8AC3E}">
        <p14:creationId xmlns:p14="http://schemas.microsoft.com/office/powerpoint/2010/main" val="3158981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Significant Spatial Autocorrelation</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57200" y="1732471"/>
            <a:ext cx="8229600" cy="4443983"/>
          </a:xfrm>
        </p:spPr>
      </p:pic>
    </p:spTree>
    <p:extLst>
      <p:ext uri="{BB962C8B-B14F-4D97-AF65-F5344CB8AC3E}">
        <p14:creationId xmlns:p14="http://schemas.microsoft.com/office/powerpoint/2010/main" val="3965356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 Within States?</a:t>
            </a:r>
            <a:endParaRPr lang="en-US" dirty="0"/>
          </a:p>
        </p:txBody>
      </p:sp>
      <p:sp>
        <p:nvSpPr>
          <p:cNvPr id="3" name="Content Placeholder 2"/>
          <p:cNvSpPr>
            <a:spLocks noGrp="1"/>
          </p:cNvSpPr>
          <p:nvPr>
            <p:ph idx="1"/>
          </p:nvPr>
        </p:nvSpPr>
        <p:spPr/>
        <p:txBody>
          <a:bodyPr/>
          <a:lstStyle/>
          <a:p>
            <a:r>
              <a:rPr lang="en-US" dirty="0" smtClean="0"/>
              <a:t>Relative to between state variation, within-state variation indicates much greater consistency</a:t>
            </a:r>
          </a:p>
          <a:p>
            <a:endParaRPr lang="en-US" dirty="0" smtClean="0"/>
          </a:p>
          <a:p>
            <a:r>
              <a:rPr lang="en-US" dirty="0" smtClean="0"/>
              <a:t>Nonetheless, within-state variation still defies statistical expectations even after control for general time trend</a:t>
            </a:r>
          </a:p>
          <a:p>
            <a:pPr lvl="1"/>
            <a:r>
              <a:rPr lang="en-US" dirty="0" smtClean="0"/>
              <a:t>If same process + same population, single state rate would suffice</a:t>
            </a:r>
          </a:p>
          <a:p>
            <a:pPr lvl="2"/>
            <a:r>
              <a:rPr lang="en-US" dirty="0" smtClean="0"/>
              <a:t>Single state rate does not fit data well!</a:t>
            </a:r>
            <a:endParaRPr lang="en-US" dirty="0"/>
          </a:p>
        </p:txBody>
      </p:sp>
    </p:spTree>
    <p:extLst>
      <p:ext uri="{BB962C8B-B14F-4D97-AF65-F5344CB8AC3E}">
        <p14:creationId xmlns:p14="http://schemas.microsoft.com/office/powerpoint/2010/main" val="4241148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Within-State Referral Rate Comparison</a:t>
            </a:r>
            <a:endParaRPr lang="en-US" dirty="0"/>
          </a:p>
        </p:txBody>
      </p:sp>
      <p:pic>
        <p:nvPicPr>
          <p:cNvPr id="5" name="Content Placeholder 4"/>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20237" y="2590800"/>
            <a:ext cx="4375563" cy="2362803"/>
          </a:xfrm>
        </p:spPr>
      </p:pic>
      <p:pic>
        <p:nvPicPr>
          <p:cNvPr id="6" name="Content Placeholder 5"/>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4648199" y="2590800"/>
            <a:ext cx="4375563" cy="2362803"/>
          </a:xfrm>
        </p:spPr>
      </p:pic>
      <p:sp>
        <p:nvSpPr>
          <p:cNvPr id="7" name="Oval 6"/>
          <p:cNvSpPr/>
          <p:nvPr/>
        </p:nvSpPr>
        <p:spPr>
          <a:xfrm>
            <a:off x="685800" y="3429000"/>
            <a:ext cx="228600" cy="4572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260834" y="4343400"/>
            <a:ext cx="228600" cy="4572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26268" y="3429000"/>
            <a:ext cx="228600" cy="4572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780290" y="4369674"/>
            <a:ext cx="228600" cy="4572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81453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2773</TotalTime>
  <Words>1045</Words>
  <Application>Microsoft Office PowerPoint</Application>
  <PresentationFormat>On-screen Show (4:3)</PresentationFormat>
  <Paragraphs>130</Paragraphs>
  <Slides>24</Slides>
  <Notes>9</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Apex</vt:lpstr>
      <vt:lpstr>Are You sure? </vt:lpstr>
      <vt:lpstr>Overview</vt:lpstr>
      <vt:lpstr>Why should we improve child maltreatment reporting?</vt:lpstr>
      <vt:lpstr>Can We Improve Identification of Child Maltreatment?</vt:lpstr>
      <vt:lpstr>State Child Abuse Reports/1000 Children/yr.</vt:lpstr>
      <vt:lpstr>Consistency in Referral Rates Between States</vt:lpstr>
      <vt:lpstr>Significant Spatial Autocorrelation</vt:lpstr>
      <vt:lpstr>Consistency Within States?</vt:lpstr>
      <vt:lpstr>Within-State Referral Rate Comparison</vt:lpstr>
      <vt:lpstr>Consistency in Screen-Out Rate Across States</vt:lpstr>
      <vt:lpstr>Screen-in Counts</vt:lpstr>
      <vt:lpstr>Reliability of Maltreatment Identification</vt:lpstr>
      <vt:lpstr>Validity of the Rates?</vt:lpstr>
      <vt:lpstr>Validity in Substantiation/ Victim Rates</vt:lpstr>
      <vt:lpstr>Validity of Maltreatment Identification</vt:lpstr>
      <vt:lpstr>What is wrong with the maltreatment  identification system?</vt:lpstr>
      <vt:lpstr>Uh oh!  Poor Validity &amp; Reliability</vt:lpstr>
      <vt:lpstr>Validity = Measuring what you intend to measure</vt:lpstr>
      <vt:lpstr>Reporting Biases</vt:lpstr>
      <vt:lpstr>Climate and Culture of the Reporting Environment</vt:lpstr>
      <vt:lpstr>Can we improve child maltreatment identification? How might we?  What if…?</vt:lpstr>
      <vt:lpstr>Maltreatment Assessment Screener?</vt:lpstr>
      <vt:lpstr>Utility of Psychological Assessment?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Bard, David E. (HSC)</dc:creator>
  <cp:lastModifiedBy>Bard, David E. (HSC)</cp:lastModifiedBy>
  <cp:revision>30</cp:revision>
  <dcterms:created xsi:type="dcterms:W3CDTF">2013-01-26T17:46:36Z</dcterms:created>
  <dcterms:modified xsi:type="dcterms:W3CDTF">2013-01-30T21:35:50Z</dcterms:modified>
</cp:coreProperties>
</file>