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6"/>
  </p:notesMasterIdLst>
  <p:sldIdLst>
    <p:sldId id="258" r:id="rId2"/>
    <p:sldId id="269" r:id="rId3"/>
    <p:sldId id="288" r:id="rId4"/>
    <p:sldId id="27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F4B65-D89D-4003-9653-6148337625FF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3BF73-0A96-450A-9BE3-A196D9205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11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16" name="Freeform 1028"/>
              <p:cNvSpPr>
                <a:spLocks/>
              </p:cNvSpPr>
              <p:nvPr/>
            </p:nvSpPr>
            <p:spPr bwMode="hidden">
              <a:xfrm>
                <a:off x="558" y="1161"/>
                <a:ext cx="5200" cy="3159"/>
              </a:xfrm>
              <a:custGeom>
                <a:avLst/>
                <a:gdLst/>
                <a:ahLst/>
                <a:cxnLst>
                  <a:cxn ang="0">
                    <a:pos x="0" y="3159"/>
                  </a:cxn>
                  <a:cxn ang="0">
                    <a:pos x="5184" y="3159"/>
                  </a:cxn>
                  <a:cxn ang="0">
                    <a:pos x="5184" y="0"/>
                  </a:cxn>
                  <a:cxn ang="0">
                    <a:pos x="0" y="0"/>
                  </a:cxn>
                  <a:cxn ang="0">
                    <a:pos x="0" y="3159"/>
                  </a:cxn>
                  <a:cxn ang="0">
                    <a:pos x="0" y="3159"/>
                  </a:cxn>
                </a:cxnLst>
                <a:rect l="0" t="0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Freeform 1029"/>
              <p:cNvSpPr>
                <a:spLocks/>
              </p:cNvSpPr>
              <p:nvPr/>
            </p:nvSpPr>
            <p:spPr bwMode="hidden">
              <a:xfrm>
                <a:off x="0" y="1161"/>
                <a:ext cx="558" cy="31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159"/>
                  </a:cxn>
                  <a:cxn ang="0">
                    <a:pos x="556" y="3159"/>
                  </a:cxn>
                  <a:cxn ang="0">
                    <a:pos x="556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6" name="Freeform 1030"/>
            <p:cNvSpPr>
              <a:spLocks/>
            </p:cNvSpPr>
            <p:nvPr/>
          </p:nvSpPr>
          <p:spPr bwMode="ltGray">
            <a:xfrm>
              <a:off x="552" y="951"/>
              <a:ext cx="12" cy="4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0"/>
                </a:cxn>
                <a:cxn ang="0">
                  <a:pos x="12" y="42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" name="Freeform 1031"/>
            <p:cNvSpPr>
              <a:spLocks/>
            </p:cNvSpPr>
            <p:nvPr/>
          </p:nvSpPr>
          <p:spPr bwMode="ltGray">
            <a:xfrm>
              <a:off x="767" y="1155"/>
              <a:ext cx="252" cy="12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51" y="12"/>
                </a:cxn>
                <a:cxn ang="0">
                  <a:pos x="251" y="0"/>
                </a:cxn>
                <a:cxn ang="0">
                  <a:pos x="251" y="0"/>
                </a:cxn>
              </a:cxnLst>
              <a:rect l="0" t="0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" name="Freeform 1032"/>
            <p:cNvSpPr>
              <a:spLocks/>
            </p:cNvSpPr>
            <p:nvPr/>
          </p:nvSpPr>
          <p:spPr bwMode="ltGray">
            <a:xfrm>
              <a:off x="0" y="1155"/>
              <a:ext cx="351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51" y="12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9" name="Group 1033"/>
            <p:cNvGrpSpPr>
              <a:grpSpLocks/>
            </p:cNvGrpSpPr>
            <p:nvPr/>
          </p:nvGrpSpPr>
          <p:grpSpPr bwMode="auto"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10" name="Freeform 1034"/>
              <p:cNvSpPr>
                <a:spLocks/>
              </p:cNvSpPr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695"/>
                  </a:cxn>
                  <a:cxn ang="0">
                    <a:pos x="12" y="695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Freeform 1035"/>
              <p:cNvSpPr>
                <a:spLocks/>
              </p:cNvSpPr>
              <p:nvPr/>
            </p:nvSpPr>
            <p:spPr bwMode="ltGray">
              <a:xfrm>
                <a:off x="552" y="1623"/>
                <a:ext cx="12" cy="2697"/>
              </a:xfrm>
              <a:custGeom>
                <a:avLst/>
                <a:gdLst/>
                <a:ahLst/>
                <a:cxnLst>
                  <a:cxn ang="0">
                    <a:pos x="0" y="2697"/>
                  </a:cxn>
                  <a:cxn ang="0">
                    <a:pos x="12" y="2697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697"/>
                  </a:cxn>
                  <a:cxn ang="0">
                    <a:pos x="0" y="2697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Freeform 1036"/>
              <p:cNvSpPr>
                <a:spLocks/>
              </p:cNvSpPr>
              <p:nvPr/>
            </p:nvSpPr>
            <p:spPr bwMode="ltGray">
              <a:xfrm>
                <a:off x="1019" y="1155"/>
                <a:ext cx="4739" cy="12"/>
              </a:xfrm>
              <a:custGeom>
                <a:avLst/>
                <a:gdLst/>
                <a:ahLst/>
                <a:cxnLst>
                  <a:cxn ang="0">
                    <a:pos x="4724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4724" y="12"/>
                  </a:cxn>
                  <a:cxn ang="0">
                    <a:pos x="4724" y="0"/>
                  </a:cxn>
                  <a:cxn ang="0">
                    <a:pos x="4724" y="0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Freeform 1037"/>
              <p:cNvSpPr>
                <a:spLocks/>
              </p:cNvSpPr>
              <p:nvPr/>
            </p:nvSpPr>
            <p:spPr bwMode="ltGray">
              <a:xfrm>
                <a:off x="552" y="1371"/>
                <a:ext cx="12" cy="252"/>
              </a:xfrm>
              <a:custGeom>
                <a:avLst/>
                <a:gdLst/>
                <a:ahLst/>
                <a:cxnLst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0" y="252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Freeform 1038"/>
              <p:cNvSpPr>
                <a:spLocks/>
              </p:cNvSpPr>
              <p:nvPr/>
            </p:nvSpPr>
            <p:spPr bwMode="ltGray">
              <a:xfrm>
                <a:off x="552" y="699"/>
                <a:ext cx="12" cy="25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Freeform 1039"/>
              <p:cNvSpPr>
                <a:spLocks/>
              </p:cNvSpPr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18" y="12"/>
                  </a:cxn>
                  <a:cxn ang="0">
                    <a:pos x="418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136" name="Rectangle 1040"/>
          <p:cNvSpPr>
            <a:spLocks noGrp="1" noChangeArrowheads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7" name="Rectangle 104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04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043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04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34430-7F5A-40AA-9F04-9B136B2E09E0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41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1BA04-7FCC-409A-9048-41DE19973773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71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18859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5054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4C5D4-5FE2-44F8-B757-E97D4E05AE1E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027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981200"/>
            <a:ext cx="36957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29624-758E-4A3D-B4A0-F8E733536202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110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14900" y="1981200"/>
            <a:ext cx="36957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3894C-6FFF-4B21-B043-E67FB509161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309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A561A-D7B2-4F62-B27D-B2887508675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43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21"/>
          <p:cNvCxnSpPr>
            <a:cxnSpLocks noChangeShapeType="1"/>
          </p:cNvCxnSpPr>
          <p:nvPr userDrawn="1"/>
        </p:nvCxnSpPr>
        <p:spPr bwMode="auto">
          <a:xfrm>
            <a:off x="1066800" y="1600200"/>
            <a:ext cx="7543800" cy="0"/>
          </a:xfrm>
          <a:prstGeom prst="line">
            <a:avLst/>
          </a:prstGeom>
          <a:noFill/>
          <a:ln w="28575" algn="ctr">
            <a:solidFill>
              <a:srgbClr val="FFFF00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55701-42E1-474D-9601-7582411A2B30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4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3E0D9-A400-4B94-B38B-23C17C87202E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0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5203DE-1AAB-450B-BB7E-26447453D26C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35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5C22E-4FB2-4020-815F-8016D78DDB43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888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E3870-2757-4A7F-8E1B-8E9BEA2AD63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41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2B1B3-205F-460A-9AC4-7C57A235A68E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39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5EF92-93F3-44E9-803A-4777F3591C2E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34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7950C-1F9A-4D3F-98D5-A5E617DF4F0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820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4099" name="Freeform 3"/>
            <p:cNvSpPr>
              <a:spLocks/>
            </p:cNvSpPr>
            <p:nvPr/>
          </p:nvSpPr>
          <p:spPr bwMode="hidden">
            <a:xfrm>
              <a:off x="558" y="1161"/>
              <a:ext cx="5200" cy="3159"/>
            </a:xfrm>
            <a:custGeom>
              <a:avLst/>
              <a:gdLst/>
              <a:ahLst/>
              <a:cxnLst>
                <a:cxn ang="0">
                  <a:pos x="0" y="3159"/>
                </a:cxn>
                <a:cxn ang="0">
                  <a:pos x="5184" y="3159"/>
                </a:cxn>
                <a:cxn ang="0">
                  <a:pos x="5184" y="0"/>
                </a:cxn>
                <a:cxn ang="0">
                  <a:pos x="0" y="0"/>
                </a:cxn>
                <a:cxn ang="0">
                  <a:pos x="0" y="3159"/>
                </a:cxn>
                <a:cxn ang="0">
                  <a:pos x="0" y="3159"/>
                </a:cxn>
              </a:cxnLst>
              <a:rect l="0" t="0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100" name="Freeform 4"/>
            <p:cNvSpPr>
              <a:spLocks/>
            </p:cNvSpPr>
            <p:nvPr/>
          </p:nvSpPr>
          <p:spPr bwMode="hidden">
            <a:xfrm>
              <a:off x="0" y="1161"/>
              <a:ext cx="558" cy="31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159"/>
                </a:cxn>
                <a:cxn ang="0">
                  <a:pos x="556" y="3159"/>
                </a:cxn>
                <a:cxn ang="0">
                  <a:pos x="55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6155" name="Group 5"/>
            <p:cNvGrpSpPr>
              <a:grpSpLocks/>
            </p:cNvGrpSpPr>
            <p:nvPr userDrawn="1"/>
          </p:nvGrpSpPr>
          <p:grpSpPr bwMode="auto"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4102" name="Freeform 6"/>
              <p:cNvSpPr>
                <a:spLocks/>
              </p:cNvSpPr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695"/>
                  </a:cxn>
                  <a:cxn ang="0">
                    <a:pos x="12" y="695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103" name="Freeform 7"/>
              <p:cNvSpPr>
                <a:spLocks/>
              </p:cNvSpPr>
              <p:nvPr/>
            </p:nvSpPr>
            <p:spPr bwMode="ltGray">
              <a:xfrm>
                <a:off x="552" y="1623"/>
                <a:ext cx="12" cy="2697"/>
              </a:xfrm>
              <a:custGeom>
                <a:avLst/>
                <a:gdLst/>
                <a:ahLst/>
                <a:cxnLst>
                  <a:cxn ang="0">
                    <a:pos x="0" y="2697"/>
                  </a:cxn>
                  <a:cxn ang="0">
                    <a:pos x="12" y="2697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697"/>
                  </a:cxn>
                  <a:cxn ang="0">
                    <a:pos x="0" y="2697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104" name="Freeform 8"/>
              <p:cNvSpPr>
                <a:spLocks/>
              </p:cNvSpPr>
              <p:nvPr/>
            </p:nvSpPr>
            <p:spPr bwMode="ltGray">
              <a:xfrm>
                <a:off x="1019" y="1155"/>
                <a:ext cx="4739" cy="12"/>
              </a:xfrm>
              <a:custGeom>
                <a:avLst/>
                <a:gdLst/>
                <a:ahLst/>
                <a:cxnLst>
                  <a:cxn ang="0">
                    <a:pos x="4724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4724" y="12"/>
                  </a:cxn>
                  <a:cxn ang="0">
                    <a:pos x="4724" y="0"/>
                  </a:cxn>
                  <a:cxn ang="0">
                    <a:pos x="4724" y="0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105" name="Freeform 9"/>
              <p:cNvSpPr>
                <a:spLocks/>
              </p:cNvSpPr>
              <p:nvPr/>
            </p:nvSpPr>
            <p:spPr bwMode="ltGray">
              <a:xfrm>
                <a:off x="552" y="1371"/>
                <a:ext cx="12" cy="252"/>
              </a:xfrm>
              <a:custGeom>
                <a:avLst/>
                <a:gdLst/>
                <a:ahLst/>
                <a:cxnLst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0" y="252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106" name="Freeform 10"/>
              <p:cNvSpPr>
                <a:spLocks/>
              </p:cNvSpPr>
              <p:nvPr/>
            </p:nvSpPr>
            <p:spPr bwMode="ltGray">
              <a:xfrm>
                <a:off x="552" y="699"/>
                <a:ext cx="12" cy="25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107" name="Freeform 11"/>
              <p:cNvSpPr>
                <a:spLocks/>
              </p:cNvSpPr>
              <p:nvPr/>
            </p:nvSpPr>
            <p:spPr bwMode="ltGray">
              <a:xfrm>
                <a:off x="552" y="951"/>
                <a:ext cx="12" cy="4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20"/>
                  </a:cxn>
                  <a:cxn ang="0">
                    <a:pos x="12" y="42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108" name="Freeform 12"/>
              <p:cNvSpPr>
                <a:spLocks/>
              </p:cNvSpPr>
              <p:nvPr/>
            </p:nvSpPr>
            <p:spPr bwMode="ltGray">
              <a:xfrm>
                <a:off x="0" y="1155"/>
                <a:ext cx="351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251" y="12"/>
                  </a:cxn>
                  <a:cxn ang="0">
                    <a:pos x="251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109" name="Freeform 13"/>
              <p:cNvSpPr>
                <a:spLocks/>
              </p:cNvSpPr>
              <p:nvPr/>
            </p:nvSpPr>
            <p:spPr bwMode="ltGray">
              <a:xfrm>
                <a:off x="767" y="1155"/>
                <a:ext cx="252" cy="12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251" y="12"/>
                  </a:cxn>
                  <a:cxn ang="0">
                    <a:pos x="251" y="0"/>
                  </a:cxn>
                  <a:cxn ang="0">
                    <a:pos x="251" y="0"/>
                  </a:cxn>
                </a:cxnLst>
                <a:rect l="0" t="0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110" name="Freeform 14"/>
              <p:cNvSpPr>
                <a:spLocks/>
              </p:cNvSpPr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18" y="12"/>
                  </a:cxn>
                  <a:cxn ang="0">
                    <a:pos x="418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111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5438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543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530CDA-56CC-4BA2-9272-686BD853AB90}" type="slidenum">
              <a:rPr 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6152" name="Straight Connector 20"/>
          <p:cNvCxnSpPr>
            <a:cxnSpLocks noChangeShapeType="1"/>
          </p:cNvCxnSpPr>
          <p:nvPr userDrawn="1"/>
        </p:nvCxnSpPr>
        <p:spPr bwMode="auto">
          <a:xfrm>
            <a:off x="1143000" y="1600200"/>
            <a:ext cx="7543800" cy="0"/>
          </a:xfrm>
          <a:prstGeom prst="line">
            <a:avLst/>
          </a:prstGeom>
          <a:noFill/>
          <a:ln w="28575" algn="ctr">
            <a:solidFill>
              <a:srgbClr val="FFFF00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05148949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web/packages/kaps/kaps.pdf" TargetMode="External"/><Relationship Id="rId2" Type="http://schemas.openxmlformats.org/officeDocument/2006/relationships/hyperlink" Target="http://arxiv.org/pdf/1306.4615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ran.r-project.org/web/packages/sas7bdat/sas7bdat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685800" y="990600"/>
            <a:ext cx="7543800" cy="3051175"/>
          </a:xfrm>
        </p:spPr>
        <p:txBody>
          <a:bodyPr/>
          <a:lstStyle/>
          <a:p>
            <a:r>
              <a:rPr lang="en-US" dirty="0">
                <a:effectLst/>
              </a:rPr>
              <a:t>An Intro to R Packages for SAS </a:t>
            </a:r>
            <a:r>
              <a:rPr lang="en-US" dirty="0" smtClean="0">
                <a:effectLst/>
              </a:rPr>
              <a:t>Users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95400" y="5294293"/>
            <a:ext cx="6553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Summer Frank, PhD Candidate</a:t>
            </a:r>
          </a:p>
          <a:p>
            <a:pPr algn="ctr">
              <a:defRPr/>
            </a:pPr>
            <a:r>
              <a:rPr lang="en-US" sz="24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Department of Biostatistics &amp; </a:t>
            </a:r>
            <a:r>
              <a:rPr lang="en-US" sz="24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Epidemiology</a:t>
            </a:r>
            <a:endParaRPr lang="en-US" sz="2400" kern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880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543800" cy="1431925"/>
          </a:xfrm>
        </p:spPr>
        <p:txBody>
          <a:bodyPr/>
          <a:lstStyle/>
          <a:p>
            <a:r>
              <a:rPr lang="en-US" dirty="0" smtClean="0"/>
              <a:t>Survival Data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801" y="2133600"/>
            <a:ext cx="4629799" cy="417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nut 3"/>
          <p:cNvSpPr/>
          <p:nvPr/>
        </p:nvSpPr>
        <p:spPr bwMode="auto">
          <a:xfrm>
            <a:off x="3505200" y="2209800"/>
            <a:ext cx="1143000" cy="533400"/>
          </a:xfrm>
          <a:prstGeom prst="donut">
            <a:avLst>
              <a:gd name="adj" fmla="val 6986"/>
            </a:avLst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83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How </a:t>
            </a:r>
            <a:r>
              <a:rPr lang="en-US" sz="4000" dirty="0" smtClean="0"/>
              <a:t>to Partition </a:t>
            </a:r>
            <a:r>
              <a:rPr lang="en-US" sz="4000" dirty="0" smtClean="0"/>
              <a:t>Tumor Stage into Two Groups?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hlinkClick r:id="rId2"/>
              </a:rPr>
              <a:t>Intro to R package called kaps</a:t>
            </a:r>
            <a:endParaRPr lang="en-US" sz="2800" dirty="0" smtClean="0"/>
          </a:p>
          <a:p>
            <a:pPr lvl="1" eaLnBrk="1" hangingPunct="1">
              <a:defRPr/>
            </a:pPr>
            <a:r>
              <a:rPr lang="en-US" sz="2400" dirty="0" smtClean="0"/>
              <a:t>Partition an ordered prognostic factor</a:t>
            </a:r>
          </a:p>
          <a:p>
            <a:pPr lvl="1" eaLnBrk="1" hangingPunct="1">
              <a:defRPr/>
            </a:pPr>
            <a:r>
              <a:rPr lang="en-US" sz="2400" dirty="0" smtClean="0"/>
              <a:t>Optimal set of cut-off points</a:t>
            </a:r>
          </a:p>
          <a:p>
            <a:pPr lvl="1" eaLnBrk="1" hangingPunct="1">
              <a:defRPr/>
            </a:pPr>
            <a:r>
              <a:rPr lang="en-US" sz="2400" dirty="0" smtClean="0"/>
              <a:t>Optimal number of subgroups</a:t>
            </a:r>
          </a:p>
          <a:p>
            <a:pPr eaLnBrk="1" hangingPunct="1">
              <a:defRPr/>
            </a:pPr>
            <a:r>
              <a:rPr lang="en-US" sz="2800" dirty="0" smtClean="0">
                <a:hlinkClick r:id="rId3"/>
              </a:rPr>
              <a:t>R package documentation</a:t>
            </a:r>
            <a:endParaRPr lang="en-US" sz="2800" dirty="0"/>
          </a:p>
          <a:p>
            <a:pPr lvl="1"/>
            <a:r>
              <a:rPr lang="en-US" sz="2400" dirty="0" smtClean="0"/>
              <a:t>Provides code</a:t>
            </a:r>
          </a:p>
          <a:p>
            <a:pPr lvl="1"/>
            <a:r>
              <a:rPr lang="en-US" sz="2400" dirty="0" smtClean="0"/>
              <a:t>Includes examples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775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How to Import SAS Dataset?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R package to import SAS datasets</a:t>
            </a:r>
            <a:endParaRPr lang="en-US" dirty="0" smtClean="0"/>
          </a:p>
          <a:p>
            <a:pPr lvl="1"/>
            <a:r>
              <a:rPr lang="en-US" dirty="0" smtClean="0"/>
              <a:t>Imports .sas7bdat files</a:t>
            </a:r>
          </a:p>
          <a:p>
            <a:pPr lvl="1"/>
            <a:r>
              <a:rPr lang="en-US" dirty="0" smtClean="0"/>
              <a:t>Allows those more familiar with SAS to perform data manipulation in SAS</a:t>
            </a:r>
          </a:p>
          <a:p>
            <a:r>
              <a:rPr lang="en-US" dirty="0" smtClean="0"/>
              <a:t>Time for R programming</a:t>
            </a:r>
          </a:p>
          <a:p>
            <a:pPr lvl="1"/>
            <a:r>
              <a:rPr lang="en-US" dirty="0" smtClean="0"/>
              <a:t>Remainder of talk outlined in R code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683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Shimmer">
  <a:themeElements>
    <a:clrScheme name="Shimmer 2">
      <a:dk1>
        <a:srgbClr val="000099"/>
      </a:dk1>
      <a:lt1>
        <a:srgbClr val="FFFFFF"/>
      </a:lt1>
      <a:dk2>
        <a:srgbClr val="000066"/>
      </a:dk2>
      <a:lt2>
        <a:srgbClr val="EAEAEA"/>
      </a:lt2>
      <a:accent1>
        <a:srgbClr val="66CCFF"/>
      </a:accent1>
      <a:accent2>
        <a:srgbClr val="0066FF"/>
      </a:accent2>
      <a:accent3>
        <a:srgbClr val="AAAAB8"/>
      </a:accent3>
      <a:accent4>
        <a:srgbClr val="DADADA"/>
      </a:accent4>
      <a:accent5>
        <a:srgbClr val="B8E2FF"/>
      </a:accent5>
      <a:accent6>
        <a:srgbClr val="005CE7"/>
      </a:accent6>
      <a:hlink>
        <a:srgbClr val="FFFFCC"/>
      </a:hlink>
      <a:folHlink>
        <a:srgbClr val="99CC00"/>
      </a:folHlink>
    </a:clrScheme>
    <a:fontScheme name="Shimmer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himmer 1">
        <a:dk1>
          <a:srgbClr val="BD3737"/>
        </a:dk1>
        <a:lt1>
          <a:srgbClr val="FFFFFF"/>
        </a:lt1>
        <a:dk2>
          <a:srgbClr val="721E1E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BCABAB"/>
        </a:accent3>
        <a:accent4>
          <a:srgbClr val="DADADA"/>
        </a:accent4>
        <a:accent5>
          <a:srgbClr val="FFB8AA"/>
        </a:accent5>
        <a:accent6>
          <a:srgbClr val="B92D00"/>
        </a:accent6>
        <a:hlink>
          <a:srgbClr val="F7CC2F"/>
        </a:hlink>
        <a:folHlink>
          <a:srgbClr val="C7C6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000099"/>
        </a:dk1>
        <a:lt1>
          <a:srgbClr val="FFFFFF"/>
        </a:lt1>
        <a:dk2>
          <a:srgbClr val="000066"/>
        </a:dk2>
        <a:lt2>
          <a:srgbClr val="EAEAEA"/>
        </a:lt2>
        <a:accent1>
          <a:srgbClr val="66CCFF"/>
        </a:accent1>
        <a:accent2>
          <a:srgbClr val="0066FF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005CE7"/>
        </a:accent6>
        <a:hlink>
          <a:srgbClr val="FFFFCC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3">
        <a:dk1>
          <a:srgbClr val="6600CC"/>
        </a:dk1>
        <a:lt1>
          <a:srgbClr val="FFFFFF"/>
        </a:lt1>
        <a:dk2>
          <a:srgbClr val="4B0096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B1AAC9"/>
        </a:accent3>
        <a:accent4>
          <a:srgbClr val="DADADA"/>
        </a:accent4>
        <a:accent5>
          <a:srgbClr val="CACAFF"/>
        </a:accent5>
        <a:accent6>
          <a:srgbClr val="6C48A8"/>
        </a:accent6>
        <a:hlink>
          <a:srgbClr val="00CCFF"/>
        </a:hlink>
        <a:folHlink>
          <a:srgbClr val="0796B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55863C"/>
        </a:dk1>
        <a:lt1>
          <a:srgbClr val="FFFFFF"/>
        </a:lt1>
        <a:dk2>
          <a:srgbClr val="375F2F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AEB6AD"/>
        </a:accent3>
        <a:accent4>
          <a:srgbClr val="DADADA"/>
        </a:accent4>
        <a:accent5>
          <a:srgbClr val="AAE2B8"/>
        </a:accent5>
        <a:accent6>
          <a:srgbClr val="809B5C"/>
        </a:accent6>
        <a:hlink>
          <a:srgbClr val="B4EF7F"/>
        </a:hlink>
        <a:folHlink>
          <a:srgbClr val="F8F6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588073"/>
        </a:dk1>
        <a:lt1>
          <a:srgbClr val="FFFFFF"/>
        </a:lt1>
        <a:dk2>
          <a:srgbClr val="486768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B1B8B9"/>
        </a:accent3>
        <a:accent4>
          <a:srgbClr val="DADADA"/>
        </a:accent4>
        <a:accent5>
          <a:srgbClr val="ADE2E2"/>
        </a:accent5>
        <a:accent6>
          <a:srgbClr val="007B66"/>
        </a:accent6>
        <a:hlink>
          <a:srgbClr val="00CC99"/>
        </a:hlink>
        <a:folHlink>
          <a:srgbClr val="A8A8A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6B6C75"/>
        </a:dk1>
        <a:lt1>
          <a:srgbClr val="FFFFFF"/>
        </a:lt1>
        <a:dk2>
          <a:srgbClr val="575863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B4B4B7"/>
        </a:accent3>
        <a:accent4>
          <a:srgbClr val="DADADA"/>
        </a:accent4>
        <a:accent5>
          <a:srgbClr val="B8BCC1"/>
        </a:accent5>
        <a:accent6>
          <a:srgbClr val="5E7254"/>
        </a:accent6>
        <a:hlink>
          <a:srgbClr val="E9E77F"/>
        </a:hlink>
        <a:folHlink>
          <a:srgbClr val="D3A44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C4D6BE"/>
        </a:lt1>
        <a:dk2>
          <a:srgbClr val="339966"/>
        </a:dk2>
        <a:lt2>
          <a:srgbClr val="EFFBF0"/>
        </a:lt2>
        <a:accent1>
          <a:srgbClr val="DDDDDD"/>
        </a:accent1>
        <a:accent2>
          <a:srgbClr val="CCFF99"/>
        </a:accent2>
        <a:accent3>
          <a:srgbClr val="DEE8DB"/>
        </a:accent3>
        <a:accent4>
          <a:srgbClr val="000000"/>
        </a:accent4>
        <a:accent5>
          <a:srgbClr val="EBEBEB"/>
        </a:accent5>
        <a:accent6>
          <a:srgbClr val="B9E78A"/>
        </a:accent6>
        <a:hlink>
          <a:srgbClr val="009900"/>
        </a:hlink>
        <a:folHlink>
          <a:srgbClr val="33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D6DAE4"/>
        </a:lt1>
        <a:dk2>
          <a:srgbClr val="000099"/>
        </a:dk2>
        <a:lt2>
          <a:srgbClr val="FFFFFF"/>
        </a:lt2>
        <a:accent1>
          <a:srgbClr val="BFDEE3"/>
        </a:accent1>
        <a:accent2>
          <a:srgbClr val="C0C0C0"/>
        </a:accent2>
        <a:accent3>
          <a:srgbClr val="E8EAEF"/>
        </a:accent3>
        <a:accent4>
          <a:srgbClr val="000000"/>
        </a:accent4>
        <a:accent5>
          <a:srgbClr val="DCECEF"/>
        </a:accent5>
        <a:accent6>
          <a:srgbClr val="AEAEAE"/>
        </a:accent6>
        <a:hlink>
          <a:srgbClr val="3333CC"/>
        </a:hlink>
        <a:folHlink>
          <a:srgbClr val="5E93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C2C0BA"/>
        </a:lt1>
        <a:dk2>
          <a:srgbClr val="788569"/>
        </a:dk2>
        <a:lt2>
          <a:srgbClr val="F4F4EC"/>
        </a:lt2>
        <a:accent1>
          <a:srgbClr val="E1DFC1"/>
        </a:accent1>
        <a:accent2>
          <a:srgbClr val="A5A7AF"/>
        </a:accent2>
        <a:accent3>
          <a:srgbClr val="DDDCD9"/>
        </a:accent3>
        <a:accent4>
          <a:srgbClr val="3E1E00"/>
        </a:accent4>
        <a:accent5>
          <a:srgbClr val="EEECDD"/>
        </a:accent5>
        <a:accent6>
          <a:srgbClr val="95979E"/>
        </a:accent6>
        <a:hlink>
          <a:srgbClr val="9C980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TC101859861[[fn=Tradeshow]]</Template>
  <TotalTime>716</TotalTime>
  <Words>95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Shimmer</vt:lpstr>
      <vt:lpstr>An Intro to R Packages for SAS Users</vt:lpstr>
      <vt:lpstr>Survival Data</vt:lpstr>
      <vt:lpstr>How to Partition Tumor Stage into Two Groups?</vt:lpstr>
      <vt:lpstr>How to Import SAS Dataset?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sumougrad</dc:creator>
  <cp:lastModifiedBy>sumougrad</cp:lastModifiedBy>
  <cp:revision>88</cp:revision>
  <dcterms:created xsi:type="dcterms:W3CDTF">2012-06-14T23:27:19Z</dcterms:created>
  <dcterms:modified xsi:type="dcterms:W3CDTF">2014-03-04T00:12:12Z</dcterms:modified>
</cp:coreProperties>
</file>