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95" r:id="rId4"/>
    <p:sldId id="264" r:id="rId5"/>
    <p:sldId id="306" r:id="rId6"/>
    <p:sldId id="296" r:id="rId7"/>
    <p:sldId id="265" r:id="rId8"/>
    <p:sldId id="276" r:id="rId9"/>
    <p:sldId id="300" r:id="rId10"/>
    <p:sldId id="269" r:id="rId11"/>
    <p:sldId id="271" r:id="rId12"/>
    <p:sldId id="268" r:id="rId13"/>
    <p:sldId id="267" r:id="rId14"/>
    <p:sldId id="290" r:id="rId15"/>
    <p:sldId id="272" r:id="rId16"/>
    <p:sldId id="307" r:id="rId17"/>
    <p:sldId id="277" r:id="rId18"/>
    <p:sldId id="303" r:id="rId19"/>
    <p:sldId id="273" r:id="rId20"/>
    <p:sldId id="274" r:id="rId21"/>
    <p:sldId id="279" r:id="rId22"/>
    <p:sldId id="282" r:id="rId23"/>
    <p:sldId id="283" r:id="rId24"/>
    <p:sldId id="284" r:id="rId25"/>
    <p:sldId id="281" r:id="rId26"/>
    <p:sldId id="280" r:id="rId27"/>
    <p:sldId id="286" r:id="rId28"/>
    <p:sldId id="294" r:id="rId29"/>
    <p:sldId id="291" r:id="rId30"/>
    <p:sldId id="293" r:id="rId31"/>
    <p:sldId id="304" r:id="rId32"/>
    <p:sldId id="288" r:id="rId33"/>
    <p:sldId id="289" r:id="rId34"/>
    <p:sldId id="285" r:id="rId35"/>
    <p:sldId id="287" r:id="rId36"/>
    <p:sldId id="261" r:id="rId37"/>
    <p:sldId id="292" r:id="rId38"/>
    <p:sldId id="262" r:id="rId39"/>
    <p:sldId id="30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 Beasley" initials="WB" lastIdx="1" clrIdx="0">
    <p:extLst>
      <p:ext uri="{19B8F6BF-5375-455C-9EA6-DF929625EA0E}">
        <p15:presenceInfo xmlns="" xmlns:p15="http://schemas.microsoft.com/office/powerpoint/2012/main" userId="7e46068ecabceb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3E4F"/>
    <a:srgbClr val="66C2A5"/>
    <a:srgbClr val="9E0142"/>
    <a:srgbClr val="5E4FA2"/>
    <a:srgbClr val="3288BD"/>
    <a:srgbClr val="E6F598"/>
    <a:srgbClr val="FEE08B"/>
    <a:srgbClr val="FDAE61"/>
    <a:srgbClr val="FCCDE5"/>
    <a:srgbClr val="FFD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42" autoAdjust="0"/>
    <p:restoredTop sz="95879" autoAdjust="0"/>
  </p:normalViewPr>
  <p:slideViewPr>
    <p:cSldViewPr>
      <p:cViewPr varScale="1">
        <p:scale>
          <a:sx n="169" d="100"/>
          <a:sy n="169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uhscCcanMiechvEvaluation/MReporting/blob/master/OhcaReports/OhcaReport1/OhcaReport1.m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glimmer.rstudio.com/wibeasley/Oneway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roject-redcap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zzzzzzzzz.ouhsc.ed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447800"/>
            <a:ext cx="8991600" cy="2152651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800" dirty="0"/>
              <a:t>Optimizing Study Management using REDCap, R, and other software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3886200"/>
            <a:ext cx="8915400" cy="2895600"/>
          </a:xfrm>
        </p:spPr>
        <p:txBody>
          <a:bodyPr>
            <a:normAutofit fontScale="92500"/>
          </a:bodyPr>
          <a:lstStyle/>
          <a:p>
            <a:r>
              <a:rPr lang="en-US" sz="4400" dirty="0" smtClean="0"/>
              <a:t>Will Beasley, David Bard, Thomas Wilson</a:t>
            </a:r>
            <a:br>
              <a:rPr lang="en-US" sz="4400" dirty="0" smtClean="0"/>
            </a:br>
            <a:r>
              <a:rPr lang="en-US" dirty="0" smtClean="0"/>
              <a:t>CCAN, Pediatrics</a:t>
            </a:r>
          </a:p>
          <a:p>
            <a:endParaRPr lang="en-US" dirty="0"/>
          </a:p>
          <a:p>
            <a:r>
              <a:rPr lang="en-US" dirty="0" smtClean="0"/>
              <a:t>OUHSC SAS/R </a:t>
            </a:r>
            <a:r>
              <a:rPr lang="en-US" dirty="0" err="1" smtClean="0"/>
              <a:t>Usergroup</a:t>
            </a:r>
            <a:endParaRPr lang="en-US" dirty="0" smtClean="0"/>
          </a:p>
          <a:p>
            <a:r>
              <a:rPr lang="en-US" dirty="0" smtClean="0"/>
              <a:t>Feb 18,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6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D53E4F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Scenarios favoring REDCap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Project requires a centralized data store, but </a:t>
            </a:r>
            <a:r>
              <a:rPr lang="en-US" dirty="0"/>
              <a:t>multiple </a:t>
            </a:r>
            <a:r>
              <a:rPr lang="en-US" dirty="0" smtClean="0"/>
              <a:t>locations for data entry. </a:t>
            </a:r>
            <a:r>
              <a:rPr lang="en-US" dirty="0">
                <a:solidFill>
                  <a:prstClr val="black"/>
                </a:solidFill>
              </a:rPr>
              <a:t/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- Avoid syncing different locations manually.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You want a flexible, universal framework to create consistent data systems for </a:t>
            </a:r>
            <a:r>
              <a:rPr lang="en-US" dirty="0" smtClean="0"/>
              <a:t>multiple clinical </a:t>
            </a:r>
            <a:r>
              <a:rPr lang="en-US" dirty="0"/>
              <a:t>projects (research and possibly operations</a:t>
            </a:r>
            <a:r>
              <a:rPr lang="en-US" dirty="0" smtClean="0"/>
              <a:t>).</a:t>
            </a:r>
            <a:r>
              <a:rPr lang="en-US" dirty="0">
                <a:solidFill>
                  <a:prstClr val="black"/>
                </a:solidFill>
              </a:rPr>
              <a:t> 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- Reduces your development time &amp; your staff’s training time.</a:t>
            </a:r>
            <a:b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- Reduces writing new text for grant proposals and IRB?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Project has a relatively flat data structure.</a:t>
            </a:r>
          </a:p>
          <a:p>
            <a:pPr lvl="1"/>
            <a:r>
              <a:rPr lang="en-US" dirty="0" smtClean="0"/>
              <a:t>Typically accommodates 2 or 3 levels well, but is clumsy beyond that.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County, Practice, Provider, Patient, Time, Family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457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14400"/>
            <a:ext cx="9120924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D53E4F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Scenario NOT favoring REDCap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92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D53E4F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Scenarios favoring REDCap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r>
              <a:rPr lang="en-US" dirty="0"/>
              <a:t>Manual data entry.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interface is good for humans.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I/O performance is very slow for programs.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suited for genetics and tissue samples.</a:t>
            </a:r>
          </a:p>
          <a:p>
            <a:endParaRPr lang="en-US" dirty="0" smtClean="0"/>
          </a:p>
          <a:p>
            <a:r>
              <a:rPr lang="en-US" dirty="0" smtClean="0"/>
              <a:t>Project doesn’t require a publically-exposed interface.</a:t>
            </a:r>
          </a:p>
          <a:p>
            <a:pPr lvl="1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users have access to OUHSC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VPN.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Campus IT favors this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practice.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each project uses a pool of trained users.</a:t>
            </a:r>
          </a:p>
          <a:p>
            <a:pPr lvl="2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 can program the GUI to prevent most silly mistakes,</a:t>
            </a:r>
          </a:p>
          <a:p>
            <a:pPr lvl="2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But it isn’t completely locked down and idiot-proof.</a:t>
            </a:r>
          </a:p>
        </p:txBody>
      </p:sp>
    </p:spTree>
    <p:extLst>
      <p:ext uri="{BB962C8B-B14F-4D97-AF65-F5344CB8AC3E}">
        <p14:creationId xmlns:p14="http://schemas.microsoft.com/office/powerpoint/2010/main" val="190823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D53E4F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Scenarios favoring REDCap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No professional </a:t>
            </a:r>
            <a:r>
              <a:rPr lang="en-US" dirty="0"/>
              <a:t>software developer on the </a:t>
            </a:r>
            <a:r>
              <a:rPr lang="en-US" dirty="0" smtClean="0"/>
              <a:t>project</a:t>
            </a:r>
            <a:endParaRPr lang="en-US" dirty="0"/>
          </a:p>
          <a:p>
            <a:pPr lvl="1"/>
            <a:r>
              <a:rPr lang="en-US" dirty="0"/>
              <a:t>There’s nothing magical about </a:t>
            </a:r>
            <a:r>
              <a:rPr lang="en-US" dirty="0" smtClean="0"/>
              <a:t>REDCap; </a:t>
            </a:r>
            <a:r>
              <a:rPr lang="en-US" dirty="0"/>
              <a:t>it accommodates the designs and needs of many clinical </a:t>
            </a:r>
            <a:r>
              <a:rPr lang="en-US" dirty="0" smtClean="0"/>
              <a:t>projects.</a:t>
            </a:r>
          </a:p>
          <a:p>
            <a:pPr lvl="1"/>
            <a:r>
              <a:rPr lang="en-US" dirty="0" smtClean="0"/>
              <a:t>To develop a comparable system from scratch, you’d need experience with several technologies.</a:t>
            </a:r>
          </a:p>
          <a:p>
            <a:pPr lvl="2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Relational databases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MySQL or SQL Server).</a:t>
            </a:r>
          </a:p>
          <a:p>
            <a:pPr lvl="2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Mildly-interactive web technology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HTML and PHP).</a:t>
            </a:r>
          </a:p>
          <a:p>
            <a:pPr lvl="2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Data transport between the GUI and database.</a:t>
            </a:r>
          </a:p>
          <a:p>
            <a:pPr lvl="2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Security implementations of:</a:t>
            </a:r>
          </a:p>
          <a:p>
            <a:pPr lvl="3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User input.</a:t>
            </a:r>
          </a:p>
          <a:p>
            <a:pPr lvl="3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Data transport.</a:t>
            </a:r>
          </a:p>
          <a:p>
            <a:pPr lvl="3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Data storage.</a:t>
            </a:r>
          </a:p>
          <a:p>
            <a:pPr lvl="3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Authentication &amp; authorization.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D53E4F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Scenarios NOT favoring REDCap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REDCap doesn’t natively support offline data entry.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(But it might within the year.)</a:t>
            </a:r>
          </a:p>
          <a:p>
            <a:endParaRPr lang="en-US" dirty="0" smtClean="0"/>
          </a:p>
          <a:p>
            <a:r>
              <a:rPr lang="en-US" dirty="0" smtClean="0"/>
              <a:t>Doesn’t easily support animations or complex graphical interactions.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(It’s not good for perception or cognitive psych.)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It’s difficult to perform automated unit/integration/regression tests.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(Validating the branching logic is trial-and-error.)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63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D53E4F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Scenarios favoring REDCap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There are lots of dimensions and trade-offs when designing </a:t>
            </a:r>
            <a:r>
              <a:rPr lang="en-US" dirty="0"/>
              <a:t>clinical </a:t>
            </a:r>
            <a:r>
              <a:rPr lang="en-US" dirty="0" smtClean="0"/>
              <a:t>research, and</a:t>
            </a:r>
            <a:br>
              <a:rPr lang="en-US" dirty="0" smtClean="0"/>
            </a:br>
            <a:r>
              <a:rPr lang="en-US" dirty="0" smtClean="0"/>
              <a:t>REDCap is close to the sweet spot for most designs.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Access, SQL Server, Survey Monkey, </a:t>
            </a:r>
            <a:r>
              <a:rPr lang="en-US" dirty="0" err="1" smtClean="0"/>
              <a:t>Qualtrics</a:t>
            </a:r>
            <a:r>
              <a:rPr lang="en-US" dirty="0" smtClean="0"/>
              <a:t>, Concerto, E-prime, Excel, EMR.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04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455358"/>
              </p:ext>
            </p:extLst>
          </p:nvPr>
        </p:nvGraphicFramePr>
        <p:xfrm>
          <a:off x="152400" y="76200"/>
          <a:ext cx="8839200" cy="6321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0"/>
                <a:gridCol w="3276600"/>
                <a:gridCol w="2514600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Feature</a:t>
                      </a:r>
                      <a:endParaRPr lang="en-US" sz="40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3E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REDCap</a:t>
                      </a:r>
                      <a:endParaRPr lang="en-US" sz="4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3E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Qualtrics</a:t>
                      </a:r>
                      <a:endParaRPr lang="en-US" sz="4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3E4F"/>
                    </a:solidFill>
                  </a:tcPr>
                </a:tc>
              </a:tr>
              <a:tr h="231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Data Dictionary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-</a:t>
                      </a:r>
                      <a:endParaRPr lang="en-US" sz="1700" dirty="0"/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1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Data </a:t>
                      </a:r>
                      <a:r>
                        <a:rPr lang="en-US" sz="1700" b="1" u="none" strike="noStrike" dirty="0" smtClean="0">
                          <a:effectLst/>
                        </a:rPr>
                        <a:t>Import,</a:t>
                      </a:r>
                      <a:r>
                        <a:rPr lang="en-US" sz="17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700" b="1" u="none" strike="noStrike" dirty="0" smtClean="0">
                          <a:effectLst/>
                        </a:rPr>
                        <a:t>Export &amp; Summaries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-</a:t>
                      </a:r>
                      <a:endParaRPr lang="en-US" sz="1700" dirty="0"/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3042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Branching </a:t>
                      </a:r>
                      <a:r>
                        <a:rPr lang="en-US" sz="1700" b="1" u="none" strike="noStrike" dirty="0" smtClean="0">
                          <a:effectLst/>
                        </a:rPr>
                        <a:t>logic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Branching logic for individual </a:t>
                      </a:r>
                      <a:r>
                        <a:rPr lang="en-US" sz="1700" u="none" strike="noStrike" dirty="0" smtClean="0">
                          <a:effectLst/>
                        </a:rPr>
                        <a:t>Qs.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Branching </a:t>
                      </a:r>
                      <a:r>
                        <a:rPr lang="en-US" sz="1700" u="none" strike="noStrike" dirty="0" smtClean="0">
                          <a:effectLst/>
                        </a:rPr>
                        <a:t>for </a:t>
                      </a:r>
                      <a:r>
                        <a:rPr lang="en-US" sz="1700" u="none" strike="noStrike" dirty="0">
                          <a:effectLst/>
                        </a:rPr>
                        <a:t>individual </a:t>
                      </a:r>
                      <a:r>
                        <a:rPr lang="en-US" sz="1700" u="none" strike="noStrike" dirty="0" smtClean="0">
                          <a:effectLst/>
                        </a:rPr>
                        <a:t>Qs and </a:t>
                      </a:r>
                      <a:r>
                        <a:rPr lang="en-US" sz="1700" u="none" strike="noStrike" dirty="0">
                          <a:effectLst/>
                        </a:rPr>
                        <a:t>for groups of </a:t>
                      </a:r>
                      <a:r>
                        <a:rPr lang="en-US" sz="1700" u="none" strike="noStrike" dirty="0" smtClean="0">
                          <a:effectLst/>
                        </a:rPr>
                        <a:t>Qs.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3042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E-mail </a:t>
                      </a:r>
                      <a:r>
                        <a:rPr lang="en-US" sz="1700" b="1" u="none" strike="noStrike" dirty="0" smtClean="0">
                          <a:effectLst/>
                        </a:rPr>
                        <a:t>survey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 smtClean="0">
                          <a:effectLst/>
                        </a:rPr>
                        <a:t>Only </a:t>
                      </a:r>
                      <a:r>
                        <a:rPr lang="en-US" sz="1700" u="none" strike="noStrike" dirty="0">
                          <a:effectLst/>
                        </a:rPr>
                        <a:t>using a survey </a:t>
                      </a:r>
                      <a:r>
                        <a:rPr lang="en-US" sz="1700" u="none" strike="noStrike" dirty="0" smtClean="0">
                          <a:effectLst/>
                        </a:rPr>
                        <a:t>form,</a:t>
                      </a:r>
                      <a:br>
                        <a:rPr lang="en-US" sz="1700" u="none" strike="noStrike" dirty="0" smtClean="0">
                          <a:effectLst/>
                        </a:rPr>
                      </a:br>
                      <a:r>
                        <a:rPr lang="en-US" sz="1700" u="none" strike="noStrike" dirty="0" smtClean="0">
                          <a:effectLst/>
                        </a:rPr>
                        <a:t>not a </a:t>
                      </a:r>
                      <a:r>
                        <a:rPr lang="en-US" sz="1700" u="none" strike="noStrike" dirty="0">
                          <a:effectLst/>
                        </a:rPr>
                        <a:t>data collection form.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31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Copy </a:t>
                      </a:r>
                      <a:r>
                        <a:rPr lang="en-US" sz="1700" b="1" u="none" strike="noStrike" dirty="0" smtClean="0">
                          <a:effectLst/>
                        </a:rPr>
                        <a:t>other surveys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-</a:t>
                      </a:r>
                      <a:endParaRPr lang="en-US" sz="1700" dirty="0"/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1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Survey </a:t>
                      </a:r>
                      <a:r>
                        <a:rPr lang="en-US" sz="1700" b="1" u="none" strike="noStrike" dirty="0" smtClean="0">
                          <a:effectLst/>
                        </a:rPr>
                        <a:t>templates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31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Ability to </a:t>
                      </a:r>
                      <a:r>
                        <a:rPr lang="en-US" sz="1700" b="1" u="none" strike="noStrike" dirty="0" smtClean="0">
                          <a:effectLst/>
                        </a:rPr>
                        <a:t>change fonts</a:t>
                      </a:r>
                      <a:r>
                        <a:rPr lang="en-US" sz="1700" b="1" u="none" strike="noStrike" baseline="0" dirty="0" smtClean="0">
                          <a:effectLst/>
                        </a:rPr>
                        <a:t> &amp; </a:t>
                      </a:r>
                      <a:r>
                        <a:rPr lang="en-US" sz="1700" b="1" u="none" strike="noStrike" dirty="0" smtClean="0">
                          <a:effectLst/>
                        </a:rPr>
                        <a:t>colors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Done via html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1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Linking to outside website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Done via html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-</a:t>
                      </a:r>
                      <a:endParaRPr lang="en-US" sz="1700" dirty="0"/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22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Audio capabilities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 smtClean="0">
                          <a:effectLst/>
                        </a:rPr>
                        <a:t>Done via html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-</a:t>
                      </a:r>
                      <a:endParaRPr lang="en-US" sz="1700" dirty="0"/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3042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Ability to stop and return to survey: saves responses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3042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Expiration capabilities: </a:t>
                      </a:r>
                      <a:r>
                        <a:rPr lang="en-US" sz="1700" b="1" u="none" strike="noStrike" dirty="0" smtClean="0">
                          <a:effectLst/>
                        </a:rPr>
                        <a:t/>
                      </a:r>
                      <a:br>
                        <a:rPr lang="en-US" sz="1700" b="1" u="none" strike="noStrike" dirty="0" smtClean="0">
                          <a:effectLst/>
                        </a:rPr>
                      </a:br>
                      <a:r>
                        <a:rPr lang="en-US" sz="1700" b="1" u="none" strike="noStrike" dirty="0" smtClean="0">
                          <a:effectLst/>
                        </a:rPr>
                        <a:t>(</a:t>
                      </a:r>
                      <a:r>
                        <a:rPr lang="en-US" sz="1700" b="1" u="none" strike="noStrike" dirty="0">
                          <a:effectLst/>
                        </a:rPr>
                        <a:t>i.e. 1 week to respond)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1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Spell </a:t>
                      </a:r>
                      <a:r>
                        <a:rPr lang="en-US" sz="1700" b="1" u="none" strike="noStrike" dirty="0" smtClean="0">
                          <a:effectLst/>
                        </a:rPr>
                        <a:t>check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31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API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1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Free to </a:t>
                      </a:r>
                      <a:r>
                        <a:rPr lang="en-US" sz="17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academic institutions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3042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Offline </a:t>
                      </a:r>
                      <a:r>
                        <a:rPr lang="en-US" sz="1700" b="1" u="none" strike="noStrike" dirty="0" smtClean="0">
                          <a:effectLst/>
                        </a:rPr>
                        <a:t>data </a:t>
                      </a:r>
                      <a:r>
                        <a:rPr lang="en-US" sz="1700" b="1" u="none" strike="noStrike" dirty="0">
                          <a:effectLst/>
                        </a:rPr>
                        <a:t>capture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Currently, there is not an official </a:t>
                      </a:r>
                      <a:r>
                        <a:rPr lang="en-US" sz="1700" u="none" strike="noStrike" dirty="0" err="1">
                          <a:effectLst/>
                        </a:rPr>
                        <a:t>REDCap</a:t>
                      </a:r>
                      <a:r>
                        <a:rPr lang="en-US" sz="1700" u="none" strike="noStrike" dirty="0">
                          <a:effectLst/>
                        </a:rPr>
                        <a:t> offline data capture component.  However, CCAN has created an "in-house" off-line version of </a:t>
                      </a:r>
                      <a:r>
                        <a:rPr lang="en-US" sz="1700" u="none" strike="noStrike" dirty="0" err="1">
                          <a:effectLst/>
                        </a:rPr>
                        <a:t>REDCap</a:t>
                      </a:r>
                      <a:r>
                        <a:rPr lang="en-US" sz="1700" u="none" strike="noStrike" dirty="0">
                          <a:effectLst/>
                        </a:rPr>
                        <a:t> that is currently in use.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08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FDAE6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Downloading REDCap datasets manually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Manually downloading is one of two sanctioned approaches to transport data from REDCap to R/SAS.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It’s easy to do, but it takes some time, and may be cumbersome if reports are run frequently.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It’s good place to start learning.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49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290" y="719241"/>
            <a:ext cx="2871788" cy="2557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FDAE6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Steps for Manual Download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Open REDCap in browser.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your project.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‘Data Export Tool’.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‘Export all data now’.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Visually inspect downloaded file.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RStudio and read the CSV.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771775"/>
            <a:ext cx="2571750" cy="885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952875"/>
            <a:ext cx="1990725" cy="542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78"/>
          <a:stretch/>
        </p:blipFill>
        <p:spPr bwMode="auto">
          <a:xfrm>
            <a:off x="6067290" y="4800600"/>
            <a:ext cx="2924310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15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685800"/>
            <a:ext cx="6791325" cy="6048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6200" y="76200"/>
            <a:ext cx="7162800" cy="1143000"/>
          </a:xfrm>
          <a:prstGeom prst="rect">
            <a:avLst/>
          </a:prstGeom>
          <a:solidFill>
            <a:srgbClr val="FDAE61"/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Downloading REDCap datasets </a:t>
            </a:r>
            <a:r>
              <a:rPr lang="en-US" dirty="0" smtClean="0"/>
              <a:t>manually: Available Export Formats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8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289909"/>
              </p:ext>
            </p:extLst>
          </p:nvPr>
        </p:nvGraphicFramePr>
        <p:xfrm>
          <a:off x="152400" y="990600"/>
          <a:ext cx="8839200" cy="5410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9200"/>
              </a:tblGrid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REDCap overview</a:t>
                      </a:r>
                    </a:p>
                  </a:txBody>
                  <a:tcPr>
                    <a:solidFill>
                      <a:srgbClr val="9E0142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Scenarios favoring REDCap</a:t>
                      </a:r>
                      <a:endParaRPr lang="en-US" sz="3600" dirty="0"/>
                    </a:p>
                  </a:txBody>
                  <a:tcPr>
                    <a:solidFill>
                      <a:srgbClr val="D53E4F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Downloading REDCap datasets manually</a:t>
                      </a:r>
                      <a:endParaRPr lang="en-US" sz="3600" dirty="0"/>
                    </a:p>
                  </a:txBody>
                  <a:tcPr>
                    <a:solidFill>
                      <a:srgbClr val="FDAE61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Accessing REDCap programmatically</a:t>
                      </a:r>
                    </a:p>
                  </a:txBody>
                  <a:tcPr>
                    <a:solidFill>
                      <a:srgbClr val="FEE08B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Reporting &amp; analysis</a:t>
                      </a:r>
                    </a:p>
                  </a:txBody>
                  <a:tcPr>
                    <a:solidFill>
                      <a:srgbClr val="E6F598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Overall goals</a:t>
                      </a:r>
                    </a:p>
                  </a:txBody>
                  <a:tcPr>
                    <a:solidFill>
                      <a:srgbClr val="66C2A5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GitHub</a:t>
                      </a:r>
                    </a:p>
                  </a:txBody>
                  <a:tcPr>
                    <a:solidFill>
                      <a:srgbClr val="3288BD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Security practices</a:t>
                      </a:r>
                    </a:p>
                  </a:txBody>
                  <a:tcPr>
                    <a:solidFill>
                      <a:srgbClr val="5E4FA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94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066925"/>
            <a:ext cx="8991600" cy="2437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295400"/>
          </a:xfrm>
          <a:solidFill>
            <a:srgbClr val="FDAE6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Example data storage</a:t>
            </a:r>
            <a:br>
              <a:rPr lang="en-US" dirty="0" smtClean="0"/>
            </a:br>
            <a:r>
              <a:rPr lang="en-US" dirty="0" smtClean="0"/>
              <a:t>(after exported to a CSV)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51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FEE08B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/>
              <a:t>Accessing REDCap programmatically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 calls </a:t>
            </a:r>
            <a:r>
              <a:rPr lang="en-US" dirty="0" err="1" smtClean="0"/>
              <a:t>REDCap’s</a:t>
            </a:r>
            <a:r>
              <a:rPr lang="en-US" dirty="0" smtClean="0"/>
              <a:t> API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(application programming interface)</a:t>
            </a:r>
          </a:p>
          <a:p>
            <a:pPr lvl="1"/>
            <a:r>
              <a:rPr lang="en-US" dirty="0" smtClean="0"/>
              <a:t>An API allows nonhumans to interact with each other directly.</a:t>
            </a:r>
          </a:p>
          <a:p>
            <a:pPr lvl="1"/>
            <a:endParaRPr lang="en-US" dirty="0" smtClean="0"/>
          </a:p>
          <a:p>
            <a:r>
              <a:rPr lang="en-US" dirty="0"/>
              <a:t>Requires coding, but saves time if reports are run frequently.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It’s the other sanctioned approach to transport data from REDCap to R/SAS.</a:t>
            </a:r>
          </a:p>
        </p:txBody>
      </p:sp>
    </p:spTree>
    <p:extLst>
      <p:ext uri="{BB962C8B-B14F-4D97-AF65-F5344CB8AC3E}">
        <p14:creationId xmlns:p14="http://schemas.microsoft.com/office/powerpoint/2010/main" val="409180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FEE08B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Required pieces of </a:t>
            </a:r>
            <a:r>
              <a:rPr lang="en-US" dirty="0"/>
              <a:t>information for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URL of the REDCap server.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“token”, which is a hash representing:</a:t>
            </a:r>
          </a:p>
          <a:p>
            <a:pPr lvl="1"/>
            <a:r>
              <a:rPr lang="en-US" dirty="0" smtClean="0"/>
              <a:t>A specific REDCap project (within the REDCap server).</a:t>
            </a:r>
          </a:p>
          <a:p>
            <a:pPr lvl="1"/>
            <a:r>
              <a:rPr lang="en-US" dirty="0" smtClean="0"/>
              <a:t>A specific user.</a:t>
            </a:r>
          </a:p>
          <a:p>
            <a:pPr lvl="1"/>
            <a:r>
              <a:rPr lang="en-US" dirty="0" smtClean="0"/>
              <a:t>The user’s password.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7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FEE08B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Calling the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3F7F4F"/>
                </a:solidFill>
                <a:latin typeface="Consolas"/>
              </a:rPr>
              <a:t>### Load </a:t>
            </a:r>
            <a:r>
              <a:rPr lang="en-US" sz="1800" dirty="0">
                <a:solidFill>
                  <a:srgbClr val="3F7F4F"/>
                </a:solidFill>
                <a:latin typeface="Consolas"/>
              </a:rPr>
              <a:t>packages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require(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RCurl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endParaRPr lang="en-US" sz="1800" dirty="0" smtClean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3F7F4F"/>
                </a:solidFill>
                <a:latin typeface="Consolas"/>
              </a:rPr>
              <a:t>### </a:t>
            </a:r>
            <a:r>
              <a:rPr lang="en-US" sz="1800" dirty="0">
                <a:solidFill>
                  <a:srgbClr val="3F7F4F"/>
                </a:solidFill>
                <a:latin typeface="Consolas"/>
              </a:rPr>
              <a:t>Query REDCap API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rawCsvText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&lt;-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RCurl</a:t>
            </a:r>
            <a:r>
              <a:rPr lang="en-US" sz="1800" dirty="0">
                <a:solidFill>
                  <a:srgbClr val="3F5F5F"/>
                </a:solidFill>
                <a:latin typeface="Consolas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postForm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uri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3F3FAF"/>
                </a:solidFill>
                <a:latin typeface="Consolas"/>
              </a:rPr>
              <a:t>"https</a:t>
            </a:r>
            <a:r>
              <a:rPr lang="en-US" sz="1800" dirty="0" smtClean="0">
                <a:solidFill>
                  <a:srgbClr val="3F3FAF"/>
                </a:solidFill>
                <a:latin typeface="Consolas"/>
              </a:rPr>
              <a:t>://zzzzzzz.ouhsc.edu/</a:t>
            </a:r>
            <a:r>
              <a:rPr lang="en-US" sz="1800" dirty="0" err="1" smtClean="0">
                <a:solidFill>
                  <a:srgbClr val="3F3FAF"/>
                </a:solidFill>
                <a:latin typeface="Consolas"/>
              </a:rPr>
              <a:t>zzzzzzzzz</a:t>
            </a:r>
            <a:r>
              <a:rPr lang="en-US" sz="1800" dirty="0" smtClean="0">
                <a:solidFill>
                  <a:srgbClr val="3F3FAF"/>
                </a:solidFill>
                <a:latin typeface="Consolas"/>
              </a:rPr>
              <a:t>/API</a:t>
            </a:r>
            <a:r>
              <a:rPr lang="en-US" sz="1800" dirty="0">
                <a:solidFill>
                  <a:srgbClr val="3F3FAF"/>
                </a:solidFill>
                <a:latin typeface="Consolas"/>
              </a:rPr>
              <a:t>/"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, </a:t>
            </a:r>
            <a:endParaRPr lang="en-US" sz="1800" dirty="0" smtClean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token=</a:t>
            </a:r>
            <a:r>
              <a:rPr lang="en-US" sz="1800" dirty="0" smtClean="0">
                <a:solidFill>
                  <a:srgbClr val="3F3FAF"/>
                </a:solidFill>
                <a:latin typeface="Consolas"/>
              </a:rPr>
              <a:t>"39ZZZZZZZZZZ377009A4434F3D86E363"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dirty="0" smtClean="0">
                <a:solidFill>
                  <a:srgbClr val="3F7F4F"/>
                </a:solidFill>
                <a:latin typeface="Consolas"/>
              </a:rPr>
              <a:t>#Be careful w/ real tokens.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content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3F3FAF"/>
                </a:solidFill>
                <a:latin typeface="Consolas"/>
              </a:rPr>
              <a:t>'record'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format=</a:t>
            </a:r>
            <a:r>
              <a:rPr lang="en-US" sz="1800" dirty="0">
                <a:solidFill>
                  <a:srgbClr val="3F3FAF"/>
                </a:solidFill>
                <a:latin typeface="Consolas"/>
              </a:rPr>
              <a:t>'</a:t>
            </a:r>
            <a:r>
              <a:rPr lang="en-US" sz="1800" dirty="0" err="1">
                <a:solidFill>
                  <a:srgbClr val="3F3FAF"/>
                </a:solidFill>
                <a:latin typeface="Consolas"/>
              </a:rPr>
              <a:t>csv</a:t>
            </a:r>
            <a:r>
              <a:rPr lang="en-US" sz="1800" dirty="0">
                <a:solidFill>
                  <a:srgbClr val="3F3FAF"/>
                </a:solidFill>
                <a:latin typeface="Consolas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type=</a:t>
            </a:r>
            <a:r>
              <a:rPr lang="en-US" sz="1800" dirty="0">
                <a:solidFill>
                  <a:srgbClr val="3F3FAF"/>
                </a:solidFill>
                <a:latin typeface="Consolas"/>
              </a:rPr>
              <a:t>'flat'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.opts=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curlOptions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ssl.verifypeer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7F007F"/>
                </a:solidFill>
                <a:latin typeface="Consolas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3F7F4F"/>
                </a:solidFill>
                <a:latin typeface="Consolas"/>
              </a:rPr>
              <a:t>### </a:t>
            </a:r>
            <a:r>
              <a:rPr lang="en-US" sz="1800" dirty="0">
                <a:solidFill>
                  <a:srgbClr val="3F7F4F"/>
                </a:solidFill>
                <a:latin typeface="Consolas"/>
              </a:rPr>
              <a:t>Convert </a:t>
            </a:r>
            <a:r>
              <a:rPr lang="en-US" sz="1800" dirty="0" smtClean="0">
                <a:solidFill>
                  <a:srgbClr val="3F7F4F"/>
                </a:solidFill>
                <a:latin typeface="Consolas"/>
              </a:rPr>
              <a:t>raw text </a:t>
            </a:r>
            <a:r>
              <a:rPr lang="en-US" sz="1800" dirty="0">
                <a:solidFill>
                  <a:srgbClr val="3F7F4F"/>
                </a:solidFill>
                <a:latin typeface="Consolas"/>
              </a:rPr>
              <a:t>into a </a:t>
            </a:r>
            <a:r>
              <a:rPr lang="en-US" sz="1800" dirty="0" err="1">
                <a:solidFill>
                  <a:srgbClr val="3F7F4F"/>
                </a:solidFill>
                <a:latin typeface="Consolas"/>
              </a:rPr>
              <a:t>data.frame</a:t>
            </a:r>
            <a:endParaRPr lang="en-US" sz="1800" dirty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head(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rawCsvText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800" dirty="0">
                <a:solidFill>
                  <a:srgbClr val="3F7F4F"/>
                </a:solidFill>
                <a:latin typeface="Consolas"/>
              </a:rPr>
              <a:t>#Inspect the raw data, if desired.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ds &lt;-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read.csv(text=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rawCsvText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stringsAsFactors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7F007F"/>
                </a:solidFill>
                <a:latin typeface="Consolas"/>
              </a:rPr>
              <a:t>FALSE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sz="1800" dirty="0" smtClean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head(ds) </a:t>
            </a:r>
            <a:r>
              <a:rPr lang="en-US" sz="1800" dirty="0">
                <a:solidFill>
                  <a:srgbClr val="3F7F4F"/>
                </a:solidFill>
                <a:highlight>
                  <a:srgbClr val="E8F2FE"/>
                </a:highlight>
                <a:latin typeface="Consolas"/>
              </a:rPr>
              <a:t>#Inspect the new </a:t>
            </a:r>
            <a:r>
              <a:rPr lang="en-US" sz="1800" dirty="0" err="1">
                <a:solidFill>
                  <a:srgbClr val="3F7F4F"/>
                </a:solidFill>
                <a:highlight>
                  <a:srgbClr val="E8F2FE"/>
                </a:highlight>
                <a:latin typeface="Consolas"/>
              </a:rPr>
              <a:t>data.frame</a:t>
            </a:r>
            <a:r>
              <a:rPr lang="en-US" sz="1800" dirty="0">
                <a:solidFill>
                  <a:srgbClr val="3F7F4F"/>
                </a:solidFill>
                <a:highlight>
                  <a:srgbClr val="E8F2FE"/>
                </a:highlight>
                <a:latin typeface="Consolas"/>
              </a:rPr>
              <a:t>, if desired.</a:t>
            </a:r>
            <a:endParaRPr lang="en-US" sz="1800" dirty="0">
              <a:solidFill>
                <a:srgbClr val="3F7F4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8264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143000"/>
          </a:xfrm>
          <a:solidFill>
            <a:srgbClr val="FEE08B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Will’s Demonstration</a:t>
            </a:r>
            <a:br>
              <a:rPr lang="en-US" dirty="0" smtClean="0"/>
            </a:br>
            <a:r>
              <a:rPr lang="en-US" dirty="0" smtClean="0"/>
              <a:t>for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‘</a:t>
            </a:r>
            <a:r>
              <a:rPr lang="en-US" dirty="0" err="1" smtClean="0"/>
              <a:t>DemonstrationApi.R</a:t>
            </a:r>
            <a:r>
              <a:rPr lang="en-US" dirty="0" smtClean="0"/>
              <a:t>’ in RStudio.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Execute code.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Browse dataset.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8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53452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FEE08B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Requesting an API token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3895724"/>
            <a:ext cx="9144000" cy="29622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Request your token for a specific project.</a:t>
            </a:r>
          </a:p>
          <a:p>
            <a:endParaRPr lang="en-US" dirty="0" smtClean="0"/>
          </a:p>
          <a:p>
            <a:r>
              <a:rPr lang="en-US" dirty="0" smtClean="0"/>
              <a:t>Then wait for the Admin’s approval.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6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5631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FEE08B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Retrieve a token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4743450"/>
            <a:ext cx="9144000" cy="2114549"/>
          </a:xfrm>
        </p:spPr>
        <p:txBody>
          <a:bodyPr>
            <a:normAutofit/>
          </a:bodyPr>
          <a:lstStyle/>
          <a:p>
            <a:r>
              <a:rPr lang="en-US" dirty="0" smtClean="0"/>
              <a:t>Copy the green text into your code.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(This token has been regenerated  for security purposes.  It won’t work anymore.  In a sense, we changed the password.)</a:t>
            </a:r>
          </a:p>
        </p:txBody>
      </p:sp>
    </p:spTree>
    <p:extLst>
      <p:ext uri="{BB962C8B-B14F-4D97-AF65-F5344CB8AC3E}">
        <p14:creationId xmlns:p14="http://schemas.microsoft.com/office/powerpoint/2010/main" val="56223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E6F598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REDCap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4495800" cy="6172200"/>
          </a:xfrm>
        </p:spPr>
        <p:txBody>
          <a:bodyPr>
            <a:normAutofit/>
          </a:bodyPr>
          <a:lstStyle/>
          <a:p>
            <a:r>
              <a:rPr lang="en-US" dirty="0" smtClean="0"/>
              <a:t>Integrated into REDCap.</a:t>
            </a:r>
          </a:p>
          <a:p>
            <a:endParaRPr lang="en-US" dirty="0" smtClean="0"/>
          </a:p>
          <a:p>
            <a:r>
              <a:rPr lang="en-US" dirty="0" smtClean="0"/>
              <a:t>Accommodates basic descriptives &amp; graphs, </a:t>
            </a:r>
            <a:br>
              <a:rPr lang="en-US" dirty="0" smtClean="0"/>
            </a:br>
            <a:r>
              <a:rPr lang="en-US" dirty="0" smtClean="0"/>
              <a:t>but not much more.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066800"/>
            <a:ext cx="4127452" cy="2266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276600"/>
            <a:ext cx="4142650" cy="2266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276725"/>
            <a:ext cx="2619375" cy="235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83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E6F598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knitr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Executes R code, and presents results in a coherent document.</a:t>
            </a:r>
          </a:p>
          <a:p>
            <a:r>
              <a:rPr lang="en-US" dirty="0" smtClean="0"/>
              <a:t>Eliminates the need to repeatedly copy &amp; paste:</a:t>
            </a:r>
          </a:p>
          <a:p>
            <a:pPr lvl="1"/>
            <a:r>
              <a:rPr lang="en-US" dirty="0" smtClean="0"/>
              <a:t>Multiple descriptives, graphs, and model results.</a:t>
            </a:r>
          </a:p>
          <a:p>
            <a:pPr lvl="1"/>
            <a:r>
              <a:rPr lang="en-US" dirty="0" smtClean="0"/>
              <a:t>Updated results after more data trickles in.</a:t>
            </a:r>
          </a:p>
          <a:p>
            <a:r>
              <a:rPr lang="en-US" dirty="0" smtClean="0"/>
              <a:t>Can produce </a:t>
            </a:r>
            <a:r>
              <a:rPr lang="en-US" b="1" dirty="0" smtClean="0"/>
              <a:t>markdown</a:t>
            </a:r>
            <a:r>
              <a:rPr lang="en-US" dirty="0" smtClean="0"/>
              <a:t> reports that can be quickly produced internal audiences.</a:t>
            </a:r>
          </a:p>
          <a:p>
            <a:r>
              <a:rPr lang="en-US" dirty="0" smtClean="0"/>
              <a:t>Can produce </a:t>
            </a:r>
            <a:r>
              <a:rPr lang="en-US" b="1" dirty="0" err="1" smtClean="0"/>
              <a:t>LaTeX</a:t>
            </a:r>
            <a:r>
              <a:rPr lang="en-US" dirty="0" smtClean="0"/>
              <a:t> reports that can be beautifully crafted for external audiences.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2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143000"/>
          </a:xfrm>
          <a:solidFill>
            <a:srgbClr val="E6F598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Will’s demonstration of</a:t>
            </a:r>
            <a:br>
              <a:rPr lang="en-US" dirty="0" smtClean="0"/>
            </a:br>
            <a:r>
              <a:rPr lang="en-US" dirty="0" smtClean="0"/>
              <a:t>knitr-produced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Descriptives &amp; graphs in markdown.</a:t>
            </a:r>
          </a:p>
          <a:p>
            <a:endParaRPr lang="en-US" dirty="0"/>
          </a:p>
          <a:p>
            <a:r>
              <a:rPr lang="en-US" dirty="0"/>
              <a:t>Descriptives &amp; graphs in </a:t>
            </a:r>
            <a:r>
              <a:rPr lang="en-US" dirty="0" err="1" smtClean="0"/>
              <a:t>LaTeX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Inferential model results in </a:t>
            </a:r>
            <a:r>
              <a:rPr lang="en-US" dirty="0" err="1" smtClean="0"/>
              <a:t>LaTeX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markdown report on GitHub.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https://github.com/OuhscCcanMiechvEvaluation/MReporting/blob/master/OhcaReports/OhcaReport1/OhcaReport1.md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72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9E0142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/>
              <a:t>Collaboration among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4 statisticians on the project.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9E0142"/>
                </a:solidFill>
              </a:rPr>
              <a:t>sharing software development.</a:t>
            </a:r>
            <a:endParaRPr lang="en-US" sz="2800" i="1" dirty="0" smtClean="0">
              <a:solidFill>
                <a:srgbClr val="9E014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20 people on the project.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9E0142"/>
                </a:solidFill>
              </a:rPr>
              <a:t>exchanging participant-level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3 partnering organizations.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(OSDH, WIC, OHCA)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i="1" dirty="0" smtClean="0">
                <a:solidFill>
                  <a:srgbClr val="9E0142"/>
                </a:solidFill>
              </a:rPr>
              <a:t>-receiving their subject-level &amp; agency-level data.</a:t>
            </a:r>
            <a:br>
              <a:rPr lang="en-US" sz="2400" i="1" dirty="0" smtClean="0">
                <a:solidFill>
                  <a:srgbClr val="9E0142"/>
                </a:solidFill>
              </a:rPr>
            </a:br>
            <a:r>
              <a:rPr lang="en-US" sz="2400" i="1" dirty="0" smtClean="0">
                <a:solidFill>
                  <a:srgbClr val="9E0142"/>
                </a:solidFill>
              </a:rPr>
              <a:t>-distributing our results –fresh &amp; frequently.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Academics in different areas.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(particularly at OUHSC)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i="1" dirty="0" smtClean="0">
                <a:solidFill>
                  <a:srgbClr val="9E0142"/>
                </a:solidFill>
              </a:rPr>
              <a:t>exchanging tools and workflows.</a:t>
            </a:r>
            <a:endParaRPr lang="en-US" sz="2800" i="1" dirty="0" smtClean="0">
              <a:solidFill>
                <a:srgbClr val="9E014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Researchers in other states pursuing similar goals.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9E0142"/>
                </a:solidFill>
              </a:rPr>
              <a:t>publishing ideas and replicating previous work.</a:t>
            </a:r>
          </a:p>
        </p:txBody>
      </p:sp>
    </p:spTree>
    <p:extLst>
      <p:ext uri="{BB962C8B-B14F-4D97-AF65-F5344CB8AC3E}">
        <p14:creationId xmlns:p14="http://schemas.microsoft.com/office/powerpoint/2010/main" val="425584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143000"/>
          </a:xfrm>
          <a:solidFill>
            <a:srgbClr val="E6F598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Will’s demonstration of</a:t>
            </a:r>
            <a:br>
              <a:rPr lang="en-US" dirty="0" smtClean="0"/>
            </a:br>
            <a:r>
              <a:rPr lang="en-US" dirty="0" smtClean="0"/>
              <a:t>Shiny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Web interface for interactive graphs, stats &amp; tables.</a:t>
            </a:r>
          </a:p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://glimmer.rstudio.com/wibeasley/Oneway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Select DV.</a:t>
            </a:r>
          </a:p>
          <a:p>
            <a:pPr marL="514350" indent="-514350">
              <a:buAutoNum type="arabicPeriod"/>
            </a:pPr>
            <a:r>
              <a:rPr lang="en-US" dirty="0" smtClean="0"/>
              <a:t>Manipulate values.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96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E6F598"/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3600" dirty="0" smtClean="0"/>
              <a:t>RStudio Server -</a:t>
            </a:r>
            <a:r>
              <a:rPr lang="en-US" sz="3600" i="1" dirty="0" smtClean="0"/>
              <a:t>access R through a browser</a:t>
            </a:r>
            <a:endParaRPr lang="en-US" sz="3600" i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790575"/>
            <a:ext cx="895350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2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66C2A5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Reproducible research.</a:t>
            </a:r>
          </a:p>
          <a:p>
            <a:pPr lvl="1"/>
            <a:r>
              <a:rPr lang="en-US" dirty="0" smtClean="0"/>
              <a:t>Facilitates scientific replication.</a:t>
            </a:r>
          </a:p>
          <a:p>
            <a:pPr lvl="1"/>
            <a:r>
              <a:rPr lang="en-US" dirty="0" smtClean="0"/>
              <a:t>Disseminates techniques to other subfields.</a:t>
            </a:r>
          </a:p>
          <a:p>
            <a:pPr lvl="1"/>
            <a:r>
              <a:rPr lang="en-US" dirty="0"/>
              <a:t>Promotes cumulative research.</a:t>
            </a:r>
          </a:p>
          <a:p>
            <a:endParaRPr lang="en-US" dirty="0"/>
          </a:p>
          <a:p>
            <a:r>
              <a:rPr lang="en-US" dirty="0"/>
              <a:t>Literate </a:t>
            </a:r>
            <a:r>
              <a:rPr lang="en-US" dirty="0" smtClean="0"/>
              <a:t>programming.</a:t>
            </a:r>
          </a:p>
          <a:p>
            <a:pPr lvl="1"/>
            <a:r>
              <a:rPr lang="en-US" dirty="0" smtClean="0"/>
              <a:t>Evaluated programs need fresh &amp; frequent feedback.</a:t>
            </a:r>
          </a:p>
          <a:p>
            <a:endParaRPr lang="en-US" dirty="0"/>
          </a:p>
          <a:p>
            <a:r>
              <a:rPr lang="en-US" dirty="0" smtClean="0"/>
              <a:t>Collaborative Development.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66C2A5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/>
              <a:t>Collaboration among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4 statisticians on the project.</a:t>
            </a:r>
            <a:br>
              <a:rPr lang="en-US" dirty="0" smtClean="0"/>
            </a:br>
            <a:r>
              <a:rPr lang="en-US" sz="2800" i="1" dirty="0" smtClean="0">
                <a:solidFill>
                  <a:srgbClr val="66C2A5"/>
                </a:solidFill>
              </a:rPr>
              <a:t>sharing software development.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20 people on the project.</a:t>
            </a:r>
            <a:br>
              <a:rPr lang="en-US" dirty="0" smtClean="0"/>
            </a:br>
            <a:r>
              <a:rPr lang="en-US" sz="2800" i="1" dirty="0" smtClean="0">
                <a:solidFill>
                  <a:srgbClr val="66C2A5"/>
                </a:solidFill>
              </a:rPr>
              <a:t>exchanging participant-level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3 partnering organizations.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(OSDH, WIC, OHCA)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i="1" dirty="0">
                <a:solidFill>
                  <a:srgbClr val="66C2A5"/>
                </a:solidFill>
              </a:rPr>
              <a:t>-receiving their </a:t>
            </a:r>
            <a:r>
              <a:rPr lang="en-US" sz="2800" i="1" dirty="0" smtClean="0">
                <a:solidFill>
                  <a:srgbClr val="66C2A5"/>
                </a:solidFill>
              </a:rPr>
              <a:t>subject-level </a:t>
            </a:r>
            <a:r>
              <a:rPr lang="en-US" sz="2800" i="1" dirty="0">
                <a:solidFill>
                  <a:srgbClr val="66C2A5"/>
                </a:solidFill>
              </a:rPr>
              <a:t>&amp; agency-level </a:t>
            </a:r>
            <a:r>
              <a:rPr lang="en-US" sz="2800" i="1" dirty="0" smtClean="0">
                <a:solidFill>
                  <a:srgbClr val="66C2A5"/>
                </a:solidFill>
              </a:rPr>
              <a:t>data.</a:t>
            </a:r>
            <a:r>
              <a:rPr lang="en-US" sz="2800" i="1" dirty="0">
                <a:solidFill>
                  <a:srgbClr val="66C2A5"/>
                </a:solidFill>
              </a:rPr>
              <a:t/>
            </a:r>
            <a:br>
              <a:rPr lang="en-US" sz="2800" i="1" dirty="0">
                <a:solidFill>
                  <a:srgbClr val="66C2A5"/>
                </a:solidFill>
              </a:rPr>
            </a:br>
            <a:r>
              <a:rPr lang="en-US" sz="2800" i="1" dirty="0">
                <a:solidFill>
                  <a:srgbClr val="66C2A5"/>
                </a:solidFill>
              </a:rPr>
              <a:t>-distributing our </a:t>
            </a:r>
            <a:r>
              <a:rPr lang="en-US" sz="2800" i="1" dirty="0" smtClean="0">
                <a:solidFill>
                  <a:srgbClr val="66C2A5"/>
                </a:solidFill>
              </a:rPr>
              <a:t>results –fresh &amp; frequently.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Academics in different areas.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(particularly at OUHSC)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i="1" dirty="0" smtClean="0">
                <a:solidFill>
                  <a:srgbClr val="66C2A5"/>
                </a:solidFill>
              </a:rPr>
              <a:t>exchanging tools and workflows.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Researchers in other states pursuing similar goals.</a:t>
            </a:r>
            <a:br>
              <a:rPr lang="en-US" dirty="0" smtClean="0"/>
            </a:br>
            <a:r>
              <a:rPr lang="en-US" sz="2800" i="1" dirty="0" smtClean="0">
                <a:solidFill>
                  <a:srgbClr val="66C2A5"/>
                </a:solidFill>
              </a:rPr>
              <a:t>publishing ideas and replicating previous work.</a:t>
            </a:r>
          </a:p>
        </p:txBody>
      </p:sp>
    </p:spTree>
    <p:extLst>
      <p:ext uri="{BB962C8B-B14F-4D97-AF65-F5344CB8AC3E}">
        <p14:creationId xmlns:p14="http://schemas.microsoft.com/office/powerpoint/2010/main" val="272656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066800"/>
          </a:xfrm>
          <a:solidFill>
            <a:srgbClr val="3288BD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GitHub:</a:t>
            </a:r>
            <a:br>
              <a:rPr lang="en-US" dirty="0" smtClean="0"/>
            </a:br>
            <a:r>
              <a:rPr lang="en-US" sz="3600" dirty="0" smtClean="0"/>
              <a:t>Version Control Software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Think </a:t>
            </a:r>
            <a:r>
              <a:rPr lang="en-US" dirty="0"/>
              <a:t>MS Word’s ‘Track Changes’ feature, </a:t>
            </a:r>
            <a:r>
              <a:rPr lang="en-US" dirty="0" smtClean="0"/>
              <a:t>but </a:t>
            </a:r>
          </a:p>
          <a:p>
            <a:pPr lvl="1"/>
            <a:r>
              <a:rPr lang="en-US" dirty="0" smtClean="0"/>
              <a:t>Retains the entire history of each document.</a:t>
            </a:r>
          </a:p>
          <a:p>
            <a:pPr lvl="1"/>
            <a:r>
              <a:rPr lang="en-US" dirty="0" smtClean="0"/>
              <a:t>Allows </a:t>
            </a:r>
            <a:r>
              <a:rPr lang="en-US" u="sng" dirty="0" smtClean="0"/>
              <a:t>parallel</a:t>
            </a:r>
            <a:r>
              <a:rPr lang="en-US" dirty="0" smtClean="0"/>
              <a:t> development among people.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Synchronizes changes among different contributors.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 central repository exists on the server.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Each developer maintains her own local repository.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 can establish your first repository and learn the essentials within two hours.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87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143000"/>
          </a:xfrm>
          <a:solidFill>
            <a:srgbClr val="3288BD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Thomas’ demonstration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 GitHub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Create an issue in the GitHub webpage.</a:t>
            </a:r>
          </a:p>
          <a:p>
            <a:pPr lvl="2">
              <a:buFont typeface="Calibri" pitchFamily="34" charset="0"/>
              <a:buChar char="–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Create a meaningful title &amp; description.</a:t>
            </a:r>
          </a:p>
          <a:p>
            <a:pPr lvl="2">
              <a:buFont typeface="Calibri" pitchFamily="34" charset="0"/>
              <a:buChar char="–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Assign the issue a developer, a milestone, and some labels.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Modify a file in RStudio.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 the GitHub client, </a:t>
            </a:r>
          </a:p>
          <a:p>
            <a:pPr lvl="2">
              <a:buFont typeface="Calibri" pitchFamily="34" charset="0"/>
              <a:buChar char="–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“Commit” the change to the local repository.</a:t>
            </a:r>
          </a:p>
          <a:p>
            <a:pPr lvl="2">
              <a:buFont typeface="Calibri" pitchFamily="34" charset="0"/>
              <a:buChar char="–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“Sync” the change with the central repository.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Verify the change in the GitHub webpage.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“Close” the GitHub issue.</a:t>
            </a:r>
          </a:p>
        </p:txBody>
      </p:sp>
    </p:spTree>
    <p:extLst>
      <p:ext uri="{BB962C8B-B14F-4D97-AF65-F5344CB8AC3E}">
        <p14:creationId xmlns:p14="http://schemas.microsoft.com/office/powerpoint/2010/main" val="223754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5E4FA2"/>
          </a:solidFill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2578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Could spend 4 hours discussing security details.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Consult REDCap IT staff and/or our team.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Pay for a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private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GitHub repository.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($25/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mo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Be careful with REDCap tokens.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ie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, passwords)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Get PHI into REDCap &amp; SQL as early as possible.</a:t>
            </a:r>
          </a:p>
          <a:p>
            <a:pPr lvl="1"/>
            <a:r>
              <a:rPr lang="en-US" dirty="0"/>
              <a:t>We regularly receive CSVs &amp; XLSXs from partners.</a:t>
            </a:r>
          </a:p>
          <a:p>
            <a:pPr lvl="1"/>
            <a:r>
              <a:rPr lang="en-US" dirty="0"/>
              <a:t>DB files aren’t accidentally copied or emailed.</a:t>
            </a:r>
          </a:p>
          <a:p>
            <a:pPr lvl="1"/>
            <a:r>
              <a:rPr lang="en-US" dirty="0"/>
              <a:t>And try to store derivative datasets in REDCap &amp; SQL instead of on the file server.</a:t>
            </a:r>
          </a:p>
        </p:txBody>
      </p:sp>
    </p:spTree>
    <p:extLst>
      <p:ext uri="{BB962C8B-B14F-4D97-AF65-F5344CB8AC3E}">
        <p14:creationId xmlns:p14="http://schemas.microsoft.com/office/powerpoint/2010/main" val="9286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5E4FA2"/>
          </a:solidFill>
        </p:spPr>
        <p:txBody>
          <a:bodyPr>
            <a:normAutofit/>
          </a:bodyPr>
          <a:lstStyle/>
          <a:p>
            <a:r>
              <a:rPr lang="en-US" dirty="0" smtClean="0"/>
              <a:t>Underlying Security Concepts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257800"/>
          </a:xfrm>
        </p:spPr>
        <p:txBody>
          <a:bodyPr/>
          <a:lstStyle/>
          <a:p>
            <a:r>
              <a:rPr lang="en-US" dirty="0" smtClean="0"/>
              <a:t>Principle of least privilege: </a:t>
            </a:r>
            <a:r>
              <a:rPr lang="en-US" sz="2800" dirty="0" smtClean="0"/>
              <a:t>expose as little as possible.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Limit the number of team members.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Limit the amount of data (consider rows &amp; columns).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Obfuscate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values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and remove unnecessary PHI in derivative datasets.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Redundant layers of protection.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 single point of failure shouldn’t be enough to breach PHI security.</a:t>
            </a:r>
          </a:p>
        </p:txBody>
      </p:sp>
    </p:spTree>
    <p:extLst>
      <p:ext uri="{BB962C8B-B14F-4D97-AF65-F5344CB8AC3E}">
        <p14:creationId xmlns:p14="http://schemas.microsoft.com/office/powerpoint/2010/main" val="134127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5E4FA2"/>
          </a:solidFill>
        </p:spPr>
        <p:txBody>
          <a:bodyPr>
            <a:normAutofit/>
          </a:bodyPr>
          <a:lstStyle/>
          <a:p>
            <a:r>
              <a:rPr lang="en-US" dirty="0" smtClean="0"/>
              <a:t>Underlying Security Concepts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Simplify when possible.</a:t>
            </a:r>
          </a:p>
          <a:p>
            <a:pPr lvl="1"/>
            <a:r>
              <a:rPr lang="en-US" dirty="0" smtClean="0"/>
              <a:t>Store data in only two houses.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(REDCap &amp; SQL Server)</a:t>
            </a:r>
          </a:p>
          <a:p>
            <a:pPr lvl="1"/>
            <a:r>
              <a:rPr lang="en-US" dirty="0" smtClean="0"/>
              <a:t>Easier to identify &amp; manage than a bunch of PHI </a:t>
            </a:r>
            <a:r>
              <a:rPr lang="en-US" dirty="0"/>
              <a:t>CSVs </a:t>
            </a:r>
            <a:r>
              <a:rPr lang="en-US" dirty="0" smtClean="0"/>
              <a:t>scattered across a dozen folders, with versions.</a:t>
            </a:r>
          </a:p>
          <a:p>
            <a:pPr lvl="2"/>
            <a:r>
              <a:rPr lang="en-US" dirty="0" smtClean="0"/>
              <a:t>Manipulate your data programmatically, not manually.</a:t>
            </a:r>
          </a:p>
          <a:p>
            <a:pPr lvl="1"/>
            <a:r>
              <a:rPr lang="en-US" dirty="0" smtClean="0"/>
              <a:t>Windows AD account controls everything, indirectly or directly.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(VPN, Odyssey, file server, SQL Server, &amp; REDCap)</a:t>
            </a: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Lock out team members where possible.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It’s not that you don’t trust them with a lot of unnecessary data, it’s that you don’t trust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their ex-boyfriend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and their coffee shop hacker.</a:t>
            </a:r>
          </a:p>
        </p:txBody>
      </p:sp>
    </p:spTree>
    <p:extLst>
      <p:ext uri="{BB962C8B-B14F-4D97-AF65-F5344CB8AC3E}">
        <p14:creationId xmlns:p14="http://schemas.microsoft.com/office/powerpoint/2010/main" val="407621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111502"/>
              </p:ext>
            </p:extLst>
          </p:nvPr>
        </p:nvGraphicFramePr>
        <p:xfrm>
          <a:off x="152400" y="990600"/>
          <a:ext cx="8839200" cy="5410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9200"/>
              </a:tblGrid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REDCap overview</a:t>
                      </a:r>
                    </a:p>
                  </a:txBody>
                  <a:tcPr>
                    <a:solidFill>
                      <a:srgbClr val="9E0142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Scenarios favoring REDCap</a:t>
                      </a:r>
                      <a:endParaRPr lang="en-US" sz="3600" dirty="0"/>
                    </a:p>
                  </a:txBody>
                  <a:tcPr>
                    <a:solidFill>
                      <a:srgbClr val="D53E4F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Downloading REDCap datasets manually</a:t>
                      </a:r>
                      <a:endParaRPr lang="en-US" sz="3600" dirty="0"/>
                    </a:p>
                  </a:txBody>
                  <a:tcPr>
                    <a:solidFill>
                      <a:srgbClr val="FDAE61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Accessing REDCap programmatically</a:t>
                      </a:r>
                    </a:p>
                  </a:txBody>
                  <a:tcPr>
                    <a:solidFill>
                      <a:srgbClr val="FEE08B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Reporting &amp; analysis</a:t>
                      </a:r>
                    </a:p>
                  </a:txBody>
                  <a:tcPr>
                    <a:solidFill>
                      <a:srgbClr val="E6F598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Overall goals</a:t>
                      </a:r>
                    </a:p>
                  </a:txBody>
                  <a:tcPr>
                    <a:solidFill>
                      <a:srgbClr val="66C2A5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GitHub</a:t>
                      </a:r>
                    </a:p>
                  </a:txBody>
                  <a:tcPr>
                    <a:solidFill>
                      <a:srgbClr val="3288BD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Security practices</a:t>
                      </a:r>
                    </a:p>
                  </a:txBody>
                  <a:tcPr>
                    <a:solidFill>
                      <a:srgbClr val="5E4FA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49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9E0142"/>
          </a:solidFill>
        </p:spPr>
        <p:txBody>
          <a:bodyPr>
            <a:noAutofit/>
          </a:bodyPr>
          <a:lstStyle/>
          <a:p>
            <a:r>
              <a:rPr lang="en-US" sz="3200" dirty="0" err="1" smtClean="0"/>
              <a:t>REDCap</a:t>
            </a:r>
            <a:r>
              <a:rPr lang="en-US" sz="3200" dirty="0" smtClean="0"/>
              <a:t> </a:t>
            </a:r>
            <a:r>
              <a:rPr lang="en-US" sz="3200" dirty="0"/>
              <a:t>overview (</a:t>
            </a:r>
            <a:r>
              <a:rPr lang="en-US" sz="3200" dirty="0">
                <a:hlinkClick r:id="rId2"/>
              </a:rPr>
              <a:t>http://project-redcap.org</a:t>
            </a:r>
            <a:r>
              <a:rPr lang="en-US" sz="3200" dirty="0" smtClean="0">
                <a:hlinkClick r:id="rId2"/>
              </a:rPr>
              <a:t>/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Secure web application for building and managing surveys and databases.</a:t>
            </a:r>
          </a:p>
          <a:p>
            <a:pPr lvl="1"/>
            <a:r>
              <a:rPr lang="en-US" dirty="0" smtClean="0"/>
              <a:t>Developed by informatics core at Vanderbilt with support from NCRR and NIH.</a:t>
            </a:r>
          </a:p>
          <a:p>
            <a:pPr lvl="2"/>
            <a:r>
              <a:rPr lang="en-US" dirty="0" smtClean="0"/>
              <a:t>Designed for academic </a:t>
            </a:r>
            <a:r>
              <a:rPr lang="en-US" smtClean="0"/>
              <a:t>biomedical researchers.</a:t>
            </a:r>
            <a:endParaRPr lang="en-US" dirty="0" smtClean="0"/>
          </a:p>
          <a:p>
            <a:r>
              <a:rPr lang="en-US" dirty="0" smtClean="0"/>
              <a:t>Provides:</a:t>
            </a:r>
          </a:p>
          <a:p>
            <a:pPr lvl="1"/>
            <a:r>
              <a:rPr lang="en-US" dirty="0" smtClean="0"/>
              <a:t>A centralized, back-end storage component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Tools to create an interactive </a:t>
            </a:r>
            <a:r>
              <a:rPr lang="en-US" dirty="0"/>
              <a:t>front-end </a:t>
            </a:r>
            <a:r>
              <a:rPr lang="en-US" dirty="0" smtClean="0"/>
              <a:t>html GUI.</a:t>
            </a:r>
          </a:p>
          <a:p>
            <a:pPr lvl="1"/>
            <a:r>
              <a:rPr lang="en-US" dirty="0" smtClean="0"/>
              <a:t>An API to import &amp; export data.</a:t>
            </a:r>
          </a:p>
          <a:p>
            <a:pPr lvl="1"/>
            <a:r>
              <a:rPr lang="en-US" dirty="0" smtClean="0"/>
              <a:t>Example templates.</a:t>
            </a:r>
          </a:p>
          <a:p>
            <a:pPr lvl="1"/>
            <a:r>
              <a:rPr lang="en-US" dirty="0" smtClean="0"/>
              <a:t>Instructional videos for training.</a:t>
            </a:r>
          </a:p>
          <a:p>
            <a:pPr lvl="1"/>
            <a:r>
              <a:rPr lang="en-US" dirty="0" smtClean="0"/>
              <a:t>User-group network of institutional researchers.</a:t>
            </a:r>
          </a:p>
          <a:p>
            <a:pPr lvl="1"/>
            <a:r>
              <a:rPr lang="en-US" dirty="0"/>
              <a:t>Also </a:t>
            </a:r>
            <a:r>
              <a:rPr lang="en-US" dirty="0" smtClean="0"/>
              <a:t>included: built-in </a:t>
            </a:r>
            <a:r>
              <a:rPr lang="en-US" dirty="0"/>
              <a:t>project calendar, </a:t>
            </a:r>
            <a:r>
              <a:rPr lang="en-US" dirty="0" smtClean="0"/>
              <a:t>scheduling </a:t>
            </a:r>
            <a:r>
              <a:rPr lang="en-US" dirty="0"/>
              <a:t>module, ad hoc reporting tools, and advanced features, such as branching logic, file uploading, and calculated fields.</a:t>
            </a:r>
            <a:endParaRPr lang="en-US" dirty="0" smtClean="0"/>
          </a:p>
          <a:p>
            <a:r>
              <a:rPr lang="en-US" dirty="0" smtClean="0"/>
              <a:t>It can reduce</a:t>
            </a:r>
          </a:p>
          <a:p>
            <a:pPr lvl="1"/>
            <a:r>
              <a:rPr lang="en-US" dirty="0" smtClean="0"/>
              <a:t>Developing a lot of new software applications.</a:t>
            </a:r>
          </a:p>
          <a:p>
            <a:pPr lvl="1"/>
            <a:r>
              <a:rPr lang="en-US" dirty="0" smtClean="0"/>
              <a:t>Anxieties related to security of home-grown software.</a:t>
            </a:r>
          </a:p>
        </p:txBody>
      </p:sp>
    </p:spTree>
    <p:extLst>
      <p:ext uri="{BB962C8B-B14F-4D97-AF65-F5344CB8AC3E}">
        <p14:creationId xmlns:p14="http://schemas.microsoft.com/office/powerpoint/2010/main" val="39067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9E0142"/>
          </a:solidFill>
        </p:spPr>
        <p:txBody>
          <a:bodyPr>
            <a:noAutofit/>
          </a:bodyPr>
          <a:lstStyle/>
          <a:p>
            <a:r>
              <a:rPr lang="en-US" sz="4000" dirty="0"/>
              <a:t>REDCap Software </a:t>
            </a:r>
            <a:r>
              <a:rPr lang="en-US" sz="4000" dirty="0" smtClean="0"/>
              <a:t>Features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fontScale="55000" lnSpcReduction="20000"/>
          </a:bodyPr>
          <a:lstStyle/>
          <a:p>
            <a:pPr marL="460375" indent="-460375">
              <a:lnSpc>
                <a:spcPct val="170000"/>
              </a:lnSpc>
              <a:buNone/>
            </a:pPr>
            <a:r>
              <a:rPr lang="en-US" b="1" dirty="0" smtClean="0"/>
              <a:t>Availability</a:t>
            </a:r>
            <a:r>
              <a:rPr lang="en-US" dirty="0"/>
              <a:t> - Software </a:t>
            </a:r>
            <a:r>
              <a:rPr lang="en-US" dirty="0" smtClean="0"/>
              <a:t>available </a:t>
            </a:r>
            <a:r>
              <a:rPr lang="en-US" dirty="0"/>
              <a:t>at no cost for </a:t>
            </a:r>
            <a:r>
              <a:rPr lang="en-US" dirty="0" smtClean="0"/>
              <a:t>REDCap partners.</a:t>
            </a:r>
            <a:endParaRPr lang="en-US" dirty="0"/>
          </a:p>
          <a:p>
            <a:pPr marL="460375" indent="-460375">
              <a:lnSpc>
                <a:spcPct val="170000"/>
              </a:lnSpc>
              <a:buNone/>
            </a:pPr>
            <a:r>
              <a:rPr lang="en-US" b="1" dirty="0"/>
              <a:t>Secure and web-based</a:t>
            </a:r>
            <a:r>
              <a:rPr lang="en-US" dirty="0"/>
              <a:t> - Input data or build </a:t>
            </a:r>
            <a:r>
              <a:rPr lang="en-US" dirty="0" smtClean="0"/>
              <a:t>online </a:t>
            </a:r>
            <a:r>
              <a:rPr lang="en-US" dirty="0"/>
              <a:t>survey </a:t>
            </a:r>
            <a:r>
              <a:rPr lang="en-US" dirty="0" smtClean="0"/>
              <a:t>anywhere </a:t>
            </a:r>
            <a:r>
              <a:rPr lang="en-US" dirty="0"/>
              <a:t>in the world over </a:t>
            </a:r>
            <a:r>
              <a:rPr lang="en-US" dirty="0" smtClean="0"/>
              <a:t>secure </a:t>
            </a:r>
            <a:r>
              <a:rPr lang="en-US" dirty="0"/>
              <a:t>web connection with authentication and data logging</a:t>
            </a:r>
            <a:r>
              <a:rPr lang="en-US" dirty="0" smtClean="0"/>
              <a:t>.</a:t>
            </a:r>
            <a:endParaRPr lang="en-US" dirty="0"/>
          </a:p>
          <a:p>
            <a:pPr marL="460375" indent="-460375">
              <a:lnSpc>
                <a:spcPct val="170000"/>
              </a:lnSpc>
              <a:buNone/>
            </a:pPr>
            <a:r>
              <a:rPr lang="en-US" b="1" dirty="0"/>
              <a:t>Fast and flexible</a:t>
            </a:r>
            <a:r>
              <a:rPr lang="en-US" dirty="0"/>
              <a:t> - Conception to production-level database or survey </a:t>
            </a:r>
            <a:r>
              <a:rPr lang="en-US" dirty="0" smtClean="0"/>
              <a:t>in less than one day</a:t>
            </a:r>
            <a:r>
              <a:rPr lang="en-US" dirty="0"/>
              <a:t>.</a:t>
            </a:r>
          </a:p>
          <a:p>
            <a:pPr marL="460375" indent="-460375">
              <a:lnSpc>
                <a:spcPct val="170000"/>
              </a:lnSpc>
              <a:buNone/>
            </a:pPr>
            <a:r>
              <a:rPr lang="en-US" b="1" dirty="0"/>
              <a:t>Multi-site access</a:t>
            </a:r>
            <a:r>
              <a:rPr lang="en-US" dirty="0"/>
              <a:t> - </a:t>
            </a:r>
            <a:r>
              <a:rPr lang="en-US" dirty="0" err="1"/>
              <a:t>REDCap</a:t>
            </a:r>
            <a:r>
              <a:rPr lang="en-US" dirty="0"/>
              <a:t> databases/surveys can be used </a:t>
            </a:r>
            <a:r>
              <a:rPr lang="en-US" dirty="0" smtClean="0"/>
              <a:t>by researchers from </a:t>
            </a:r>
            <a:r>
              <a:rPr lang="en-US" dirty="0"/>
              <a:t>multiple sites and institutions.</a:t>
            </a:r>
          </a:p>
          <a:p>
            <a:pPr marL="460375" indent="-460375">
              <a:lnSpc>
                <a:spcPct val="170000"/>
              </a:lnSpc>
              <a:buNone/>
            </a:pPr>
            <a:r>
              <a:rPr lang="en-US" b="1" dirty="0"/>
              <a:t>Autonomous utilization</a:t>
            </a:r>
            <a:r>
              <a:rPr lang="en-US" dirty="0"/>
              <a:t> - Research groups have complete autonomy and control to add new users.</a:t>
            </a:r>
          </a:p>
          <a:p>
            <a:pPr marL="460375" indent="-460375">
              <a:lnSpc>
                <a:spcPct val="170000"/>
              </a:lnSpc>
              <a:buNone/>
            </a:pPr>
            <a:r>
              <a:rPr lang="en-US" b="1" dirty="0"/>
              <a:t>Export data to common data analysis </a:t>
            </a:r>
            <a:r>
              <a:rPr lang="en-US" b="1" dirty="0" smtClean="0"/>
              <a:t>packages </a:t>
            </a:r>
            <a:r>
              <a:rPr lang="en-US" dirty="0" smtClean="0"/>
              <a:t>- </a:t>
            </a:r>
            <a:r>
              <a:rPr lang="en-US" dirty="0"/>
              <a:t>Exports raw data and syntax files for SAS, </a:t>
            </a:r>
            <a:r>
              <a:rPr lang="en-US" dirty="0" err="1"/>
              <a:t>Stata</a:t>
            </a:r>
            <a:r>
              <a:rPr lang="en-US" dirty="0"/>
              <a:t>, R, and SPSS.</a:t>
            </a:r>
          </a:p>
          <a:p>
            <a:pPr marL="460375" indent="-460375">
              <a:lnSpc>
                <a:spcPct val="170000"/>
              </a:lnSpc>
              <a:buNone/>
            </a:pPr>
            <a:r>
              <a:rPr lang="en-US" b="1" dirty="0"/>
              <a:t>Fully customizable</a:t>
            </a:r>
            <a:r>
              <a:rPr lang="en-US" dirty="0"/>
              <a:t> - You are in total control of shaping your database or survey.</a:t>
            </a:r>
          </a:p>
          <a:p>
            <a:pPr marL="460375" indent="-460375">
              <a:lnSpc>
                <a:spcPct val="170000"/>
              </a:lnSpc>
              <a:buNone/>
            </a:pPr>
            <a:r>
              <a:rPr lang="en-US" b="1" dirty="0"/>
              <a:t>Advanced features</a:t>
            </a:r>
            <a:r>
              <a:rPr lang="en-US" dirty="0"/>
              <a:t> - Mid-study modifications, auto-validation, branching logic, and calculated fields.</a:t>
            </a:r>
          </a:p>
        </p:txBody>
      </p:sp>
    </p:spTree>
    <p:extLst>
      <p:ext uri="{BB962C8B-B14F-4D97-AF65-F5344CB8AC3E}">
        <p14:creationId xmlns:p14="http://schemas.microsoft.com/office/powerpoint/2010/main" val="131165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9E0142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REDCap Project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redcap1.mayo.edu/redcap/index.php?action=training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Traditional </a:t>
            </a:r>
            <a:r>
              <a:rPr lang="en-US" dirty="0"/>
              <a:t>Database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i="1" dirty="0"/>
              <a:t>classic </a:t>
            </a:r>
            <a:r>
              <a:rPr lang="en-US" sz="2800" i="1" dirty="0" smtClean="0"/>
              <a:t>model</a:t>
            </a:r>
            <a:br>
              <a:rPr lang="en-US" sz="2800" i="1" dirty="0" smtClean="0"/>
            </a:br>
            <a:endParaRPr lang="en-US" sz="2800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Parent-Child </a:t>
            </a:r>
            <a:r>
              <a:rPr lang="en-US" dirty="0"/>
              <a:t>Linking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i="1" dirty="0" err="1"/>
              <a:t>linking</a:t>
            </a:r>
            <a:r>
              <a:rPr lang="en-US" sz="2800" i="1" dirty="0"/>
              <a:t> </a:t>
            </a:r>
            <a:r>
              <a:rPr lang="en-US" sz="2800" i="1" dirty="0" smtClean="0"/>
              <a:t>together multiple databases</a:t>
            </a:r>
            <a:br>
              <a:rPr lang="en-US" sz="2800" i="1" dirty="0" smtClean="0"/>
            </a:br>
            <a:endParaRPr lang="en-US" sz="2800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Operations</a:t>
            </a:r>
            <a:r>
              <a:rPr lang="en-US" sz="2800" i="1" dirty="0" smtClean="0"/>
              <a:t/>
            </a:r>
            <a:br>
              <a:rPr lang="en-US" sz="2800" i="1" dirty="0" smtClean="0"/>
            </a:br>
            <a:r>
              <a:rPr lang="en-US" sz="2800" i="1" dirty="0"/>
              <a:t>use case for </a:t>
            </a:r>
            <a:r>
              <a:rPr lang="en-US" sz="2800" i="1" dirty="0" smtClean="0"/>
              <a:t>non-study/non-trial</a:t>
            </a:r>
          </a:p>
          <a:p>
            <a:pPr marL="514350" indent="-514350">
              <a:buFont typeface="+mj-lt"/>
              <a:buAutoNum type="arabicPeriod"/>
            </a:pPr>
            <a:endParaRPr lang="en-US" sz="2800" i="1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rgbClr val="00B050"/>
                </a:solidFill>
              </a:rPr>
              <a:t>Longitudinal Database</a:t>
            </a:r>
            <a:br>
              <a:rPr lang="en-US" sz="3600" dirty="0">
                <a:solidFill>
                  <a:srgbClr val="00B050"/>
                </a:solidFill>
              </a:rPr>
            </a:br>
            <a:r>
              <a:rPr lang="en-US" i="1" dirty="0">
                <a:solidFill>
                  <a:srgbClr val="00B050"/>
                </a:solidFill>
              </a:rPr>
              <a:t>multi-use forms with time points</a:t>
            </a:r>
            <a:br>
              <a:rPr lang="en-US" i="1" dirty="0">
                <a:solidFill>
                  <a:srgbClr val="00B050"/>
                </a:solidFill>
              </a:rPr>
            </a:br>
            <a:endParaRPr lang="en-US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48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3200400" cy="1477962"/>
          </a:xfrm>
          <a:solidFill>
            <a:srgbClr val="9E0142"/>
          </a:solidFill>
        </p:spPr>
        <p:txBody>
          <a:bodyPr>
            <a:normAutofit/>
          </a:bodyPr>
          <a:lstStyle/>
          <a:p>
            <a:r>
              <a:rPr lang="en-US" dirty="0" smtClean="0"/>
              <a:t>Example data entry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"/>
            <a:ext cx="5493464" cy="670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51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096962"/>
          </a:xfrm>
          <a:solidFill>
            <a:srgbClr val="9E0142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Thomas’ Demonstration</a:t>
            </a:r>
            <a:br>
              <a:rPr lang="en-US" dirty="0" smtClean="0"/>
            </a:br>
            <a:r>
              <a:rPr lang="en-US" dirty="0" smtClean="0"/>
              <a:t>for Overview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73162"/>
            <a:ext cx="80010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Go to </a:t>
            </a:r>
            <a:r>
              <a:rPr lang="en-US" sz="3200" dirty="0">
                <a:hlinkClick r:id="rId2"/>
              </a:rPr>
              <a:t>https</a:t>
            </a:r>
            <a:r>
              <a:rPr lang="en-US" sz="3200" dirty="0" smtClean="0">
                <a:hlinkClick r:id="rId2"/>
              </a:rPr>
              <a:t>://zzzzzzzzz.ouhsc.edu</a:t>
            </a:r>
            <a:r>
              <a:rPr lang="en-US" sz="3200" dirty="0">
                <a:hlinkClick r:id="rId2"/>
              </a:rPr>
              <a:t>/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Login</a:t>
            </a:r>
            <a:br>
              <a:rPr lang="en-US" sz="3200" dirty="0" smtClean="0"/>
            </a:b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Select project “testing123”</a:t>
            </a:r>
            <a:br>
              <a:rPr lang="en-US" sz="3200" dirty="0" smtClean="0"/>
            </a:b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Enter some more test data</a:t>
            </a:r>
            <a:br>
              <a:rPr lang="en-US" sz="3200" dirty="0" smtClean="0"/>
            </a:b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Create a calendar entry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(Note: the exact address has been changed for security purposes.)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85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9E0142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Possible REDCap Workflows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26884"/>
            <a:ext cx="9144001" cy="580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23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1475</Words>
  <Application>Microsoft Office PowerPoint</Application>
  <PresentationFormat>On-screen Show (4:3)</PresentationFormat>
  <Paragraphs>334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Optimizing Study Management using REDCap, R, and other software tools</vt:lpstr>
      <vt:lpstr>Presentation Outline</vt:lpstr>
      <vt:lpstr>Collaboration among</vt:lpstr>
      <vt:lpstr>REDCap overview (http://project-redcap.org/)</vt:lpstr>
      <vt:lpstr>REDCap Software Features</vt:lpstr>
      <vt:lpstr>REDCap Project Types</vt:lpstr>
      <vt:lpstr>Example data entry</vt:lpstr>
      <vt:lpstr>Thomas’ Demonstration for Overview</vt:lpstr>
      <vt:lpstr>Possible REDCap Workflows</vt:lpstr>
      <vt:lpstr>Scenarios favoring REDCap</vt:lpstr>
      <vt:lpstr>Scenario NOT favoring REDCap</vt:lpstr>
      <vt:lpstr>Scenarios favoring REDCap</vt:lpstr>
      <vt:lpstr>Scenarios favoring REDCap</vt:lpstr>
      <vt:lpstr>Scenarios NOT favoring REDCap</vt:lpstr>
      <vt:lpstr>Scenarios favoring REDCap</vt:lpstr>
      <vt:lpstr>PowerPoint Presentation</vt:lpstr>
      <vt:lpstr>Downloading REDCap datasets manually</vt:lpstr>
      <vt:lpstr>Steps for Manual Download</vt:lpstr>
      <vt:lpstr>PowerPoint Presentation</vt:lpstr>
      <vt:lpstr>Example data storage (after exported to a CSV)</vt:lpstr>
      <vt:lpstr>Accessing REDCap programmatically</vt:lpstr>
      <vt:lpstr>Required pieces of information for API</vt:lpstr>
      <vt:lpstr>Calling the API</vt:lpstr>
      <vt:lpstr>Will’s Demonstration for API</vt:lpstr>
      <vt:lpstr>Requesting an API token</vt:lpstr>
      <vt:lpstr>Retrieve a token</vt:lpstr>
      <vt:lpstr>REDCap Reports</vt:lpstr>
      <vt:lpstr>knitr</vt:lpstr>
      <vt:lpstr>Will’s demonstration of knitr-produced reports</vt:lpstr>
      <vt:lpstr>Will’s demonstration of Shiny</vt:lpstr>
      <vt:lpstr>RStudio Server -access R through a browser</vt:lpstr>
      <vt:lpstr>Goals</vt:lpstr>
      <vt:lpstr>Collaboration among</vt:lpstr>
      <vt:lpstr>GitHub: Version Control Software</vt:lpstr>
      <vt:lpstr>Thomas’ demonstration for GitHub</vt:lpstr>
      <vt:lpstr>Security</vt:lpstr>
      <vt:lpstr>Underlying Security Concepts Part 1</vt:lpstr>
      <vt:lpstr>Underlying Security Concepts Part 2</vt:lpstr>
      <vt:lpstr>Presentation Outline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Management with REDCap and other tools</dc:title>
  <dc:creator>Beasley, William H.  (HSC)</dc:creator>
  <cp:lastModifiedBy>Will Beasley</cp:lastModifiedBy>
  <cp:revision>346</cp:revision>
  <dcterms:created xsi:type="dcterms:W3CDTF">2006-08-16T00:00:00Z</dcterms:created>
  <dcterms:modified xsi:type="dcterms:W3CDTF">2013-02-20T03:05:25Z</dcterms:modified>
</cp:coreProperties>
</file>