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Adequate Security, but can be improved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No PHI or tokens stored on GitHub or desktops</a:t>
            </a:r>
          </a:p>
          <a:p>
            <a:pPr lvl="1"/>
            <a:r>
              <a:rPr lang="en-US" dirty="0" err="1" smtClean="0"/>
              <a:t>REDCap</a:t>
            </a:r>
            <a:r>
              <a:rPr lang="en-US" dirty="0" smtClean="0"/>
              <a:t> tokens are equivalent to passwords</a:t>
            </a:r>
          </a:p>
          <a:p>
            <a:pPr lvl="1"/>
            <a:r>
              <a:rPr lang="en-US" dirty="0" err="1" smtClean="0"/>
              <a:t>REDCap</a:t>
            </a:r>
            <a:r>
              <a:rPr lang="en-US" dirty="0" smtClean="0"/>
              <a:t> has a lot of PHI</a:t>
            </a:r>
          </a:p>
          <a:p>
            <a:r>
              <a:rPr lang="en-US" dirty="0"/>
              <a:t>GitHub </a:t>
            </a:r>
            <a:r>
              <a:rPr lang="en-US" dirty="0" smtClean="0"/>
              <a:t>repository is public</a:t>
            </a:r>
          </a:p>
          <a:p>
            <a:pPr lvl="1"/>
            <a:r>
              <a:rPr lang="en-US" dirty="0" smtClean="0"/>
              <a:t>History of file contents are visible to public</a:t>
            </a:r>
          </a:p>
          <a:p>
            <a:r>
              <a:rPr lang="en-US" dirty="0" smtClean="0"/>
              <a:t>GitHub contains file addresses of PHI, </a:t>
            </a:r>
            <a:r>
              <a:rPr lang="en-US" dirty="0" err="1"/>
              <a:t>REDCap</a:t>
            </a:r>
            <a:r>
              <a:rPr lang="en-US" dirty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, &amp; token files</a:t>
            </a:r>
            <a:r>
              <a:rPr lang="en-US" dirty="0"/>
              <a:t> </a:t>
            </a:r>
            <a:r>
              <a:rPr lang="en-US" dirty="0" smtClean="0"/>
              <a:t>(but not their contents)</a:t>
            </a:r>
          </a:p>
          <a:p>
            <a:r>
              <a:rPr lang="en-US" dirty="0" smtClean="0"/>
              <a:t>Tokens and PHI are on secured file server</a:t>
            </a:r>
          </a:p>
          <a:p>
            <a:pPr lvl="1"/>
            <a:r>
              <a:rPr lang="en-US" dirty="0" smtClean="0"/>
              <a:t>VPN and HSC account are required to access</a:t>
            </a:r>
          </a:p>
          <a:p>
            <a:r>
              <a:rPr lang="en-US" dirty="0" smtClean="0"/>
              <a:t>A special </a:t>
            </a:r>
            <a:r>
              <a:rPr lang="en-US" dirty="0" err="1" smtClean="0"/>
              <a:t>REDCap</a:t>
            </a:r>
            <a:r>
              <a:rPr lang="en-US" dirty="0" smtClean="0"/>
              <a:t> account is created for API access</a:t>
            </a:r>
          </a:p>
          <a:p>
            <a:pPr lvl="1"/>
            <a:r>
              <a:rPr lang="en-US" dirty="0" smtClean="0"/>
              <a:t>Don’t use/disclose your administrative account </a:t>
            </a:r>
            <a:r>
              <a:rPr lang="en-US" dirty="0" err="1" smtClean="0"/>
              <a:t>creds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More Rigorous,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GitHub Repository is private ($25/</a:t>
            </a:r>
            <a:r>
              <a:rPr lang="en-US" dirty="0" err="1" smtClean="0"/>
              <a:t>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still not protected enough for HIPAA</a:t>
            </a:r>
          </a:p>
          <a:p>
            <a:r>
              <a:rPr lang="en-US" dirty="0"/>
              <a:t>SQL d</a:t>
            </a:r>
            <a:r>
              <a:rPr lang="en-US" dirty="0" smtClean="0"/>
              <a:t>atabase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SQL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/>
              <a:t> contains </a:t>
            </a:r>
          </a:p>
          <a:p>
            <a:pPr lvl="1"/>
            <a:r>
              <a:rPr lang="en-US" dirty="0" err="1" smtClean="0"/>
              <a:t>REDCap</a:t>
            </a:r>
            <a:r>
              <a:rPr lang="en-US" dirty="0" smtClean="0"/>
              <a:t> tokens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(equivalent to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/>
              <a:t>REDCap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Addresses </a:t>
            </a:r>
            <a:r>
              <a:rPr lang="en-US" dirty="0"/>
              <a:t>to PHI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smtClean="0"/>
              <a:t>must </a:t>
            </a:r>
            <a:r>
              <a:rPr lang="en-US" dirty="0"/>
              <a:t>be queried for those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Consider ‘stored procedures’ for query</a:t>
            </a:r>
            <a:br>
              <a:rPr lang="en-US" dirty="0" smtClean="0"/>
            </a:b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RODBC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9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sqlQuery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(channel, "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EXEC </a:t>
            </a:r>
            <a:r>
              <a:rPr lang="en-US" sz="1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prcUri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1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UriName</a:t>
            </a:r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='Redcap1'")</a:t>
            </a:r>
            <a:endParaRPr lang="en-US" sz="19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GitHub does NOT contain file addresses of PHI data sets, token files, </a:t>
            </a:r>
            <a:r>
              <a:rPr lang="en-US" dirty="0" err="1" smtClean="0"/>
              <a:t>REDCap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, or SQL name</a:t>
            </a:r>
          </a:p>
          <a:p>
            <a:pPr lvl="1"/>
            <a:r>
              <a:rPr lang="en-US" dirty="0" smtClean="0"/>
              <a:t>Contains only the </a:t>
            </a:r>
            <a:r>
              <a:rPr lang="en-US" i="1" dirty="0" smtClean="0"/>
              <a:t>name</a:t>
            </a:r>
            <a:r>
              <a:rPr lang="en-US" dirty="0" smtClean="0"/>
              <a:t> of a locally defined DSN</a:t>
            </a:r>
          </a:p>
          <a:p>
            <a:pPr lvl="1"/>
            <a:r>
              <a:rPr lang="en-US" dirty="0" smtClean="0"/>
              <a:t>DSN contains the SQL name, and redirects 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More Rigorous,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Non-</a:t>
            </a:r>
            <a:r>
              <a:rPr lang="en-US" dirty="0" err="1" smtClean="0"/>
              <a:t>REDCap</a:t>
            </a:r>
            <a:r>
              <a:rPr lang="en-US" dirty="0" smtClean="0"/>
              <a:t> PHI are stored on a secure file server</a:t>
            </a:r>
            <a:br>
              <a:rPr lang="en-US" dirty="0" smtClean="0"/>
            </a:br>
            <a:r>
              <a:rPr lang="en-US" dirty="0" smtClean="0"/>
              <a:t>with a special, restrictive Windows AD Group</a:t>
            </a:r>
          </a:p>
          <a:p>
            <a:pPr lvl="1"/>
            <a:r>
              <a:rPr lang="en-US" dirty="0" smtClean="0"/>
              <a:t>Not all ~20 people on your project need access</a:t>
            </a:r>
          </a:p>
          <a:p>
            <a:pPr lvl="1"/>
            <a:r>
              <a:rPr lang="en-US" dirty="0" smtClean="0"/>
              <a:t>Only the ~3 people that regularly need the PHI stored outside of </a:t>
            </a:r>
            <a:r>
              <a:rPr lang="en-US" dirty="0" err="1" smtClean="0"/>
              <a:t>REDCap</a:t>
            </a:r>
            <a:endParaRPr lang="en-US" dirty="0" smtClean="0"/>
          </a:p>
          <a:p>
            <a:r>
              <a:rPr lang="en-US" dirty="0" smtClean="0"/>
              <a:t>SQL has the extra layer of Odyssey</a:t>
            </a:r>
          </a:p>
          <a:p>
            <a:pPr lvl="1"/>
            <a:r>
              <a:rPr lang="en-US" dirty="0" smtClean="0"/>
              <a:t>And a more restrictive user group than the file server</a:t>
            </a:r>
          </a:p>
          <a:p>
            <a:pPr lvl="1"/>
            <a:r>
              <a:rPr lang="en-US" dirty="0" smtClean="0"/>
              <a:t>And the VPN</a:t>
            </a:r>
          </a:p>
          <a:p>
            <a:pPr lvl="1"/>
            <a:r>
              <a:rPr lang="en-US" dirty="0" smtClean="0"/>
              <a:t>And schemas to further partition authorization</a:t>
            </a:r>
          </a:p>
          <a:p>
            <a:pPr lvl="1"/>
            <a:r>
              <a:rPr lang="en-US" dirty="0" smtClean="0"/>
              <a:t>And auditing logs</a:t>
            </a:r>
          </a:p>
          <a:p>
            <a:r>
              <a:rPr lang="en-US" dirty="0" smtClean="0"/>
              <a:t>Avoid MS Access (or anything w/o user accounts)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Preventing some types of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Add extension of data files to ‘.</a:t>
            </a:r>
            <a:r>
              <a:rPr lang="en-US" dirty="0" err="1" smtClean="0"/>
              <a:t>gitignore</a:t>
            </a:r>
            <a:r>
              <a:rPr lang="en-US" dirty="0" smtClean="0"/>
              <a:t>’ file</a:t>
            </a:r>
          </a:p>
          <a:p>
            <a:pPr lvl="1"/>
            <a:r>
              <a:rPr lang="en-US" dirty="0" smtClean="0"/>
              <a:t>This prevents those files from being copied &amp; uploaded to GitHub</a:t>
            </a:r>
          </a:p>
          <a:p>
            <a:pPr lvl="1"/>
            <a:r>
              <a:rPr lang="en-US" dirty="0" smtClean="0"/>
              <a:t>Even when repository is private</a:t>
            </a:r>
          </a:p>
          <a:p>
            <a:pPr lvl="1"/>
            <a:r>
              <a:rPr lang="en-US" dirty="0" err="1" smtClean="0"/>
              <a:t>accdb</a:t>
            </a:r>
            <a:r>
              <a:rPr lang="en-US" dirty="0" smtClean="0"/>
              <a:t>, </a:t>
            </a:r>
            <a:r>
              <a:rPr lang="en-US" dirty="0" err="1" smtClean="0"/>
              <a:t>mdb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 smtClean="0"/>
              <a:t>, sas7bdat, </a:t>
            </a:r>
            <a:r>
              <a:rPr lang="en-US" dirty="0" err="1" smtClean="0"/>
              <a:t>rdata</a:t>
            </a:r>
            <a:r>
              <a:rPr lang="en-US" dirty="0" smtClean="0"/>
              <a:t>, </a:t>
            </a:r>
            <a:r>
              <a:rPr lang="en-US" dirty="0" err="1" smtClean="0"/>
              <a:t>RHistory</a:t>
            </a:r>
            <a:endParaRPr lang="en-US" dirty="0" smtClean="0"/>
          </a:p>
          <a:p>
            <a:pPr lvl="1"/>
            <a:r>
              <a:rPr lang="en-US" dirty="0" smtClean="0"/>
              <a:t>If you have a text file without PHI that must be on GitHub, create a new extension for it like ‘.</a:t>
            </a:r>
            <a:r>
              <a:rPr lang="en-US" dirty="0" err="1" smtClean="0"/>
              <a:t>PhiFree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Get PHI into </a:t>
            </a:r>
            <a:r>
              <a:rPr lang="en-US" dirty="0" err="1" smtClean="0"/>
              <a:t>REDCap</a:t>
            </a:r>
            <a:r>
              <a:rPr lang="en-US" dirty="0" smtClean="0"/>
              <a:t> &amp; SQL as early as possible</a:t>
            </a:r>
          </a:p>
          <a:p>
            <a:pPr lvl="1"/>
            <a:r>
              <a:rPr lang="en-US" dirty="0" smtClean="0"/>
              <a:t>We regularly receive CSVs &amp; XLSXs from partners</a:t>
            </a:r>
          </a:p>
          <a:p>
            <a:pPr lvl="1"/>
            <a:r>
              <a:rPr lang="en-US" dirty="0" smtClean="0"/>
              <a:t>DB </a:t>
            </a:r>
            <a:r>
              <a:rPr lang="en-US" dirty="0"/>
              <a:t>files aren’t accidentally copied or emailed</a:t>
            </a:r>
          </a:p>
          <a:p>
            <a:pPr lvl="1"/>
            <a:r>
              <a:rPr lang="en-US" dirty="0" smtClean="0"/>
              <a:t>And try to store derivative datasets in </a:t>
            </a:r>
            <a:r>
              <a:rPr lang="en-US" dirty="0" err="1" smtClean="0"/>
              <a:t>REDCap</a:t>
            </a:r>
            <a:r>
              <a:rPr lang="en-US" dirty="0" smtClean="0"/>
              <a:t> &amp; SQL instead of on the file server</a:t>
            </a:r>
          </a:p>
        </p:txBody>
      </p:sp>
    </p:spTree>
    <p:extLst>
      <p:ext uri="{BB962C8B-B14F-4D97-AF65-F5344CB8AC3E}">
        <p14:creationId xmlns:p14="http://schemas.microsoft.com/office/powerpoint/2010/main" val="129125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9216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</a:t>
            </a:r>
            <a:endParaRPr lang="en-US" dirty="0" smtClean="0"/>
          </a:p>
          <a:p>
            <a:pPr lvl="1"/>
            <a:r>
              <a:rPr lang="en-US" dirty="0" smtClean="0"/>
              <a:t>Limit the number of team members</a:t>
            </a:r>
          </a:p>
          <a:p>
            <a:pPr lvl="1"/>
            <a:r>
              <a:rPr lang="en-US" dirty="0" smtClean="0"/>
              <a:t>Limit the amount of data (consider rows &amp; columns)</a:t>
            </a:r>
          </a:p>
          <a:p>
            <a:pPr lvl="1"/>
            <a:r>
              <a:rPr lang="en-US" dirty="0" smtClean="0"/>
              <a:t>Obfuscate </a:t>
            </a:r>
            <a:r>
              <a:rPr lang="en-US" dirty="0"/>
              <a:t>values </a:t>
            </a:r>
            <a:r>
              <a:rPr lang="en-US" dirty="0" smtClean="0"/>
              <a:t>and remove unnecessary PHI in derivative datasets</a:t>
            </a:r>
          </a:p>
          <a:p>
            <a:r>
              <a:rPr lang="en-US" dirty="0" smtClean="0"/>
              <a:t>Redundant layers of protection</a:t>
            </a:r>
          </a:p>
          <a:p>
            <a:pPr lvl="1"/>
            <a:r>
              <a:rPr lang="en-US" dirty="0" smtClean="0"/>
              <a:t>A single point of failure shouldn’t be enough to breach PHI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9216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Simplicity when possible</a:t>
            </a:r>
          </a:p>
          <a:p>
            <a:pPr lvl="1"/>
            <a:r>
              <a:rPr lang="en-US" dirty="0" smtClean="0"/>
              <a:t>Store data in only two houses (</a:t>
            </a:r>
            <a:r>
              <a:rPr lang="en-US" dirty="0" err="1" smtClean="0"/>
              <a:t>REDCap</a:t>
            </a:r>
            <a:r>
              <a:rPr lang="en-US" dirty="0" smtClean="0"/>
              <a:t> &amp; SQL)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</a:t>
            </a:r>
          </a:p>
          <a:p>
            <a:pPr lvl="2"/>
            <a:r>
              <a:rPr lang="en-US" dirty="0" smtClean="0"/>
              <a:t>Manipulate your data programmatically, not manually</a:t>
            </a:r>
          </a:p>
          <a:p>
            <a:pPr lvl="1"/>
            <a:r>
              <a:rPr lang="en-US" dirty="0" smtClean="0"/>
              <a:t>Your Windows AD account controls everything, indirectly or directly: </a:t>
            </a:r>
          </a:p>
          <a:p>
            <a:pPr lvl="2"/>
            <a:r>
              <a:rPr lang="en-US" dirty="0" smtClean="0"/>
              <a:t>VPN, </a:t>
            </a:r>
            <a:r>
              <a:rPr lang="en-US" dirty="0" smtClean="0"/>
              <a:t>Odyssey, </a:t>
            </a:r>
            <a:r>
              <a:rPr lang="en-US" dirty="0" smtClean="0"/>
              <a:t>file server, SQL, </a:t>
            </a:r>
            <a:r>
              <a:rPr lang="en-US" dirty="0" err="1" smtClean="0"/>
              <a:t>REDCap</a:t>
            </a:r>
            <a:r>
              <a:rPr lang="en-US" dirty="0" smtClean="0"/>
              <a:t>, &amp; </a:t>
            </a:r>
            <a:r>
              <a:rPr lang="en-US" dirty="0" err="1" smtClean="0"/>
              <a:t>REDCap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Lock out team members when possible</a:t>
            </a:r>
          </a:p>
          <a:p>
            <a:pPr lvl="1"/>
            <a:r>
              <a:rPr lang="en-US" dirty="0" smtClean="0"/>
              <a:t>It’s not that you don’t trust them with a lot of unnecessary data, it’s that you don’t trust </a:t>
            </a:r>
            <a:r>
              <a:rPr lang="en-US" dirty="0"/>
              <a:t>their ex-boyfriend </a:t>
            </a:r>
            <a:r>
              <a:rPr lang="en-US" dirty="0" smtClean="0"/>
              <a:t>and their coffee shop hacker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430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Adequate Security, but can be improved</vt:lpstr>
      <vt:lpstr>More Rigorous, Part 1</vt:lpstr>
      <vt:lpstr>More Rigorous, Part 2</vt:lpstr>
      <vt:lpstr>Preventing some types of accidents</vt:lpstr>
      <vt:lpstr>Underlying Security Concepts Part 1</vt:lpstr>
      <vt:lpstr>Underlying Security Concepts Part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126</cp:revision>
  <dcterms:created xsi:type="dcterms:W3CDTF">2006-08-16T00:00:00Z</dcterms:created>
  <dcterms:modified xsi:type="dcterms:W3CDTF">2013-02-12T23:19:46Z</dcterms:modified>
</cp:coreProperties>
</file>