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305" r:id="rId2"/>
    <p:sldId id="306" r:id="rId3"/>
    <p:sldId id="418" r:id="rId4"/>
    <p:sldId id="307" r:id="rId5"/>
    <p:sldId id="429" r:id="rId6"/>
    <p:sldId id="430" r:id="rId7"/>
    <p:sldId id="308" r:id="rId8"/>
    <p:sldId id="309" r:id="rId9"/>
    <p:sldId id="419" r:id="rId10"/>
    <p:sldId id="310" r:id="rId11"/>
    <p:sldId id="311" r:id="rId12"/>
    <p:sldId id="312" r:id="rId13"/>
    <p:sldId id="313" r:id="rId14"/>
    <p:sldId id="420" r:id="rId15"/>
    <p:sldId id="421" r:id="rId16"/>
    <p:sldId id="422" r:id="rId17"/>
    <p:sldId id="424" r:id="rId18"/>
    <p:sldId id="425" r:id="rId19"/>
    <p:sldId id="423" r:id="rId20"/>
    <p:sldId id="314" r:id="rId21"/>
    <p:sldId id="426" r:id="rId22"/>
    <p:sldId id="427" r:id="rId23"/>
    <p:sldId id="435" r:id="rId24"/>
    <p:sldId id="436" r:id="rId25"/>
    <p:sldId id="431" r:id="rId26"/>
    <p:sldId id="447" r:id="rId27"/>
    <p:sldId id="437" r:id="rId28"/>
    <p:sldId id="446" r:id="rId29"/>
    <p:sldId id="440" r:id="rId30"/>
    <p:sldId id="441" r:id="rId31"/>
    <p:sldId id="448" r:id="rId32"/>
    <p:sldId id="434" r:id="rId33"/>
    <p:sldId id="433" r:id="rId34"/>
    <p:sldId id="443" r:id="rId35"/>
    <p:sldId id="444" r:id="rId36"/>
    <p:sldId id="445" r:id="rId37"/>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47" autoAdjust="0"/>
    <p:restoredTop sz="84547" autoAdjust="0"/>
  </p:normalViewPr>
  <p:slideViewPr>
    <p:cSldViewPr>
      <p:cViewPr varScale="1">
        <p:scale>
          <a:sx n="95" d="100"/>
          <a:sy n="95" d="100"/>
        </p:scale>
        <p:origin x="1200"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4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67939"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67940"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67941"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B468183-75F8-4614-9CC3-E369FD8775CF}" type="slidenum">
              <a:rPr lang="en-US"/>
              <a:pPr/>
              <a:t>‹#›</a:t>
            </a:fld>
            <a:endParaRPr lang="en-US"/>
          </a:p>
        </p:txBody>
      </p:sp>
    </p:spTree>
    <p:extLst>
      <p:ext uri="{BB962C8B-B14F-4D97-AF65-F5344CB8AC3E}">
        <p14:creationId xmlns:p14="http://schemas.microsoft.com/office/powerpoint/2010/main" val="15770774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73731"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8132"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3"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3734"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3735"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AC6BFAB-5C13-4566-A8CE-10903D7E941C}" type="slidenum">
              <a:rPr lang="en-US"/>
              <a:pPr/>
              <a:t>‹#›</a:t>
            </a:fld>
            <a:endParaRPr lang="en-US"/>
          </a:p>
        </p:txBody>
      </p:sp>
    </p:spTree>
    <p:extLst>
      <p:ext uri="{BB962C8B-B14F-4D97-AF65-F5344CB8AC3E}">
        <p14:creationId xmlns:p14="http://schemas.microsoft.com/office/powerpoint/2010/main" val="40532667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latin typeface="Calibri" pitchFamily="34" charset="0"/>
                <a:cs typeface="Calibri" pitchFamily="34" charset="0"/>
              </a:rPr>
              <a:t>Mention supervised and unsupervised. In this presentation we mainly discuss on supervised classification</a:t>
            </a:r>
            <a:r>
              <a:rPr lang="en-US" sz="1200" baseline="0" dirty="0" smtClean="0">
                <a:latin typeface="Calibri" pitchFamily="34" charset="0"/>
                <a:cs typeface="Calibri" pitchFamily="34" charset="0"/>
              </a:rPr>
              <a:t> where TARGET is present.</a:t>
            </a:r>
            <a:endParaRPr lang="en-US" dirty="0"/>
          </a:p>
        </p:txBody>
      </p:sp>
      <p:sp>
        <p:nvSpPr>
          <p:cNvPr id="4" name="Slide Number Placeholder 3"/>
          <p:cNvSpPr>
            <a:spLocks noGrp="1"/>
          </p:cNvSpPr>
          <p:nvPr>
            <p:ph type="sldNum" sz="quarter" idx="10"/>
          </p:nvPr>
        </p:nvSpPr>
        <p:spPr/>
        <p:txBody>
          <a:bodyPr/>
          <a:lstStyle/>
          <a:p>
            <a:fld id="{CAC6BFAB-5C13-4566-A8CE-10903D7E941C}" type="slidenum">
              <a:rPr lang="en-US" smtClean="0"/>
              <a:pPr/>
              <a:t>2</a:t>
            </a:fld>
            <a:endParaRPr lang="en-US"/>
          </a:p>
        </p:txBody>
      </p:sp>
    </p:spTree>
    <p:extLst>
      <p:ext uri="{BB962C8B-B14F-4D97-AF65-F5344CB8AC3E}">
        <p14:creationId xmlns:p14="http://schemas.microsoft.com/office/powerpoint/2010/main" val="27958796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6BFAB-5C13-4566-A8CE-10903D7E941C}" type="slidenum">
              <a:rPr lang="en-US" smtClean="0"/>
              <a:pPr/>
              <a:t>21</a:t>
            </a:fld>
            <a:endParaRPr lang="en-US"/>
          </a:p>
        </p:txBody>
      </p:sp>
    </p:spTree>
    <p:extLst>
      <p:ext uri="{BB962C8B-B14F-4D97-AF65-F5344CB8AC3E}">
        <p14:creationId xmlns:p14="http://schemas.microsoft.com/office/powerpoint/2010/main" val="1298808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6BFAB-5C13-4566-A8CE-10903D7E941C}" type="slidenum">
              <a:rPr lang="en-US" smtClean="0"/>
              <a:pPr/>
              <a:t>22</a:t>
            </a:fld>
            <a:endParaRPr lang="en-US"/>
          </a:p>
        </p:txBody>
      </p:sp>
    </p:spTree>
    <p:extLst>
      <p:ext uri="{BB962C8B-B14F-4D97-AF65-F5344CB8AC3E}">
        <p14:creationId xmlns:p14="http://schemas.microsoft.com/office/powerpoint/2010/main" val="3498085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6BFAB-5C13-4566-A8CE-10903D7E941C}" type="slidenum">
              <a:rPr lang="en-US" smtClean="0"/>
              <a:pPr/>
              <a:t>25</a:t>
            </a:fld>
            <a:endParaRPr lang="en-US"/>
          </a:p>
        </p:txBody>
      </p:sp>
    </p:spTree>
    <p:extLst>
      <p:ext uri="{BB962C8B-B14F-4D97-AF65-F5344CB8AC3E}">
        <p14:creationId xmlns:p14="http://schemas.microsoft.com/office/powerpoint/2010/main" val="1261915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6BFAB-5C13-4566-A8CE-10903D7E941C}" type="slidenum">
              <a:rPr lang="en-US" smtClean="0"/>
              <a:pPr/>
              <a:t>27</a:t>
            </a:fld>
            <a:endParaRPr lang="en-US"/>
          </a:p>
        </p:txBody>
      </p:sp>
    </p:spTree>
    <p:extLst>
      <p:ext uri="{BB962C8B-B14F-4D97-AF65-F5344CB8AC3E}">
        <p14:creationId xmlns:p14="http://schemas.microsoft.com/office/powerpoint/2010/main" val="39546018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6BFAB-5C13-4566-A8CE-10903D7E941C}" type="slidenum">
              <a:rPr lang="en-US" smtClean="0"/>
              <a:pPr/>
              <a:t>28</a:t>
            </a:fld>
            <a:endParaRPr lang="en-US"/>
          </a:p>
        </p:txBody>
      </p:sp>
    </p:spTree>
    <p:extLst>
      <p:ext uri="{BB962C8B-B14F-4D97-AF65-F5344CB8AC3E}">
        <p14:creationId xmlns:p14="http://schemas.microsoft.com/office/powerpoint/2010/main" val="2818666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6BFAB-5C13-4566-A8CE-10903D7E941C}" type="slidenum">
              <a:rPr lang="en-US" smtClean="0"/>
              <a:pPr/>
              <a:t>30</a:t>
            </a:fld>
            <a:endParaRPr lang="en-US"/>
          </a:p>
        </p:txBody>
      </p:sp>
    </p:spTree>
    <p:extLst>
      <p:ext uri="{BB962C8B-B14F-4D97-AF65-F5344CB8AC3E}">
        <p14:creationId xmlns:p14="http://schemas.microsoft.com/office/powerpoint/2010/main" val="14281107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6BFAB-5C13-4566-A8CE-10903D7E941C}" type="slidenum">
              <a:rPr lang="en-US" smtClean="0"/>
              <a:pPr/>
              <a:t>32</a:t>
            </a:fld>
            <a:endParaRPr lang="en-US"/>
          </a:p>
        </p:txBody>
      </p:sp>
    </p:spTree>
    <p:extLst>
      <p:ext uri="{BB962C8B-B14F-4D97-AF65-F5344CB8AC3E}">
        <p14:creationId xmlns:p14="http://schemas.microsoft.com/office/powerpoint/2010/main" val="1285116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6BFAB-5C13-4566-A8CE-10903D7E941C}" type="slidenum">
              <a:rPr lang="en-US" smtClean="0"/>
              <a:pPr/>
              <a:t>33</a:t>
            </a:fld>
            <a:endParaRPr lang="en-US"/>
          </a:p>
        </p:txBody>
      </p:sp>
    </p:spTree>
    <p:extLst>
      <p:ext uri="{BB962C8B-B14F-4D97-AF65-F5344CB8AC3E}">
        <p14:creationId xmlns:p14="http://schemas.microsoft.com/office/powerpoint/2010/main" val="3079980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relevant concept:</a:t>
            </a:r>
            <a:r>
              <a:rPr lang="en-US" baseline="0" dirty="0" smtClean="0"/>
              <a:t> </a:t>
            </a:r>
            <a:r>
              <a:rPr lang="en-US" dirty="0" smtClean="0"/>
              <a:t>complement event</a:t>
            </a:r>
            <a:endParaRPr lang="en-US" dirty="0"/>
          </a:p>
        </p:txBody>
      </p:sp>
      <p:sp>
        <p:nvSpPr>
          <p:cNvPr id="4" name="Slide Number Placeholder 3"/>
          <p:cNvSpPr>
            <a:spLocks noGrp="1"/>
          </p:cNvSpPr>
          <p:nvPr>
            <p:ph type="sldNum" sz="quarter" idx="10"/>
          </p:nvPr>
        </p:nvSpPr>
        <p:spPr/>
        <p:txBody>
          <a:bodyPr/>
          <a:lstStyle/>
          <a:p>
            <a:fld id="{CAC6BFAB-5C13-4566-A8CE-10903D7E941C}" type="slidenum">
              <a:rPr lang="en-US" smtClean="0"/>
              <a:pPr/>
              <a:t>34</a:t>
            </a:fld>
            <a:endParaRPr lang="en-US"/>
          </a:p>
        </p:txBody>
      </p:sp>
    </p:spTree>
    <p:extLst>
      <p:ext uri="{BB962C8B-B14F-4D97-AF65-F5344CB8AC3E}">
        <p14:creationId xmlns:p14="http://schemas.microsoft.com/office/powerpoint/2010/main" val="20152721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6BFAB-5C13-4566-A8CE-10903D7E941C}" type="slidenum">
              <a:rPr lang="en-US" smtClean="0"/>
              <a:pPr/>
              <a:t>35</a:t>
            </a:fld>
            <a:endParaRPr lang="en-US"/>
          </a:p>
        </p:txBody>
      </p:sp>
    </p:spTree>
    <p:extLst>
      <p:ext uri="{BB962C8B-B14F-4D97-AF65-F5344CB8AC3E}">
        <p14:creationId xmlns:p14="http://schemas.microsoft.com/office/powerpoint/2010/main" val="1189095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only health analytics. It is general for all types of analytics but here we are discussing health analytics. </a:t>
            </a:r>
            <a:r>
              <a:rPr lang="en-US" sz="1200" b="0" i="0" u="none" strike="noStrike" kern="1200" baseline="0" dirty="0" smtClean="0">
                <a:solidFill>
                  <a:schemeClr val="tx1"/>
                </a:solidFill>
                <a:latin typeface="Arial" charset="0"/>
                <a:ea typeface="+mn-ea"/>
                <a:cs typeface="+mn-cs"/>
              </a:rPr>
              <a:t>not all analyses of large quantities of data constitute data</a:t>
            </a:r>
          </a:p>
          <a:p>
            <a:r>
              <a:rPr lang="en-US" sz="1200" b="0" i="0" u="none" strike="noStrike" kern="1200" baseline="0" dirty="0" smtClean="0">
                <a:solidFill>
                  <a:schemeClr val="tx1"/>
                </a:solidFill>
                <a:latin typeface="Arial" charset="0"/>
                <a:ea typeface="+mn-ea"/>
                <a:cs typeface="+mn-cs"/>
              </a:rPr>
              <a:t>mining. We generally categorize analytics as above. To the middle category “Predictive Analytics” that Data Mining applies. </a:t>
            </a:r>
            <a:endParaRPr lang="en-US" dirty="0"/>
          </a:p>
        </p:txBody>
      </p:sp>
      <p:sp>
        <p:nvSpPr>
          <p:cNvPr id="4" name="Slide Number Placeholder 3"/>
          <p:cNvSpPr>
            <a:spLocks noGrp="1"/>
          </p:cNvSpPr>
          <p:nvPr>
            <p:ph type="sldNum" sz="quarter" idx="10"/>
          </p:nvPr>
        </p:nvSpPr>
        <p:spPr/>
        <p:txBody>
          <a:bodyPr/>
          <a:lstStyle/>
          <a:p>
            <a:fld id="{CAC6BFAB-5C13-4566-A8CE-10903D7E941C}" type="slidenum">
              <a:rPr lang="en-US" smtClean="0"/>
              <a:pPr/>
              <a:t>3</a:t>
            </a:fld>
            <a:endParaRPr lang="en-US"/>
          </a:p>
        </p:txBody>
      </p:sp>
    </p:spTree>
    <p:extLst>
      <p:ext uri="{BB962C8B-B14F-4D97-AF65-F5344CB8AC3E}">
        <p14:creationId xmlns:p14="http://schemas.microsoft.com/office/powerpoint/2010/main" val="11898417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6BFAB-5C13-4566-A8CE-10903D7E941C}" type="slidenum">
              <a:rPr lang="en-US" smtClean="0"/>
              <a:pPr/>
              <a:t>36</a:t>
            </a:fld>
            <a:endParaRPr lang="en-US"/>
          </a:p>
        </p:txBody>
      </p:sp>
    </p:spTree>
    <p:extLst>
      <p:ext uri="{BB962C8B-B14F-4D97-AF65-F5344CB8AC3E}">
        <p14:creationId xmlns:p14="http://schemas.microsoft.com/office/powerpoint/2010/main" val="4171688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Data mining involves uncovering patterns from vast data stores and using that information to build predictive models. Many industries successfully use data mining. It helps the retail</a:t>
            </a:r>
          </a:p>
          <a:p>
            <a:r>
              <a:rPr lang="en-US" sz="1200" b="0" i="0" u="none" strike="noStrike" kern="1200" baseline="0" dirty="0" smtClean="0">
                <a:solidFill>
                  <a:schemeClr val="tx1"/>
                </a:solidFill>
                <a:latin typeface="Arial" charset="0"/>
                <a:ea typeface="+mn-ea"/>
                <a:cs typeface="+mn-cs"/>
              </a:rPr>
              <a:t>industry model customer response. It helps banks predict customer profitability. It serves similar use cases in telecom, manufacturing, the automotive industry, higher education, life sciences, and more.</a:t>
            </a:r>
          </a:p>
          <a:p>
            <a:r>
              <a:rPr lang="en-US" sz="1200" b="0" i="0" u="none" strike="noStrike" kern="1200" baseline="0" dirty="0" smtClean="0">
                <a:solidFill>
                  <a:schemeClr val="tx1"/>
                </a:solidFill>
                <a:latin typeface="Arial" charset="0"/>
                <a:ea typeface="+mn-ea"/>
                <a:cs typeface="+mn-cs"/>
              </a:rPr>
              <a:t>Data mining holds great potential for the healthcare industry. But due to the complexity of healthcare and a slower rate of technology adoption, our industry lags behind these others in implementing</a:t>
            </a:r>
          </a:p>
          <a:p>
            <a:r>
              <a:rPr lang="en-US" sz="1200" b="0" i="0" u="none" strike="noStrike" kern="1200" baseline="0" dirty="0" smtClean="0">
                <a:solidFill>
                  <a:schemeClr val="tx1"/>
                </a:solidFill>
                <a:latin typeface="Arial" charset="0"/>
                <a:ea typeface="+mn-ea"/>
                <a:cs typeface="+mn-cs"/>
              </a:rPr>
              <a:t>effective data mining strategies. In fact, data mining in healthcare today remains, for the most part, an academic exercise with only a few pragmatic success stories.</a:t>
            </a:r>
          </a:p>
          <a:p>
            <a:r>
              <a:rPr lang="en-US" sz="1200" b="0" i="0" u="none" strike="noStrike" kern="1200" baseline="0" dirty="0" smtClean="0">
                <a:solidFill>
                  <a:schemeClr val="tx1"/>
                </a:solidFill>
                <a:latin typeface="Arial" charset="0"/>
                <a:ea typeface="+mn-ea"/>
                <a:cs typeface="+mn-cs"/>
              </a:rPr>
              <a:t>Academicians are using data-mining approaches like decision trees, clusters, neural networks, and time series to publish research.</a:t>
            </a:r>
          </a:p>
          <a:p>
            <a:pPr eaLnBrk="1" hangingPunct="1">
              <a:buFontTx/>
              <a:buNone/>
            </a:pPr>
            <a:r>
              <a:rPr lang="en-US" sz="1200" b="0" i="0" u="none" strike="noStrike" kern="1200" baseline="0" dirty="0" smtClean="0">
                <a:solidFill>
                  <a:schemeClr val="tx1"/>
                </a:solidFill>
                <a:latin typeface="Arial" charset="0"/>
                <a:ea typeface="+mn-ea"/>
                <a:cs typeface="+mn-cs"/>
              </a:rPr>
              <a:t>Healthcare, however, has always been slow to incorporate the latest research into everyday practice. </a:t>
            </a:r>
          </a:p>
          <a:p>
            <a:pPr eaLnBrk="1" hangingPunct="1">
              <a:buFontTx/>
              <a:buNone/>
            </a:pPr>
            <a:r>
              <a:rPr lang="en-US" altLang="en-US" sz="2400" dirty="0" smtClean="0">
                <a:solidFill>
                  <a:srgbClr val="CC0000"/>
                </a:solidFill>
              </a:rPr>
              <a:t>Valid:</a:t>
            </a:r>
            <a:r>
              <a:rPr lang="en-US" altLang="en-US" sz="2400" dirty="0" smtClean="0"/>
              <a:t> The patterns hold in general.</a:t>
            </a:r>
            <a:r>
              <a:rPr lang="en-US" altLang="en-US" sz="2400" baseline="0" dirty="0" smtClean="0"/>
              <a:t> </a:t>
            </a:r>
            <a:r>
              <a:rPr lang="en-US" altLang="en-US" sz="2400" dirty="0" smtClean="0">
                <a:solidFill>
                  <a:srgbClr val="CC0000"/>
                </a:solidFill>
              </a:rPr>
              <a:t>Novel:</a:t>
            </a:r>
            <a:r>
              <a:rPr lang="en-US" altLang="en-US" sz="2400" dirty="0" smtClean="0"/>
              <a:t> Not known the pattern beforehand. </a:t>
            </a:r>
            <a:r>
              <a:rPr lang="en-US" altLang="en-US" sz="2400" dirty="0" smtClean="0">
                <a:solidFill>
                  <a:srgbClr val="CC0000"/>
                </a:solidFill>
              </a:rPr>
              <a:t>Useful:</a:t>
            </a:r>
            <a:r>
              <a:rPr lang="en-US" altLang="en-US" sz="2400" dirty="0" smtClean="0"/>
              <a:t> Can devised </a:t>
            </a:r>
            <a:r>
              <a:rPr lang="en-US" altLang="en-US" sz="2400" dirty="0" smtClean="0">
                <a:solidFill>
                  <a:srgbClr val="CC0000"/>
                </a:solidFill>
              </a:rPr>
              <a:t>actions</a:t>
            </a:r>
            <a:r>
              <a:rPr lang="en-US" altLang="en-US" sz="2400" dirty="0" smtClean="0"/>
              <a:t> from the patterns. </a:t>
            </a:r>
            <a:r>
              <a:rPr lang="en-US" altLang="en-US" sz="2400" dirty="0" smtClean="0">
                <a:solidFill>
                  <a:srgbClr val="CC0000"/>
                </a:solidFill>
              </a:rPr>
              <a:t>Understandable:</a:t>
            </a:r>
            <a:r>
              <a:rPr lang="en-US" altLang="en-US" sz="2400" dirty="0" smtClean="0"/>
              <a:t> Should be interpreted and comprehended the patterns.</a:t>
            </a:r>
          </a:p>
          <a:p>
            <a:pPr marL="800100" lvl="2" indent="0">
              <a:buNone/>
            </a:pPr>
            <a:endParaRPr lang="en-US" dirty="0" smtClean="0">
              <a:latin typeface="Calibri" panose="020F0502020204030204" pitchFamily="34" charset="0"/>
              <a:cs typeface="Calibri" pitchFamily="34" charset="0"/>
            </a:endParaRPr>
          </a:p>
          <a:p>
            <a:endParaRPr lang="en-US" dirty="0"/>
          </a:p>
        </p:txBody>
      </p:sp>
      <p:sp>
        <p:nvSpPr>
          <p:cNvPr id="4" name="Slide Number Placeholder 3"/>
          <p:cNvSpPr>
            <a:spLocks noGrp="1"/>
          </p:cNvSpPr>
          <p:nvPr>
            <p:ph type="sldNum" sz="quarter" idx="10"/>
          </p:nvPr>
        </p:nvSpPr>
        <p:spPr/>
        <p:txBody>
          <a:bodyPr/>
          <a:lstStyle/>
          <a:p>
            <a:fld id="{CAC6BFAB-5C13-4566-A8CE-10903D7E941C}" type="slidenum">
              <a:rPr lang="en-US" smtClean="0"/>
              <a:pPr/>
              <a:t>4</a:t>
            </a:fld>
            <a:endParaRPr lang="en-US"/>
          </a:p>
        </p:txBody>
      </p:sp>
    </p:spTree>
    <p:extLst>
      <p:ext uri="{BB962C8B-B14F-4D97-AF65-F5344CB8AC3E}">
        <p14:creationId xmlns:p14="http://schemas.microsoft.com/office/powerpoint/2010/main" val="4279533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Decision</a:t>
            </a:r>
            <a:r>
              <a:rPr lang="en-US" baseline="0" dirty="0" smtClean="0"/>
              <a:t> – </a:t>
            </a:r>
            <a:r>
              <a:rPr lang="en-US" baseline="0" dirty="0" err="1" smtClean="0"/>
              <a:t>readimission</a:t>
            </a:r>
            <a:r>
              <a:rPr lang="en-US" baseline="0" dirty="0" smtClean="0"/>
              <a:t> (yes/no). Fraud (Yes/no)</a:t>
            </a:r>
            <a:endParaRPr lang="en-US" dirty="0"/>
          </a:p>
        </p:txBody>
      </p:sp>
      <p:sp>
        <p:nvSpPr>
          <p:cNvPr id="4" name="Slide Number Placeholder 3"/>
          <p:cNvSpPr>
            <a:spLocks noGrp="1"/>
          </p:cNvSpPr>
          <p:nvPr>
            <p:ph type="sldNum" sz="quarter" idx="10"/>
          </p:nvPr>
        </p:nvSpPr>
        <p:spPr/>
        <p:txBody>
          <a:bodyPr/>
          <a:lstStyle/>
          <a:p>
            <a:fld id="{CAC6BFAB-5C13-4566-A8CE-10903D7E941C}" type="slidenum">
              <a:rPr lang="en-US" smtClean="0"/>
              <a:pPr/>
              <a:t>6</a:t>
            </a:fld>
            <a:endParaRPr lang="en-US"/>
          </a:p>
        </p:txBody>
      </p:sp>
    </p:spTree>
    <p:extLst>
      <p:ext uri="{BB962C8B-B14F-4D97-AF65-F5344CB8AC3E}">
        <p14:creationId xmlns:p14="http://schemas.microsoft.com/office/powerpoint/2010/main" val="838872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regression and neural network if missing values are not imputed</a:t>
            </a:r>
            <a:r>
              <a:rPr lang="en-US" baseline="0" dirty="0" smtClean="0"/>
              <a:t> samples will be very small since they do Complete Case Analysis. With missing values it is not advisable to score the new dataset (even a decision tree can handle the missing values).</a:t>
            </a:r>
            <a:endParaRPr lang="en-US" dirty="0"/>
          </a:p>
        </p:txBody>
      </p:sp>
      <p:sp>
        <p:nvSpPr>
          <p:cNvPr id="4" name="Slide Number Placeholder 3"/>
          <p:cNvSpPr>
            <a:spLocks noGrp="1"/>
          </p:cNvSpPr>
          <p:nvPr>
            <p:ph type="sldNum" sz="quarter" idx="10"/>
          </p:nvPr>
        </p:nvSpPr>
        <p:spPr/>
        <p:txBody>
          <a:bodyPr/>
          <a:lstStyle/>
          <a:p>
            <a:fld id="{CAC6BFAB-5C13-4566-A8CE-10903D7E941C}" type="slidenum">
              <a:rPr lang="en-US" smtClean="0"/>
              <a:pPr/>
              <a:t>8</a:t>
            </a:fld>
            <a:endParaRPr lang="en-US"/>
          </a:p>
        </p:txBody>
      </p:sp>
    </p:spTree>
    <p:extLst>
      <p:ext uri="{BB962C8B-B14F-4D97-AF65-F5344CB8AC3E}">
        <p14:creationId xmlns:p14="http://schemas.microsoft.com/office/powerpoint/2010/main" val="2549830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Neural Net has a complex</a:t>
            </a:r>
            <a:r>
              <a:rPr lang="en-US" baseline="0" dirty="0" smtClean="0"/>
              <a:t> hidden algorithms it is better to have few important variables. It can be do by running Decision tree or regression </a:t>
            </a:r>
            <a:r>
              <a:rPr lang="en-US" baseline="0" smtClean="0"/>
              <a:t>before Neural Net. </a:t>
            </a:r>
            <a:endParaRPr lang="en-US" dirty="0"/>
          </a:p>
        </p:txBody>
      </p:sp>
      <p:sp>
        <p:nvSpPr>
          <p:cNvPr id="4" name="Slide Number Placeholder 3"/>
          <p:cNvSpPr>
            <a:spLocks noGrp="1"/>
          </p:cNvSpPr>
          <p:nvPr>
            <p:ph type="sldNum" sz="quarter" idx="10"/>
          </p:nvPr>
        </p:nvSpPr>
        <p:spPr/>
        <p:txBody>
          <a:bodyPr/>
          <a:lstStyle/>
          <a:p>
            <a:fld id="{CAC6BFAB-5C13-4566-A8CE-10903D7E941C}" type="slidenum">
              <a:rPr lang="en-US" smtClean="0"/>
              <a:pPr/>
              <a:t>9</a:t>
            </a:fld>
            <a:endParaRPr lang="en-US"/>
          </a:p>
        </p:txBody>
      </p:sp>
    </p:spTree>
    <p:extLst>
      <p:ext uri="{BB962C8B-B14F-4D97-AF65-F5344CB8AC3E}">
        <p14:creationId xmlns:p14="http://schemas.microsoft.com/office/powerpoint/2010/main" val="3267758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6BFAB-5C13-4566-A8CE-10903D7E941C}" type="slidenum">
              <a:rPr lang="en-US" smtClean="0"/>
              <a:pPr/>
              <a:t>11</a:t>
            </a:fld>
            <a:endParaRPr lang="en-US"/>
          </a:p>
        </p:txBody>
      </p:sp>
    </p:spTree>
    <p:extLst>
      <p:ext uri="{BB962C8B-B14F-4D97-AF65-F5344CB8AC3E}">
        <p14:creationId xmlns:p14="http://schemas.microsoft.com/office/powerpoint/2010/main" val="3955914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6BFAB-5C13-4566-A8CE-10903D7E941C}" type="slidenum">
              <a:rPr lang="en-US" smtClean="0"/>
              <a:pPr/>
              <a:t>12</a:t>
            </a:fld>
            <a:endParaRPr lang="en-US"/>
          </a:p>
        </p:txBody>
      </p:sp>
    </p:spTree>
    <p:extLst>
      <p:ext uri="{BB962C8B-B14F-4D97-AF65-F5344CB8AC3E}">
        <p14:creationId xmlns:p14="http://schemas.microsoft.com/office/powerpoint/2010/main" val="2388919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6BFAB-5C13-4566-A8CE-10903D7E941C}" type="slidenum">
              <a:rPr lang="en-US" smtClean="0"/>
              <a:pPr/>
              <a:t>20</a:t>
            </a:fld>
            <a:endParaRPr lang="en-US"/>
          </a:p>
        </p:txBody>
      </p:sp>
    </p:spTree>
    <p:extLst>
      <p:ext uri="{BB962C8B-B14F-4D97-AF65-F5344CB8AC3E}">
        <p14:creationId xmlns:p14="http://schemas.microsoft.com/office/powerpoint/2010/main" val="885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7D316E23-6FB4-4F27-A919-29995206BE4F}" type="slidenum">
              <a:rPr lang="en-US"/>
              <a:pPr/>
              <a:t>‹#›</a:t>
            </a:fld>
            <a:endParaRPr lang="en-US"/>
          </a:p>
        </p:txBody>
      </p:sp>
    </p:spTree>
    <p:extLst>
      <p:ext uri="{BB962C8B-B14F-4D97-AF65-F5344CB8AC3E}">
        <p14:creationId xmlns:p14="http://schemas.microsoft.com/office/powerpoint/2010/main" val="2402851366"/>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D6994ED2-EBDC-419D-B2D8-04A9EAA6C3FB}" type="slidenum">
              <a:rPr lang="en-US"/>
              <a:pPr/>
              <a:t>‹#›</a:t>
            </a:fld>
            <a:endParaRPr lang="en-US"/>
          </a:p>
        </p:txBody>
      </p:sp>
    </p:spTree>
    <p:extLst>
      <p:ext uri="{BB962C8B-B14F-4D97-AF65-F5344CB8AC3E}">
        <p14:creationId xmlns:p14="http://schemas.microsoft.com/office/powerpoint/2010/main" val="1525266933"/>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066E936-5469-4BB8-AA43-1A646BCEEDEA}" type="slidenum">
              <a:rPr lang="en-US"/>
              <a:pPr/>
              <a:t>‹#›</a:t>
            </a:fld>
            <a:endParaRPr lang="en-US"/>
          </a:p>
        </p:txBody>
      </p:sp>
    </p:spTree>
    <p:extLst>
      <p:ext uri="{BB962C8B-B14F-4D97-AF65-F5344CB8AC3E}">
        <p14:creationId xmlns:p14="http://schemas.microsoft.com/office/powerpoint/2010/main" val="2094772368"/>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957B400E-C461-4988-9509-3BEF9539EA80}" type="slidenum">
              <a:rPr lang="en-US"/>
              <a:pPr/>
              <a:t>‹#›</a:t>
            </a:fld>
            <a:endParaRPr lang="en-US"/>
          </a:p>
        </p:txBody>
      </p:sp>
    </p:spTree>
    <p:extLst>
      <p:ext uri="{BB962C8B-B14F-4D97-AF65-F5344CB8AC3E}">
        <p14:creationId xmlns:p14="http://schemas.microsoft.com/office/powerpoint/2010/main" val="824918987"/>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B00F5A8-DC82-46B3-AE18-289BCAC76FF5}" type="slidenum">
              <a:rPr lang="en-US"/>
              <a:pPr/>
              <a:t>‹#›</a:t>
            </a:fld>
            <a:endParaRPr lang="en-US"/>
          </a:p>
        </p:txBody>
      </p:sp>
    </p:spTree>
    <p:extLst>
      <p:ext uri="{BB962C8B-B14F-4D97-AF65-F5344CB8AC3E}">
        <p14:creationId xmlns:p14="http://schemas.microsoft.com/office/powerpoint/2010/main" val="2919312442"/>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0B651DA7-D1F4-415D-80A7-B1A8557FF5DF}" type="slidenum">
              <a:rPr lang="en-US"/>
              <a:pPr/>
              <a:t>‹#›</a:t>
            </a:fld>
            <a:endParaRPr lang="en-US"/>
          </a:p>
        </p:txBody>
      </p:sp>
    </p:spTree>
    <p:extLst>
      <p:ext uri="{BB962C8B-B14F-4D97-AF65-F5344CB8AC3E}">
        <p14:creationId xmlns:p14="http://schemas.microsoft.com/office/powerpoint/2010/main" val="4120769951"/>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AE50976D-3B19-42A4-A84C-104791AD94CE}" type="slidenum">
              <a:rPr lang="en-US"/>
              <a:pPr/>
              <a:t>‹#›</a:t>
            </a:fld>
            <a:endParaRPr lang="en-US"/>
          </a:p>
        </p:txBody>
      </p:sp>
    </p:spTree>
    <p:extLst>
      <p:ext uri="{BB962C8B-B14F-4D97-AF65-F5344CB8AC3E}">
        <p14:creationId xmlns:p14="http://schemas.microsoft.com/office/powerpoint/2010/main" val="477888776"/>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14F89793-E1BB-4786-91B7-D0677642267F}" type="slidenum">
              <a:rPr lang="en-US"/>
              <a:pPr/>
              <a:t>‹#›</a:t>
            </a:fld>
            <a:endParaRPr lang="en-US"/>
          </a:p>
        </p:txBody>
      </p:sp>
    </p:spTree>
    <p:extLst>
      <p:ext uri="{BB962C8B-B14F-4D97-AF65-F5344CB8AC3E}">
        <p14:creationId xmlns:p14="http://schemas.microsoft.com/office/powerpoint/2010/main" val="2956610343"/>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AF4B1814-558D-45E0-AC96-4F8CD54CD773}" type="slidenum">
              <a:rPr lang="en-US"/>
              <a:pPr/>
              <a:t>‹#›</a:t>
            </a:fld>
            <a:endParaRPr lang="en-US"/>
          </a:p>
        </p:txBody>
      </p:sp>
    </p:spTree>
    <p:extLst>
      <p:ext uri="{BB962C8B-B14F-4D97-AF65-F5344CB8AC3E}">
        <p14:creationId xmlns:p14="http://schemas.microsoft.com/office/powerpoint/2010/main" val="2576493140"/>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1DFC3D72-9DA8-4B22-A117-5320C8D436B9}" type="slidenum">
              <a:rPr lang="en-US"/>
              <a:pPr/>
              <a:t>‹#›</a:t>
            </a:fld>
            <a:endParaRPr lang="en-US"/>
          </a:p>
        </p:txBody>
      </p:sp>
    </p:spTree>
    <p:extLst>
      <p:ext uri="{BB962C8B-B14F-4D97-AF65-F5344CB8AC3E}">
        <p14:creationId xmlns:p14="http://schemas.microsoft.com/office/powerpoint/2010/main" val="3825349806"/>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745AF124-1D60-410C-A805-05C1BA1D5635}" type="slidenum">
              <a:rPr lang="en-US"/>
              <a:pPr/>
              <a:t>‹#›</a:t>
            </a:fld>
            <a:endParaRPr lang="en-US"/>
          </a:p>
        </p:txBody>
      </p:sp>
    </p:spTree>
    <p:extLst>
      <p:ext uri="{BB962C8B-B14F-4D97-AF65-F5344CB8AC3E}">
        <p14:creationId xmlns:p14="http://schemas.microsoft.com/office/powerpoint/2010/main" val="1717563038"/>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0943F57-B5C6-4259-8926-481DE8144D9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Click="0"/>
    </mc:Choice>
    <mc:Fallback>
      <p:transition spd="slow" advClick="0"/>
    </mc:Fallback>
  </mc:AlternateConten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762000"/>
            <a:ext cx="8077200" cy="1905000"/>
          </a:xfrm>
        </p:spPr>
        <p:txBody>
          <a:bodyPr/>
          <a:lstStyle/>
          <a:p>
            <a:pPr eaLnBrk="1" hangingPunct="1"/>
            <a:r>
              <a:rPr lang="en-US" sz="4000" b="1" dirty="0" smtClean="0">
                <a:latin typeface="Calibri" pitchFamily="34" charset="0"/>
                <a:cs typeface="Calibri" pitchFamily="34" charset="0"/>
              </a:rPr>
              <a:t>Data Mining in Health Analytics and A Quick Look at SAS Enterprise Miner Interface</a:t>
            </a:r>
          </a:p>
        </p:txBody>
      </p:sp>
      <p:sp>
        <p:nvSpPr>
          <p:cNvPr id="2051" name="Rectangle 3"/>
          <p:cNvSpPr>
            <a:spLocks noGrp="1" noChangeArrowheads="1"/>
          </p:cNvSpPr>
          <p:nvPr>
            <p:ph type="subTitle" idx="1"/>
          </p:nvPr>
        </p:nvSpPr>
        <p:spPr/>
        <p:txBody>
          <a:bodyPr/>
          <a:lstStyle/>
          <a:p>
            <a:pPr eaLnBrk="1" hangingPunct="1"/>
            <a:r>
              <a:rPr lang="en-US" sz="2800" dirty="0" smtClean="0">
                <a:latin typeface="Calibri" pitchFamily="34" charset="0"/>
                <a:cs typeface="Calibri" pitchFamily="34" charset="0"/>
              </a:rPr>
              <a:t>Ram Poudel</a:t>
            </a:r>
          </a:p>
          <a:p>
            <a:pPr eaLnBrk="1" hangingPunct="1"/>
            <a:r>
              <a:rPr lang="en-US" sz="2800" dirty="0" smtClean="0">
                <a:latin typeface="Calibri" pitchFamily="34" charset="0"/>
                <a:cs typeface="Calibri" pitchFamily="34" charset="0"/>
              </a:rPr>
              <a:t>Department of Behavioral Pediatrics</a:t>
            </a:r>
          </a:p>
          <a:p>
            <a:pPr eaLnBrk="1" hangingPunct="1"/>
            <a:r>
              <a:rPr lang="en-US" sz="2800" dirty="0" smtClean="0">
                <a:latin typeface="Calibri" pitchFamily="34" charset="0"/>
                <a:cs typeface="Calibri" pitchFamily="34" charset="0"/>
              </a:rPr>
              <a:t>June 2</a:t>
            </a:r>
            <a:r>
              <a:rPr lang="en-US" sz="2800" baseline="30000" dirty="0" smtClean="0">
                <a:latin typeface="Calibri" pitchFamily="34" charset="0"/>
                <a:cs typeface="Calibri" pitchFamily="34" charset="0"/>
              </a:rPr>
              <a:t>nd</a:t>
            </a:r>
            <a:r>
              <a:rPr lang="en-US" sz="2800" dirty="0" smtClean="0">
                <a:latin typeface="Calibri" pitchFamily="34" charset="0"/>
                <a:cs typeface="Calibri" pitchFamily="34" charset="0"/>
              </a:rPr>
              <a:t> , 2015</a:t>
            </a: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71435" y="228600"/>
            <a:ext cx="8229600" cy="868362"/>
          </a:xfrm>
        </p:spPr>
        <p:txBody>
          <a:bodyPr/>
          <a:lstStyle/>
          <a:p>
            <a:pPr eaLnBrk="1" hangingPunct="1"/>
            <a:r>
              <a:rPr lang="en-US" dirty="0" smtClean="0">
                <a:latin typeface="Calibri" pitchFamily="34" charset="0"/>
                <a:cs typeface="Calibri" pitchFamily="34" charset="0"/>
              </a:rPr>
              <a:t>Open Tools for Data Mining</a:t>
            </a:r>
          </a:p>
        </p:txBody>
      </p:sp>
      <p:pic>
        <p:nvPicPr>
          <p:cNvPr id="2" name="Picture 1"/>
          <p:cNvPicPr>
            <a:picLocks noChangeAspect="1"/>
          </p:cNvPicPr>
          <p:nvPr/>
        </p:nvPicPr>
        <p:blipFill>
          <a:blip r:embed="rId2"/>
          <a:stretch>
            <a:fillRect/>
          </a:stretch>
        </p:blipFill>
        <p:spPr>
          <a:xfrm>
            <a:off x="685800" y="1524000"/>
            <a:ext cx="3446563" cy="2590800"/>
          </a:xfrm>
          <a:prstGeom prst="rect">
            <a:avLst/>
          </a:prstGeom>
        </p:spPr>
      </p:pic>
      <p:pic>
        <p:nvPicPr>
          <p:cNvPr id="3" name="Picture 2"/>
          <p:cNvPicPr>
            <a:picLocks noChangeAspect="1"/>
          </p:cNvPicPr>
          <p:nvPr/>
        </p:nvPicPr>
        <p:blipFill>
          <a:blip r:embed="rId3"/>
          <a:stretch>
            <a:fillRect/>
          </a:stretch>
        </p:blipFill>
        <p:spPr>
          <a:xfrm>
            <a:off x="3733800" y="1457387"/>
            <a:ext cx="3950379" cy="1133414"/>
          </a:xfrm>
          <a:prstGeom prst="rect">
            <a:avLst/>
          </a:prstGeom>
        </p:spPr>
      </p:pic>
      <p:pic>
        <p:nvPicPr>
          <p:cNvPr id="4" name="Picture 3"/>
          <p:cNvPicPr>
            <a:picLocks noChangeAspect="1"/>
          </p:cNvPicPr>
          <p:nvPr/>
        </p:nvPicPr>
        <p:blipFill>
          <a:blip r:embed="rId4"/>
          <a:stretch>
            <a:fillRect/>
          </a:stretch>
        </p:blipFill>
        <p:spPr>
          <a:xfrm>
            <a:off x="6703815" y="2407436"/>
            <a:ext cx="1918061" cy="1096962"/>
          </a:xfrm>
          <a:prstGeom prst="rect">
            <a:avLst/>
          </a:prstGeom>
        </p:spPr>
      </p:pic>
      <p:pic>
        <p:nvPicPr>
          <p:cNvPr id="6" name="Picture 5"/>
          <p:cNvPicPr>
            <a:picLocks noChangeAspect="1"/>
          </p:cNvPicPr>
          <p:nvPr/>
        </p:nvPicPr>
        <p:blipFill>
          <a:blip r:embed="rId5"/>
          <a:stretch>
            <a:fillRect/>
          </a:stretch>
        </p:blipFill>
        <p:spPr>
          <a:xfrm>
            <a:off x="4235981" y="2667000"/>
            <a:ext cx="1856301" cy="1371600"/>
          </a:xfrm>
          <a:prstGeom prst="rect">
            <a:avLst/>
          </a:prstGeom>
        </p:spPr>
      </p:pic>
      <p:pic>
        <p:nvPicPr>
          <p:cNvPr id="7" name="Picture 6"/>
          <p:cNvPicPr>
            <a:picLocks noChangeAspect="1"/>
          </p:cNvPicPr>
          <p:nvPr/>
        </p:nvPicPr>
        <p:blipFill>
          <a:blip r:embed="rId6"/>
          <a:stretch>
            <a:fillRect/>
          </a:stretch>
        </p:blipFill>
        <p:spPr>
          <a:xfrm>
            <a:off x="5704802" y="4184733"/>
            <a:ext cx="2209800" cy="1477782"/>
          </a:xfrm>
          <a:prstGeom prst="rect">
            <a:avLst/>
          </a:prstGeom>
        </p:spPr>
      </p:pic>
      <p:pic>
        <p:nvPicPr>
          <p:cNvPr id="8" name="Picture 7"/>
          <p:cNvPicPr>
            <a:picLocks noChangeAspect="1"/>
          </p:cNvPicPr>
          <p:nvPr/>
        </p:nvPicPr>
        <p:blipFill>
          <a:blip r:embed="rId7"/>
          <a:stretch>
            <a:fillRect/>
          </a:stretch>
        </p:blipFill>
        <p:spPr>
          <a:xfrm>
            <a:off x="1428051" y="4165041"/>
            <a:ext cx="2610549" cy="1708343"/>
          </a:xfrm>
          <a:prstGeom prst="rect">
            <a:avLst/>
          </a:prstGeom>
        </p:spPr>
      </p:pic>
      <p:sp>
        <p:nvSpPr>
          <p:cNvPr id="12291" name="Rectangle 3"/>
          <p:cNvSpPr>
            <a:spLocks noGrp="1" noChangeArrowheads="1"/>
          </p:cNvSpPr>
          <p:nvPr>
            <p:ph type="body" idx="1"/>
          </p:nvPr>
        </p:nvSpPr>
        <p:spPr>
          <a:xfrm>
            <a:off x="457200" y="1096962"/>
            <a:ext cx="8229600" cy="5029201"/>
          </a:xfrm>
        </p:spPr>
        <p:txBody>
          <a:bodyPr/>
          <a:lstStyle/>
          <a:p>
            <a:pPr marL="0" indent="0" eaLnBrk="1" hangingPunct="1">
              <a:lnSpc>
                <a:spcPct val="90000"/>
              </a:lnSpc>
              <a:buNone/>
            </a:pPr>
            <a:endParaRPr lang="en-US" sz="2800" dirty="0" smtClean="0">
              <a:latin typeface="Calibri" pitchFamily="34" charset="0"/>
              <a:cs typeface="Calibri" pitchFamily="34" charset="0"/>
            </a:endParaRPr>
          </a:p>
        </p:txBody>
      </p:sp>
      <p:sp>
        <p:nvSpPr>
          <p:cNvPr id="5" name="TextBox 4"/>
          <p:cNvSpPr txBox="1"/>
          <p:nvPr/>
        </p:nvSpPr>
        <p:spPr>
          <a:xfrm>
            <a:off x="6934200" y="2947039"/>
            <a:ext cx="896837" cy="369332"/>
          </a:xfrm>
          <a:prstGeom prst="rect">
            <a:avLst/>
          </a:prstGeom>
          <a:noFill/>
        </p:spPr>
        <p:txBody>
          <a:bodyPr wrap="square" rtlCol="0">
            <a:spAutoFit/>
          </a:bodyPr>
          <a:lstStyle/>
          <a:p>
            <a:r>
              <a:rPr lang="en-US" dirty="0" smtClean="0"/>
              <a:t>WEKA</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681360" y="1197429"/>
            <a:ext cx="5019675" cy="3314700"/>
          </a:xfrm>
          <a:prstGeom prst="rect">
            <a:avLst/>
          </a:prstGeom>
        </p:spPr>
      </p:pic>
      <p:sp>
        <p:nvSpPr>
          <p:cNvPr id="13314" name="Rectangle 3"/>
          <p:cNvSpPr>
            <a:spLocks noGrp="1" noChangeArrowheads="1"/>
          </p:cNvSpPr>
          <p:nvPr>
            <p:ph type="body" idx="1"/>
          </p:nvPr>
        </p:nvSpPr>
        <p:spPr>
          <a:xfrm>
            <a:off x="304800" y="1219200"/>
            <a:ext cx="8534400" cy="5117275"/>
          </a:xfrm>
        </p:spPr>
        <p:txBody>
          <a:bodyPr/>
          <a:lstStyle/>
          <a:p>
            <a:pPr marL="114300" indent="-457200" eaLnBrk="1" hangingPunct="1">
              <a:lnSpc>
                <a:spcPct val="90000"/>
              </a:lnSpc>
              <a:buFont typeface="Arial" panose="020B0604020202020204" pitchFamily="34" charset="0"/>
              <a:buChar char="•"/>
            </a:pPr>
            <a:endParaRPr lang="en-US" dirty="0" smtClean="0">
              <a:latin typeface="Calibri" pitchFamily="34" charset="0"/>
              <a:cs typeface="Calibri" pitchFamily="34" charset="0"/>
            </a:endParaRPr>
          </a:p>
          <a:p>
            <a:pPr marL="114300" indent="-457200" eaLnBrk="1" hangingPunct="1">
              <a:lnSpc>
                <a:spcPct val="90000"/>
              </a:lnSpc>
              <a:buFont typeface="Arial" panose="020B0604020202020204" pitchFamily="34" charset="0"/>
              <a:buChar char="•"/>
            </a:pPr>
            <a:endParaRPr lang="en-US" dirty="0">
              <a:latin typeface="Calibri" pitchFamily="34" charset="0"/>
              <a:cs typeface="Calibri" pitchFamily="34" charset="0"/>
            </a:endParaRPr>
          </a:p>
          <a:p>
            <a:pPr marL="114300" indent="-457200" eaLnBrk="1" hangingPunct="1">
              <a:lnSpc>
                <a:spcPct val="90000"/>
              </a:lnSpc>
              <a:buFont typeface="Arial" panose="020B0604020202020204" pitchFamily="34" charset="0"/>
              <a:buChar char="•"/>
            </a:pPr>
            <a:endParaRPr lang="en-US" dirty="0" smtClean="0">
              <a:latin typeface="Calibri" pitchFamily="34" charset="0"/>
              <a:cs typeface="Calibri" pitchFamily="34" charset="0"/>
            </a:endParaRPr>
          </a:p>
          <a:p>
            <a:pPr marL="114300" indent="-457200" eaLnBrk="1" hangingPunct="1">
              <a:lnSpc>
                <a:spcPct val="90000"/>
              </a:lnSpc>
              <a:buFont typeface="Arial" panose="020B0604020202020204" pitchFamily="34" charset="0"/>
              <a:buChar char="•"/>
            </a:pPr>
            <a:r>
              <a:rPr lang="en-US" dirty="0" smtClean="0">
                <a:latin typeface="Calibri" pitchFamily="34" charset="0"/>
                <a:cs typeface="Calibri" pitchFamily="34" charset="0"/>
              </a:rPr>
              <a:t>SAS EG</a:t>
            </a:r>
          </a:p>
          <a:p>
            <a:pPr marL="114300" indent="-457200" eaLnBrk="1" hangingPunct="1">
              <a:lnSpc>
                <a:spcPct val="90000"/>
              </a:lnSpc>
              <a:buFont typeface="Arial" panose="020B0604020202020204" pitchFamily="34" charset="0"/>
              <a:buChar char="•"/>
            </a:pPr>
            <a:r>
              <a:rPr lang="en-US" dirty="0" smtClean="0">
                <a:latin typeface="Calibri" pitchFamily="34" charset="0"/>
                <a:cs typeface="Calibri" pitchFamily="34" charset="0"/>
              </a:rPr>
              <a:t>SAS EM</a:t>
            </a:r>
          </a:p>
          <a:p>
            <a:pPr marL="114300" indent="-457200" eaLnBrk="1" hangingPunct="1">
              <a:lnSpc>
                <a:spcPct val="90000"/>
              </a:lnSpc>
              <a:buFont typeface="Arial" panose="020B0604020202020204" pitchFamily="34" charset="0"/>
              <a:buChar char="•"/>
            </a:pPr>
            <a:r>
              <a:rPr lang="en-US" dirty="0" smtClean="0">
                <a:latin typeface="Calibri" pitchFamily="34" charset="0"/>
                <a:cs typeface="Calibri" pitchFamily="34" charset="0"/>
              </a:rPr>
              <a:t>SAS Forecast Studio</a:t>
            </a:r>
          </a:p>
          <a:p>
            <a:pPr marL="114300" indent="-457200" eaLnBrk="1" hangingPunct="1">
              <a:lnSpc>
                <a:spcPct val="90000"/>
              </a:lnSpc>
              <a:buFont typeface="Arial" panose="020B0604020202020204" pitchFamily="34" charset="0"/>
              <a:buChar char="•"/>
            </a:pPr>
            <a:r>
              <a:rPr lang="en-US" dirty="0" smtClean="0">
                <a:latin typeface="Calibri" pitchFamily="34" charset="0"/>
                <a:cs typeface="Calibri" pitchFamily="34" charset="0"/>
              </a:rPr>
              <a:t>JMP</a:t>
            </a:r>
          </a:p>
          <a:p>
            <a:pPr marL="0" indent="0" eaLnBrk="1" hangingPunct="1">
              <a:lnSpc>
                <a:spcPct val="90000"/>
              </a:lnSpc>
              <a:buNone/>
            </a:pPr>
            <a:endParaRPr lang="en-US" dirty="0" smtClean="0">
              <a:latin typeface="Calibri" pitchFamily="34" charset="0"/>
              <a:cs typeface="Calibri" pitchFamily="34" charset="0"/>
            </a:endParaRPr>
          </a:p>
        </p:txBody>
      </p:sp>
      <p:sp>
        <p:nvSpPr>
          <p:cNvPr id="5" name="Rectangle 2"/>
          <p:cNvSpPr>
            <a:spLocks noGrp="1" noChangeArrowheads="1"/>
          </p:cNvSpPr>
          <p:nvPr>
            <p:ph type="title"/>
          </p:nvPr>
        </p:nvSpPr>
        <p:spPr>
          <a:xfrm>
            <a:off x="228600" y="228600"/>
            <a:ext cx="8472435" cy="1143000"/>
          </a:xfrm>
        </p:spPr>
        <p:txBody>
          <a:bodyPr/>
          <a:lstStyle/>
          <a:p>
            <a:pPr eaLnBrk="1" hangingPunct="1"/>
            <a:r>
              <a:rPr lang="en-US" sz="4000" dirty="0" smtClean="0">
                <a:latin typeface="Calibri" pitchFamily="34" charset="0"/>
                <a:cs typeface="Calibri" pitchFamily="34" charset="0"/>
              </a:rPr>
              <a:t>Tools for Data Mining from SAS System</a:t>
            </a: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z="4000" dirty="0" smtClean="0">
                <a:latin typeface="Calibri" pitchFamily="34" charset="0"/>
                <a:cs typeface="Calibri" pitchFamily="34" charset="0"/>
              </a:rPr>
              <a:t>Introduction to SAS Enterprise Miner</a:t>
            </a:r>
          </a:p>
        </p:txBody>
      </p:sp>
      <p:sp>
        <p:nvSpPr>
          <p:cNvPr id="14339" name="Rectangle 3"/>
          <p:cNvSpPr>
            <a:spLocks noGrp="1" noChangeArrowheads="1"/>
          </p:cNvSpPr>
          <p:nvPr>
            <p:ph type="body" idx="1"/>
          </p:nvPr>
        </p:nvSpPr>
        <p:spPr/>
        <p:txBody>
          <a:bodyPr/>
          <a:lstStyle/>
          <a:p>
            <a:pPr eaLnBrk="1" hangingPunct="1">
              <a:lnSpc>
                <a:spcPct val="90000"/>
              </a:lnSpc>
              <a:buFontTx/>
              <a:buNone/>
            </a:pPr>
            <a:r>
              <a:rPr lang="en-US" sz="2400" dirty="0" smtClean="0">
                <a:latin typeface="Calibri" pitchFamily="34" charset="0"/>
                <a:cs typeface="Calibri" pitchFamily="34" charset="0"/>
              </a:rPr>
              <a:t>	SAS EM streamlines the Data Mining process to create highly accurate predictive and descriptive models based on the vast amount of data gathered from across an entity.</a:t>
            </a:r>
          </a:p>
          <a:p>
            <a:pPr eaLnBrk="1" hangingPunct="1">
              <a:lnSpc>
                <a:spcPct val="90000"/>
              </a:lnSpc>
              <a:buFontTx/>
              <a:buNone/>
            </a:pPr>
            <a:endParaRPr lang="en-US" sz="2400" dirty="0" smtClean="0">
              <a:latin typeface="Calibri" pitchFamily="34" charset="0"/>
              <a:cs typeface="Calibri" pitchFamily="34" charset="0"/>
            </a:endParaRPr>
          </a:p>
        </p:txBody>
      </p:sp>
      <p:pic>
        <p:nvPicPr>
          <p:cNvPr id="2" name="Picture 1"/>
          <p:cNvPicPr>
            <a:picLocks noChangeAspect="1"/>
          </p:cNvPicPr>
          <p:nvPr/>
        </p:nvPicPr>
        <p:blipFill>
          <a:blip r:embed="rId3"/>
          <a:stretch>
            <a:fillRect/>
          </a:stretch>
        </p:blipFill>
        <p:spPr>
          <a:xfrm>
            <a:off x="1371600" y="2667000"/>
            <a:ext cx="6629400" cy="392255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z="4000" dirty="0" smtClean="0">
                <a:latin typeface="Calibri" pitchFamily="34" charset="0"/>
                <a:cs typeface="Calibri" pitchFamily="34" charset="0"/>
              </a:rPr>
              <a:t>SAS EM Analytic Strengths</a:t>
            </a:r>
          </a:p>
        </p:txBody>
      </p:sp>
      <p:sp>
        <p:nvSpPr>
          <p:cNvPr id="10243" name="Rectangle 3"/>
          <p:cNvSpPr>
            <a:spLocks noGrp="1" noChangeArrowheads="1"/>
          </p:cNvSpPr>
          <p:nvPr>
            <p:ph type="body" idx="1"/>
          </p:nvPr>
        </p:nvSpPr>
        <p:spPr/>
        <p:txBody>
          <a:bodyPr/>
          <a:lstStyle/>
          <a:p>
            <a:pPr eaLnBrk="1" hangingPunct="1">
              <a:lnSpc>
                <a:spcPct val="90000"/>
              </a:lnSpc>
              <a:buFontTx/>
              <a:buNone/>
            </a:pPr>
            <a:endParaRPr lang="en-US" sz="2800" dirty="0" smtClean="0">
              <a:latin typeface="Calibri" pitchFamily="34" charset="0"/>
              <a:cs typeface="Calibri" pitchFamily="34" charset="0"/>
            </a:endParaRPr>
          </a:p>
        </p:txBody>
      </p:sp>
      <p:pic>
        <p:nvPicPr>
          <p:cNvPr id="2" name="Picture 1"/>
          <p:cNvPicPr>
            <a:picLocks noChangeAspect="1"/>
          </p:cNvPicPr>
          <p:nvPr/>
        </p:nvPicPr>
        <p:blipFill>
          <a:blip r:embed="rId2"/>
          <a:stretch>
            <a:fillRect/>
          </a:stretch>
        </p:blipFill>
        <p:spPr>
          <a:xfrm>
            <a:off x="457200" y="1600200"/>
            <a:ext cx="8229600" cy="46893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Calibri" pitchFamily="34" charset="0"/>
                <a:cs typeface="Calibri" pitchFamily="34" charset="0"/>
              </a:rPr>
              <a:t>SAS EM – Interface Tour</a:t>
            </a:r>
            <a:endParaRPr lang="en-US" sz="4000" dirty="0"/>
          </a:p>
        </p:txBody>
      </p:sp>
      <p:pic>
        <p:nvPicPr>
          <p:cNvPr id="4" name="Content Placeholder 3"/>
          <p:cNvPicPr>
            <a:picLocks noGrp="1" noChangeAspect="1"/>
          </p:cNvPicPr>
          <p:nvPr>
            <p:ph idx="1"/>
          </p:nvPr>
        </p:nvPicPr>
        <p:blipFill>
          <a:blip r:embed="rId2"/>
          <a:stretch>
            <a:fillRect/>
          </a:stretch>
        </p:blipFill>
        <p:spPr>
          <a:xfrm>
            <a:off x="833537" y="1600200"/>
            <a:ext cx="7804744" cy="4724400"/>
          </a:xfrm>
          <a:prstGeom prst="rect">
            <a:avLst/>
          </a:prstGeom>
        </p:spPr>
      </p:pic>
    </p:spTree>
    <p:extLst>
      <p:ext uri="{BB962C8B-B14F-4D97-AF65-F5344CB8AC3E}">
        <p14:creationId xmlns:p14="http://schemas.microsoft.com/office/powerpoint/2010/main" val="64120072"/>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Calibri" pitchFamily="34" charset="0"/>
                <a:cs typeface="Calibri" pitchFamily="34" charset="0"/>
              </a:rPr>
              <a:t>SAS EM – Interface Tour</a:t>
            </a:r>
            <a:endParaRPr lang="en-US" sz="4000" dirty="0"/>
          </a:p>
        </p:txBody>
      </p:sp>
      <p:pic>
        <p:nvPicPr>
          <p:cNvPr id="4" name="Content Placeholder 3"/>
          <p:cNvPicPr>
            <a:picLocks noGrp="1" noChangeAspect="1"/>
          </p:cNvPicPr>
          <p:nvPr>
            <p:ph idx="1"/>
          </p:nvPr>
        </p:nvPicPr>
        <p:blipFill>
          <a:blip r:embed="rId2"/>
          <a:stretch>
            <a:fillRect/>
          </a:stretch>
        </p:blipFill>
        <p:spPr>
          <a:xfrm>
            <a:off x="829545" y="1600200"/>
            <a:ext cx="7813078" cy="4724400"/>
          </a:xfrm>
          <a:prstGeom prst="rect">
            <a:avLst/>
          </a:prstGeom>
        </p:spPr>
      </p:pic>
    </p:spTree>
    <p:extLst>
      <p:ext uri="{BB962C8B-B14F-4D97-AF65-F5344CB8AC3E}">
        <p14:creationId xmlns:p14="http://schemas.microsoft.com/office/powerpoint/2010/main" val="1041221418"/>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Calibri" pitchFamily="34" charset="0"/>
                <a:cs typeface="Calibri" pitchFamily="34" charset="0"/>
              </a:rPr>
              <a:t>SAS EM – Interface Tour</a:t>
            </a:r>
            <a:endParaRPr lang="en-US" sz="4000" dirty="0"/>
          </a:p>
        </p:txBody>
      </p:sp>
      <p:pic>
        <p:nvPicPr>
          <p:cNvPr id="4" name="Content Placeholder 3"/>
          <p:cNvPicPr>
            <a:picLocks noGrp="1" noChangeAspect="1"/>
          </p:cNvPicPr>
          <p:nvPr>
            <p:ph idx="1"/>
          </p:nvPr>
        </p:nvPicPr>
        <p:blipFill>
          <a:blip r:embed="rId2"/>
          <a:stretch>
            <a:fillRect/>
          </a:stretch>
        </p:blipFill>
        <p:spPr>
          <a:xfrm>
            <a:off x="839381" y="1600200"/>
            <a:ext cx="7847419" cy="4757669"/>
          </a:xfrm>
          <a:prstGeom prst="rect">
            <a:avLst/>
          </a:prstGeom>
        </p:spPr>
      </p:pic>
    </p:spTree>
    <p:extLst>
      <p:ext uri="{BB962C8B-B14F-4D97-AF65-F5344CB8AC3E}">
        <p14:creationId xmlns:p14="http://schemas.microsoft.com/office/powerpoint/2010/main" val="1859650408"/>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Calibri" pitchFamily="34" charset="0"/>
                <a:cs typeface="Calibri" pitchFamily="34" charset="0"/>
              </a:rPr>
              <a:t>SAS EM – Interface Tour</a:t>
            </a:r>
            <a:endParaRPr lang="en-US" sz="4000" dirty="0"/>
          </a:p>
        </p:txBody>
      </p:sp>
      <p:pic>
        <p:nvPicPr>
          <p:cNvPr id="4" name="Content Placeholder 3"/>
          <p:cNvPicPr>
            <a:picLocks noGrp="1" noChangeAspect="1"/>
          </p:cNvPicPr>
          <p:nvPr>
            <p:ph idx="1"/>
          </p:nvPr>
        </p:nvPicPr>
        <p:blipFill>
          <a:blip r:embed="rId2"/>
          <a:stretch>
            <a:fillRect/>
          </a:stretch>
        </p:blipFill>
        <p:spPr>
          <a:xfrm>
            <a:off x="852089" y="1600200"/>
            <a:ext cx="7682311" cy="4673480"/>
          </a:xfrm>
          <a:prstGeom prst="rect">
            <a:avLst/>
          </a:prstGeom>
        </p:spPr>
      </p:pic>
    </p:spTree>
    <p:extLst>
      <p:ext uri="{BB962C8B-B14F-4D97-AF65-F5344CB8AC3E}">
        <p14:creationId xmlns:p14="http://schemas.microsoft.com/office/powerpoint/2010/main" val="2488859113"/>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Calibri" pitchFamily="34" charset="0"/>
                <a:cs typeface="Calibri" pitchFamily="34" charset="0"/>
              </a:rPr>
              <a:t>SAS EM – Interface Tour</a:t>
            </a:r>
            <a:endParaRPr lang="en-US" sz="4000" dirty="0"/>
          </a:p>
        </p:txBody>
      </p:sp>
      <p:pic>
        <p:nvPicPr>
          <p:cNvPr id="4" name="Content Placeholder 3"/>
          <p:cNvPicPr>
            <a:picLocks noGrp="1" noChangeAspect="1"/>
          </p:cNvPicPr>
          <p:nvPr>
            <p:ph idx="1"/>
          </p:nvPr>
        </p:nvPicPr>
        <p:blipFill>
          <a:blip r:embed="rId2"/>
          <a:stretch>
            <a:fillRect/>
          </a:stretch>
        </p:blipFill>
        <p:spPr>
          <a:xfrm>
            <a:off x="784252" y="1600200"/>
            <a:ext cx="7907636" cy="4724400"/>
          </a:xfrm>
          <a:prstGeom prst="rect">
            <a:avLst/>
          </a:prstGeom>
        </p:spPr>
      </p:pic>
    </p:spTree>
    <p:extLst>
      <p:ext uri="{BB962C8B-B14F-4D97-AF65-F5344CB8AC3E}">
        <p14:creationId xmlns:p14="http://schemas.microsoft.com/office/powerpoint/2010/main" val="2900881690"/>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Calibri" pitchFamily="34" charset="0"/>
                <a:cs typeface="Calibri" pitchFamily="34" charset="0"/>
              </a:rPr>
              <a:t>SAS EM – Interface Tour</a:t>
            </a:r>
            <a:endParaRPr lang="en-US" sz="4000" dirty="0"/>
          </a:p>
        </p:txBody>
      </p:sp>
      <p:pic>
        <p:nvPicPr>
          <p:cNvPr id="4" name="Content Placeholder 3"/>
          <p:cNvPicPr>
            <a:picLocks noGrp="1" noChangeAspect="1"/>
          </p:cNvPicPr>
          <p:nvPr>
            <p:ph idx="1"/>
          </p:nvPr>
        </p:nvPicPr>
        <p:blipFill>
          <a:blip r:embed="rId2"/>
          <a:stretch>
            <a:fillRect/>
          </a:stretch>
        </p:blipFill>
        <p:spPr>
          <a:xfrm>
            <a:off x="781505" y="1600200"/>
            <a:ext cx="8041005" cy="4800600"/>
          </a:xfrm>
          <a:prstGeom prst="rect">
            <a:avLst/>
          </a:prstGeom>
        </p:spPr>
      </p:pic>
    </p:spTree>
    <p:extLst>
      <p:ext uri="{BB962C8B-B14F-4D97-AF65-F5344CB8AC3E}">
        <p14:creationId xmlns:p14="http://schemas.microsoft.com/office/powerpoint/2010/main" val="2722475880"/>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685800" y="152400"/>
            <a:ext cx="7772400" cy="6629400"/>
          </a:xfrm>
        </p:spPr>
        <p:txBody>
          <a:bodyPr/>
          <a:lstStyle/>
          <a:p>
            <a:pPr marL="0" indent="0" eaLnBrk="1" hangingPunct="1">
              <a:buNone/>
            </a:pPr>
            <a:r>
              <a:rPr lang="en-US" u="sng" dirty="0" smtClean="0">
                <a:latin typeface="Calibri" pitchFamily="34" charset="0"/>
                <a:cs typeface="Calibri" pitchFamily="34" charset="0"/>
              </a:rPr>
              <a:t>Objectives</a:t>
            </a:r>
          </a:p>
          <a:p>
            <a:pPr eaLnBrk="1" hangingPunct="1"/>
            <a:endParaRPr lang="en-US" sz="2800" u="sng" dirty="0">
              <a:latin typeface="Calibri" pitchFamily="34" charset="0"/>
              <a:cs typeface="Calibri" pitchFamily="34" charset="0"/>
            </a:endParaRPr>
          </a:p>
          <a:p>
            <a:pPr eaLnBrk="1" hangingPunct="1"/>
            <a:r>
              <a:rPr lang="en-US" sz="2400" dirty="0" smtClean="0">
                <a:latin typeface="Calibri" pitchFamily="34" charset="0"/>
                <a:cs typeface="Calibri" pitchFamily="34" charset="0"/>
              </a:rPr>
              <a:t>Overview Data Mining</a:t>
            </a:r>
          </a:p>
          <a:p>
            <a:pPr eaLnBrk="1" hangingPunct="1"/>
            <a:endParaRPr lang="en-US" sz="2400" dirty="0" smtClean="0">
              <a:latin typeface="Calibri" pitchFamily="34" charset="0"/>
              <a:cs typeface="Calibri" pitchFamily="34" charset="0"/>
            </a:endParaRPr>
          </a:p>
          <a:p>
            <a:pPr eaLnBrk="1" hangingPunct="1"/>
            <a:r>
              <a:rPr lang="en-US" sz="2400" dirty="0" smtClean="0">
                <a:latin typeface="Calibri" pitchFamily="34" charset="0"/>
                <a:cs typeface="Calibri" pitchFamily="34" charset="0"/>
              </a:rPr>
              <a:t>Overview the basic principle and best practices in Data Mining</a:t>
            </a:r>
          </a:p>
          <a:p>
            <a:pPr eaLnBrk="1" hangingPunct="1"/>
            <a:endParaRPr lang="en-US" sz="2400" dirty="0" smtClean="0">
              <a:latin typeface="Calibri" pitchFamily="34" charset="0"/>
              <a:cs typeface="Calibri" pitchFamily="34" charset="0"/>
            </a:endParaRPr>
          </a:p>
          <a:p>
            <a:pPr eaLnBrk="1" hangingPunct="1"/>
            <a:r>
              <a:rPr lang="en-US" sz="2400" dirty="0" smtClean="0">
                <a:latin typeface="Calibri" pitchFamily="34" charset="0"/>
                <a:cs typeface="Calibri" pitchFamily="34" charset="0"/>
              </a:rPr>
              <a:t>Describe the basic navigation of SAS EM</a:t>
            </a:r>
          </a:p>
          <a:p>
            <a:pPr eaLnBrk="1" hangingPunct="1"/>
            <a:endParaRPr lang="en-US" sz="2400" dirty="0" smtClean="0">
              <a:latin typeface="Calibri" pitchFamily="34" charset="0"/>
              <a:cs typeface="Calibri" pitchFamily="34" charset="0"/>
            </a:endParaRPr>
          </a:p>
          <a:p>
            <a:pPr eaLnBrk="1" hangingPunct="1"/>
            <a:r>
              <a:rPr lang="en-US" sz="2400" dirty="0" smtClean="0">
                <a:latin typeface="Calibri" pitchFamily="34" charset="0"/>
                <a:cs typeface="Calibri" pitchFamily="34" charset="0"/>
              </a:rPr>
              <a:t>Give a high level overview of three widely used modeling algorithms</a:t>
            </a:r>
          </a:p>
          <a:p>
            <a:pPr eaLnBrk="1" hangingPunct="1"/>
            <a:endParaRPr lang="en-US" sz="2400" dirty="0" smtClean="0">
              <a:latin typeface="Calibri" pitchFamily="34" charset="0"/>
              <a:cs typeface="Calibri" pitchFamily="34" charset="0"/>
            </a:endParaRPr>
          </a:p>
          <a:p>
            <a:pPr eaLnBrk="1" hangingPunct="1"/>
            <a:r>
              <a:rPr lang="en-US" sz="2400" dirty="0" smtClean="0">
                <a:latin typeface="Calibri" pitchFamily="34" charset="0"/>
                <a:cs typeface="Calibri" pitchFamily="34" charset="0"/>
              </a:rPr>
              <a:t>Discuss the application of Data Mining in health care.</a:t>
            </a:r>
          </a:p>
          <a:p>
            <a:pPr eaLnBrk="1" hangingPunct="1"/>
            <a:endParaRPr lang="en-US" sz="2800" dirty="0" smtClean="0">
              <a:latin typeface="Calibri" pitchFamily="34" charset="0"/>
              <a:cs typeface="Calibri" pitchFamily="34" charset="0"/>
            </a:endParaRPr>
          </a:p>
          <a:p>
            <a:pPr eaLnBrk="1" hangingPunct="1"/>
            <a:endParaRPr lang="en-US" sz="2800" u="sng" dirty="0" smtClean="0">
              <a:latin typeface="Calibri" pitchFamily="34" charset="0"/>
              <a:cs typeface="Calibri" pitchFamily="34" charset="0"/>
            </a:endParaRPr>
          </a:p>
          <a:p>
            <a:pPr eaLnBrk="1" hangingPunct="1"/>
            <a:endParaRPr lang="en-US" sz="2000" dirty="0" smtClean="0">
              <a:latin typeface="Calibri" pitchFamily="34" charset="0"/>
              <a:cs typeface="Calibri"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57200" y="1295400"/>
            <a:ext cx="8229600" cy="4924425"/>
          </a:xfrm>
          <a:prstGeom prst="rect">
            <a:avLst/>
          </a:prstGeom>
        </p:spPr>
      </p:pic>
      <p:sp>
        <p:nvSpPr>
          <p:cNvPr id="16386" name="Rectangle 3"/>
          <p:cNvSpPr>
            <a:spLocks noGrp="1" noChangeArrowheads="1"/>
          </p:cNvSpPr>
          <p:nvPr>
            <p:ph type="body" idx="1"/>
          </p:nvPr>
        </p:nvSpPr>
        <p:spPr>
          <a:xfrm>
            <a:off x="457200" y="1295400"/>
            <a:ext cx="8458200" cy="5029200"/>
          </a:xfrm>
        </p:spPr>
        <p:txBody>
          <a:bodyPr/>
          <a:lstStyle/>
          <a:p>
            <a:pPr marL="0" indent="0" eaLnBrk="1" hangingPunct="1">
              <a:lnSpc>
                <a:spcPct val="80000"/>
              </a:lnSpc>
              <a:buNone/>
            </a:pPr>
            <a:endParaRPr lang="en-US" sz="2800" dirty="0" smtClean="0">
              <a:latin typeface="Calibri" pitchFamily="34" charset="0"/>
              <a:cs typeface="Calibri" pitchFamily="34" charset="0"/>
            </a:endParaRPr>
          </a:p>
        </p:txBody>
      </p:sp>
      <p:sp>
        <p:nvSpPr>
          <p:cNvPr id="3" name="Rectangle 2"/>
          <p:cNvSpPr>
            <a:spLocks noGrp="1" noChangeArrowheads="1"/>
          </p:cNvSpPr>
          <p:nvPr>
            <p:ph type="title"/>
          </p:nvPr>
        </p:nvSpPr>
        <p:spPr>
          <a:xfrm>
            <a:off x="457200" y="274638"/>
            <a:ext cx="8229600" cy="1143000"/>
          </a:xfrm>
        </p:spPr>
        <p:txBody>
          <a:bodyPr/>
          <a:lstStyle/>
          <a:p>
            <a:pPr eaLnBrk="1" hangingPunct="1"/>
            <a:r>
              <a:rPr lang="en-US" sz="4000" dirty="0" smtClean="0">
                <a:latin typeface="Calibri" pitchFamily="34" charset="0"/>
                <a:cs typeface="Calibri" pitchFamily="34" charset="0"/>
              </a:rPr>
              <a:t>SAS EM – Interface Tour</a:t>
            </a: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381000" y="228600"/>
            <a:ext cx="8686800" cy="1143000"/>
          </a:xfrm>
        </p:spPr>
        <p:txBody>
          <a:bodyPr/>
          <a:lstStyle/>
          <a:p>
            <a:pPr eaLnBrk="1" hangingPunct="1"/>
            <a:r>
              <a:rPr lang="en-US" sz="4000" dirty="0" smtClean="0">
                <a:latin typeface="Calibri" pitchFamily="34" charset="0"/>
                <a:cs typeface="Calibri" pitchFamily="34" charset="0"/>
              </a:rPr>
              <a:t>Three Mostly Used Modeling Algorithms</a:t>
            </a:r>
          </a:p>
        </p:txBody>
      </p:sp>
      <p:sp>
        <p:nvSpPr>
          <p:cNvPr id="4" name="TextBox 3"/>
          <p:cNvSpPr txBox="1"/>
          <p:nvPr/>
        </p:nvSpPr>
        <p:spPr>
          <a:xfrm>
            <a:off x="348002" y="1600200"/>
            <a:ext cx="8259184" cy="3816429"/>
          </a:xfrm>
          <a:prstGeom prst="rect">
            <a:avLst/>
          </a:prstGeom>
          <a:noFill/>
        </p:spPr>
        <p:txBody>
          <a:bodyPr wrap="none" rtlCol="0">
            <a:spAutoFit/>
          </a:bodyPr>
          <a:lstStyle/>
          <a:p>
            <a:r>
              <a:rPr lang="en-US" sz="3200" dirty="0" smtClean="0">
                <a:latin typeface="Calibri" panose="020F0502020204030204" pitchFamily="34" charset="0"/>
              </a:rPr>
              <a:t>1.Regression</a:t>
            </a:r>
          </a:p>
          <a:p>
            <a:endParaRPr lang="en-US" sz="3200" dirty="0" smtClean="0">
              <a:latin typeface="Calibri" panose="020F0502020204030204" pitchFamily="34" charset="0"/>
            </a:endParaRPr>
          </a:p>
          <a:p>
            <a:r>
              <a:rPr lang="en-US" sz="3200" dirty="0">
                <a:latin typeface="Calibri" panose="020F0502020204030204" pitchFamily="34" charset="0"/>
              </a:rPr>
              <a:t>	</a:t>
            </a:r>
            <a:r>
              <a:rPr lang="en-US" sz="3200" dirty="0" smtClean="0">
                <a:latin typeface="Calibri" panose="020F0502020204030204" pitchFamily="34" charset="0"/>
              </a:rPr>
              <a:t>Models with Binary Target</a:t>
            </a:r>
          </a:p>
          <a:p>
            <a:r>
              <a:rPr lang="en-US" sz="3200" dirty="0">
                <a:latin typeface="Calibri" panose="020F0502020204030204" pitchFamily="34" charset="0"/>
              </a:rPr>
              <a:t>	</a:t>
            </a:r>
            <a:r>
              <a:rPr lang="en-US" sz="3200" dirty="0" smtClean="0">
                <a:latin typeface="Calibri" panose="020F0502020204030204" pitchFamily="34" charset="0"/>
              </a:rPr>
              <a:t>Models with an Ordinary Target</a:t>
            </a:r>
          </a:p>
          <a:p>
            <a:r>
              <a:rPr lang="en-US" sz="3200" dirty="0">
                <a:latin typeface="Calibri" panose="020F0502020204030204" pitchFamily="34" charset="0"/>
              </a:rPr>
              <a:t>	</a:t>
            </a:r>
            <a:r>
              <a:rPr lang="en-US" sz="3200" dirty="0" smtClean="0">
                <a:latin typeface="Calibri" panose="020F0502020204030204" pitchFamily="34" charset="0"/>
              </a:rPr>
              <a:t>Models with a Nominal (Unordered) Target</a:t>
            </a:r>
          </a:p>
          <a:p>
            <a:r>
              <a:rPr lang="en-US" sz="3200" dirty="0">
                <a:latin typeface="Calibri" panose="020F0502020204030204" pitchFamily="34" charset="0"/>
              </a:rPr>
              <a:t>	</a:t>
            </a:r>
            <a:r>
              <a:rPr lang="en-US" sz="3200" dirty="0" smtClean="0">
                <a:latin typeface="Calibri" panose="020F0502020204030204" pitchFamily="34" charset="0"/>
              </a:rPr>
              <a:t>Models with Continuous Target</a:t>
            </a:r>
          </a:p>
          <a:p>
            <a:r>
              <a:rPr lang="en-US" sz="3200" dirty="0"/>
              <a:t>	</a:t>
            </a:r>
            <a:endParaRPr lang="en-US" sz="3200" dirty="0" smtClean="0"/>
          </a:p>
          <a:p>
            <a:endParaRPr lang="en-US" dirty="0"/>
          </a:p>
        </p:txBody>
      </p:sp>
    </p:spTree>
    <p:extLst>
      <p:ext uri="{BB962C8B-B14F-4D97-AF65-F5344CB8AC3E}">
        <p14:creationId xmlns:p14="http://schemas.microsoft.com/office/powerpoint/2010/main" val="706463139"/>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152400" y="228600"/>
            <a:ext cx="8915400" cy="1143000"/>
          </a:xfrm>
        </p:spPr>
        <p:txBody>
          <a:bodyPr/>
          <a:lstStyle/>
          <a:p>
            <a:r>
              <a:rPr lang="en-US" sz="4000" dirty="0">
                <a:latin typeface="Calibri" panose="020F0502020204030204" pitchFamily="34" charset="0"/>
              </a:rPr>
              <a:t>Models with Binary </a:t>
            </a:r>
            <a:r>
              <a:rPr lang="en-US" sz="4000" dirty="0" smtClean="0">
                <a:latin typeface="Calibri" panose="020F0502020204030204" pitchFamily="34" charset="0"/>
              </a:rPr>
              <a:t>Target: Logistic Regression</a:t>
            </a:r>
            <a:endParaRPr lang="en-US" sz="4000" dirty="0">
              <a:latin typeface="Calibri" panose="020F0502020204030204" pitchFamily="34" charset="0"/>
            </a:endParaRPr>
          </a:p>
        </p:txBody>
      </p:sp>
      <mc:AlternateContent xmlns:mc="http://schemas.openxmlformats.org/markup-compatibility/2006" xmlns:a14="http://schemas.microsoft.com/office/drawing/2010/main">
        <mc:Choice Requires="a14">
          <p:sp>
            <p:nvSpPr>
              <p:cNvPr id="5" name="Rectangle 3"/>
              <p:cNvSpPr txBox="1">
                <a:spLocks noChangeArrowheads="1"/>
              </p:cNvSpPr>
              <p:nvPr/>
            </p:nvSpPr>
            <p:spPr bwMode="auto">
              <a:xfrm>
                <a:off x="457200" y="1600200"/>
                <a:ext cx="8229600" cy="48768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lnSpc>
                    <a:spcPct val="90000"/>
                  </a:lnSpc>
                  <a:buFont typeface="Arial" panose="020B0604020202020204" pitchFamily="34" charset="0"/>
                  <a:buChar char="•"/>
                </a:pPr>
                <a:r>
                  <a:rPr lang="en-US" sz="2800" kern="0" dirty="0" smtClean="0">
                    <a:latin typeface="Calibri" pitchFamily="34" charset="0"/>
                    <a:cs typeface="Calibri" pitchFamily="34" charset="0"/>
                  </a:rPr>
                  <a:t>Since we observe a 0 or a 1, OLS is not an option</a:t>
                </a:r>
              </a:p>
              <a:p>
                <a:pPr eaLnBrk="1" hangingPunct="1">
                  <a:lnSpc>
                    <a:spcPct val="90000"/>
                  </a:lnSpc>
                  <a:buFont typeface="Arial" panose="020B0604020202020204" pitchFamily="34" charset="0"/>
                  <a:buChar char="•"/>
                </a:pPr>
                <a:r>
                  <a:rPr lang="en-US" sz="2800" kern="0" dirty="0" smtClean="0">
                    <a:latin typeface="Calibri" pitchFamily="34" charset="0"/>
                    <a:cs typeface="Calibri" pitchFamily="34" charset="0"/>
                  </a:rPr>
                  <a:t>We need a different approach: logistic regression</a:t>
                </a:r>
              </a:p>
              <a:p>
                <a:pPr eaLnBrk="1" hangingPunct="1">
                  <a:lnSpc>
                    <a:spcPct val="90000"/>
                  </a:lnSpc>
                  <a:buFont typeface="Arial" panose="020B0604020202020204" pitchFamily="34" charset="0"/>
                  <a:buChar char="•"/>
                </a:pPr>
                <a:r>
                  <a:rPr lang="en-US" sz="2800" kern="0" dirty="0" smtClean="0">
                    <a:latin typeface="Calibri" pitchFamily="34" charset="0"/>
                    <a:cs typeface="Calibri" pitchFamily="34" charset="0"/>
                  </a:rPr>
                  <a:t>The probability of getting 1 depends upon x</a:t>
                </a:r>
              </a:p>
              <a:p>
                <a:pPr eaLnBrk="1" hangingPunct="1">
                  <a:lnSpc>
                    <a:spcPct val="90000"/>
                  </a:lnSpc>
                  <a:buFont typeface="Arial" panose="020B0604020202020204" pitchFamily="34" charset="0"/>
                  <a:buChar char="•"/>
                </a:pPr>
                <a:r>
                  <a:rPr lang="en-US" sz="2800" kern="0" dirty="0" smtClean="0">
                    <a:latin typeface="Calibri" pitchFamily="34" charset="0"/>
                    <a:cs typeface="Calibri" pitchFamily="34" charset="0"/>
                  </a:rPr>
                  <a:t>The computation of prob. of event is done through a link function</a:t>
                </a:r>
              </a:p>
              <a:p>
                <a:pPr eaLnBrk="1" hangingPunct="1">
                  <a:lnSpc>
                    <a:spcPct val="90000"/>
                  </a:lnSpc>
                  <a:buFont typeface="Arial" panose="020B0604020202020204" pitchFamily="34" charset="0"/>
                  <a:buChar char="•"/>
                </a:pPr>
                <a:r>
                  <a:rPr lang="en-US" sz="2800" kern="0" dirty="0" smtClean="0">
                    <a:latin typeface="Calibri" pitchFamily="34" charset="0"/>
                    <a:cs typeface="Calibri" pitchFamily="34" charset="0"/>
                  </a:rPr>
                  <a:t>Log[ </a:t>
                </a:r>
                <a14:m>
                  <m:oMath xmlns:m="http://schemas.openxmlformats.org/officeDocument/2006/math">
                    <m:f>
                      <m:fPr>
                        <m:ctrlPr>
                          <a:rPr lang="en-US" sz="2800" i="1" kern="0" smtClean="0">
                            <a:latin typeface="Cambria Math" panose="02040503050406030204" pitchFamily="18" charset="0"/>
                          </a:rPr>
                        </m:ctrlPr>
                      </m:fPr>
                      <m:num>
                        <m:r>
                          <m:rPr>
                            <m:nor/>
                          </m:rPr>
                          <a:rPr lang="en-US" sz="2800" kern="0" dirty="0">
                            <a:latin typeface="Calibri" pitchFamily="34" charset="0"/>
                            <a:cs typeface="Calibri" pitchFamily="34" charset="0"/>
                          </a:rPr>
                          <m:t>p</m:t>
                        </m:r>
                        <m:r>
                          <m:rPr>
                            <m:nor/>
                          </m:rPr>
                          <a:rPr lang="en-US" sz="2800" kern="0" dirty="0">
                            <a:latin typeface="Calibri" pitchFamily="34" charset="0"/>
                            <a:cs typeface="Calibri" pitchFamily="34" charset="0"/>
                          </a:rPr>
                          <m:t> (</m:t>
                        </m:r>
                        <m:r>
                          <m:rPr>
                            <m:nor/>
                          </m:rPr>
                          <a:rPr lang="en-US" sz="2800" kern="0" dirty="0">
                            <a:latin typeface="Calibri" pitchFamily="34" charset="0"/>
                            <a:cs typeface="Calibri" pitchFamily="34" charset="0"/>
                          </a:rPr>
                          <m:t>y</m:t>
                        </m:r>
                        <m:r>
                          <m:rPr>
                            <m:nor/>
                          </m:rPr>
                          <a:rPr lang="en-US" sz="2800" kern="0" dirty="0">
                            <a:latin typeface="Calibri" pitchFamily="34" charset="0"/>
                            <a:cs typeface="Calibri" pitchFamily="34" charset="0"/>
                          </a:rPr>
                          <m:t>=1/</m:t>
                        </m:r>
                        <m:r>
                          <m:rPr>
                            <m:nor/>
                          </m:rPr>
                          <a:rPr lang="en-US" sz="2800" kern="0" dirty="0">
                            <a:latin typeface="Calibri" pitchFamily="34" charset="0"/>
                            <a:cs typeface="Calibri" pitchFamily="34" charset="0"/>
                          </a:rPr>
                          <m:t>x</m:t>
                        </m:r>
                        <m:r>
                          <m:rPr>
                            <m:nor/>
                          </m:rPr>
                          <a:rPr lang="en-US" sz="2800" kern="0" dirty="0">
                            <a:latin typeface="Calibri" pitchFamily="34" charset="0"/>
                            <a:cs typeface="Calibri" pitchFamily="34" charset="0"/>
                          </a:rPr>
                          <m:t>)</m:t>
                        </m:r>
                      </m:num>
                      <m:den>
                        <m:r>
                          <a:rPr lang="en-US" sz="2800" b="0" i="1" kern="0" smtClean="0">
                            <a:latin typeface="Cambria Math" panose="02040503050406030204" pitchFamily="18" charset="0"/>
                          </a:rPr>
                          <m:t>1−</m:t>
                        </m:r>
                        <m:r>
                          <m:rPr>
                            <m:nor/>
                          </m:rPr>
                          <a:rPr lang="en-US" sz="2800" kern="0" dirty="0">
                            <a:latin typeface="Calibri" pitchFamily="34" charset="0"/>
                            <a:cs typeface="Calibri" pitchFamily="34" charset="0"/>
                          </a:rPr>
                          <m:t>p</m:t>
                        </m:r>
                        <m:r>
                          <m:rPr>
                            <m:nor/>
                          </m:rPr>
                          <a:rPr lang="en-US" sz="2800" kern="0" dirty="0">
                            <a:latin typeface="Calibri" pitchFamily="34" charset="0"/>
                            <a:cs typeface="Calibri" pitchFamily="34" charset="0"/>
                          </a:rPr>
                          <m:t> (</m:t>
                        </m:r>
                        <m:r>
                          <m:rPr>
                            <m:nor/>
                          </m:rPr>
                          <a:rPr lang="en-US" sz="2800" kern="0" dirty="0">
                            <a:latin typeface="Calibri" pitchFamily="34" charset="0"/>
                            <a:cs typeface="Calibri" pitchFamily="34" charset="0"/>
                          </a:rPr>
                          <m:t>y</m:t>
                        </m:r>
                        <m:r>
                          <m:rPr>
                            <m:nor/>
                          </m:rPr>
                          <a:rPr lang="en-US" sz="2800" kern="0" dirty="0">
                            <a:latin typeface="Calibri" pitchFamily="34" charset="0"/>
                            <a:cs typeface="Calibri" pitchFamily="34" charset="0"/>
                          </a:rPr>
                          <m:t>=1/</m:t>
                        </m:r>
                        <m:r>
                          <m:rPr>
                            <m:nor/>
                          </m:rPr>
                          <a:rPr lang="en-US" sz="2800" kern="0" dirty="0">
                            <a:latin typeface="Calibri" pitchFamily="34" charset="0"/>
                            <a:cs typeface="Calibri" pitchFamily="34" charset="0"/>
                          </a:rPr>
                          <m:t>x</m:t>
                        </m:r>
                        <m:r>
                          <m:rPr>
                            <m:nor/>
                          </m:rPr>
                          <a:rPr lang="en-US" sz="2800" kern="0" dirty="0">
                            <a:latin typeface="Calibri" pitchFamily="34" charset="0"/>
                            <a:cs typeface="Calibri" pitchFamily="34" charset="0"/>
                          </a:rPr>
                          <m:t>)</m:t>
                        </m:r>
                      </m:den>
                    </m:f>
                    <m:r>
                      <a:rPr lang="en-US" sz="2800" b="0" i="1" kern="0" smtClean="0">
                        <a:latin typeface="Cambria Math" panose="02040503050406030204" pitchFamily="18" charset="0"/>
                      </a:rPr>
                      <m:t> </m:t>
                    </m:r>
                  </m:oMath>
                </a14:m>
                <a:r>
                  <a:rPr lang="en-US" sz="2800" kern="0" dirty="0" smtClean="0">
                    <a:latin typeface="Calibri" pitchFamily="34" charset="0"/>
                    <a:cs typeface="Calibri" pitchFamily="34" charset="0"/>
                  </a:rPr>
                  <a:t>] = </a:t>
                </a:r>
                <a:r>
                  <a:rPr lang="el-GR" sz="2800" kern="0" dirty="0" smtClean="0">
                    <a:latin typeface="Calibri" pitchFamily="34" charset="0"/>
                    <a:cs typeface="Calibri" pitchFamily="34" charset="0"/>
                  </a:rPr>
                  <a:t>β</a:t>
                </a:r>
                <a:r>
                  <a:rPr lang="en-US" sz="2800" kern="0" dirty="0" smtClean="0">
                    <a:latin typeface="Calibri" pitchFamily="34" charset="0"/>
                    <a:cs typeface="Calibri" pitchFamily="34" charset="0"/>
                  </a:rPr>
                  <a:t>’x</a:t>
                </a:r>
              </a:p>
              <a:p>
                <a:pPr marL="0" indent="0" eaLnBrk="1" hangingPunct="1">
                  <a:lnSpc>
                    <a:spcPct val="90000"/>
                  </a:lnSpc>
                  <a:buNone/>
                </a:pPr>
                <a:r>
                  <a:rPr lang="en-US" sz="2800" kern="0" dirty="0" smtClean="0">
                    <a:latin typeface="Calibri" pitchFamily="34" charset="0"/>
                    <a:cs typeface="Calibri" pitchFamily="34" charset="0"/>
                  </a:rPr>
                  <a:t>The linear predictor can be written as: a+</a:t>
                </a:r>
                <a:r>
                  <a:rPr lang="el-GR" sz="2800" kern="0" dirty="0">
                    <a:latin typeface="Calibri" pitchFamily="34" charset="0"/>
                    <a:cs typeface="Calibri" pitchFamily="34" charset="0"/>
                  </a:rPr>
                  <a:t>β</a:t>
                </a:r>
                <a:r>
                  <a:rPr lang="en-US" sz="2800" kern="0" dirty="0">
                    <a:latin typeface="Calibri" pitchFamily="34" charset="0"/>
                    <a:cs typeface="Calibri" pitchFamily="34" charset="0"/>
                  </a:rPr>
                  <a:t>’x</a:t>
                </a:r>
              </a:p>
              <a:p>
                <a:pPr marL="0" indent="0" eaLnBrk="1" hangingPunct="1">
                  <a:lnSpc>
                    <a:spcPct val="90000"/>
                  </a:lnSpc>
                  <a:buNone/>
                </a:pPr>
                <a:r>
                  <a:rPr lang="en-US" sz="2800" kern="0" dirty="0" smtClean="0">
                    <a:latin typeface="Calibri" pitchFamily="34" charset="0"/>
                    <a:cs typeface="Calibri" pitchFamily="34" charset="0"/>
                  </a:rPr>
                  <a:t>	where x is a vector of inputs and </a:t>
                </a:r>
                <a:r>
                  <a:rPr lang="el-GR" sz="2800" kern="0" dirty="0" smtClean="0">
                    <a:latin typeface="Calibri" pitchFamily="34" charset="0"/>
                    <a:cs typeface="Calibri" pitchFamily="34" charset="0"/>
                  </a:rPr>
                  <a:t>β</a:t>
                </a:r>
                <a:r>
                  <a:rPr lang="en-US" sz="2800" kern="0" dirty="0" smtClean="0">
                    <a:latin typeface="Calibri" pitchFamily="34" charset="0"/>
                    <a:cs typeface="Calibri" pitchFamily="34" charset="0"/>
                  </a:rPr>
                  <a:t> is the vector 	of coefficients estimated by Regression Node</a:t>
                </a:r>
              </a:p>
              <a:p>
                <a:pPr eaLnBrk="1" hangingPunct="1">
                  <a:lnSpc>
                    <a:spcPct val="90000"/>
                  </a:lnSpc>
                  <a:buFont typeface="Arial" panose="020B0604020202020204" pitchFamily="34" charset="0"/>
                  <a:buChar char="•"/>
                </a:pPr>
                <a:endParaRPr lang="en-US" sz="2800" kern="0" dirty="0" smtClean="0">
                  <a:latin typeface="Calibri" pitchFamily="34" charset="0"/>
                  <a:cs typeface="Calibri" pitchFamily="34" charset="0"/>
                </a:endParaRPr>
              </a:p>
            </p:txBody>
          </p:sp>
        </mc:Choice>
        <mc:Fallback xmlns="">
          <p:sp>
            <p:nvSpPr>
              <p:cNvPr id="5" name="Rectangle 3"/>
              <p:cNvSpPr txBox="1">
                <a:spLocks noRot="1" noChangeAspect="1" noMove="1" noResize="1" noEditPoints="1" noAdjustHandles="1" noChangeArrowheads="1" noChangeShapeType="1" noTextEdit="1"/>
              </p:cNvSpPr>
              <p:nvPr/>
            </p:nvSpPr>
            <p:spPr bwMode="auto">
              <a:xfrm>
                <a:off x="457200" y="1600200"/>
                <a:ext cx="8229600" cy="4876800"/>
              </a:xfrm>
              <a:prstGeom prst="rect">
                <a:avLst/>
              </a:prstGeom>
              <a:blipFill rotWithShape="0">
                <a:blip r:embed="rId3"/>
                <a:stretch>
                  <a:fillRect l="-1481" t="-2125" r="-118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2451477926"/>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Calibri" panose="020F0502020204030204" pitchFamily="34" charset="0"/>
              </a:rPr>
              <a:t>Deciding the Best Level of Complexity</a:t>
            </a:r>
            <a:endParaRPr lang="en-US" sz="4000" dirty="0">
              <a:latin typeface="Calibri" panose="020F0502020204030204" pitchFamily="34" charset="0"/>
            </a:endParaRPr>
          </a:p>
        </p:txBody>
      </p:sp>
      <p:sp>
        <p:nvSpPr>
          <p:cNvPr id="3" name="Content Placeholder 2"/>
          <p:cNvSpPr>
            <a:spLocks noGrp="1"/>
          </p:cNvSpPr>
          <p:nvPr>
            <p:ph idx="1"/>
          </p:nvPr>
        </p:nvSpPr>
        <p:spPr/>
        <p:txBody>
          <a:bodyPr/>
          <a:lstStyle/>
          <a:p>
            <a:r>
              <a:rPr lang="en-US" sz="2800" dirty="0" smtClean="0">
                <a:latin typeface="Calibri" panose="020F0502020204030204" pitchFamily="34" charset="0"/>
              </a:rPr>
              <a:t>The model with the fewest terms (parsimonious)</a:t>
            </a:r>
          </a:p>
          <a:p>
            <a:endParaRPr lang="en-US" sz="2800" dirty="0">
              <a:latin typeface="Calibri" panose="020F0502020204030204" pitchFamily="34" charset="0"/>
            </a:endParaRPr>
          </a:p>
          <a:p>
            <a:r>
              <a:rPr lang="en-US" sz="2800" dirty="0" smtClean="0">
                <a:latin typeface="Calibri" panose="020F0502020204030204" pitchFamily="34" charset="0"/>
              </a:rPr>
              <a:t>The model with largest (smallest) value of our criteria index (adj. r-square, misclassification rate, AIC, BIC, SBC etc.)</a:t>
            </a:r>
          </a:p>
          <a:p>
            <a:endParaRPr lang="en-US" sz="2800" dirty="0">
              <a:latin typeface="Calibri" panose="020F0502020204030204" pitchFamily="34" charset="0"/>
            </a:endParaRPr>
          </a:p>
          <a:p>
            <a:r>
              <a:rPr lang="en-US" sz="2800" dirty="0" smtClean="0">
                <a:latin typeface="Calibri" panose="020F0502020204030204" pitchFamily="34" charset="0"/>
              </a:rPr>
              <a:t>Using the validation set to compute the criteria (fit index) for each model and then choose the “best”</a:t>
            </a:r>
            <a:endParaRPr lang="en-US" sz="2800" dirty="0">
              <a:latin typeface="Calibri" panose="020F0502020204030204" pitchFamily="34" charset="0"/>
            </a:endParaRPr>
          </a:p>
        </p:txBody>
      </p:sp>
    </p:spTree>
    <p:extLst>
      <p:ext uri="{BB962C8B-B14F-4D97-AF65-F5344CB8AC3E}">
        <p14:creationId xmlns:p14="http://schemas.microsoft.com/office/powerpoint/2010/main" val="856847221"/>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lstStyle/>
          <a:p>
            <a:r>
              <a:rPr lang="en-US" sz="4000" dirty="0" smtClean="0">
                <a:latin typeface="Calibri" panose="020F0502020204030204" pitchFamily="34" charset="0"/>
              </a:rPr>
              <a:t>Fit Indices (Statistics)</a:t>
            </a:r>
            <a:endParaRPr lang="en-US" sz="4000" dirty="0">
              <a:latin typeface="Calibri" panose="020F0502020204030204" pitchFamily="34" charset="0"/>
            </a:endParaRPr>
          </a:p>
        </p:txBody>
      </p:sp>
      <p:sp>
        <p:nvSpPr>
          <p:cNvPr id="3" name="Content Placeholder 2"/>
          <p:cNvSpPr>
            <a:spLocks noGrp="1"/>
          </p:cNvSpPr>
          <p:nvPr>
            <p:ph idx="1"/>
          </p:nvPr>
        </p:nvSpPr>
        <p:spPr>
          <a:xfrm>
            <a:off x="488182" y="609600"/>
            <a:ext cx="8229600" cy="5971652"/>
          </a:xfrm>
        </p:spPr>
        <p:txBody>
          <a:bodyPr/>
          <a:lstStyle/>
          <a:p>
            <a:r>
              <a:rPr lang="en-US" sz="2000" dirty="0" smtClean="0">
                <a:latin typeface="Calibri" panose="020F0502020204030204" pitchFamily="34" charset="0"/>
              </a:rPr>
              <a:t>Default</a:t>
            </a:r>
          </a:p>
          <a:p>
            <a:r>
              <a:rPr lang="en-US" sz="2000" dirty="0" err="1" smtClean="0">
                <a:latin typeface="Calibri" panose="020F0502020204030204" pitchFamily="34" charset="0"/>
              </a:rPr>
              <a:t>Akaike’s</a:t>
            </a:r>
            <a:r>
              <a:rPr lang="en-US" sz="2000" dirty="0" smtClean="0">
                <a:latin typeface="Calibri" panose="020F0502020204030204" pitchFamily="34" charset="0"/>
              </a:rPr>
              <a:t> Information Criterion</a:t>
            </a:r>
          </a:p>
          <a:p>
            <a:r>
              <a:rPr lang="en-US" sz="2000" dirty="0" smtClean="0">
                <a:latin typeface="Calibri" panose="020F0502020204030204" pitchFamily="34" charset="0"/>
              </a:rPr>
              <a:t>Average Squared Error</a:t>
            </a:r>
          </a:p>
          <a:p>
            <a:r>
              <a:rPr lang="en-US" sz="2000" dirty="0" smtClean="0">
                <a:latin typeface="Calibri" panose="020F0502020204030204" pitchFamily="34" charset="0"/>
              </a:rPr>
              <a:t>Mean Squared Error</a:t>
            </a:r>
          </a:p>
          <a:p>
            <a:r>
              <a:rPr lang="en-US" sz="2000" dirty="0" smtClean="0">
                <a:latin typeface="Calibri" panose="020F0502020204030204" pitchFamily="34" charset="0"/>
              </a:rPr>
              <a:t>ROC</a:t>
            </a:r>
          </a:p>
          <a:p>
            <a:r>
              <a:rPr lang="en-US" sz="2000" dirty="0" smtClean="0">
                <a:latin typeface="Calibri" panose="020F0502020204030204" pitchFamily="34" charset="0"/>
              </a:rPr>
              <a:t>Captured Response</a:t>
            </a:r>
          </a:p>
          <a:p>
            <a:r>
              <a:rPr lang="en-US" sz="2000" dirty="0" smtClean="0">
                <a:latin typeface="Calibri" panose="020F0502020204030204" pitchFamily="34" charset="0"/>
              </a:rPr>
              <a:t>Gain</a:t>
            </a:r>
          </a:p>
          <a:p>
            <a:r>
              <a:rPr lang="en-US" sz="2000" dirty="0" smtClean="0">
                <a:latin typeface="Calibri" panose="020F0502020204030204" pitchFamily="34" charset="0"/>
              </a:rPr>
              <a:t>Gini Coefficient</a:t>
            </a:r>
          </a:p>
          <a:p>
            <a:r>
              <a:rPr lang="en-US" sz="2000" dirty="0" smtClean="0">
                <a:latin typeface="Calibri" panose="020F0502020204030204" pitchFamily="34" charset="0"/>
              </a:rPr>
              <a:t>Kolmogorov-Smirnov Statistic </a:t>
            </a:r>
          </a:p>
          <a:p>
            <a:r>
              <a:rPr lang="en-US" sz="2000" dirty="0" smtClean="0">
                <a:latin typeface="Calibri" panose="020F0502020204030204" pitchFamily="34" charset="0"/>
              </a:rPr>
              <a:t>Lift</a:t>
            </a:r>
          </a:p>
          <a:p>
            <a:r>
              <a:rPr lang="en-US" sz="2000" dirty="0" smtClean="0">
                <a:latin typeface="Calibri" panose="020F0502020204030204" pitchFamily="34" charset="0"/>
              </a:rPr>
              <a:t>Misclassification Rate</a:t>
            </a:r>
          </a:p>
          <a:p>
            <a:r>
              <a:rPr lang="en-US" sz="2000" dirty="0" smtClean="0">
                <a:latin typeface="Calibri" panose="020F0502020204030204" pitchFamily="34" charset="0"/>
              </a:rPr>
              <a:t>Average Profit/Loss</a:t>
            </a:r>
          </a:p>
          <a:p>
            <a:r>
              <a:rPr lang="en-US" sz="2000" dirty="0" smtClean="0">
                <a:latin typeface="Calibri" panose="020F0502020204030204" pitchFamily="34" charset="0"/>
              </a:rPr>
              <a:t>Percent Response </a:t>
            </a:r>
          </a:p>
          <a:p>
            <a:r>
              <a:rPr lang="en-US" sz="2000" dirty="0" smtClean="0">
                <a:latin typeface="Calibri" panose="020F0502020204030204" pitchFamily="34" charset="0"/>
              </a:rPr>
              <a:t>Cumulative Captured Response</a:t>
            </a:r>
          </a:p>
          <a:p>
            <a:r>
              <a:rPr lang="en-US" sz="2000" dirty="0" smtClean="0">
                <a:latin typeface="Calibri" panose="020F0502020204030204" pitchFamily="34" charset="0"/>
              </a:rPr>
              <a:t>Cumulative Lift</a:t>
            </a:r>
          </a:p>
          <a:p>
            <a:r>
              <a:rPr lang="en-US" sz="2000" dirty="0" smtClean="0">
                <a:latin typeface="Calibri" panose="020F0502020204030204" pitchFamily="34" charset="0"/>
              </a:rPr>
              <a:t>Cumulative Percent Response</a:t>
            </a:r>
          </a:p>
          <a:p>
            <a:endParaRPr lang="en-US" sz="2000" dirty="0" smtClean="0"/>
          </a:p>
          <a:p>
            <a:endParaRPr lang="en-US" sz="2000" dirty="0" smtClean="0"/>
          </a:p>
        </p:txBody>
      </p:sp>
    </p:spTree>
    <p:extLst>
      <p:ext uri="{BB962C8B-B14F-4D97-AF65-F5344CB8AC3E}">
        <p14:creationId xmlns:p14="http://schemas.microsoft.com/office/powerpoint/2010/main" val="2569596426"/>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381000" y="228600"/>
            <a:ext cx="8686800" cy="1143000"/>
          </a:xfrm>
        </p:spPr>
        <p:txBody>
          <a:bodyPr/>
          <a:lstStyle/>
          <a:p>
            <a:pPr eaLnBrk="1" hangingPunct="1"/>
            <a:r>
              <a:rPr lang="en-US" sz="4000" dirty="0" smtClean="0">
                <a:latin typeface="Calibri" pitchFamily="34" charset="0"/>
                <a:cs typeface="Calibri" pitchFamily="34" charset="0"/>
              </a:rPr>
              <a:t>Three Mostly Used Modeling Algorithms</a:t>
            </a:r>
          </a:p>
        </p:txBody>
      </p:sp>
      <p:sp>
        <p:nvSpPr>
          <p:cNvPr id="4" name="TextBox 3"/>
          <p:cNvSpPr txBox="1"/>
          <p:nvPr/>
        </p:nvSpPr>
        <p:spPr>
          <a:xfrm>
            <a:off x="348002" y="1600200"/>
            <a:ext cx="5958619" cy="4801314"/>
          </a:xfrm>
          <a:prstGeom prst="rect">
            <a:avLst/>
          </a:prstGeom>
          <a:noFill/>
        </p:spPr>
        <p:txBody>
          <a:bodyPr wrap="none" rtlCol="0">
            <a:spAutoFit/>
          </a:bodyPr>
          <a:lstStyle/>
          <a:p>
            <a:r>
              <a:rPr lang="en-US" sz="3200" dirty="0" smtClean="0">
                <a:latin typeface="Calibri" panose="020F0502020204030204" pitchFamily="34" charset="0"/>
              </a:rPr>
              <a:t>2.Decision Tree</a:t>
            </a:r>
          </a:p>
          <a:p>
            <a:endParaRPr lang="en-US" sz="3200" dirty="0" smtClean="0">
              <a:latin typeface="Calibri" panose="020F0502020204030204" pitchFamily="34" charset="0"/>
            </a:endParaRPr>
          </a:p>
          <a:p>
            <a:r>
              <a:rPr lang="en-US" sz="3200" dirty="0">
                <a:latin typeface="Calibri" panose="020F0502020204030204" pitchFamily="34" charset="0"/>
              </a:rPr>
              <a:t>	</a:t>
            </a:r>
            <a:r>
              <a:rPr lang="en-US" sz="3200" dirty="0" smtClean="0">
                <a:latin typeface="Calibri" panose="020F0502020204030204" pitchFamily="34" charset="0"/>
              </a:rPr>
              <a:t>Very simple to understand</a:t>
            </a:r>
          </a:p>
          <a:p>
            <a:r>
              <a:rPr lang="en-US" sz="3200" dirty="0">
                <a:latin typeface="Calibri" panose="020F0502020204030204" pitchFamily="34" charset="0"/>
              </a:rPr>
              <a:t>	</a:t>
            </a:r>
            <a:endParaRPr lang="en-US" sz="3200" dirty="0" smtClean="0">
              <a:latin typeface="Calibri" panose="020F0502020204030204" pitchFamily="34" charset="0"/>
            </a:endParaRPr>
          </a:p>
          <a:p>
            <a:r>
              <a:rPr lang="en-US" sz="3200" dirty="0">
                <a:latin typeface="Calibri" panose="020F0502020204030204" pitchFamily="34" charset="0"/>
              </a:rPr>
              <a:t>	</a:t>
            </a:r>
            <a:r>
              <a:rPr lang="en-US" sz="3200" dirty="0" smtClean="0">
                <a:latin typeface="Calibri" panose="020F0502020204030204" pitchFamily="34" charset="0"/>
              </a:rPr>
              <a:t>Easy to use</a:t>
            </a:r>
          </a:p>
          <a:p>
            <a:r>
              <a:rPr lang="en-US" sz="3200" dirty="0">
                <a:latin typeface="Calibri" panose="020F0502020204030204" pitchFamily="34" charset="0"/>
              </a:rPr>
              <a:t>	</a:t>
            </a:r>
            <a:endParaRPr lang="en-US" sz="3200" dirty="0" smtClean="0">
              <a:latin typeface="Calibri" panose="020F0502020204030204" pitchFamily="34" charset="0"/>
            </a:endParaRPr>
          </a:p>
          <a:p>
            <a:r>
              <a:rPr lang="en-US" sz="3200" dirty="0">
                <a:latin typeface="Calibri" panose="020F0502020204030204" pitchFamily="34" charset="0"/>
              </a:rPr>
              <a:t>	</a:t>
            </a:r>
            <a:r>
              <a:rPr lang="en-US" sz="3200" dirty="0" smtClean="0">
                <a:latin typeface="Calibri" panose="020F0502020204030204" pitchFamily="34" charset="0"/>
              </a:rPr>
              <a:t>Can explain to the supervisor</a:t>
            </a:r>
          </a:p>
          <a:p>
            <a:endParaRPr lang="en-US" sz="3200" dirty="0" smtClean="0"/>
          </a:p>
          <a:p>
            <a:r>
              <a:rPr lang="en-US" sz="3200" dirty="0"/>
              <a:t>		</a:t>
            </a:r>
            <a:endParaRPr lang="en-US" sz="3200" dirty="0" smtClean="0"/>
          </a:p>
          <a:p>
            <a:endParaRPr lang="en-US" dirty="0"/>
          </a:p>
        </p:txBody>
      </p:sp>
    </p:spTree>
    <p:extLst>
      <p:ext uri="{BB962C8B-B14F-4D97-AF65-F5344CB8AC3E}">
        <p14:creationId xmlns:p14="http://schemas.microsoft.com/office/powerpoint/2010/main" val="812041997"/>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Decision Tree Prediction Rules</a:t>
            </a:r>
            <a:endParaRPr lang="en-US" dirty="0">
              <a:latin typeface="Calibri" panose="020F0502020204030204" pitchFamily="34" charset="0"/>
            </a:endParaRPr>
          </a:p>
        </p:txBody>
      </p:sp>
      <p:pic>
        <p:nvPicPr>
          <p:cNvPr id="4" name="Content Placeholder 3"/>
          <p:cNvPicPr>
            <a:picLocks noGrp="1" noChangeAspect="1"/>
          </p:cNvPicPr>
          <p:nvPr>
            <p:ph idx="1"/>
          </p:nvPr>
        </p:nvPicPr>
        <p:blipFill>
          <a:blip r:embed="rId2"/>
          <a:stretch>
            <a:fillRect/>
          </a:stretch>
        </p:blipFill>
        <p:spPr>
          <a:xfrm>
            <a:off x="3098067" y="3886200"/>
            <a:ext cx="5000668" cy="3294775"/>
          </a:xfrm>
          <a:prstGeom prst="rect">
            <a:avLst/>
          </a:prstGeom>
        </p:spPr>
      </p:pic>
      <p:sp>
        <p:nvSpPr>
          <p:cNvPr id="5" name="TextBox 4"/>
          <p:cNvSpPr txBox="1"/>
          <p:nvPr/>
        </p:nvSpPr>
        <p:spPr>
          <a:xfrm>
            <a:off x="216418" y="1644430"/>
            <a:ext cx="5068824" cy="1815882"/>
          </a:xfrm>
          <a:prstGeom prst="rect">
            <a:avLst/>
          </a:prstGeom>
          <a:noFill/>
        </p:spPr>
        <p:txBody>
          <a:bodyPr wrap="none" rtlCol="0">
            <a:spAutoFit/>
          </a:bodyPr>
          <a:lstStyle/>
          <a:p>
            <a:r>
              <a:rPr lang="en-US" sz="2400" dirty="0" smtClean="0">
                <a:latin typeface="Calibri" panose="020F0502020204030204" pitchFamily="34" charset="0"/>
              </a:rPr>
              <a:t>Chi-Square (Log-worth= -log (   p-value)</a:t>
            </a:r>
          </a:p>
          <a:p>
            <a:endParaRPr lang="en-US" sz="2400" dirty="0" smtClean="0">
              <a:latin typeface="Calibri" panose="020F0502020204030204" pitchFamily="34" charset="0"/>
            </a:endParaRPr>
          </a:p>
          <a:p>
            <a:r>
              <a:rPr lang="en-US" sz="2400" dirty="0" smtClean="0">
                <a:latin typeface="Calibri" panose="020F0502020204030204" pitchFamily="34" charset="0"/>
              </a:rPr>
              <a:t>GINI p</a:t>
            </a:r>
            <a:r>
              <a:rPr lang="en-US" sz="2400" baseline="-25000" dirty="0" smtClean="0">
                <a:latin typeface="Calibri" panose="020F0502020204030204" pitchFamily="34" charset="0"/>
              </a:rPr>
              <a:t>1</a:t>
            </a:r>
            <a:r>
              <a:rPr lang="en-US" sz="2400" baseline="30000" dirty="0" smtClean="0">
                <a:latin typeface="Calibri" panose="020F0502020204030204" pitchFamily="34" charset="0"/>
              </a:rPr>
              <a:t>2 </a:t>
            </a:r>
            <a:r>
              <a:rPr lang="en-US" sz="2400" dirty="0" smtClean="0">
                <a:latin typeface="Calibri" panose="020F0502020204030204" pitchFamily="34" charset="0"/>
              </a:rPr>
              <a:t>+</a:t>
            </a:r>
            <a:r>
              <a:rPr lang="en-US" sz="2400" dirty="0">
                <a:latin typeface="Calibri" panose="020F0502020204030204" pitchFamily="34" charset="0"/>
              </a:rPr>
              <a:t> </a:t>
            </a:r>
            <a:r>
              <a:rPr lang="en-US" sz="2400" dirty="0" smtClean="0">
                <a:latin typeface="Calibri" panose="020F0502020204030204" pitchFamily="34" charset="0"/>
              </a:rPr>
              <a:t>p</a:t>
            </a:r>
            <a:r>
              <a:rPr lang="en-US" sz="2400" baseline="-25000" dirty="0" smtClean="0">
                <a:latin typeface="Calibri" panose="020F0502020204030204" pitchFamily="34" charset="0"/>
              </a:rPr>
              <a:t>2</a:t>
            </a:r>
            <a:r>
              <a:rPr lang="en-US" sz="2400" baseline="30000" dirty="0" smtClean="0">
                <a:latin typeface="Calibri" panose="020F0502020204030204" pitchFamily="34" charset="0"/>
              </a:rPr>
              <a:t>2 </a:t>
            </a:r>
          </a:p>
          <a:p>
            <a:endParaRPr lang="en-US" sz="2400" baseline="30000" dirty="0" smtClean="0">
              <a:latin typeface="Calibri" panose="020F0502020204030204" pitchFamily="34" charset="0"/>
            </a:endParaRPr>
          </a:p>
          <a:p>
            <a:r>
              <a:rPr lang="en-US" sz="2400" dirty="0" smtClean="0">
                <a:latin typeface="Calibri" panose="020F0502020204030204" pitchFamily="34" charset="0"/>
              </a:rPr>
              <a:t>Entropy  (-1p</a:t>
            </a:r>
            <a:r>
              <a:rPr lang="en-US" sz="2400" baseline="-25000" dirty="0" smtClean="0">
                <a:latin typeface="Calibri" panose="020F0502020204030204" pitchFamily="34" charset="0"/>
              </a:rPr>
              <a:t>1</a:t>
            </a:r>
            <a:r>
              <a:rPr lang="en-US" sz="2400" dirty="0" smtClean="0">
                <a:latin typeface="Calibri" panose="020F0502020204030204" pitchFamily="34" charset="0"/>
              </a:rPr>
              <a:t>log</a:t>
            </a:r>
            <a:r>
              <a:rPr lang="en-US" sz="2400" baseline="-25000" dirty="0" smtClean="0">
                <a:latin typeface="Calibri" panose="020F0502020204030204" pitchFamily="34" charset="0"/>
              </a:rPr>
              <a:t>2</a:t>
            </a:r>
            <a:r>
              <a:rPr lang="en-US" sz="2400" dirty="0" smtClean="0">
                <a:latin typeface="Calibri" panose="020F0502020204030204" pitchFamily="34" charset="0"/>
              </a:rPr>
              <a:t>(p</a:t>
            </a:r>
            <a:r>
              <a:rPr lang="en-US" sz="2400" baseline="-25000" dirty="0" smtClean="0">
                <a:latin typeface="Calibri" panose="020F0502020204030204" pitchFamily="34" charset="0"/>
              </a:rPr>
              <a:t>1</a:t>
            </a:r>
            <a:r>
              <a:rPr lang="en-US" sz="2400" dirty="0" smtClean="0">
                <a:latin typeface="Calibri" panose="020F0502020204030204" pitchFamily="34" charset="0"/>
              </a:rPr>
              <a:t>)+p</a:t>
            </a:r>
            <a:r>
              <a:rPr lang="en-US" sz="2400" baseline="-25000" dirty="0" smtClean="0">
                <a:latin typeface="Calibri" panose="020F0502020204030204" pitchFamily="34" charset="0"/>
              </a:rPr>
              <a:t>2</a:t>
            </a:r>
            <a:r>
              <a:rPr lang="en-US" sz="2400" dirty="0" smtClean="0">
                <a:latin typeface="Calibri" panose="020F0502020204030204" pitchFamily="34" charset="0"/>
              </a:rPr>
              <a:t>log</a:t>
            </a:r>
            <a:r>
              <a:rPr lang="en-US" sz="2400" baseline="-25000" dirty="0" smtClean="0">
                <a:latin typeface="Calibri" panose="020F0502020204030204" pitchFamily="34" charset="0"/>
              </a:rPr>
              <a:t>2</a:t>
            </a:r>
            <a:r>
              <a:rPr lang="en-US" sz="2400" dirty="0" smtClean="0">
                <a:latin typeface="Calibri" panose="020F0502020204030204" pitchFamily="34" charset="0"/>
              </a:rPr>
              <a:t>(p</a:t>
            </a:r>
            <a:r>
              <a:rPr lang="en-US" sz="2400" baseline="-25000" dirty="0" smtClean="0">
                <a:latin typeface="Calibri" panose="020F0502020204030204" pitchFamily="34" charset="0"/>
              </a:rPr>
              <a:t>2</a:t>
            </a:r>
            <a:r>
              <a:rPr lang="en-US" sz="2400" dirty="0" smtClean="0">
                <a:latin typeface="Calibri" panose="020F0502020204030204" pitchFamily="34" charset="0"/>
              </a:rPr>
              <a:t>))</a:t>
            </a:r>
            <a:endParaRPr lang="en-US" sz="2400" dirty="0">
              <a:latin typeface="Calibri" panose="020F0502020204030204"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1048" y="1772472"/>
            <a:ext cx="180952" cy="209524"/>
          </a:xfrm>
          <a:prstGeom prst="rect">
            <a:avLst/>
          </a:prstGeom>
        </p:spPr>
      </p:pic>
    </p:spTree>
    <p:extLst>
      <p:ext uri="{BB962C8B-B14F-4D97-AF65-F5344CB8AC3E}">
        <p14:creationId xmlns:p14="http://schemas.microsoft.com/office/powerpoint/2010/main" val="1237498079"/>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381000" y="228600"/>
            <a:ext cx="8686800" cy="1143000"/>
          </a:xfrm>
        </p:spPr>
        <p:txBody>
          <a:bodyPr/>
          <a:lstStyle/>
          <a:p>
            <a:pPr eaLnBrk="1" hangingPunct="1"/>
            <a:r>
              <a:rPr lang="en-US" sz="4000" dirty="0" smtClean="0">
                <a:latin typeface="Calibri" pitchFamily="34" charset="0"/>
                <a:cs typeface="Calibri" pitchFamily="34" charset="0"/>
              </a:rPr>
              <a:t>Three Mostly Used Modeling Algorithms</a:t>
            </a:r>
          </a:p>
        </p:txBody>
      </p:sp>
      <p:sp>
        <p:nvSpPr>
          <p:cNvPr id="4" name="TextBox 3"/>
          <p:cNvSpPr txBox="1"/>
          <p:nvPr/>
        </p:nvSpPr>
        <p:spPr>
          <a:xfrm>
            <a:off x="369870" y="1219200"/>
            <a:ext cx="8262598" cy="5909310"/>
          </a:xfrm>
          <a:prstGeom prst="rect">
            <a:avLst/>
          </a:prstGeom>
          <a:noFill/>
        </p:spPr>
        <p:txBody>
          <a:bodyPr wrap="square" rtlCol="0">
            <a:spAutoFit/>
          </a:bodyPr>
          <a:lstStyle/>
          <a:p>
            <a:endParaRPr lang="en-US" sz="3200" dirty="0" smtClean="0"/>
          </a:p>
          <a:p>
            <a:r>
              <a:rPr lang="en-US" sz="3200" dirty="0" smtClean="0">
                <a:latin typeface="Calibri" panose="020F0502020204030204" pitchFamily="34" charset="0"/>
              </a:rPr>
              <a:t>2.Neural Net</a:t>
            </a:r>
          </a:p>
          <a:p>
            <a:endParaRPr lang="en-US" sz="3200" dirty="0" smtClean="0">
              <a:latin typeface="Calibri" panose="020F0502020204030204" pitchFamily="34" charset="0"/>
            </a:endParaRPr>
          </a:p>
          <a:p>
            <a:r>
              <a:rPr lang="en-US" sz="3200" dirty="0">
                <a:latin typeface="Calibri" panose="020F0502020204030204" pitchFamily="34" charset="0"/>
              </a:rPr>
              <a:t>	</a:t>
            </a:r>
            <a:r>
              <a:rPr lang="en-US" sz="2800" dirty="0" smtClean="0">
                <a:latin typeface="Calibri" panose="020F0502020204030204" pitchFamily="34" charset="0"/>
              </a:rPr>
              <a:t>Very complex mathematical equations</a:t>
            </a:r>
          </a:p>
          <a:p>
            <a:r>
              <a:rPr lang="en-US" sz="2800" dirty="0">
                <a:latin typeface="Calibri" panose="020F0502020204030204" pitchFamily="34" charset="0"/>
              </a:rPr>
              <a:t>	</a:t>
            </a:r>
            <a:endParaRPr lang="en-US" sz="2800" dirty="0" smtClean="0">
              <a:latin typeface="Calibri" panose="020F0502020204030204" pitchFamily="34" charset="0"/>
            </a:endParaRPr>
          </a:p>
          <a:p>
            <a:r>
              <a:rPr lang="en-US" sz="2800" dirty="0">
                <a:latin typeface="Calibri" panose="020F0502020204030204" pitchFamily="34" charset="0"/>
              </a:rPr>
              <a:t>	</a:t>
            </a:r>
            <a:r>
              <a:rPr lang="en-US" sz="2800" dirty="0" smtClean="0">
                <a:latin typeface="Calibri" panose="020F0502020204030204" pitchFamily="34" charset="0"/>
              </a:rPr>
              <a:t>Interpretations of the meaning of the 	input 	variables are not possible with final 	model</a:t>
            </a:r>
          </a:p>
          <a:p>
            <a:r>
              <a:rPr lang="en-US" sz="2800" dirty="0">
                <a:latin typeface="Calibri" panose="020F0502020204030204" pitchFamily="34" charset="0"/>
              </a:rPr>
              <a:t>	</a:t>
            </a:r>
            <a:endParaRPr lang="en-US" sz="2800" dirty="0" smtClean="0">
              <a:latin typeface="Calibri" panose="020F0502020204030204" pitchFamily="34" charset="0"/>
            </a:endParaRPr>
          </a:p>
          <a:p>
            <a:r>
              <a:rPr lang="en-US" sz="2800" dirty="0">
                <a:latin typeface="Calibri" panose="020F0502020204030204" pitchFamily="34" charset="0"/>
              </a:rPr>
              <a:t>	</a:t>
            </a:r>
            <a:r>
              <a:rPr lang="en-US" sz="2800" dirty="0" smtClean="0">
                <a:latin typeface="Calibri" panose="020F0502020204030204" pitchFamily="34" charset="0"/>
              </a:rPr>
              <a:t>Very flexible in accommodating non-linear 	associations between inputs and target</a:t>
            </a:r>
          </a:p>
          <a:p>
            <a:endParaRPr lang="en-US" sz="3200" dirty="0" smtClean="0">
              <a:latin typeface="Calibri" panose="020F0502020204030204" pitchFamily="34" charset="0"/>
            </a:endParaRPr>
          </a:p>
          <a:p>
            <a:r>
              <a:rPr lang="en-US" sz="3200" dirty="0"/>
              <a:t>		</a:t>
            </a:r>
            <a:endParaRPr lang="en-US" sz="3200" dirty="0" smtClean="0"/>
          </a:p>
          <a:p>
            <a:endParaRPr lang="en-US" dirty="0"/>
          </a:p>
        </p:txBody>
      </p:sp>
    </p:spTree>
    <p:extLst>
      <p:ext uri="{BB962C8B-B14F-4D97-AF65-F5344CB8AC3E}">
        <p14:creationId xmlns:p14="http://schemas.microsoft.com/office/powerpoint/2010/main" val="1491671708"/>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p:txBody>
          <a:bodyPr/>
          <a:lstStyle/>
          <a:p>
            <a:pPr eaLnBrk="1" hangingPunct="1"/>
            <a:r>
              <a:rPr lang="en-US" sz="4000" dirty="0" smtClean="0">
                <a:latin typeface="Calibri" pitchFamily="34" charset="0"/>
                <a:cs typeface="Calibri" pitchFamily="34" charset="0"/>
              </a:rPr>
              <a:t>Two Cultures</a:t>
            </a:r>
          </a:p>
        </p:txBody>
      </p:sp>
      <p:sp>
        <p:nvSpPr>
          <p:cNvPr id="2" name="Content Placeholder 1"/>
          <p:cNvSpPr>
            <a:spLocks noGrp="1"/>
          </p:cNvSpPr>
          <p:nvPr>
            <p:ph sz="half" idx="1"/>
          </p:nvPr>
        </p:nvSpPr>
        <p:spPr>
          <a:solidFill>
            <a:schemeClr val="accent2">
              <a:lumMod val="20000"/>
              <a:lumOff val="80000"/>
            </a:schemeClr>
          </a:solidFill>
        </p:spPr>
        <p:txBody>
          <a:bodyPr/>
          <a:lstStyle/>
          <a:p>
            <a:pPr marL="0" indent="0">
              <a:buNone/>
            </a:pPr>
            <a:r>
              <a:rPr lang="en-US" dirty="0" smtClean="0">
                <a:latin typeface="Calibri" panose="020F0502020204030204" pitchFamily="34" charset="0"/>
              </a:rPr>
              <a:t>Machine Learning</a:t>
            </a:r>
          </a:p>
          <a:p>
            <a:pPr marL="0" indent="0">
              <a:buNone/>
            </a:pPr>
            <a:r>
              <a:rPr lang="en-US" dirty="0" smtClean="0">
                <a:latin typeface="Calibri" panose="020F0502020204030204" pitchFamily="34" charset="0"/>
              </a:rPr>
              <a:t>Biological Simulation</a:t>
            </a:r>
          </a:p>
          <a:p>
            <a:pPr marL="0" indent="0">
              <a:buNone/>
            </a:pPr>
            <a:r>
              <a:rPr lang="en-US" dirty="0" smtClean="0">
                <a:latin typeface="Calibri" panose="020F0502020204030204" pitchFamily="34" charset="0"/>
              </a:rPr>
              <a:t>Features</a:t>
            </a:r>
          </a:p>
          <a:p>
            <a:pPr marL="0" indent="0">
              <a:buNone/>
            </a:pPr>
            <a:r>
              <a:rPr lang="en-US" dirty="0" smtClean="0">
                <a:latin typeface="Calibri" panose="020F0502020204030204" pitchFamily="34" charset="0"/>
              </a:rPr>
              <a:t>Inputs</a:t>
            </a:r>
          </a:p>
          <a:p>
            <a:pPr marL="0" indent="0">
              <a:buNone/>
            </a:pPr>
            <a:r>
              <a:rPr lang="en-US" dirty="0" smtClean="0">
                <a:latin typeface="Calibri" panose="020F0502020204030204" pitchFamily="34" charset="0"/>
              </a:rPr>
              <a:t>Outputs</a:t>
            </a:r>
          </a:p>
          <a:p>
            <a:pPr marL="0" indent="0">
              <a:buNone/>
            </a:pPr>
            <a:r>
              <a:rPr lang="en-US" dirty="0" smtClean="0">
                <a:latin typeface="Calibri" panose="020F0502020204030204" pitchFamily="34" charset="0"/>
              </a:rPr>
              <a:t>Synaptic Weights</a:t>
            </a:r>
          </a:p>
          <a:p>
            <a:pPr marL="0" indent="0">
              <a:buNone/>
            </a:pPr>
            <a:r>
              <a:rPr lang="en-US" dirty="0" smtClean="0">
                <a:latin typeface="Calibri" panose="020F0502020204030204" pitchFamily="34" charset="0"/>
              </a:rPr>
              <a:t>Bias</a:t>
            </a:r>
          </a:p>
          <a:p>
            <a:pPr marL="0" indent="0">
              <a:buNone/>
            </a:pPr>
            <a:r>
              <a:rPr lang="en-US" dirty="0" smtClean="0">
                <a:latin typeface="Calibri" panose="020F0502020204030204" pitchFamily="34" charset="0"/>
              </a:rPr>
              <a:t>Neurons</a:t>
            </a:r>
          </a:p>
          <a:p>
            <a:pPr marL="0" indent="0">
              <a:buNone/>
            </a:pPr>
            <a:r>
              <a:rPr lang="en-US" dirty="0" smtClean="0">
                <a:latin typeface="Calibri" panose="020F0502020204030204" pitchFamily="34" charset="0"/>
              </a:rPr>
              <a:t>Learning</a:t>
            </a:r>
            <a:endParaRPr lang="en-US" dirty="0">
              <a:latin typeface="Calibri" panose="020F0502020204030204" pitchFamily="34" charset="0"/>
            </a:endParaRPr>
          </a:p>
        </p:txBody>
      </p:sp>
      <p:sp>
        <p:nvSpPr>
          <p:cNvPr id="5" name="Content Placeholder 4"/>
          <p:cNvSpPr>
            <a:spLocks noGrp="1"/>
          </p:cNvSpPr>
          <p:nvPr>
            <p:ph sz="half" idx="2"/>
          </p:nvPr>
        </p:nvSpPr>
        <p:spPr>
          <a:solidFill>
            <a:schemeClr val="accent2">
              <a:lumMod val="20000"/>
              <a:lumOff val="80000"/>
            </a:schemeClr>
          </a:solidFill>
        </p:spPr>
        <p:txBody>
          <a:bodyPr/>
          <a:lstStyle/>
          <a:p>
            <a:pPr marL="0" indent="0">
              <a:buNone/>
            </a:pPr>
            <a:r>
              <a:rPr lang="en-US" dirty="0" smtClean="0">
                <a:latin typeface="Calibri" panose="020F0502020204030204" pitchFamily="34" charset="0"/>
              </a:rPr>
              <a:t>Statistics</a:t>
            </a:r>
          </a:p>
          <a:p>
            <a:pPr marL="0" indent="0">
              <a:buNone/>
            </a:pPr>
            <a:r>
              <a:rPr lang="en-US" dirty="0" smtClean="0">
                <a:latin typeface="Calibri" panose="020F0502020204030204" pitchFamily="34" charset="0"/>
              </a:rPr>
              <a:t>Predictive Modeling</a:t>
            </a:r>
          </a:p>
          <a:p>
            <a:pPr marL="0" indent="0">
              <a:buNone/>
            </a:pPr>
            <a:r>
              <a:rPr lang="en-US" dirty="0" smtClean="0">
                <a:latin typeface="Calibri" panose="020F0502020204030204" pitchFamily="34" charset="0"/>
              </a:rPr>
              <a:t>Variables</a:t>
            </a:r>
          </a:p>
          <a:p>
            <a:pPr marL="0" indent="0">
              <a:buNone/>
            </a:pPr>
            <a:r>
              <a:rPr lang="en-US" dirty="0" smtClean="0">
                <a:latin typeface="Calibri" panose="020F0502020204030204" pitchFamily="34" charset="0"/>
              </a:rPr>
              <a:t>Independent Variables</a:t>
            </a:r>
          </a:p>
          <a:p>
            <a:pPr marL="0" indent="0">
              <a:buNone/>
            </a:pPr>
            <a:r>
              <a:rPr lang="en-US" dirty="0" smtClean="0">
                <a:latin typeface="Calibri" panose="020F0502020204030204" pitchFamily="34" charset="0"/>
              </a:rPr>
              <a:t>Dependent Variables</a:t>
            </a:r>
          </a:p>
          <a:p>
            <a:pPr marL="0" indent="0">
              <a:buNone/>
            </a:pPr>
            <a:r>
              <a:rPr lang="en-US" dirty="0" smtClean="0">
                <a:latin typeface="Calibri" panose="020F0502020204030204" pitchFamily="34" charset="0"/>
              </a:rPr>
              <a:t>Parameter Values</a:t>
            </a:r>
          </a:p>
          <a:p>
            <a:pPr marL="0" indent="0">
              <a:buNone/>
            </a:pPr>
            <a:r>
              <a:rPr lang="en-US" dirty="0" smtClean="0">
                <a:latin typeface="Calibri" panose="020F0502020204030204" pitchFamily="34" charset="0"/>
              </a:rPr>
              <a:t>Intercept</a:t>
            </a:r>
          </a:p>
          <a:p>
            <a:pPr marL="0" indent="0">
              <a:buNone/>
            </a:pPr>
            <a:r>
              <a:rPr lang="en-US" dirty="0" smtClean="0">
                <a:latin typeface="Calibri" panose="020F0502020204030204" pitchFamily="34" charset="0"/>
              </a:rPr>
              <a:t>Terms</a:t>
            </a:r>
          </a:p>
          <a:p>
            <a:pPr marL="0" indent="0">
              <a:buNone/>
            </a:pPr>
            <a:r>
              <a:rPr lang="en-US" dirty="0" smtClean="0">
                <a:latin typeface="Calibri" panose="020F0502020204030204" pitchFamily="34" charset="0"/>
              </a:rPr>
              <a:t>Fitting Models</a:t>
            </a:r>
            <a:endParaRPr lang="en-US" dirty="0">
              <a:latin typeface="Calibri" panose="020F0502020204030204" pitchFamily="34" charset="0"/>
            </a:endParaRPr>
          </a:p>
        </p:txBody>
      </p:sp>
      <p:sp>
        <p:nvSpPr>
          <p:cNvPr id="4" name="TextBox 3"/>
          <p:cNvSpPr txBox="1"/>
          <p:nvPr/>
        </p:nvSpPr>
        <p:spPr>
          <a:xfrm>
            <a:off x="364501" y="276948"/>
            <a:ext cx="8262598" cy="1938992"/>
          </a:xfrm>
          <a:prstGeom prst="rect">
            <a:avLst/>
          </a:prstGeom>
          <a:noFill/>
        </p:spPr>
        <p:txBody>
          <a:bodyPr wrap="square" rtlCol="0">
            <a:spAutoFit/>
          </a:bodyPr>
          <a:lstStyle/>
          <a:p>
            <a:endParaRPr lang="en-US" sz="4000" dirty="0" smtClean="0">
              <a:latin typeface="Calibri" panose="020F0502020204030204" pitchFamily="34" charset="0"/>
            </a:endParaRPr>
          </a:p>
          <a:p>
            <a:r>
              <a:rPr lang="en-US" sz="4000" dirty="0">
                <a:latin typeface="Calibri" panose="020F0502020204030204" pitchFamily="34" charset="0"/>
              </a:rPr>
              <a:t>		</a:t>
            </a:r>
            <a:endParaRPr lang="en-US" sz="4000" dirty="0" smtClean="0">
              <a:latin typeface="Calibri" panose="020F0502020204030204" pitchFamily="34" charset="0"/>
            </a:endParaRPr>
          </a:p>
          <a:p>
            <a:endParaRPr lang="en-US" sz="4000" dirty="0">
              <a:latin typeface="Calibri" panose="020F0502020204030204" pitchFamily="34" charset="0"/>
            </a:endParaRPr>
          </a:p>
        </p:txBody>
      </p:sp>
    </p:spTree>
    <p:extLst>
      <p:ext uri="{BB962C8B-B14F-4D97-AF65-F5344CB8AC3E}">
        <p14:creationId xmlns:p14="http://schemas.microsoft.com/office/powerpoint/2010/main" val="400578127"/>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Multilayer Perceptron (MLP)</a:t>
            </a:r>
            <a:endParaRPr lang="en-US" dirty="0">
              <a:latin typeface="Calibri" panose="020F0502020204030204" pitchFamily="34" charset="0"/>
            </a:endParaRPr>
          </a:p>
        </p:txBody>
      </p:sp>
      <p:pic>
        <p:nvPicPr>
          <p:cNvPr id="4" name="Content Placeholder 3"/>
          <p:cNvPicPr>
            <a:picLocks noGrp="1" noChangeAspect="1"/>
          </p:cNvPicPr>
          <p:nvPr>
            <p:ph idx="1"/>
          </p:nvPr>
        </p:nvPicPr>
        <p:blipFill>
          <a:blip r:embed="rId2"/>
          <a:stretch>
            <a:fillRect/>
          </a:stretch>
        </p:blipFill>
        <p:spPr>
          <a:xfrm>
            <a:off x="2297997" y="1417638"/>
            <a:ext cx="4179003" cy="4525963"/>
          </a:xfrm>
          <a:prstGeom prst="rect">
            <a:avLst/>
          </a:prstGeom>
        </p:spPr>
      </p:pic>
      <p:sp>
        <p:nvSpPr>
          <p:cNvPr id="5" name="TextBox 4"/>
          <p:cNvSpPr txBox="1"/>
          <p:nvPr/>
        </p:nvSpPr>
        <p:spPr>
          <a:xfrm>
            <a:off x="990600" y="2819400"/>
            <a:ext cx="1587422" cy="461665"/>
          </a:xfrm>
          <a:prstGeom prst="rect">
            <a:avLst/>
          </a:prstGeom>
          <a:noFill/>
        </p:spPr>
        <p:txBody>
          <a:bodyPr wrap="none" rtlCol="0">
            <a:spAutoFit/>
          </a:bodyPr>
          <a:lstStyle/>
          <a:p>
            <a:r>
              <a:rPr lang="en-US" sz="2400" dirty="0" smtClean="0">
                <a:latin typeface="Calibri" panose="020F0502020204030204" pitchFamily="34" charset="0"/>
              </a:rPr>
              <a:t>Input Layer</a:t>
            </a:r>
            <a:endParaRPr lang="en-US" sz="2400" dirty="0">
              <a:latin typeface="Calibri" panose="020F0502020204030204" pitchFamily="34" charset="0"/>
            </a:endParaRPr>
          </a:p>
        </p:txBody>
      </p:sp>
      <p:sp>
        <p:nvSpPr>
          <p:cNvPr id="6" name="TextBox 5"/>
          <p:cNvSpPr txBox="1"/>
          <p:nvPr/>
        </p:nvSpPr>
        <p:spPr>
          <a:xfrm>
            <a:off x="5337321" y="4953000"/>
            <a:ext cx="1688283" cy="830997"/>
          </a:xfrm>
          <a:prstGeom prst="rect">
            <a:avLst/>
          </a:prstGeom>
          <a:noFill/>
        </p:spPr>
        <p:txBody>
          <a:bodyPr wrap="none" rtlCol="0">
            <a:spAutoFit/>
          </a:bodyPr>
          <a:lstStyle/>
          <a:p>
            <a:pPr algn="ctr"/>
            <a:r>
              <a:rPr lang="en-US" sz="2400" dirty="0" smtClean="0">
                <a:latin typeface="Calibri" panose="020F0502020204030204" pitchFamily="34" charset="0"/>
              </a:rPr>
              <a:t>Hidden Unit</a:t>
            </a:r>
          </a:p>
          <a:p>
            <a:pPr algn="ctr"/>
            <a:r>
              <a:rPr lang="en-US" sz="2400" dirty="0" smtClean="0">
                <a:latin typeface="Calibri" panose="020F0502020204030204" pitchFamily="34" charset="0"/>
              </a:rPr>
              <a:t>(Neuron)</a:t>
            </a:r>
            <a:endParaRPr lang="en-US" sz="2400" dirty="0">
              <a:latin typeface="Calibri" panose="020F0502020204030204" pitchFamily="34" charset="0"/>
            </a:endParaRPr>
          </a:p>
        </p:txBody>
      </p:sp>
      <p:sp>
        <p:nvSpPr>
          <p:cNvPr id="7" name="Right Arrow 6"/>
          <p:cNvSpPr/>
          <p:nvPr/>
        </p:nvSpPr>
        <p:spPr>
          <a:xfrm rot="12212083">
            <a:off x="4344906" y="4755947"/>
            <a:ext cx="978408" cy="273972"/>
          </a:xfrm>
          <a:prstGeom prst="rightArrow">
            <a:avLst/>
          </a:prstGeom>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013801" y="2723653"/>
            <a:ext cx="1816651" cy="461665"/>
          </a:xfrm>
          <a:prstGeom prst="rect">
            <a:avLst/>
          </a:prstGeom>
          <a:noFill/>
        </p:spPr>
        <p:txBody>
          <a:bodyPr wrap="none" rtlCol="0">
            <a:spAutoFit/>
          </a:bodyPr>
          <a:lstStyle/>
          <a:p>
            <a:r>
              <a:rPr lang="en-US" sz="2400" dirty="0" smtClean="0">
                <a:latin typeface="Calibri" panose="020F0502020204030204" pitchFamily="34" charset="0"/>
              </a:rPr>
              <a:t>Output Layer</a:t>
            </a:r>
            <a:endParaRPr lang="en-US" sz="2400" dirty="0">
              <a:latin typeface="Calibri" panose="020F0502020204030204" pitchFamily="34" charset="0"/>
            </a:endParaRPr>
          </a:p>
        </p:txBody>
      </p:sp>
      <p:sp>
        <p:nvSpPr>
          <p:cNvPr id="9" name="TextBox 8"/>
          <p:cNvSpPr txBox="1"/>
          <p:nvPr/>
        </p:nvSpPr>
        <p:spPr>
          <a:xfrm>
            <a:off x="3886200" y="2021375"/>
            <a:ext cx="1824667" cy="461665"/>
          </a:xfrm>
          <a:prstGeom prst="rect">
            <a:avLst/>
          </a:prstGeom>
          <a:noFill/>
        </p:spPr>
        <p:txBody>
          <a:bodyPr wrap="none" rtlCol="0">
            <a:spAutoFit/>
          </a:bodyPr>
          <a:lstStyle/>
          <a:p>
            <a:r>
              <a:rPr lang="en-US" sz="2400" dirty="0" smtClean="0">
                <a:latin typeface="Calibri" panose="020F0502020204030204" pitchFamily="34" charset="0"/>
              </a:rPr>
              <a:t>Hidden Layer</a:t>
            </a:r>
            <a:endParaRPr lang="en-US" sz="2400" dirty="0">
              <a:latin typeface="Calibri" panose="020F0502020204030204" pitchFamily="34" charset="0"/>
            </a:endParaRPr>
          </a:p>
        </p:txBody>
      </p:sp>
      <p:sp>
        <p:nvSpPr>
          <p:cNvPr id="13" name="TextBox 12"/>
          <p:cNvSpPr txBox="1"/>
          <p:nvPr/>
        </p:nvSpPr>
        <p:spPr>
          <a:xfrm>
            <a:off x="626372" y="6089154"/>
            <a:ext cx="7522252" cy="400110"/>
          </a:xfrm>
          <a:prstGeom prst="rect">
            <a:avLst/>
          </a:prstGeom>
          <a:noFill/>
        </p:spPr>
        <p:txBody>
          <a:bodyPr wrap="none" rtlCol="0">
            <a:spAutoFit/>
          </a:bodyPr>
          <a:lstStyle/>
          <a:p>
            <a:r>
              <a:rPr lang="en-US" sz="2000" dirty="0" smtClean="0">
                <a:latin typeface="Calibri" panose="020F0502020204030204" pitchFamily="34" charset="0"/>
              </a:rPr>
              <a:t>Developed with the intention to resemble how the human brain works</a:t>
            </a:r>
            <a:endParaRPr lang="en-US" sz="2000" dirty="0">
              <a:latin typeface="Calibri" panose="020F0502020204030204" pitchFamily="34" charset="0"/>
            </a:endParaRPr>
          </a:p>
        </p:txBody>
      </p:sp>
    </p:spTree>
    <p:extLst>
      <p:ext uri="{BB962C8B-B14F-4D97-AF65-F5344CB8AC3E}">
        <p14:creationId xmlns:p14="http://schemas.microsoft.com/office/powerpoint/2010/main" val="935063317"/>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 Analytics and Categories</a:t>
            </a:r>
            <a:endParaRPr lang="en-US" dirty="0"/>
          </a:p>
        </p:txBody>
      </p:sp>
      <p:sp>
        <p:nvSpPr>
          <p:cNvPr id="3" name="Content Placeholder 2"/>
          <p:cNvSpPr>
            <a:spLocks noGrp="1"/>
          </p:cNvSpPr>
          <p:nvPr>
            <p:ph idx="1"/>
          </p:nvPr>
        </p:nvSpPr>
        <p:spPr>
          <a:xfrm>
            <a:off x="457200" y="1439295"/>
            <a:ext cx="8229600" cy="4525963"/>
          </a:xfrm>
        </p:spPr>
        <p:txBody>
          <a:bodyPr/>
          <a:lstStyle/>
          <a:p>
            <a:pPr>
              <a:buFont typeface="Arial" panose="020B0604020202020204" pitchFamily="34" charset="0"/>
              <a:buChar char="•"/>
            </a:pPr>
            <a:endParaRPr lang="en-US" sz="2400" dirty="0" smtClean="0"/>
          </a:p>
          <a:p>
            <a:pPr>
              <a:buFont typeface="Arial" panose="020B0604020202020204" pitchFamily="34" charset="0"/>
              <a:buChar char="•"/>
            </a:pPr>
            <a:r>
              <a:rPr lang="en-US" sz="2400" dirty="0" smtClean="0">
                <a:latin typeface="Calibri" panose="020F0502020204030204" pitchFamily="34" charset="0"/>
              </a:rPr>
              <a:t>Descriptive                       	  Describing what has happened</a:t>
            </a:r>
          </a:p>
          <a:p>
            <a:pPr marL="0" indent="0">
              <a:buNone/>
            </a:pPr>
            <a:r>
              <a:rPr lang="en-US" sz="2400" dirty="0" smtClean="0">
                <a:latin typeface="Calibri" panose="020F0502020204030204" pitchFamily="34" charset="0"/>
              </a:rPr>
              <a:t>              </a:t>
            </a:r>
          </a:p>
          <a:p>
            <a:pPr>
              <a:buFont typeface="Arial" panose="020B0604020202020204" pitchFamily="34" charset="0"/>
              <a:buChar char="•"/>
            </a:pPr>
            <a:r>
              <a:rPr lang="en-US" sz="2400" dirty="0" smtClean="0">
                <a:latin typeface="Calibri" panose="020F0502020204030204" pitchFamily="34" charset="0"/>
              </a:rPr>
              <a:t>Predictive			  Predicting what will happen</a:t>
            </a:r>
          </a:p>
          <a:p>
            <a:pPr>
              <a:buFont typeface="Arial" panose="020B0604020202020204" pitchFamily="34" charset="0"/>
              <a:buChar char="•"/>
            </a:pPr>
            <a:endParaRPr lang="en-US" sz="2400" dirty="0" smtClean="0">
              <a:latin typeface="Calibri" panose="020F0502020204030204" pitchFamily="34" charset="0"/>
            </a:endParaRPr>
          </a:p>
          <a:p>
            <a:pPr>
              <a:buFont typeface="Arial" panose="020B0604020202020204" pitchFamily="34" charset="0"/>
              <a:buChar char="•"/>
            </a:pPr>
            <a:r>
              <a:rPr lang="en-US" sz="2400" dirty="0" smtClean="0">
                <a:latin typeface="Calibri" panose="020F0502020204030204" pitchFamily="34" charset="0"/>
              </a:rPr>
              <a:t>Prescriptive 		 Determining what to do about</a:t>
            </a:r>
            <a:endParaRPr lang="en-US" sz="2400" dirty="0">
              <a:latin typeface="Calibri" panose="020F0502020204030204" pitchFamily="34" charset="0"/>
            </a:endParaRPr>
          </a:p>
        </p:txBody>
      </p:sp>
      <p:pic>
        <p:nvPicPr>
          <p:cNvPr id="5" name="Picture 4"/>
          <p:cNvPicPr>
            <a:picLocks noChangeAspect="1"/>
          </p:cNvPicPr>
          <p:nvPr/>
        </p:nvPicPr>
        <p:blipFill>
          <a:blip r:embed="rId3"/>
          <a:stretch>
            <a:fillRect/>
          </a:stretch>
        </p:blipFill>
        <p:spPr>
          <a:xfrm>
            <a:off x="2878798" y="2820498"/>
            <a:ext cx="871804" cy="438950"/>
          </a:xfrm>
          <a:prstGeom prst="rect">
            <a:avLst/>
          </a:prstGeom>
        </p:spPr>
      </p:pic>
      <p:pic>
        <p:nvPicPr>
          <p:cNvPr id="6" name="Picture 5"/>
          <p:cNvPicPr>
            <a:picLocks noChangeAspect="1"/>
          </p:cNvPicPr>
          <p:nvPr/>
        </p:nvPicPr>
        <p:blipFill>
          <a:blip r:embed="rId3"/>
          <a:stretch>
            <a:fillRect/>
          </a:stretch>
        </p:blipFill>
        <p:spPr>
          <a:xfrm>
            <a:off x="2878798" y="3655171"/>
            <a:ext cx="871804" cy="438950"/>
          </a:xfrm>
          <a:prstGeom prst="rect">
            <a:avLst/>
          </a:prstGeom>
        </p:spPr>
      </p:pic>
      <p:pic>
        <p:nvPicPr>
          <p:cNvPr id="7" name="Picture 6"/>
          <p:cNvPicPr>
            <a:picLocks noChangeAspect="1"/>
          </p:cNvPicPr>
          <p:nvPr/>
        </p:nvPicPr>
        <p:blipFill>
          <a:blip r:embed="rId3"/>
          <a:stretch>
            <a:fillRect/>
          </a:stretch>
        </p:blipFill>
        <p:spPr>
          <a:xfrm>
            <a:off x="2878798" y="1964212"/>
            <a:ext cx="871804" cy="438950"/>
          </a:xfrm>
          <a:prstGeom prst="rect">
            <a:avLst/>
          </a:prstGeom>
        </p:spPr>
      </p:pic>
    </p:spTree>
    <p:extLst>
      <p:ext uri="{BB962C8B-B14F-4D97-AF65-F5344CB8AC3E}">
        <p14:creationId xmlns:p14="http://schemas.microsoft.com/office/powerpoint/2010/main" val="3862755465"/>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316" y="76200"/>
            <a:ext cx="8229600" cy="1143000"/>
          </a:xfrm>
        </p:spPr>
        <p:txBody>
          <a:bodyPr/>
          <a:lstStyle/>
          <a:p>
            <a:r>
              <a:rPr lang="en-US" sz="4000" dirty="0" smtClean="0">
                <a:latin typeface="Calibri" panose="020F0502020204030204" pitchFamily="34" charset="0"/>
              </a:rPr>
              <a:t>Overall Comparison </a:t>
            </a:r>
            <a:endParaRPr lang="en-US" sz="4000" dirty="0">
              <a:latin typeface="Calibri" panose="020F0502020204030204" pitchFamily="34" charset="0"/>
            </a:endParaRPr>
          </a:p>
        </p:txBody>
      </p:sp>
      <p:sp>
        <p:nvSpPr>
          <p:cNvPr id="4" name="Rectangle 3"/>
          <p:cNvSpPr/>
          <p:nvPr/>
        </p:nvSpPr>
        <p:spPr>
          <a:xfrm>
            <a:off x="838200" y="4811032"/>
            <a:ext cx="6858000" cy="14938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Calibri" panose="020F0502020204030204" pitchFamily="34" charset="0"/>
              </a:rPr>
              <a:t>Find the model of optimal complexity for each family, and then choose overall champion, based on validation performance </a:t>
            </a:r>
            <a:endParaRPr lang="en-US" sz="2400" dirty="0">
              <a:solidFill>
                <a:schemeClr val="tx1"/>
              </a:solidFill>
              <a:latin typeface="Calibri" panose="020F0502020204030204" pitchFamily="34" charset="0"/>
            </a:endParaRPr>
          </a:p>
        </p:txBody>
      </p:sp>
      <p:pic>
        <p:nvPicPr>
          <p:cNvPr id="23" name="Content Placeholder 22"/>
          <p:cNvPicPr>
            <a:picLocks noGrp="1" noChangeAspect="1"/>
          </p:cNvPicPr>
          <p:nvPr>
            <p:ph idx="1"/>
          </p:nvPr>
        </p:nvPicPr>
        <p:blipFill>
          <a:blip r:embed="rId3"/>
          <a:stretch>
            <a:fillRect/>
          </a:stretch>
        </p:blipFill>
        <p:spPr>
          <a:xfrm>
            <a:off x="2405059" y="3482594"/>
            <a:ext cx="414564" cy="548688"/>
          </a:xfrm>
          <a:prstGeom prst="rect">
            <a:avLst/>
          </a:prstGeom>
        </p:spPr>
      </p:pic>
      <p:sp>
        <p:nvSpPr>
          <p:cNvPr id="13" name="Rectangle 12"/>
          <p:cNvSpPr/>
          <p:nvPr/>
        </p:nvSpPr>
        <p:spPr>
          <a:xfrm>
            <a:off x="541961" y="1419330"/>
            <a:ext cx="1752600" cy="56352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Regression</a:t>
            </a:r>
            <a:endParaRPr lang="en-US" b="1" dirty="0">
              <a:solidFill>
                <a:schemeClr val="bg1"/>
              </a:solidFill>
            </a:endParaRPr>
          </a:p>
        </p:txBody>
      </p:sp>
      <p:sp>
        <p:nvSpPr>
          <p:cNvPr id="14" name="Rectangle 13"/>
          <p:cNvSpPr/>
          <p:nvPr/>
        </p:nvSpPr>
        <p:spPr>
          <a:xfrm>
            <a:off x="541961" y="2470221"/>
            <a:ext cx="1752600" cy="55768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Decision Tree</a:t>
            </a:r>
            <a:endParaRPr lang="en-US" b="1" dirty="0">
              <a:solidFill>
                <a:schemeClr val="bg1"/>
              </a:solidFill>
            </a:endParaRPr>
          </a:p>
        </p:txBody>
      </p:sp>
      <p:sp>
        <p:nvSpPr>
          <p:cNvPr id="15" name="Rectangle 14"/>
          <p:cNvSpPr/>
          <p:nvPr/>
        </p:nvSpPr>
        <p:spPr>
          <a:xfrm>
            <a:off x="545310" y="3500178"/>
            <a:ext cx="1749251" cy="55349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Neural Net</a:t>
            </a:r>
            <a:endParaRPr lang="en-US" b="1" dirty="0">
              <a:solidFill>
                <a:schemeClr val="bg1"/>
              </a:solidFill>
            </a:endParaRPr>
          </a:p>
        </p:txBody>
      </p:sp>
      <p:sp>
        <p:nvSpPr>
          <p:cNvPr id="16" name="Rectangle 15"/>
          <p:cNvSpPr/>
          <p:nvPr/>
        </p:nvSpPr>
        <p:spPr>
          <a:xfrm>
            <a:off x="2895600" y="1419330"/>
            <a:ext cx="1752600" cy="56352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Validation Set</a:t>
            </a:r>
            <a:endParaRPr lang="en-US" b="1" dirty="0">
              <a:solidFill>
                <a:schemeClr val="bg1"/>
              </a:solidFill>
            </a:endParaRPr>
          </a:p>
        </p:txBody>
      </p:sp>
      <p:sp>
        <p:nvSpPr>
          <p:cNvPr id="17" name="Rectangle 16"/>
          <p:cNvSpPr/>
          <p:nvPr/>
        </p:nvSpPr>
        <p:spPr>
          <a:xfrm>
            <a:off x="2895600" y="2470221"/>
            <a:ext cx="1752600" cy="55768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Validation Set</a:t>
            </a:r>
          </a:p>
        </p:txBody>
      </p:sp>
      <p:sp>
        <p:nvSpPr>
          <p:cNvPr id="18" name="Rectangle 17"/>
          <p:cNvSpPr/>
          <p:nvPr/>
        </p:nvSpPr>
        <p:spPr>
          <a:xfrm>
            <a:off x="2898949" y="3500178"/>
            <a:ext cx="1749251" cy="55349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Validation Set</a:t>
            </a:r>
          </a:p>
        </p:txBody>
      </p:sp>
      <p:sp>
        <p:nvSpPr>
          <p:cNvPr id="19" name="Rectangle 18"/>
          <p:cNvSpPr/>
          <p:nvPr/>
        </p:nvSpPr>
        <p:spPr>
          <a:xfrm>
            <a:off x="5283760" y="1401746"/>
            <a:ext cx="1752600" cy="56352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Validation Fit</a:t>
            </a:r>
            <a:endParaRPr lang="en-US" b="1" dirty="0">
              <a:solidFill>
                <a:schemeClr val="bg1"/>
              </a:solidFill>
            </a:endParaRPr>
          </a:p>
        </p:txBody>
      </p:sp>
      <p:sp>
        <p:nvSpPr>
          <p:cNvPr id="20" name="Rectangle 19"/>
          <p:cNvSpPr/>
          <p:nvPr/>
        </p:nvSpPr>
        <p:spPr>
          <a:xfrm>
            <a:off x="5283760" y="2452637"/>
            <a:ext cx="1752600" cy="55768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Validation Fit</a:t>
            </a:r>
          </a:p>
        </p:txBody>
      </p:sp>
      <p:sp>
        <p:nvSpPr>
          <p:cNvPr id="21" name="Rectangle 20"/>
          <p:cNvSpPr/>
          <p:nvPr/>
        </p:nvSpPr>
        <p:spPr>
          <a:xfrm>
            <a:off x="5287109" y="3482594"/>
            <a:ext cx="1749251" cy="55349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Validation Fit</a:t>
            </a:r>
          </a:p>
        </p:txBody>
      </p:sp>
      <p:sp>
        <p:nvSpPr>
          <p:cNvPr id="22" name="Right Arrow 21"/>
          <p:cNvSpPr/>
          <p:nvPr/>
        </p:nvSpPr>
        <p:spPr>
          <a:xfrm>
            <a:off x="2421841" y="1488849"/>
            <a:ext cx="381000" cy="4764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p:cNvPicPr>
            <a:picLocks noChangeAspect="1"/>
          </p:cNvPicPr>
          <p:nvPr/>
        </p:nvPicPr>
        <p:blipFill>
          <a:blip r:embed="rId3"/>
          <a:stretch>
            <a:fillRect/>
          </a:stretch>
        </p:blipFill>
        <p:spPr>
          <a:xfrm>
            <a:off x="2405059" y="2479216"/>
            <a:ext cx="414564" cy="548688"/>
          </a:xfrm>
          <a:prstGeom prst="rect">
            <a:avLst/>
          </a:prstGeom>
        </p:spPr>
      </p:pic>
      <p:pic>
        <p:nvPicPr>
          <p:cNvPr id="25" name="Picture 24"/>
          <p:cNvPicPr>
            <a:picLocks noChangeAspect="1"/>
          </p:cNvPicPr>
          <p:nvPr/>
        </p:nvPicPr>
        <p:blipFill>
          <a:blip r:embed="rId3"/>
          <a:stretch>
            <a:fillRect/>
          </a:stretch>
        </p:blipFill>
        <p:spPr>
          <a:xfrm>
            <a:off x="4740959" y="1475451"/>
            <a:ext cx="414564" cy="548688"/>
          </a:xfrm>
          <a:prstGeom prst="rect">
            <a:avLst/>
          </a:prstGeom>
        </p:spPr>
      </p:pic>
      <p:pic>
        <p:nvPicPr>
          <p:cNvPr id="26" name="Picture 25"/>
          <p:cNvPicPr>
            <a:picLocks noChangeAspect="1"/>
          </p:cNvPicPr>
          <p:nvPr/>
        </p:nvPicPr>
        <p:blipFill>
          <a:blip r:embed="rId3"/>
          <a:stretch>
            <a:fillRect/>
          </a:stretch>
        </p:blipFill>
        <p:spPr>
          <a:xfrm>
            <a:off x="4742788" y="2485080"/>
            <a:ext cx="414564" cy="548688"/>
          </a:xfrm>
          <a:prstGeom prst="rect">
            <a:avLst/>
          </a:prstGeom>
        </p:spPr>
      </p:pic>
      <p:pic>
        <p:nvPicPr>
          <p:cNvPr id="27" name="Picture 26"/>
          <p:cNvPicPr>
            <a:picLocks noChangeAspect="1"/>
          </p:cNvPicPr>
          <p:nvPr/>
        </p:nvPicPr>
        <p:blipFill>
          <a:blip r:embed="rId3"/>
          <a:stretch>
            <a:fillRect/>
          </a:stretch>
        </p:blipFill>
        <p:spPr>
          <a:xfrm>
            <a:off x="4740959" y="3550815"/>
            <a:ext cx="414564" cy="548688"/>
          </a:xfrm>
          <a:prstGeom prst="rect">
            <a:avLst/>
          </a:prstGeom>
        </p:spPr>
      </p:pic>
      <p:sp>
        <p:nvSpPr>
          <p:cNvPr id="28" name="Smiley Face 27"/>
          <p:cNvSpPr/>
          <p:nvPr/>
        </p:nvSpPr>
        <p:spPr>
          <a:xfrm>
            <a:off x="7605579" y="2274278"/>
            <a:ext cx="914400" cy="914400"/>
          </a:xfrm>
          <a:prstGeom prst="smileyFac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Tree>
    <p:extLst>
      <p:ext uri="{BB962C8B-B14F-4D97-AF65-F5344CB8AC3E}">
        <p14:creationId xmlns:p14="http://schemas.microsoft.com/office/powerpoint/2010/main" val="2054714351"/>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477" y="-22609"/>
            <a:ext cx="8229600" cy="1143000"/>
          </a:xfrm>
        </p:spPr>
        <p:txBody>
          <a:bodyPr/>
          <a:lstStyle/>
          <a:p>
            <a:r>
              <a:rPr lang="en-US" sz="4000" dirty="0" smtClean="0">
                <a:latin typeface="Calibri" panose="020F0502020204030204" pitchFamily="34" charset="0"/>
              </a:rPr>
              <a:t>Demo of Software</a:t>
            </a:r>
            <a:endParaRPr lang="en-US" sz="4000" dirty="0">
              <a:latin typeface="Calibri" panose="020F0502020204030204" pitchFamily="34" charset="0"/>
            </a:endParaRPr>
          </a:p>
        </p:txBody>
      </p:sp>
      <p:sp>
        <p:nvSpPr>
          <p:cNvPr id="3" name="Content Placeholder 2"/>
          <p:cNvSpPr>
            <a:spLocks noGrp="1"/>
          </p:cNvSpPr>
          <p:nvPr>
            <p:ph idx="1"/>
          </p:nvPr>
        </p:nvSpPr>
        <p:spPr>
          <a:xfrm>
            <a:off x="457200" y="1143000"/>
            <a:ext cx="8229600" cy="4525963"/>
          </a:xfrm>
        </p:spPr>
        <p:txBody>
          <a:bodyPr/>
          <a:lstStyle/>
          <a:p>
            <a:pPr marL="0" indent="0">
              <a:buNone/>
            </a:pPr>
            <a:r>
              <a:rPr lang="en-US" sz="1800" b="1" dirty="0" smtClean="0">
                <a:latin typeface="Calibri" panose="020F0502020204030204" pitchFamily="34" charset="0"/>
              </a:rPr>
              <a:t>Goal:</a:t>
            </a:r>
          </a:p>
          <a:p>
            <a:pPr marL="0" indent="0">
              <a:buNone/>
            </a:pPr>
            <a:r>
              <a:rPr lang="en-US" sz="1800" dirty="0" smtClean="0">
                <a:latin typeface="Calibri" panose="020F0502020204030204" pitchFamily="34" charset="0"/>
              </a:rPr>
              <a:t>To </a:t>
            </a:r>
            <a:r>
              <a:rPr lang="en-US" sz="1800" dirty="0">
                <a:latin typeface="Calibri" panose="020F0502020204030204" pitchFamily="34" charset="0"/>
              </a:rPr>
              <a:t>predict as many current 4G customers as possible correctly analyzing existing customer usage and demographic data so that cellular company can identify which customers are likely to switch to 4G network</a:t>
            </a:r>
            <a:r>
              <a:rPr lang="en-US" sz="1800" dirty="0" smtClean="0">
                <a:latin typeface="Calibri" panose="020F0502020204030204" pitchFamily="34" charset="0"/>
              </a:rPr>
              <a:t>.</a:t>
            </a:r>
          </a:p>
          <a:p>
            <a:pPr marL="0" indent="0">
              <a:buNone/>
            </a:pPr>
            <a:endParaRPr lang="en-US" sz="1800" dirty="0" smtClean="0">
              <a:latin typeface="Calibri" panose="020F0502020204030204" pitchFamily="34" charset="0"/>
            </a:endParaRPr>
          </a:p>
          <a:p>
            <a:pPr marL="0" indent="0">
              <a:buNone/>
            </a:pPr>
            <a:r>
              <a:rPr lang="en-US" sz="1800" b="1" dirty="0" smtClean="0">
                <a:latin typeface="Calibri" panose="020F0502020204030204" pitchFamily="34" charset="0"/>
              </a:rPr>
              <a:t>Data Description:</a:t>
            </a:r>
          </a:p>
          <a:p>
            <a:pPr marL="0" indent="0">
              <a:buNone/>
            </a:pPr>
            <a:r>
              <a:rPr lang="en-US" sz="1800" dirty="0">
                <a:latin typeface="Calibri" panose="020F0502020204030204" pitchFamily="34" charset="0"/>
              </a:rPr>
              <a:t>A sample dataset of 20,000 3G network customers and 4,000 4G network customers has 249 input variables, one ID variable, and one categorical target variable “</a:t>
            </a:r>
            <a:r>
              <a:rPr lang="en-US" sz="1800" dirty="0" err="1">
                <a:latin typeface="Calibri" panose="020F0502020204030204" pitchFamily="34" charset="0"/>
              </a:rPr>
              <a:t>Customer_Type</a:t>
            </a:r>
            <a:r>
              <a:rPr lang="en-US" sz="1800" dirty="0">
                <a:latin typeface="Calibri" panose="020F0502020204030204" pitchFamily="34" charset="0"/>
              </a:rPr>
              <a:t>” (3G/4G). A 4G customer is defined as a customer who has a 4G Subscriber Identity Module (SIM) card and is currently using a 4G network compatible cellular phone. Three-quarters of the dataset (15,000 3G and 3,000 4G) have the target field and used for model training and validation. The remaining portion of dataset is the scoring data with 5,000 3G and 1,000 4G customers without target variable to test the predictive capability of a developed model.</a:t>
            </a:r>
          </a:p>
          <a:p>
            <a:pPr marL="0" indent="0">
              <a:buNone/>
            </a:pPr>
            <a:endParaRPr lang="en-US" sz="1800" dirty="0" smtClean="0">
              <a:latin typeface="Calibri" panose="020F0502020204030204" pitchFamily="34" charset="0"/>
            </a:endParaRPr>
          </a:p>
          <a:p>
            <a:pPr marL="0" indent="0">
              <a:buNone/>
            </a:pPr>
            <a:endParaRPr lang="en-US" sz="1800" dirty="0" smtClean="0"/>
          </a:p>
          <a:p>
            <a:pPr marL="0" indent="0">
              <a:buNone/>
            </a:pPr>
            <a:endParaRPr lang="en-US" sz="1800" dirty="0"/>
          </a:p>
        </p:txBody>
      </p:sp>
    </p:spTree>
    <p:extLst>
      <p:ext uri="{BB962C8B-B14F-4D97-AF65-F5344CB8AC3E}">
        <p14:creationId xmlns:p14="http://schemas.microsoft.com/office/powerpoint/2010/main" val="925033578"/>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1143000"/>
          </a:xfrm>
        </p:spPr>
        <p:txBody>
          <a:bodyPr/>
          <a:lstStyle/>
          <a:p>
            <a:r>
              <a:rPr lang="en-US" sz="4000" dirty="0" smtClean="0">
                <a:latin typeface="Calibri" panose="020F0502020204030204" pitchFamily="34" charset="0"/>
              </a:rPr>
              <a:t>Some Applications of DM in Health Analytics</a:t>
            </a:r>
            <a:endParaRPr lang="en-US" sz="4000" dirty="0">
              <a:latin typeface="Calibri" panose="020F0502020204030204" pitchFamily="34" charset="0"/>
            </a:endParaRPr>
          </a:p>
        </p:txBody>
      </p:sp>
      <p:sp>
        <p:nvSpPr>
          <p:cNvPr id="3" name="Content Placeholder 2"/>
          <p:cNvSpPr>
            <a:spLocks noGrp="1"/>
          </p:cNvSpPr>
          <p:nvPr>
            <p:ph idx="1"/>
          </p:nvPr>
        </p:nvSpPr>
        <p:spPr>
          <a:xfrm>
            <a:off x="462366" y="1752600"/>
            <a:ext cx="8229600" cy="4906963"/>
          </a:xfrm>
        </p:spPr>
        <p:txBody>
          <a:bodyPr/>
          <a:lstStyle/>
          <a:p>
            <a:r>
              <a:rPr lang="en-US" sz="2400" dirty="0" smtClean="0">
                <a:latin typeface="Calibri" panose="020F0502020204030204" pitchFamily="34" charset="0"/>
              </a:rPr>
              <a:t>Treatment Effectiveness</a:t>
            </a:r>
            <a:endParaRPr lang="en-US" sz="2400" dirty="0">
              <a:latin typeface="Calibri" panose="020F0502020204030204" pitchFamily="34" charset="0"/>
            </a:endParaRPr>
          </a:p>
          <a:p>
            <a:r>
              <a:rPr lang="en-US" sz="2400" dirty="0" smtClean="0">
                <a:latin typeface="Calibri" panose="020F0502020204030204" pitchFamily="34" charset="0"/>
              </a:rPr>
              <a:t>Customer Relationship Management</a:t>
            </a:r>
          </a:p>
          <a:p>
            <a:r>
              <a:rPr lang="en-US" sz="2400" dirty="0" smtClean="0">
                <a:latin typeface="Calibri" panose="020F0502020204030204" pitchFamily="34" charset="0"/>
              </a:rPr>
              <a:t>Health care management</a:t>
            </a:r>
            <a:endParaRPr lang="en-US" sz="2400" dirty="0">
              <a:latin typeface="Calibri" panose="020F0502020204030204" pitchFamily="34" charset="0"/>
            </a:endParaRPr>
          </a:p>
          <a:p>
            <a:r>
              <a:rPr lang="en-US" sz="2400" dirty="0" smtClean="0">
                <a:latin typeface="Calibri" panose="020F0502020204030204" pitchFamily="34" charset="0"/>
              </a:rPr>
              <a:t>Tracking </a:t>
            </a:r>
            <a:r>
              <a:rPr lang="en-US" sz="2400" dirty="0">
                <a:latin typeface="Calibri" panose="020F0502020204030204" pitchFamily="34" charset="0"/>
              </a:rPr>
              <a:t>Fee-for-service </a:t>
            </a:r>
            <a:r>
              <a:rPr lang="en-US" sz="2400" dirty="0" smtClean="0">
                <a:latin typeface="Calibri" panose="020F0502020204030204" pitchFamily="34" charset="0"/>
              </a:rPr>
              <a:t>and Value-based </a:t>
            </a:r>
            <a:r>
              <a:rPr lang="en-US" sz="2400" dirty="0">
                <a:latin typeface="Calibri" panose="020F0502020204030204" pitchFamily="34" charset="0"/>
              </a:rPr>
              <a:t>Payer </a:t>
            </a:r>
            <a:r>
              <a:rPr lang="en-US" sz="2400" dirty="0" smtClean="0">
                <a:latin typeface="Calibri" panose="020F0502020204030204" pitchFamily="34" charset="0"/>
              </a:rPr>
              <a:t>Contracts</a:t>
            </a:r>
          </a:p>
          <a:p>
            <a:r>
              <a:rPr lang="en-US" sz="2400" dirty="0" smtClean="0">
                <a:latin typeface="Calibri" panose="020F0502020204030204" pitchFamily="34" charset="0"/>
              </a:rPr>
              <a:t>Monitoring </a:t>
            </a:r>
            <a:r>
              <a:rPr lang="en-US" sz="2400" dirty="0">
                <a:latin typeface="Calibri" panose="020F0502020204030204" pitchFamily="34" charset="0"/>
              </a:rPr>
              <a:t>and Predicting Fee-for-service </a:t>
            </a:r>
            <a:r>
              <a:rPr lang="en-US" sz="2400" dirty="0" smtClean="0">
                <a:latin typeface="Calibri" panose="020F0502020204030204" pitchFamily="34" charset="0"/>
              </a:rPr>
              <a:t>Volumes</a:t>
            </a:r>
          </a:p>
          <a:p>
            <a:r>
              <a:rPr lang="en-US" sz="2400" dirty="0" smtClean="0">
                <a:latin typeface="Calibri" panose="020F0502020204030204" pitchFamily="34" charset="0"/>
              </a:rPr>
              <a:t>Improving </a:t>
            </a:r>
            <a:r>
              <a:rPr lang="en-US" sz="2400" dirty="0">
                <a:latin typeface="Calibri" panose="020F0502020204030204" pitchFamily="34" charset="0"/>
              </a:rPr>
              <a:t>Primary Care </a:t>
            </a:r>
            <a:r>
              <a:rPr lang="en-US" sz="2400" dirty="0" smtClean="0">
                <a:latin typeface="Calibri" panose="020F0502020204030204" pitchFamily="34" charset="0"/>
              </a:rPr>
              <a:t>Reporting</a:t>
            </a:r>
          </a:p>
          <a:p>
            <a:r>
              <a:rPr lang="en-US" sz="2400" dirty="0" smtClean="0">
                <a:latin typeface="Calibri" panose="020F0502020204030204" pitchFamily="34" charset="0"/>
              </a:rPr>
              <a:t>Predicting </a:t>
            </a:r>
            <a:r>
              <a:rPr lang="en-US" sz="2400" dirty="0">
                <a:latin typeface="Calibri" panose="020F0502020204030204" pitchFamily="34" charset="0"/>
              </a:rPr>
              <a:t>Patient Population </a:t>
            </a:r>
            <a:r>
              <a:rPr lang="en-US" sz="2400" dirty="0" smtClean="0">
                <a:latin typeface="Calibri" panose="020F0502020204030204" pitchFamily="34" charset="0"/>
              </a:rPr>
              <a:t>Risk</a:t>
            </a:r>
          </a:p>
          <a:p>
            <a:r>
              <a:rPr lang="en-US" sz="2400" dirty="0" smtClean="0">
                <a:latin typeface="Calibri" panose="020F0502020204030204" pitchFamily="34" charset="0"/>
              </a:rPr>
              <a:t>Preventing Hospital Readmissions</a:t>
            </a:r>
          </a:p>
          <a:p>
            <a:r>
              <a:rPr lang="en-US" sz="2400" dirty="0" smtClean="0">
                <a:latin typeface="Calibri" panose="020F0502020204030204" pitchFamily="34" charset="0"/>
              </a:rPr>
              <a:t>Preventing fraud and abuse</a:t>
            </a:r>
          </a:p>
          <a:p>
            <a:endParaRPr lang="en-US" sz="2400" dirty="0" smtClean="0"/>
          </a:p>
          <a:p>
            <a:endParaRPr lang="en-US" dirty="0"/>
          </a:p>
        </p:txBody>
      </p:sp>
    </p:spTree>
    <p:extLst>
      <p:ext uri="{BB962C8B-B14F-4D97-AF65-F5344CB8AC3E}">
        <p14:creationId xmlns:p14="http://schemas.microsoft.com/office/powerpoint/2010/main" val="1898685672"/>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381000" y="228600"/>
            <a:ext cx="8686800" cy="1143000"/>
          </a:xfrm>
        </p:spPr>
        <p:txBody>
          <a:bodyPr/>
          <a:lstStyle/>
          <a:p>
            <a:pPr eaLnBrk="1" hangingPunct="1"/>
            <a:r>
              <a:rPr lang="en-US" sz="4000" dirty="0" smtClean="0">
                <a:latin typeface="Calibri" pitchFamily="34" charset="0"/>
                <a:cs typeface="Calibri" pitchFamily="34" charset="0"/>
              </a:rPr>
              <a:t>Limitations of Data Mining in Health Analytics</a:t>
            </a:r>
          </a:p>
        </p:txBody>
      </p:sp>
      <p:sp>
        <p:nvSpPr>
          <p:cNvPr id="5" name="Rectangle 2"/>
          <p:cNvSpPr txBox="1">
            <a:spLocks noChangeArrowheads="1"/>
          </p:cNvSpPr>
          <p:nvPr/>
        </p:nvSpPr>
        <p:spPr bwMode="auto">
          <a:xfrm>
            <a:off x="152400" y="1600200"/>
            <a:ext cx="86868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marL="571500" indent="-571500" algn="l" eaLnBrk="1" hangingPunct="1">
              <a:buFont typeface="Arial" panose="020B0604020202020204" pitchFamily="34" charset="0"/>
              <a:buChar char="•"/>
            </a:pPr>
            <a:r>
              <a:rPr lang="en-US" sz="2400" kern="0" dirty="0" smtClean="0">
                <a:latin typeface="Calibri" pitchFamily="34" charset="0"/>
                <a:cs typeface="Calibri" pitchFamily="34" charset="0"/>
              </a:rPr>
              <a:t>Accessibility of data</a:t>
            </a:r>
          </a:p>
          <a:p>
            <a:pPr marL="571500" indent="-571500" algn="l" eaLnBrk="1" hangingPunct="1">
              <a:buFont typeface="Arial" panose="020B0604020202020204" pitchFamily="34" charset="0"/>
              <a:buChar char="•"/>
            </a:pPr>
            <a:endParaRPr lang="en-US" sz="2400" kern="0" dirty="0" smtClean="0">
              <a:latin typeface="Calibri" pitchFamily="34" charset="0"/>
              <a:cs typeface="Calibri" pitchFamily="34" charset="0"/>
            </a:endParaRPr>
          </a:p>
          <a:p>
            <a:pPr marL="571500" indent="-571500" algn="l" eaLnBrk="1" hangingPunct="1">
              <a:buFont typeface="Arial" panose="020B0604020202020204" pitchFamily="34" charset="0"/>
              <a:buChar char="•"/>
            </a:pPr>
            <a:r>
              <a:rPr lang="en-US" sz="2400" kern="0" dirty="0" smtClean="0">
                <a:latin typeface="Calibri" pitchFamily="34" charset="0"/>
                <a:cs typeface="Calibri" pitchFamily="34" charset="0"/>
              </a:rPr>
              <a:t>Missing, corrupted, inconsistent, or non-standardized data</a:t>
            </a:r>
          </a:p>
          <a:p>
            <a:pPr marL="571500" indent="-571500" algn="l" eaLnBrk="1" hangingPunct="1">
              <a:buFont typeface="Arial" panose="020B0604020202020204" pitchFamily="34" charset="0"/>
              <a:buChar char="•"/>
            </a:pPr>
            <a:endParaRPr lang="en-US" sz="2400" kern="0" dirty="0" smtClean="0">
              <a:latin typeface="Calibri" pitchFamily="34" charset="0"/>
              <a:cs typeface="Calibri" pitchFamily="34" charset="0"/>
            </a:endParaRPr>
          </a:p>
          <a:p>
            <a:pPr marL="571500" indent="-571500" algn="l" eaLnBrk="1" hangingPunct="1">
              <a:buFont typeface="Arial" panose="020B0604020202020204" pitchFamily="34" charset="0"/>
              <a:buChar char="•"/>
            </a:pPr>
            <a:r>
              <a:rPr lang="en-US" sz="2400" kern="0" dirty="0" smtClean="0">
                <a:latin typeface="Calibri" pitchFamily="34" charset="0"/>
                <a:cs typeface="Calibri" pitchFamily="34" charset="0"/>
              </a:rPr>
              <a:t>Fear of data dredging or fishing</a:t>
            </a:r>
          </a:p>
          <a:p>
            <a:pPr marL="571500" indent="-571500" algn="l" eaLnBrk="1" hangingPunct="1">
              <a:buFont typeface="Arial" panose="020B0604020202020204" pitchFamily="34" charset="0"/>
              <a:buChar char="•"/>
            </a:pPr>
            <a:endParaRPr lang="en-US" sz="2400" kern="0" dirty="0" smtClean="0">
              <a:latin typeface="Calibri" pitchFamily="34" charset="0"/>
              <a:cs typeface="Calibri" pitchFamily="34" charset="0"/>
            </a:endParaRPr>
          </a:p>
          <a:p>
            <a:pPr marL="571500" indent="-571500" algn="l" eaLnBrk="1" hangingPunct="1">
              <a:buFont typeface="Arial" panose="020B0604020202020204" pitchFamily="34" charset="0"/>
              <a:buChar char="•"/>
            </a:pPr>
            <a:r>
              <a:rPr lang="en-US" sz="2400" kern="0" dirty="0" smtClean="0">
                <a:latin typeface="Calibri" pitchFamily="34" charset="0"/>
                <a:cs typeface="Calibri" pitchFamily="34" charset="0"/>
              </a:rPr>
              <a:t>Requiring domain knowledge statistical and research expertise, and IT and data mining knowledge and skills</a:t>
            </a:r>
          </a:p>
        </p:txBody>
      </p:sp>
    </p:spTree>
    <p:extLst>
      <p:ext uri="{BB962C8B-B14F-4D97-AF65-F5344CB8AC3E}">
        <p14:creationId xmlns:p14="http://schemas.microsoft.com/office/powerpoint/2010/main" val="1626216569"/>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381000" y="228600"/>
            <a:ext cx="8686800" cy="1143000"/>
          </a:xfrm>
        </p:spPr>
        <p:txBody>
          <a:bodyPr/>
          <a:lstStyle/>
          <a:p>
            <a:pPr eaLnBrk="1" hangingPunct="1"/>
            <a:r>
              <a:rPr lang="en-US" sz="4000" dirty="0" smtClean="0">
                <a:latin typeface="Calibri" pitchFamily="34" charset="0"/>
                <a:cs typeface="Calibri" pitchFamily="34" charset="0"/>
              </a:rPr>
              <a:t>Future Directions</a:t>
            </a:r>
          </a:p>
        </p:txBody>
      </p:sp>
      <p:sp>
        <p:nvSpPr>
          <p:cNvPr id="5" name="Rectangle 2"/>
          <p:cNvSpPr txBox="1">
            <a:spLocks noChangeArrowheads="1"/>
          </p:cNvSpPr>
          <p:nvPr/>
        </p:nvSpPr>
        <p:spPr bwMode="auto">
          <a:xfrm>
            <a:off x="228600" y="1219200"/>
            <a:ext cx="86868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gn="l"/>
            <a:endParaRPr lang="en-US" sz="2400" kern="0" dirty="0" smtClean="0">
              <a:latin typeface="Calibri" pitchFamily="34" charset="0"/>
              <a:cs typeface="Calibri" pitchFamily="34" charset="0"/>
            </a:endParaRPr>
          </a:p>
          <a:p>
            <a:pPr marL="571500" indent="-571500" algn="l" eaLnBrk="1" hangingPunct="1">
              <a:buFont typeface="Arial" panose="020B0604020202020204" pitchFamily="34" charset="0"/>
              <a:buChar char="•"/>
            </a:pPr>
            <a:endParaRPr lang="en-US" sz="2400" kern="0" dirty="0" smtClean="0">
              <a:latin typeface="Calibri" pitchFamily="34" charset="0"/>
              <a:cs typeface="Calibri" pitchFamily="34" charset="0"/>
            </a:endParaRPr>
          </a:p>
          <a:p>
            <a:pPr marL="571500" indent="-571500" algn="l" eaLnBrk="1" hangingPunct="1">
              <a:buFont typeface="Arial" panose="020B0604020202020204" pitchFamily="34" charset="0"/>
              <a:buChar char="•"/>
            </a:pPr>
            <a:r>
              <a:rPr lang="en-US" sz="2400" dirty="0">
                <a:latin typeface="Calibri" panose="020F0502020204030204" pitchFamily="34" charset="0"/>
              </a:rPr>
              <a:t>Standardization of clinical vocabulary and the sharing of data across organizations to enhance the benefits of healthcare data mining </a:t>
            </a:r>
            <a:r>
              <a:rPr lang="en-US" sz="2400" dirty="0" smtClean="0">
                <a:latin typeface="Calibri" panose="020F0502020204030204" pitchFamily="34" charset="0"/>
              </a:rPr>
              <a:t>applications.</a:t>
            </a:r>
          </a:p>
          <a:p>
            <a:pPr marL="571500" indent="-571500" algn="l" eaLnBrk="1" hangingPunct="1">
              <a:buFont typeface="Arial" panose="020B0604020202020204" pitchFamily="34" charset="0"/>
              <a:buChar char="•"/>
            </a:pPr>
            <a:endParaRPr lang="en-US" sz="2400" dirty="0"/>
          </a:p>
          <a:p>
            <a:pPr marL="571500" indent="-571500" algn="l" eaLnBrk="1" hangingPunct="1">
              <a:buFont typeface="Arial" panose="020B0604020202020204" pitchFamily="34" charset="0"/>
              <a:buChar char="•"/>
            </a:pPr>
            <a:r>
              <a:rPr lang="en-US" sz="2400" kern="0" dirty="0" smtClean="0">
                <a:latin typeface="Calibri" pitchFamily="34" charset="0"/>
                <a:cs typeface="Calibri" pitchFamily="34" charset="0"/>
              </a:rPr>
              <a:t>Should not be limited to just quantitative data but the use of text mining to be explored. </a:t>
            </a:r>
          </a:p>
          <a:p>
            <a:pPr marL="571500" indent="-571500" algn="l" eaLnBrk="1" hangingPunct="1">
              <a:buFont typeface="Arial" panose="020B0604020202020204" pitchFamily="34" charset="0"/>
              <a:buChar char="•"/>
            </a:pPr>
            <a:endParaRPr lang="en-US" sz="2400" kern="0" dirty="0">
              <a:latin typeface="Calibri" pitchFamily="34" charset="0"/>
              <a:cs typeface="Calibri" pitchFamily="34" charset="0"/>
            </a:endParaRPr>
          </a:p>
          <a:p>
            <a:pPr marL="571500" indent="-571500" algn="l" eaLnBrk="1" hangingPunct="1">
              <a:buFont typeface="Arial" panose="020B0604020202020204" pitchFamily="34" charset="0"/>
              <a:buChar char="•"/>
            </a:pPr>
            <a:r>
              <a:rPr lang="en-US" sz="2400" kern="0" dirty="0" smtClean="0">
                <a:latin typeface="Calibri" pitchFamily="34" charset="0"/>
                <a:cs typeface="Calibri" pitchFamily="34" charset="0"/>
              </a:rPr>
              <a:t>There is some progress of using digital diagnostic images in data mining applications.</a:t>
            </a:r>
          </a:p>
          <a:p>
            <a:pPr marL="571500" indent="-571500" algn="l" eaLnBrk="1" hangingPunct="1">
              <a:buFont typeface="Arial" panose="020B0604020202020204" pitchFamily="34" charset="0"/>
              <a:buChar char="•"/>
            </a:pPr>
            <a:endParaRPr lang="en-US" sz="2400" kern="0" dirty="0" smtClean="0">
              <a:latin typeface="Calibri" pitchFamily="34" charset="0"/>
              <a:cs typeface="Calibri" pitchFamily="34" charset="0"/>
            </a:endParaRPr>
          </a:p>
        </p:txBody>
      </p:sp>
    </p:spTree>
    <p:extLst>
      <p:ext uri="{BB962C8B-B14F-4D97-AF65-F5344CB8AC3E}">
        <p14:creationId xmlns:p14="http://schemas.microsoft.com/office/powerpoint/2010/main" val="838466820"/>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325734" y="0"/>
            <a:ext cx="8686800" cy="1143000"/>
          </a:xfrm>
        </p:spPr>
        <p:txBody>
          <a:bodyPr/>
          <a:lstStyle/>
          <a:p>
            <a:pPr eaLnBrk="1" hangingPunct="1"/>
            <a:r>
              <a:rPr lang="en-US" sz="4000" dirty="0" smtClean="0">
                <a:latin typeface="Calibri" pitchFamily="34" charset="0"/>
                <a:cs typeface="Calibri" pitchFamily="34" charset="0"/>
              </a:rPr>
              <a:t>References</a:t>
            </a:r>
          </a:p>
        </p:txBody>
      </p:sp>
      <p:sp>
        <p:nvSpPr>
          <p:cNvPr id="5" name="Rectangle 2"/>
          <p:cNvSpPr txBox="1">
            <a:spLocks noChangeArrowheads="1"/>
          </p:cNvSpPr>
          <p:nvPr/>
        </p:nvSpPr>
        <p:spPr bwMode="auto">
          <a:xfrm>
            <a:off x="325734" y="1066800"/>
            <a:ext cx="86868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marL="228600" lvl="0" indent="-228600" algn="l">
              <a:buFont typeface="+mj-lt"/>
              <a:buAutoNum type="arabicPeriod"/>
            </a:pPr>
            <a:r>
              <a:rPr lang="en-US" sz="1200" dirty="0" err="1" smtClean="0"/>
              <a:t>Milley</a:t>
            </a:r>
            <a:r>
              <a:rPr lang="en-US" sz="1200" dirty="0"/>
              <a:t>, A. (2000). Healthcare and data mining. </a:t>
            </a:r>
            <a:r>
              <a:rPr lang="en-US" sz="1200" i="1" dirty="0"/>
              <a:t>Health Management Technology</a:t>
            </a:r>
            <a:r>
              <a:rPr lang="en-US" sz="1200" dirty="0"/>
              <a:t>, 21(8), 44-47.</a:t>
            </a:r>
          </a:p>
          <a:p>
            <a:pPr marL="228600" lvl="0" indent="-228600" algn="l">
              <a:buFont typeface="+mj-lt"/>
              <a:buAutoNum type="arabicPeriod"/>
            </a:pPr>
            <a:r>
              <a:rPr lang="en-US" sz="1200" dirty="0" err="1"/>
              <a:t>Biafore</a:t>
            </a:r>
            <a:r>
              <a:rPr lang="en-US" sz="1200" dirty="0"/>
              <a:t>, S. (1999). Predictive solutions bring more power to decision makers. </a:t>
            </a:r>
            <a:r>
              <a:rPr lang="en-US" sz="1200" i="1" dirty="0"/>
              <a:t>Health Management Technology</a:t>
            </a:r>
            <a:r>
              <a:rPr lang="en-US" sz="1200" dirty="0"/>
              <a:t>, 20(10), 12-14.</a:t>
            </a:r>
          </a:p>
          <a:p>
            <a:pPr marL="228600" lvl="0" indent="-228600" algn="l">
              <a:buFont typeface="+mj-lt"/>
              <a:buAutoNum type="arabicPeriod"/>
            </a:pPr>
            <a:r>
              <a:rPr lang="en-US" sz="1200" dirty="0"/>
              <a:t>Silver, M. Sakata, T. Su, H.C. Herman, C. </a:t>
            </a:r>
            <a:r>
              <a:rPr lang="en-US" sz="1200" dirty="0" err="1"/>
              <a:t>Dolins</a:t>
            </a:r>
            <a:r>
              <a:rPr lang="en-US" sz="1200" dirty="0"/>
              <a:t>, S.B. &amp; O’Shea, M.J. (2001). Case study: how to apply data mining techniques in a healthcare data</a:t>
            </a:r>
          </a:p>
          <a:p>
            <a:pPr marL="228600" lvl="0" indent="-228600" algn="l">
              <a:buFont typeface="+mj-lt"/>
              <a:buAutoNum type="arabicPeriod"/>
            </a:pPr>
            <a:r>
              <a:rPr lang="en-US" sz="1200" dirty="0" err="1"/>
              <a:t>Benko</a:t>
            </a:r>
            <a:r>
              <a:rPr lang="en-US" sz="1200" dirty="0"/>
              <a:t>, A. &amp; Wilson, B. (2003). Online decision support gives plans an edge. </a:t>
            </a:r>
            <a:r>
              <a:rPr lang="en-US" sz="1200" i="1" dirty="0"/>
              <a:t>Managed Healthcare Executive</a:t>
            </a:r>
            <a:r>
              <a:rPr lang="en-US" sz="1200" dirty="0"/>
              <a:t>, 13(5), 20.</a:t>
            </a:r>
          </a:p>
          <a:p>
            <a:pPr marL="228600" lvl="0" indent="-228600" algn="l">
              <a:buFont typeface="+mj-lt"/>
              <a:buAutoNum type="arabicPeriod"/>
            </a:pPr>
            <a:r>
              <a:rPr lang="en-US" sz="1200" dirty="0"/>
              <a:t>Kolar, H.R. (2001). Caring for healthcare. </a:t>
            </a:r>
            <a:r>
              <a:rPr lang="en-US" sz="1200" i="1" dirty="0"/>
              <a:t>Health Management Technology</a:t>
            </a:r>
            <a:r>
              <a:rPr lang="en-US" sz="1200" dirty="0"/>
              <a:t>, 22(4), 46-47.</a:t>
            </a:r>
          </a:p>
          <a:p>
            <a:pPr marL="228600" lvl="0" indent="-228600" algn="l">
              <a:buFont typeface="+mj-lt"/>
              <a:buAutoNum type="arabicPeriod"/>
            </a:pPr>
            <a:r>
              <a:rPr lang="en-US" sz="1200" dirty="0" err="1"/>
              <a:t>Relles</a:t>
            </a:r>
            <a:r>
              <a:rPr lang="en-US" sz="1200" dirty="0"/>
              <a:t>, D. Ridgeway, G. &amp; Carter, G. (2002). Data mining and the implementation of a prospective payment system for inpatient rehabilitation.</a:t>
            </a:r>
          </a:p>
          <a:p>
            <a:pPr marL="228600" lvl="0" indent="-228600" algn="l">
              <a:buFont typeface="+mj-lt"/>
              <a:buAutoNum type="arabicPeriod"/>
            </a:pPr>
            <a:r>
              <a:rPr lang="en-US" sz="1200" i="1" dirty="0"/>
              <a:t>Health Services &amp; Outcomes Research Methodology</a:t>
            </a:r>
            <a:r>
              <a:rPr lang="en-US" sz="1200" dirty="0"/>
              <a:t>, 3(3-4), 247-266.</a:t>
            </a:r>
          </a:p>
          <a:p>
            <a:pPr marL="228600" lvl="0" indent="-228600" algn="l">
              <a:buFont typeface="+mj-lt"/>
              <a:buAutoNum type="arabicPeriod"/>
            </a:pPr>
            <a:r>
              <a:rPr lang="en-US" sz="1200" dirty="0" err="1"/>
              <a:t>Trybula</a:t>
            </a:r>
            <a:r>
              <a:rPr lang="en-US" sz="1200" dirty="0"/>
              <a:t>, W.J. (1997). Data mining and knowledge discovery. </a:t>
            </a:r>
            <a:r>
              <a:rPr lang="en-US" sz="1200" i="1" dirty="0"/>
              <a:t>Annual Review of Information Science and Technology</a:t>
            </a:r>
            <a:r>
              <a:rPr lang="en-US" sz="1200" dirty="0"/>
              <a:t>, 32, 197-229.</a:t>
            </a:r>
          </a:p>
          <a:p>
            <a:pPr marL="228600" lvl="0" indent="-228600" algn="l">
              <a:buFont typeface="+mj-lt"/>
              <a:buAutoNum type="arabicPeriod"/>
            </a:pPr>
            <a:r>
              <a:rPr lang="en-US" sz="1200" dirty="0"/>
              <a:t>Chung, H.M. &amp; Gray, P. (1999). Data mining. </a:t>
            </a:r>
            <a:r>
              <a:rPr lang="en-US" sz="1200" i="1" dirty="0"/>
              <a:t>Journal of Management Information Systems</a:t>
            </a:r>
            <a:r>
              <a:rPr lang="en-US" sz="1200" dirty="0"/>
              <a:t>, 16(1), 11-16.</a:t>
            </a:r>
          </a:p>
          <a:p>
            <a:pPr marL="228600" lvl="0" indent="-228600" algn="l">
              <a:buFont typeface="+mj-lt"/>
              <a:buAutoNum type="arabicPeriod"/>
            </a:pPr>
            <a:r>
              <a:rPr lang="en-US" sz="1200" dirty="0" err="1"/>
              <a:t>Kreuze</a:t>
            </a:r>
            <a:r>
              <a:rPr lang="en-US" sz="1200" dirty="0"/>
              <a:t>, D. (2001). Debugging hospitals. </a:t>
            </a:r>
            <a:r>
              <a:rPr lang="en-US" sz="1200" i="1" dirty="0"/>
              <a:t>Technology Review</a:t>
            </a:r>
            <a:r>
              <a:rPr lang="en-US" sz="1200" dirty="0"/>
              <a:t>, 104(2), 32.</a:t>
            </a:r>
          </a:p>
          <a:p>
            <a:pPr marL="228600" lvl="0" indent="-228600" algn="l">
              <a:buFont typeface="+mj-lt"/>
              <a:buAutoNum type="arabicPeriod"/>
            </a:pPr>
            <a:r>
              <a:rPr lang="en-US" sz="1200" dirty="0" err="1"/>
              <a:t>Veletsos</a:t>
            </a:r>
            <a:r>
              <a:rPr lang="en-US" sz="1200" dirty="0"/>
              <a:t>, A. (2003). Getting to the bottom of hospital finances. </a:t>
            </a:r>
            <a:r>
              <a:rPr lang="en-US" sz="1200" i="1" dirty="0"/>
              <a:t>Health Management Technology</a:t>
            </a:r>
            <a:r>
              <a:rPr lang="en-US" sz="1200" dirty="0"/>
              <a:t>, 24(8), 30-31.</a:t>
            </a:r>
          </a:p>
          <a:p>
            <a:pPr marL="228600" indent="-228600" algn="l">
              <a:buFont typeface="+mj-lt"/>
              <a:buAutoNum type="arabicPeriod"/>
            </a:pPr>
            <a:r>
              <a:rPr lang="en-US" sz="1200" dirty="0"/>
              <a:t> </a:t>
            </a:r>
            <a:r>
              <a:rPr lang="en-US" sz="1200" dirty="0" err="1"/>
              <a:t>Dakins</a:t>
            </a:r>
            <a:r>
              <a:rPr lang="en-US" sz="1200" dirty="0"/>
              <a:t>, D.R. (2001). Center takes data tracking to heart. </a:t>
            </a:r>
            <a:r>
              <a:rPr lang="en-US" sz="1200" i="1" dirty="0"/>
              <a:t>Health Data Management</a:t>
            </a:r>
            <a:r>
              <a:rPr lang="en-US" sz="1200" dirty="0"/>
              <a:t>, 9(1), 32-36.</a:t>
            </a:r>
          </a:p>
          <a:p>
            <a:pPr marL="228600" lvl="0" indent="-228600" algn="l">
              <a:buFont typeface="+mj-lt"/>
              <a:buAutoNum type="arabicPeriod"/>
            </a:pPr>
            <a:r>
              <a:rPr lang="en-US" sz="1200" dirty="0"/>
              <a:t>Johnson, D.E.L. (2001). Web-based data analysis tools help providers, MCOs contain costs. </a:t>
            </a:r>
            <a:r>
              <a:rPr lang="en-US" sz="1200" i="1" dirty="0"/>
              <a:t>Health Care Strategic Management</a:t>
            </a:r>
            <a:r>
              <a:rPr lang="en-US" sz="1200" dirty="0"/>
              <a:t>, 19(4), 16-19.</a:t>
            </a:r>
          </a:p>
          <a:p>
            <a:pPr marL="228600" lvl="0" indent="-228600" algn="l">
              <a:buFont typeface="+mj-lt"/>
              <a:buAutoNum type="arabicPeriod"/>
            </a:pPr>
            <a:r>
              <a:rPr lang="en-US" sz="1200" dirty="0"/>
              <a:t>Piazza, P. (2002). Health alerts to fight bioterror. </a:t>
            </a:r>
            <a:r>
              <a:rPr lang="en-US" sz="1200" i="1" dirty="0"/>
              <a:t>Security Management</a:t>
            </a:r>
            <a:r>
              <a:rPr lang="en-US" sz="1200" dirty="0"/>
              <a:t>, 46(5), 40.</a:t>
            </a:r>
          </a:p>
          <a:p>
            <a:pPr marL="228600" lvl="0" indent="-228600" algn="l">
              <a:buFont typeface="+mj-lt"/>
              <a:buAutoNum type="arabicPeriod"/>
            </a:pPr>
            <a:r>
              <a:rPr lang="en-US" sz="1200" dirty="0"/>
              <a:t>Brewin, B. (2003). New health data net may help in fight against SARS. </a:t>
            </a:r>
            <a:r>
              <a:rPr lang="en-US" sz="1200" i="1" dirty="0"/>
              <a:t>Computerworld</a:t>
            </a:r>
            <a:r>
              <a:rPr lang="en-US" sz="1200" dirty="0"/>
              <a:t>, 37(17), 1, 59.</a:t>
            </a:r>
          </a:p>
          <a:p>
            <a:pPr marL="228600" indent="-228600" algn="l">
              <a:buFont typeface="+mj-lt"/>
              <a:buAutoNum type="arabicPeriod"/>
            </a:pPr>
            <a:r>
              <a:rPr lang="en-US" sz="1200" dirty="0" err="1"/>
              <a:t>Hallick</a:t>
            </a:r>
            <a:r>
              <a:rPr lang="en-US" sz="1200" dirty="0"/>
              <a:t>, J.N. (2001), Analytics and the data warehouse. </a:t>
            </a:r>
            <a:r>
              <a:rPr lang="en-US" sz="1200" i="1" dirty="0"/>
              <a:t>Health Management Technology</a:t>
            </a:r>
            <a:r>
              <a:rPr lang="en-US" sz="1200" dirty="0"/>
              <a:t>, 22(6), 24-25.</a:t>
            </a:r>
          </a:p>
          <a:p>
            <a:pPr marL="228600" lvl="0" indent="-228600" algn="l">
              <a:buFont typeface="+mj-lt"/>
              <a:buAutoNum type="arabicPeriod"/>
            </a:pPr>
            <a:r>
              <a:rPr lang="en-US" sz="1200" dirty="0" err="1"/>
              <a:t>Rafalski</a:t>
            </a:r>
            <a:r>
              <a:rPr lang="en-US" sz="1200" dirty="0"/>
              <a:t>, E. (2002). Using data mining and data repository methods to identify marketing opportunities in healthcare. </a:t>
            </a:r>
            <a:r>
              <a:rPr lang="en-US" sz="1200" i="1" dirty="0"/>
              <a:t>Journal of </a:t>
            </a:r>
            <a:r>
              <a:rPr lang="en-US" sz="1200" i="1" dirty="0" smtClean="0"/>
              <a:t>Consumer</a:t>
            </a:r>
            <a:r>
              <a:rPr lang="en-US" sz="1200" dirty="0"/>
              <a:t> </a:t>
            </a:r>
            <a:r>
              <a:rPr lang="en-US" sz="1200" i="1" dirty="0" smtClean="0"/>
              <a:t>Marketing</a:t>
            </a:r>
            <a:r>
              <a:rPr lang="en-US" sz="1200" dirty="0"/>
              <a:t>, 19(7), 607-613</a:t>
            </a:r>
            <a:r>
              <a:rPr lang="en-US" sz="1200" dirty="0" smtClean="0"/>
              <a:t>.</a:t>
            </a:r>
            <a:endParaRPr lang="en-US" sz="1200" dirty="0"/>
          </a:p>
        </p:txBody>
      </p:sp>
    </p:spTree>
    <p:extLst>
      <p:ext uri="{BB962C8B-B14F-4D97-AF65-F5344CB8AC3E}">
        <p14:creationId xmlns:p14="http://schemas.microsoft.com/office/powerpoint/2010/main" val="2976786993"/>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381000" y="228600"/>
            <a:ext cx="8686800" cy="1143000"/>
          </a:xfrm>
        </p:spPr>
        <p:txBody>
          <a:bodyPr/>
          <a:lstStyle/>
          <a:p>
            <a:pPr eaLnBrk="1" hangingPunct="1"/>
            <a:r>
              <a:rPr lang="en-US" dirty="0" smtClean="0">
                <a:latin typeface="Calibri" pitchFamily="34" charset="0"/>
                <a:cs typeface="Calibri" pitchFamily="34" charset="0"/>
              </a:rPr>
              <a:t>Q &amp; A</a:t>
            </a:r>
          </a:p>
        </p:txBody>
      </p:sp>
      <p:sp>
        <p:nvSpPr>
          <p:cNvPr id="5" name="Rectangle 2"/>
          <p:cNvSpPr txBox="1">
            <a:spLocks noChangeArrowheads="1"/>
          </p:cNvSpPr>
          <p:nvPr/>
        </p:nvSpPr>
        <p:spPr bwMode="auto">
          <a:xfrm>
            <a:off x="152400" y="1371600"/>
            <a:ext cx="8686800"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r>
              <a:rPr lang="en-US" sz="4800" b="1" kern="0" dirty="0" smtClean="0">
                <a:latin typeface="Calibri" pitchFamily="34" charset="0"/>
                <a:cs typeface="Calibri" pitchFamily="34" charset="0"/>
              </a:rPr>
              <a:t>Thank you</a:t>
            </a:r>
          </a:p>
        </p:txBody>
      </p:sp>
    </p:spTree>
    <p:extLst>
      <p:ext uri="{BB962C8B-B14F-4D97-AF65-F5344CB8AC3E}">
        <p14:creationId xmlns:p14="http://schemas.microsoft.com/office/powerpoint/2010/main" val="2884482703"/>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1585" y="152400"/>
            <a:ext cx="8229600" cy="1143000"/>
          </a:xfrm>
        </p:spPr>
        <p:txBody>
          <a:bodyPr/>
          <a:lstStyle/>
          <a:p>
            <a:pPr eaLnBrk="1" hangingPunct="1"/>
            <a:r>
              <a:rPr lang="en-US" dirty="0" smtClean="0">
                <a:latin typeface="Calibri" pitchFamily="34" charset="0"/>
                <a:cs typeface="Calibri" pitchFamily="34" charset="0"/>
              </a:rPr>
              <a:t>Data Mining</a:t>
            </a:r>
          </a:p>
        </p:txBody>
      </p:sp>
      <p:sp>
        <p:nvSpPr>
          <p:cNvPr id="4099" name="Rectangle 3"/>
          <p:cNvSpPr>
            <a:spLocks noGrp="1" noChangeArrowheads="1"/>
          </p:cNvSpPr>
          <p:nvPr>
            <p:ph type="body" idx="1"/>
          </p:nvPr>
        </p:nvSpPr>
        <p:spPr>
          <a:xfrm>
            <a:off x="0" y="1143000"/>
            <a:ext cx="8915399" cy="5486400"/>
          </a:xfrm>
        </p:spPr>
        <p:txBody>
          <a:bodyPr/>
          <a:lstStyle/>
          <a:p>
            <a:pPr marL="0" eaLnBrk="1" hangingPunct="1">
              <a:buFontTx/>
              <a:buNone/>
            </a:pPr>
            <a:r>
              <a:rPr lang="en-US" u="sng" dirty="0" smtClean="0">
                <a:latin typeface="Calibri" pitchFamily="34" charset="0"/>
                <a:cs typeface="Calibri" pitchFamily="34" charset="0"/>
              </a:rPr>
              <a:t>Definition</a:t>
            </a:r>
          </a:p>
          <a:p>
            <a:pPr marL="800100" lvl="2" indent="0">
              <a:buNone/>
            </a:pPr>
            <a:r>
              <a:rPr lang="en-US" dirty="0" smtClean="0">
                <a:latin typeface="Calibri" panose="020F0502020204030204" pitchFamily="34" charset="0"/>
              </a:rPr>
              <a:t>Data Mining </a:t>
            </a:r>
            <a:r>
              <a:rPr lang="en-US" dirty="0">
                <a:latin typeface="Calibri" panose="020F0502020204030204" pitchFamily="34" charset="0"/>
              </a:rPr>
              <a:t>is the analysis of large data sets to discover </a:t>
            </a:r>
            <a:r>
              <a:rPr lang="en-US" dirty="0" smtClean="0">
                <a:latin typeface="Calibri" panose="020F0502020204030204" pitchFamily="34" charset="0"/>
              </a:rPr>
              <a:t>patterns and </a:t>
            </a:r>
            <a:r>
              <a:rPr lang="en-US" dirty="0">
                <a:latin typeface="Calibri" panose="020F0502020204030204" pitchFamily="34" charset="0"/>
              </a:rPr>
              <a:t>use those patterns to forecast or predict the likelihood of </a:t>
            </a:r>
            <a:r>
              <a:rPr lang="en-US" dirty="0" smtClean="0">
                <a:latin typeface="Calibri" panose="020F0502020204030204" pitchFamily="34" charset="0"/>
              </a:rPr>
              <a:t>future events </a:t>
            </a:r>
            <a:r>
              <a:rPr lang="en-US" baseline="30000" dirty="0" smtClean="0">
                <a:latin typeface="Calibri" panose="020F0502020204030204" pitchFamily="34" charset="0"/>
              </a:rPr>
              <a:t>1</a:t>
            </a:r>
            <a:r>
              <a:rPr lang="en-US" dirty="0" smtClean="0">
                <a:latin typeface="Calibri" panose="020F0502020204030204" pitchFamily="34" charset="0"/>
              </a:rPr>
              <a:t>.</a:t>
            </a:r>
          </a:p>
          <a:p>
            <a:pPr marL="800100" lvl="2" indent="0">
              <a:buNone/>
            </a:pPr>
            <a:endParaRPr lang="en-US" u="sng" dirty="0">
              <a:latin typeface="Calibri" panose="020F0502020204030204" pitchFamily="34" charset="0"/>
              <a:cs typeface="Calibri" pitchFamily="34" charset="0"/>
            </a:endParaRPr>
          </a:p>
          <a:p>
            <a:pPr marL="800100" lvl="2" indent="0">
              <a:buNone/>
            </a:pPr>
            <a:r>
              <a:rPr lang="en-US" u="sng" dirty="0" smtClean="0">
                <a:latin typeface="Calibri" panose="020F0502020204030204" pitchFamily="34" charset="0"/>
                <a:cs typeface="Calibri" pitchFamily="34" charset="0"/>
              </a:rPr>
              <a:t>Patterns should be</a:t>
            </a:r>
          </a:p>
          <a:p>
            <a:pPr eaLnBrk="1" hangingPunct="1">
              <a:buFontTx/>
              <a:buNone/>
            </a:pPr>
            <a:r>
              <a:rPr lang="en-US" dirty="0">
                <a:latin typeface="Calibri" panose="020F0502020204030204" pitchFamily="34" charset="0"/>
                <a:cs typeface="Calibri" pitchFamily="34" charset="0"/>
              </a:rPr>
              <a:t>	</a:t>
            </a:r>
            <a:r>
              <a:rPr lang="en-US" dirty="0" smtClean="0">
                <a:latin typeface="Calibri" panose="020F0502020204030204" pitchFamily="34" charset="0"/>
                <a:cs typeface="Calibri" pitchFamily="34" charset="0"/>
              </a:rPr>
              <a:t>			</a:t>
            </a:r>
            <a:r>
              <a:rPr lang="en-US" altLang="en-US" sz="2400" dirty="0" smtClean="0">
                <a:solidFill>
                  <a:srgbClr val="CC0000"/>
                </a:solidFill>
                <a:latin typeface="Calibri" panose="020F0502020204030204" pitchFamily="34" charset="0"/>
              </a:rPr>
              <a:t>Valid			</a:t>
            </a:r>
          </a:p>
          <a:p>
            <a:pPr eaLnBrk="1" hangingPunct="1">
              <a:buFontTx/>
              <a:buNone/>
            </a:pPr>
            <a:r>
              <a:rPr lang="en-US" altLang="en-US" sz="2400" dirty="0">
                <a:solidFill>
                  <a:srgbClr val="CC0000"/>
                </a:solidFill>
                <a:latin typeface="Calibri" panose="020F0502020204030204" pitchFamily="34" charset="0"/>
              </a:rPr>
              <a:t>	</a:t>
            </a:r>
            <a:r>
              <a:rPr lang="en-US" altLang="en-US" sz="2400" dirty="0" smtClean="0">
                <a:solidFill>
                  <a:srgbClr val="CC0000"/>
                </a:solidFill>
                <a:latin typeface="Calibri" panose="020F0502020204030204" pitchFamily="34" charset="0"/>
              </a:rPr>
              <a:t>			Novel</a:t>
            </a:r>
            <a:r>
              <a:rPr lang="en-US" altLang="en-US" sz="2400" dirty="0" smtClean="0">
                <a:latin typeface="Calibri" panose="020F0502020204030204" pitchFamily="34" charset="0"/>
              </a:rPr>
              <a:t> </a:t>
            </a:r>
            <a:r>
              <a:rPr lang="en-US" altLang="en-US" sz="2400" dirty="0" smtClean="0">
                <a:solidFill>
                  <a:srgbClr val="CC0000"/>
                </a:solidFill>
                <a:latin typeface="Calibri" panose="020F0502020204030204" pitchFamily="34" charset="0"/>
              </a:rPr>
              <a:t>			</a:t>
            </a:r>
          </a:p>
          <a:p>
            <a:pPr eaLnBrk="1" hangingPunct="1">
              <a:buFontTx/>
              <a:buNone/>
            </a:pPr>
            <a:r>
              <a:rPr lang="en-US" altLang="en-US" sz="2400" dirty="0">
                <a:solidFill>
                  <a:srgbClr val="CC0000"/>
                </a:solidFill>
                <a:latin typeface="Calibri" panose="020F0502020204030204" pitchFamily="34" charset="0"/>
              </a:rPr>
              <a:t>	</a:t>
            </a:r>
            <a:r>
              <a:rPr lang="en-US" altLang="en-US" sz="2400" dirty="0" smtClean="0">
                <a:solidFill>
                  <a:srgbClr val="CC0000"/>
                </a:solidFill>
                <a:latin typeface="Calibri" panose="020F0502020204030204" pitchFamily="34" charset="0"/>
              </a:rPr>
              <a:t>			Useful			</a:t>
            </a:r>
          </a:p>
          <a:p>
            <a:pPr eaLnBrk="1" hangingPunct="1">
              <a:buFontTx/>
              <a:buNone/>
            </a:pPr>
            <a:r>
              <a:rPr lang="en-US" altLang="en-US" sz="2400" dirty="0">
                <a:solidFill>
                  <a:srgbClr val="CC0000"/>
                </a:solidFill>
                <a:latin typeface="Calibri" panose="020F0502020204030204" pitchFamily="34" charset="0"/>
              </a:rPr>
              <a:t>	</a:t>
            </a:r>
            <a:r>
              <a:rPr lang="en-US" altLang="en-US" sz="2400" dirty="0" smtClean="0">
                <a:solidFill>
                  <a:srgbClr val="CC0000"/>
                </a:solidFill>
                <a:latin typeface="Calibri" panose="020F0502020204030204" pitchFamily="34" charset="0"/>
              </a:rPr>
              <a:t>			Understandable</a:t>
            </a:r>
          </a:p>
          <a:p>
            <a:pPr eaLnBrk="1" hangingPunct="1">
              <a:buFontTx/>
              <a:buNone/>
            </a:pPr>
            <a:endParaRPr lang="en-US" dirty="0" smtClean="0">
              <a:latin typeface="Calibri" panose="020F0502020204030204" pitchFamily="34" charset="0"/>
              <a:cs typeface="Calibri" pitchFamily="34" charset="0"/>
            </a:endParaRPr>
          </a:p>
          <a:p>
            <a:pPr eaLnBrk="1" hangingPunct="1">
              <a:buFontTx/>
              <a:buNone/>
            </a:pPr>
            <a:r>
              <a:rPr lang="en-US" sz="1800" dirty="0" smtClean="0">
                <a:latin typeface="Calibri" panose="020F0502020204030204" pitchFamily="34" charset="0"/>
                <a:cs typeface="Calibri" pitchFamily="34" charset="0"/>
              </a:rPr>
              <a:t>								</a:t>
            </a:r>
            <a:r>
              <a:rPr lang="en-US" sz="2000" baseline="30000" dirty="0" smtClean="0">
                <a:latin typeface="Calibri" panose="020F0502020204030204" pitchFamily="34" charset="0"/>
                <a:cs typeface="Calibri" pitchFamily="34" charset="0"/>
              </a:rPr>
              <a:t>1</a:t>
            </a:r>
            <a:r>
              <a:rPr lang="en-US" sz="2000" dirty="0" smtClean="0">
                <a:latin typeface="Calibri" panose="020F0502020204030204" pitchFamily="34" charset="0"/>
                <a:cs typeface="Calibri" pitchFamily="34" charset="0"/>
              </a:rPr>
              <a:t> Crockett, et. al, 2014</a:t>
            </a:r>
          </a:p>
          <a:p>
            <a:pPr marL="800100" lvl="2" indent="0">
              <a:buNone/>
            </a:pPr>
            <a:endParaRPr lang="en-US" sz="2000" u="sng" dirty="0" smtClean="0">
              <a:latin typeface="Calibri" panose="020F0502020204030204" pitchFamily="34" charset="0"/>
              <a:cs typeface="Calibri" pitchFamily="34" charset="0"/>
            </a:endParaRPr>
          </a:p>
          <a:p>
            <a:pPr lvl="2" eaLnBrk="1" hangingPunct="1"/>
            <a:endParaRPr lang="en-US" dirty="0" smtClean="0">
              <a:latin typeface="Calibri" panose="020F0502020204030204" pitchFamily="34" charset="0"/>
              <a:cs typeface="Calibri"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Modeling Essentials</a:t>
            </a:r>
            <a:endParaRPr lang="en-US" sz="4000" dirty="0"/>
          </a:p>
        </p:txBody>
      </p:sp>
      <p:sp>
        <p:nvSpPr>
          <p:cNvPr id="3" name="Content Placeholder 2"/>
          <p:cNvSpPr>
            <a:spLocks noGrp="1"/>
          </p:cNvSpPr>
          <p:nvPr>
            <p:ph idx="1"/>
          </p:nvPr>
        </p:nvSpPr>
        <p:spPr/>
        <p:txBody>
          <a:bodyPr/>
          <a:lstStyle/>
          <a:p>
            <a:pPr marL="0" indent="0">
              <a:buNone/>
            </a:pPr>
            <a:r>
              <a:rPr lang="en-US" dirty="0" smtClean="0">
                <a:latin typeface="Calibri" panose="020F0502020204030204" pitchFamily="34" charset="0"/>
              </a:rPr>
              <a:t>Predict New Cases</a:t>
            </a:r>
          </a:p>
          <a:p>
            <a:pPr marL="0" indent="0">
              <a:buNone/>
            </a:pPr>
            <a:r>
              <a:rPr lang="en-US" dirty="0" smtClean="0">
                <a:latin typeface="Calibri" panose="020F0502020204030204" pitchFamily="34" charset="0"/>
              </a:rPr>
              <a:t>Select  useful inputs</a:t>
            </a:r>
          </a:p>
          <a:p>
            <a:pPr marL="0" indent="0">
              <a:buNone/>
            </a:pPr>
            <a:r>
              <a:rPr lang="en-US" dirty="0" smtClean="0">
                <a:latin typeface="Calibri" panose="020F0502020204030204" pitchFamily="34" charset="0"/>
              </a:rPr>
              <a:t>Optimize complexity</a:t>
            </a:r>
            <a:endParaRPr lang="en-US" dirty="0">
              <a:latin typeface="Calibri" panose="020F0502020204030204" pitchFamily="34" charset="0"/>
            </a:endParaRPr>
          </a:p>
        </p:txBody>
      </p:sp>
    </p:spTree>
    <p:extLst>
      <p:ext uri="{BB962C8B-B14F-4D97-AF65-F5344CB8AC3E}">
        <p14:creationId xmlns:p14="http://schemas.microsoft.com/office/powerpoint/2010/main" val="2994356730"/>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Calibri" panose="020F0502020204030204" pitchFamily="34" charset="0"/>
              </a:rPr>
              <a:t>Types of Prediction</a:t>
            </a:r>
            <a:endParaRPr lang="en-US" sz="4000" dirty="0">
              <a:latin typeface="Calibri" panose="020F0502020204030204" pitchFamily="34" charset="0"/>
            </a:endParaRPr>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latin typeface="Calibri" panose="020F0502020204030204" pitchFamily="34" charset="0"/>
              </a:rPr>
              <a:t>Decisions</a:t>
            </a:r>
          </a:p>
          <a:p>
            <a:pPr marL="0" indent="0">
              <a:buNone/>
            </a:pPr>
            <a:r>
              <a:rPr lang="en-US" dirty="0" smtClean="0">
                <a:latin typeface="Calibri" panose="020F0502020204030204" pitchFamily="34" charset="0"/>
              </a:rPr>
              <a:t>Rankings </a:t>
            </a:r>
          </a:p>
          <a:p>
            <a:pPr marL="0" indent="0">
              <a:buNone/>
            </a:pPr>
            <a:r>
              <a:rPr lang="en-US" dirty="0" smtClean="0">
                <a:latin typeface="Calibri" panose="020F0502020204030204" pitchFamily="34" charset="0"/>
              </a:rPr>
              <a:t>Estimates</a:t>
            </a:r>
            <a:endParaRPr lang="en-US" dirty="0">
              <a:latin typeface="Calibri" panose="020F0502020204030204" pitchFamily="34" charset="0"/>
            </a:endParaRPr>
          </a:p>
        </p:txBody>
      </p:sp>
    </p:spTree>
    <p:extLst>
      <p:ext uri="{BB962C8B-B14F-4D97-AF65-F5344CB8AC3E}">
        <p14:creationId xmlns:p14="http://schemas.microsoft.com/office/powerpoint/2010/main" val="1586405348"/>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274638"/>
            <a:ext cx="8458200" cy="1143000"/>
          </a:xfrm>
        </p:spPr>
        <p:txBody>
          <a:bodyPr/>
          <a:lstStyle/>
          <a:p>
            <a:pPr eaLnBrk="1" hangingPunct="1"/>
            <a:r>
              <a:rPr lang="en-US" sz="4000" dirty="0" smtClean="0">
                <a:latin typeface="Calibri" pitchFamily="34" charset="0"/>
                <a:cs typeface="Calibri" pitchFamily="34" charset="0"/>
              </a:rPr>
              <a:t>Honest Assessment: A Basic Principle of Data Mining</a:t>
            </a:r>
          </a:p>
        </p:txBody>
      </p:sp>
      <p:sp>
        <p:nvSpPr>
          <p:cNvPr id="5123" name="Rectangle 3"/>
          <p:cNvSpPr>
            <a:spLocks noGrp="1" noChangeArrowheads="1"/>
          </p:cNvSpPr>
          <p:nvPr>
            <p:ph type="body" idx="1"/>
          </p:nvPr>
        </p:nvSpPr>
        <p:spPr>
          <a:xfrm>
            <a:off x="459712" y="2438400"/>
            <a:ext cx="8229600" cy="4525963"/>
          </a:xfrm>
        </p:spPr>
        <p:txBody>
          <a:bodyPr/>
          <a:lstStyle/>
          <a:p>
            <a:pPr eaLnBrk="1" hangingPunct="1">
              <a:lnSpc>
                <a:spcPct val="90000"/>
              </a:lnSpc>
              <a:buFont typeface="Arial" panose="020B0604020202020204" pitchFamily="34" charset="0"/>
              <a:buChar char="•"/>
            </a:pPr>
            <a:r>
              <a:rPr lang="en-US" dirty="0" smtClean="0">
                <a:latin typeface="Calibri" pitchFamily="34" charset="0"/>
                <a:cs typeface="Calibri" pitchFamily="34" charset="0"/>
              </a:rPr>
              <a:t>Splitting the data:</a:t>
            </a:r>
          </a:p>
          <a:p>
            <a:pPr marL="0" indent="0" eaLnBrk="1" hangingPunct="1">
              <a:lnSpc>
                <a:spcPct val="90000"/>
              </a:lnSpc>
              <a:buNone/>
            </a:pPr>
            <a:r>
              <a:rPr lang="en-US" sz="2800" dirty="0" smtClean="0">
                <a:latin typeface="Calibri" pitchFamily="34" charset="0"/>
                <a:cs typeface="Calibri" pitchFamily="34" charset="0"/>
              </a:rPr>
              <a:t>			</a:t>
            </a:r>
          </a:p>
          <a:p>
            <a:pPr marL="0" indent="0" eaLnBrk="1" hangingPunct="1">
              <a:lnSpc>
                <a:spcPct val="90000"/>
              </a:lnSpc>
              <a:buNone/>
            </a:pPr>
            <a:r>
              <a:rPr lang="en-US" sz="2800" dirty="0">
                <a:latin typeface="Calibri" pitchFamily="34" charset="0"/>
                <a:cs typeface="Calibri" pitchFamily="34" charset="0"/>
              </a:rPr>
              <a:t>	</a:t>
            </a:r>
            <a:r>
              <a:rPr lang="en-US" sz="2800" dirty="0" smtClean="0">
                <a:latin typeface="Calibri" pitchFamily="34" charset="0"/>
                <a:cs typeface="Calibri" pitchFamily="34" charset="0"/>
              </a:rPr>
              <a:t>	Training Data Set – this is a must do</a:t>
            </a:r>
            <a:endParaRPr lang="en-US" sz="2800" dirty="0">
              <a:latin typeface="Calibri" pitchFamily="34" charset="0"/>
              <a:cs typeface="Calibri" pitchFamily="34" charset="0"/>
            </a:endParaRPr>
          </a:p>
          <a:p>
            <a:pPr eaLnBrk="1" hangingPunct="1">
              <a:lnSpc>
                <a:spcPct val="90000"/>
              </a:lnSpc>
              <a:buFontTx/>
              <a:buNone/>
            </a:pPr>
            <a:r>
              <a:rPr lang="en-US" sz="2800" dirty="0">
                <a:latin typeface="Calibri" pitchFamily="34" charset="0"/>
                <a:cs typeface="Calibri" pitchFamily="34" charset="0"/>
              </a:rPr>
              <a:t>	</a:t>
            </a:r>
            <a:r>
              <a:rPr lang="en-US" sz="2800" dirty="0" smtClean="0">
                <a:latin typeface="Calibri" pitchFamily="34" charset="0"/>
                <a:cs typeface="Calibri" pitchFamily="34" charset="0"/>
              </a:rPr>
              <a:t>		Validation Data Set – this is a must do</a:t>
            </a:r>
          </a:p>
          <a:p>
            <a:pPr eaLnBrk="1" hangingPunct="1">
              <a:lnSpc>
                <a:spcPct val="90000"/>
              </a:lnSpc>
              <a:buFontTx/>
              <a:buNone/>
            </a:pPr>
            <a:r>
              <a:rPr lang="en-US" sz="2800" dirty="0">
                <a:latin typeface="Calibri" pitchFamily="34" charset="0"/>
                <a:cs typeface="Calibri" pitchFamily="34" charset="0"/>
              </a:rPr>
              <a:t>	</a:t>
            </a:r>
            <a:r>
              <a:rPr lang="en-US" sz="2800" dirty="0" smtClean="0">
                <a:latin typeface="Calibri" pitchFamily="34" charset="0"/>
                <a:cs typeface="Calibri" pitchFamily="34" charset="0"/>
              </a:rPr>
              <a:t>		Testing Data Set – this is optional</a:t>
            </a: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4000" dirty="0" smtClean="0">
                <a:latin typeface="Calibri" pitchFamily="34" charset="0"/>
                <a:cs typeface="Calibri" pitchFamily="34" charset="0"/>
              </a:rPr>
              <a:t>Best Practices in Data Mining</a:t>
            </a:r>
          </a:p>
        </p:txBody>
      </p:sp>
      <p:sp>
        <p:nvSpPr>
          <p:cNvPr id="11267" name="Rectangle 3"/>
          <p:cNvSpPr>
            <a:spLocks noGrp="1" noChangeArrowheads="1"/>
          </p:cNvSpPr>
          <p:nvPr>
            <p:ph type="body" idx="1"/>
          </p:nvPr>
        </p:nvSpPr>
        <p:spPr/>
        <p:txBody>
          <a:bodyPr/>
          <a:lstStyle/>
          <a:p>
            <a:pPr eaLnBrk="1" hangingPunct="1">
              <a:buFont typeface="Arial" panose="020B0604020202020204" pitchFamily="34" charset="0"/>
              <a:buChar char="•"/>
            </a:pPr>
            <a:r>
              <a:rPr lang="en-US" sz="2800" dirty="0" smtClean="0">
                <a:latin typeface="Calibri" pitchFamily="34" charset="0"/>
                <a:cs typeface="Calibri" pitchFamily="34" charset="0"/>
              </a:rPr>
              <a:t>Handling Missing Values</a:t>
            </a:r>
          </a:p>
          <a:p>
            <a:pPr marL="0" indent="0" eaLnBrk="1" hangingPunct="1">
              <a:buNone/>
            </a:pPr>
            <a:r>
              <a:rPr lang="en-US" sz="2800" dirty="0">
                <a:latin typeface="Calibri" pitchFamily="34" charset="0"/>
                <a:cs typeface="Calibri" pitchFamily="34" charset="0"/>
              </a:rPr>
              <a:t>	</a:t>
            </a:r>
            <a:r>
              <a:rPr lang="en-US" sz="2800" dirty="0" smtClean="0">
                <a:latin typeface="Calibri" pitchFamily="34" charset="0"/>
                <a:cs typeface="Calibri" pitchFamily="34" charset="0"/>
              </a:rPr>
              <a:t>Empty vs. Missing</a:t>
            </a:r>
          </a:p>
          <a:p>
            <a:pPr marL="0" indent="0" eaLnBrk="1" hangingPunct="1">
              <a:buNone/>
            </a:pPr>
            <a:r>
              <a:rPr lang="en-US" sz="2800" dirty="0">
                <a:latin typeface="Calibri" pitchFamily="34" charset="0"/>
                <a:cs typeface="Calibri" pitchFamily="34" charset="0"/>
              </a:rPr>
              <a:t>	</a:t>
            </a:r>
            <a:r>
              <a:rPr lang="en-US" sz="2800" dirty="0" smtClean="0">
                <a:latin typeface="Calibri" pitchFamily="34" charset="0"/>
                <a:cs typeface="Calibri" pitchFamily="34" charset="0"/>
              </a:rPr>
              <a:t>1. Decision Trees have built in methods for 	handling missing values.</a:t>
            </a:r>
          </a:p>
          <a:p>
            <a:pPr marL="0" indent="0" eaLnBrk="1" hangingPunct="1">
              <a:buNone/>
            </a:pPr>
            <a:endParaRPr lang="en-US" sz="2800" dirty="0" smtClean="0">
              <a:latin typeface="Calibri" pitchFamily="34" charset="0"/>
              <a:cs typeface="Calibri" pitchFamily="34" charset="0"/>
            </a:endParaRPr>
          </a:p>
          <a:p>
            <a:pPr marL="0" indent="0" eaLnBrk="1" hangingPunct="1">
              <a:buNone/>
            </a:pPr>
            <a:r>
              <a:rPr lang="en-US" sz="2800" dirty="0">
                <a:latin typeface="Calibri" pitchFamily="34" charset="0"/>
                <a:cs typeface="Calibri" pitchFamily="34" charset="0"/>
              </a:rPr>
              <a:t>	</a:t>
            </a:r>
            <a:r>
              <a:rPr lang="en-US" sz="2800" dirty="0" smtClean="0">
                <a:latin typeface="Calibri" pitchFamily="34" charset="0"/>
                <a:cs typeface="Calibri" pitchFamily="34" charset="0"/>
              </a:rPr>
              <a:t>2. Equation “type” algorithms, e.g. Logistic 	Regression and Neural Networks, do Complete 	Case Analysis</a:t>
            </a:r>
          </a:p>
          <a:p>
            <a:pPr marL="0" indent="0" eaLnBrk="1" hangingPunct="1">
              <a:buNone/>
            </a:pPr>
            <a:r>
              <a:rPr lang="en-US" sz="2800" dirty="0">
                <a:latin typeface="Calibri" pitchFamily="34" charset="0"/>
                <a:cs typeface="Calibri" pitchFamily="34" charset="0"/>
              </a:rPr>
              <a:t>	</a:t>
            </a:r>
            <a:endParaRPr lang="en-US" sz="2800" dirty="0" smtClean="0">
              <a:latin typeface="Calibri" pitchFamily="34" charset="0"/>
              <a:cs typeface="Calibri"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4000" dirty="0" smtClean="0">
                <a:latin typeface="Calibri" pitchFamily="34" charset="0"/>
                <a:cs typeface="Calibri" pitchFamily="34" charset="0"/>
              </a:rPr>
              <a:t>Best Practices in Data Mining</a:t>
            </a:r>
          </a:p>
        </p:txBody>
      </p:sp>
      <p:sp>
        <p:nvSpPr>
          <p:cNvPr id="11267" name="Rectangle 3"/>
          <p:cNvSpPr>
            <a:spLocks noGrp="1" noChangeArrowheads="1"/>
          </p:cNvSpPr>
          <p:nvPr>
            <p:ph type="body" idx="1"/>
          </p:nvPr>
        </p:nvSpPr>
        <p:spPr/>
        <p:txBody>
          <a:bodyPr/>
          <a:lstStyle/>
          <a:p>
            <a:pPr eaLnBrk="1" hangingPunct="1">
              <a:buFont typeface="Arial" panose="020B0604020202020204" pitchFamily="34" charset="0"/>
              <a:buChar char="•"/>
            </a:pPr>
            <a:r>
              <a:rPr lang="en-US" sz="2800" dirty="0" smtClean="0">
                <a:latin typeface="Calibri" pitchFamily="34" charset="0"/>
                <a:cs typeface="Calibri" pitchFamily="34" charset="0"/>
              </a:rPr>
              <a:t>Transformation of the variables</a:t>
            </a:r>
          </a:p>
          <a:p>
            <a:pPr marL="0" indent="0" eaLnBrk="1" hangingPunct="1">
              <a:buNone/>
            </a:pPr>
            <a:r>
              <a:rPr lang="en-US" sz="2800" dirty="0">
                <a:latin typeface="Calibri" pitchFamily="34" charset="0"/>
                <a:cs typeface="Calibri" pitchFamily="34" charset="0"/>
              </a:rPr>
              <a:t>	</a:t>
            </a:r>
            <a:endParaRPr lang="en-US" sz="2800" dirty="0" smtClean="0">
              <a:latin typeface="Calibri" pitchFamily="34" charset="0"/>
              <a:cs typeface="Calibri" pitchFamily="34" charset="0"/>
            </a:endParaRPr>
          </a:p>
          <a:p>
            <a:pPr marL="0" indent="0" eaLnBrk="1" hangingPunct="1">
              <a:buNone/>
            </a:pPr>
            <a:r>
              <a:rPr lang="en-US" sz="2800" dirty="0">
                <a:latin typeface="Calibri" pitchFamily="34" charset="0"/>
                <a:cs typeface="Calibri" pitchFamily="34" charset="0"/>
              </a:rPr>
              <a:t>	</a:t>
            </a:r>
            <a:r>
              <a:rPr lang="en-US" sz="2800" dirty="0" smtClean="0">
                <a:latin typeface="Calibri" pitchFamily="34" charset="0"/>
                <a:cs typeface="Calibri" pitchFamily="34" charset="0"/>
              </a:rPr>
              <a:t>For Regression, it is a must but better for 		Decision Tree and Neural Net too.</a:t>
            </a:r>
          </a:p>
          <a:p>
            <a:pPr marL="0" indent="0" eaLnBrk="1" hangingPunct="1">
              <a:buNone/>
            </a:pPr>
            <a:endParaRPr lang="en-US" sz="2800" dirty="0" smtClean="0">
              <a:latin typeface="Calibri" pitchFamily="34" charset="0"/>
              <a:cs typeface="Calibri" pitchFamily="34" charset="0"/>
            </a:endParaRPr>
          </a:p>
          <a:p>
            <a:pPr eaLnBrk="1" hangingPunct="1">
              <a:buFont typeface="Arial" panose="020B0604020202020204" pitchFamily="34" charset="0"/>
              <a:buChar char="•"/>
            </a:pPr>
            <a:r>
              <a:rPr lang="en-US" sz="2800" dirty="0" smtClean="0">
                <a:latin typeface="Calibri" pitchFamily="34" charset="0"/>
                <a:cs typeface="Calibri" pitchFamily="34" charset="0"/>
              </a:rPr>
              <a:t>Variable Selection</a:t>
            </a:r>
          </a:p>
          <a:p>
            <a:pPr marL="0" indent="0" eaLnBrk="1" hangingPunct="1">
              <a:buNone/>
            </a:pPr>
            <a:r>
              <a:rPr lang="en-US" sz="2800" dirty="0">
                <a:latin typeface="Calibri" pitchFamily="34" charset="0"/>
                <a:cs typeface="Calibri" pitchFamily="34" charset="0"/>
              </a:rPr>
              <a:t>	</a:t>
            </a:r>
            <a:r>
              <a:rPr lang="en-US" sz="2800" dirty="0" smtClean="0">
                <a:latin typeface="Calibri" pitchFamily="34" charset="0"/>
                <a:cs typeface="Calibri" pitchFamily="34" charset="0"/>
              </a:rPr>
              <a:t>Better to select variables especially for Neural 	Net </a:t>
            </a:r>
            <a:r>
              <a:rPr lang="en-US" sz="2800" dirty="0">
                <a:latin typeface="Calibri" pitchFamily="34" charset="0"/>
                <a:cs typeface="Calibri" pitchFamily="34" charset="0"/>
              </a:rPr>
              <a:t>	</a:t>
            </a:r>
            <a:endParaRPr lang="en-US" sz="2800" dirty="0" smtClean="0">
              <a:latin typeface="Calibri" pitchFamily="34" charset="0"/>
              <a:cs typeface="Calibri" pitchFamily="34" charset="0"/>
            </a:endParaRPr>
          </a:p>
        </p:txBody>
      </p:sp>
    </p:spTree>
    <p:extLst>
      <p:ext uri="{BB962C8B-B14F-4D97-AF65-F5344CB8AC3E}">
        <p14:creationId xmlns:p14="http://schemas.microsoft.com/office/powerpoint/2010/main" val="2137993998"/>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9688</TotalTime>
  <Words>1471</Words>
  <Application>Microsoft Office PowerPoint</Application>
  <PresentationFormat>On-screen Show (4:3)</PresentationFormat>
  <Paragraphs>275</Paragraphs>
  <Slides>36</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Cambria Math</vt:lpstr>
      <vt:lpstr>Default Design</vt:lpstr>
      <vt:lpstr>Data Mining in Health Analytics and A Quick Look at SAS Enterprise Miner Interface</vt:lpstr>
      <vt:lpstr>PowerPoint Presentation</vt:lpstr>
      <vt:lpstr>Health Analytics and Categories</vt:lpstr>
      <vt:lpstr>Data Mining</vt:lpstr>
      <vt:lpstr>Modeling Essentials</vt:lpstr>
      <vt:lpstr>Types of Prediction</vt:lpstr>
      <vt:lpstr>Honest Assessment: A Basic Principle of Data Mining</vt:lpstr>
      <vt:lpstr>Best Practices in Data Mining</vt:lpstr>
      <vt:lpstr>Best Practices in Data Mining</vt:lpstr>
      <vt:lpstr>Open Tools for Data Mining</vt:lpstr>
      <vt:lpstr>Tools for Data Mining from SAS System</vt:lpstr>
      <vt:lpstr>Introduction to SAS Enterprise Miner</vt:lpstr>
      <vt:lpstr>SAS EM Analytic Strengths</vt:lpstr>
      <vt:lpstr>SAS EM – Interface Tour</vt:lpstr>
      <vt:lpstr>SAS EM – Interface Tour</vt:lpstr>
      <vt:lpstr>SAS EM – Interface Tour</vt:lpstr>
      <vt:lpstr>SAS EM – Interface Tour</vt:lpstr>
      <vt:lpstr>SAS EM – Interface Tour</vt:lpstr>
      <vt:lpstr>SAS EM – Interface Tour</vt:lpstr>
      <vt:lpstr>SAS EM – Interface Tour</vt:lpstr>
      <vt:lpstr>Three Mostly Used Modeling Algorithms</vt:lpstr>
      <vt:lpstr>Models with Binary Target: Logistic Regression</vt:lpstr>
      <vt:lpstr>Deciding the Best Level of Complexity</vt:lpstr>
      <vt:lpstr>Fit Indices (Statistics)</vt:lpstr>
      <vt:lpstr>Three Mostly Used Modeling Algorithms</vt:lpstr>
      <vt:lpstr>Decision Tree Prediction Rules</vt:lpstr>
      <vt:lpstr>Three Mostly Used Modeling Algorithms</vt:lpstr>
      <vt:lpstr>Two Cultures</vt:lpstr>
      <vt:lpstr>Multilayer Perceptron (MLP)</vt:lpstr>
      <vt:lpstr>Overall Comparison </vt:lpstr>
      <vt:lpstr>Demo of Software</vt:lpstr>
      <vt:lpstr>Some Applications of DM in Health Analytics</vt:lpstr>
      <vt:lpstr>Limitations of Data Mining in Health Analytics</vt:lpstr>
      <vt:lpstr>Future Directions</vt:lpstr>
      <vt:lpstr>References</vt:lpstr>
      <vt:lpstr>Q &amp; A</vt:lpstr>
    </vt:vector>
  </TitlesOfParts>
  <Company>OUHSC-Biostatistics &amp; Epidemiology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BSE 5163</dc:title>
  <dc:creator>svesely</dc:creator>
  <cp:lastModifiedBy>Poudel, Ram P (HSC)</cp:lastModifiedBy>
  <cp:revision>203</cp:revision>
  <cp:lastPrinted>2011-09-02T15:37:07Z</cp:lastPrinted>
  <dcterms:created xsi:type="dcterms:W3CDTF">2003-09-05T16:05:11Z</dcterms:created>
  <dcterms:modified xsi:type="dcterms:W3CDTF">2015-06-01T16:03:20Z</dcterms:modified>
</cp:coreProperties>
</file>