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1"/>
  </p:notesMasterIdLst>
  <p:sldIdLst>
    <p:sldId id="256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5" r:id="rId13"/>
    <p:sldId id="276" r:id="rId14"/>
    <p:sldId id="286" r:id="rId15"/>
    <p:sldId id="281" r:id="rId16"/>
    <p:sldId id="277" r:id="rId17"/>
    <p:sldId id="278" r:id="rId18"/>
    <p:sldId id="279" r:id="rId19"/>
    <p:sldId id="280" r:id="rId20"/>
    <p:sldId id="287" r:id="rId21"/>
    <p:sldId id="288" r:id="rId22"/>
    <p:sldId id="291" r:id="rId23"/>
    <p:sldId id="292" r:id="rId24"/>
    <p:sldId id="283" r:id="rId25"/>
    <p:sldId id="284" r:id="rId26"/>
    <p:sldId id="285" r:id="rId27"/>
    <p:sldId id="282" r:id="rId28"/>
    <p:sldId id="290" r:id="rId29"/>
    <p:sldId id="273" r:id="rId30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87621" autoAdjust="0"/>
  </p:normalViewPr>
  <p:slideViewPr>
    <p:cSldViewPr>
      <p:cViewPr varScale="1">
        <p:scale>
          <a:sx n="137" d="100"/>
          <a:sy n="137" d="100"/>
        </p:scale>
        <p:origin x="138" y="3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3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Courtesy of SAS 9.3 Manual: </a:t>
            </a:r>
          </a:p>
          <a:p>
            <a:endParaRPr lang="en-US" dirty="0" smtClean="0"/>
          </a:p>
          <a:p>
            <a:r>
              <a:rPr lang="en-US" dirty="0" smtClean="0"/>
              <a:t>Bayesian </a:t>
            </a:r>
            <a:r>
              <a:rPr lang="en-US" dirty="0"/>
              <a:t>methods offer an alternative approach; they treat parameters as random variables and define probability as "degrees of belief"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Bayesian </a:t>
            </a:r>
            <a:r>
              <a:rPr lang="en-US" dirty="0"/>
              <a:t>philosophy states that </a:t>
            </a:r>
            <a:r>
              <a:rPr lang="en-US" dirty="0" smtClean="0"/>
              <a:t>parameters cannot </a:t>
            </a:r>
            <a:r>
              <a:rPr lang="en-US" dirty="0"/>
              <a:t>be determined exactly, and uncertainty about </a:t>
            </a:r>
            <a:r>
              <a:rPr lang="en-US" dirty="0" smtClean="0"/>
              <a:t>a parameter </a:t>
            </a:r>
            <a:r>
              <a:rPr lang="en-US" dirty="0"/>
              <a:t>is expressed through probability statements and distributions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Simply </a:t>
            </a:r>
            <a:r>
              <a:rPr lang="en-US" dirty="0"/>
              <a:t>put, Bayes’ theorem tells you how to update existing knowledge with new information. You begin with a prior belief , and after learning information from data , you change or update your belief about and obtain . These are the essential elements of the Bayesian approach to data analysis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In practice, however, you can obtain the posterior distribution with straightforward analytical solutions only in the most rudimentary 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46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 MCMC uses a self-tuning Metropolis algorithm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04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11/4/2014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11/4/2014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 smtClean="0"/>
              <a:pPr/>
              <a:t>11/4/2014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11/4/2014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11/4/2014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 smtClean="0"/>
              <a:pPr/>
              <a:t>11/4/2014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 smtClean="0"/>
              <a:pPr/>
              <a:t>11/4/2014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 smtClean="0"/>
              <a:pPr/>
              <a:t>11/4/2014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11/4/2014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11/4/2014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-project.org/web/packages/MCMCglmm/vignettes/CourseNotes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lmm.wikidot.com/faq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2400" y="2343150"/>
            <a:ext cx="8686800" cy="2038350"/>
          </a:xfrm>
        </p:spPr>
        <p:txBody>
          <a:bodyPr>
            <a:normAutofit/>
          </a:bodyPr>
          <a:lstStyle>
            <a:extLst/>
          </a:lstStyle>
          <a:p>
            <a:r>
              <a:rPr lang="en-US" sz="3200" dirty="0"/>
              <a:t>Getting Started with Bayesian </a:t>
            </a:r>
            <a:r>
              <a:rPr lang="en-US" sz="3200" dirty="0" smtClean="0"/>
              <a:t>GLMM </a:t>
            </a:r>
            <a:r>
              <a:rPr lang="en-US" sz="3200" dirty="0"/>
              <a:t>in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R</a:t>
            </a:r>
            <a:r>
              <a:rPr lang="en-US" sz="3200" dirty="0"/>
              <a:t>, SAS, </a:t>
            </a:r>
            <a:r>
              <a:rPr lang="en-US" sz="3200" dirty="0" err="1"/>
              <a:t>Mplus</a:t>
            </a:r>
            <a:r>
              <a:rPr lang="en-US" sz="3200" dirty="0"/>
              <a:t>, &amp; </a:t>
            </a:r>
            <a:r>
              <a:rPr lang="en-US" sz="3200" dirty="0" err="1"/>
              <a:t>WinBUGS</a:t>
            </a:r>
            <a:endParaRPr lang="en-US" sz="320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>
            <a:extLst/>
          </a:lstStyle>
          <a:p>
            <a:r>
              <a:rPr lang="en-US" dirty="0" smtClean="0"/>
              <a:t>OUHSC SCUG Presentation on October 7, 2014</a:t>
            </a:r>
          </a:p>
          <a:p>
            <a:r>
              <a:rPr lang="en-US" dirty="0" smtClean="0"/>
              <a:t>David Bard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MCMCglmm</a:t>
            </a:r>
            <a:r>
              <a:rPr lang="en-US" dirty="0"/>
              <a:t> fit to </a:t>
            </a:r>
            <a:r>
              <a:rPr lang="en-US" dirty="0" err="1" smtClean="0"/>
              <a:t>ChickWeight</a:t>
            </a:r>
            <a:r>
              <a:rPr lang="en-US" dirty="0" smtClean="0"/>
              <a:t> 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Model statement</a:t>
            </a:r>
          </a:p>
          <a:p>
            <a:pPr lvl="1"/>
            <a:r>
              <a:rPr lang="en-US" dirty="0" smtClean="0"/>
              <a:t>m4a.1 </a:t>
            </a:r>
            <a:r>
              <a:rPr lang="en-US" dirty="0"/>
              <a:t>&lt;- </a:t>
            </a:r>
            <a:r>
              <a:rPr lang="en-US" dirty="0" err="1"/>
              <a:t>MCMCglmm</a:t>
            </a:r>
            <a:r>
              <a:rPr lang="en-US" dirty="0"/>
              <a:t>(weight ~ Diet + poly(Time, 2,raw = TRUE), random = ~Chick, data = </a:t>
            </a:r>
            <a:r>
              <a:rPr lang="en-US" dirty="0" err="1" smtClean="0"/>
              <a:t>ChickWeight,verbose</a:t>
            </a:r>
            <a:r>
              <a:rPr lang="en-US" dirty="0" smtClean="0"/>
              <a:t> </a:t>
            </a:r>
            <a:r>
              <a:rPr lang="en-US" dirty="0"/>
              <a:t>= FALSE, </a:t>
            </a:r>
            <a:r>
              <a:rPr lang="en-US" dirty="0" err="1"/>
              <a:t>pr</a:t>
            </a:r>
            <a:r>
              <a:rPr lang="en-US" dirty="0"/>
              <a:t> = TRUE, prior = prior.m4a.1,saveX = TRUE, </a:t>
            </a:r>
            <a:r>
              <a:rPr lang="en-US" dirty="0" err="1"/>
              <a:t>saveZ</a:t>
            </a:r>
            <a:r>
              <a:rPr lang="en-US" dirty="0"/>
              <a:t> = TRUE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Visualize model predictions</a:t>
            </a:r>
          </a:p>
          <a:p>
            <a:pPr lvl="1"/>
            <a:r>
              <a:rPr lang="en-US" dirty="0" smtClean="0"/>
              <a:t>W.1</a:t>
            </a:r>
            <a:r>
              <a:rPr lang="en-US" dirty="0"/>
              <a:t>&lt;-</a:t>
            </a:r>
            <a:r>
              <a:rPr lang="en-US" dirty="0" err="1"/>
              <a:t>cBind</a:t>
            </a:r>
            <a:r>
              <a:rPr lang="en-US" dirty="0"/>
              <a:t>(m4a.1$X, m4a.1$Z) </a:t>
            </a:r>
            <a:r>
              <a:rPr lang="en-US" dirty="0" smtClean="0"/>
              <a:t>				       # </a:t>
            </a:r>
            <a:r>
              <a:rPr lang="en-US" dirty="0"/>
              <a:t>note X and Z are sparse so use </a:t>
            </a:r>
            <a:r>
              <a:rPr lang="en-US" dirty="0" err="1" smtClean="0"/>
              <a:t>cBind</a:t>
            </a:r>
            <a:r>
              <a:rPr lang="en-US" dirty="0" smtClean="0"/>
              <a:t> </a:t>
            </a:r>
            <a:r>
              <a:rPr lang="en-US" dirty="0" err="1" smtClean="0"/>
              <a:t>intstead</a:t>
            </a:r>
            <a:r>
              <a:rPr lang="en-US" dirty="0" smtClean="0"/>
              <a:t> of </a:t>
            </a:r>
            <a:r>
              <a:rPr lang="en-US" dirty="0" err="1" smtClean="0"/>
              <a:t>cbind</a:t>
            </a:r>
            <a:endParaRPr lang="en-US" dirty="0" smtClean="0"/>
          </a:p>
          <a:p>
            <a:pPr lvl="1"/>
            <a:r>
              <a:rPr lang="en-US" dirty="0"/>
              <a:t>prediction.1&lt;-W.1%*%</a:t>
            </a:r>
            <a:r>
              <a:rPr lang="en-US" dirty="0" err="1"/>
              <a:t>posterior.mode</a:t>
            </a:r>
            <a:r>
              <a:rPr lang="en-US" dirty="0"/>
              <a:t>(m4a.1$Sol)</a:t>
            </a:r>
          </a:p>
          <a:p>
            <a:pPr lvl="1"/>
            <a:r>
              <a:rPr lang="en-US" dirty="0" err="1"/>
              <a:t>xyplot</a:t>
            </a:r>
            <a:r>
              <a:rPr lang="en-US" dirty="0"/>
              <a:t>(weight+prediction.1@x~Time|Chick, data=</a:t>
            </a:r>
            <a:r>
              <a:rPr lang="en-US" dirty="0" err="1"/>
              <a:t>ChickWeight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467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MCMCglmm</a:t>
            </a:r>
            <a:r>
              <a:rPr lang="en-US" dirty="0"/>
              <a:t> fit to </a:t>
            </a:r>
            <a:r>
              <a:rPr lang="en-US" dirty="0" err="1"/>
              <a:t>ChickWeight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33055"/>
            <a:ext cx="6172200" cy="378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18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MCMCglmm</a:t>
            </a:r>
            <a:r>
              <a:rPr lang="en-US" dirty="0"/>
              <a:t> fit to </a:t>
            </a:r>
            <a:r>
              <a:rPr lang="en-US" dirty="0" err="1"/>
              <a:t>ChickWeight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BR" dirty="0"/>
              <a:t>prior.m4a.3 &lt;- list(R = list(V = 1, n = 0.002),G = list(G1 = list(V = diag(3), n = 3)))</a:t>
            </a:r>
          </a:p>
          <a:p>
            <a:r>
              <a:rPr lang="en-US" dirty="0"/>
              <a:t>m4a.3 &lt;- </a:t>
            </a:r>
            <a:r>
              <a:rPr lang="en-US" dirty="0" err="1"/>
              <a:t>MCMCglmm</a:t>
            </a:r>
            <a:r>
              <a:rPr lang="en-US" dirty="0"/>
              <a:t>(weight ~ Diet + poly(Time, 2,raw = TRUE), random = ~us(1 + poly(Time, 2,raw = TRUE)):</a:t>
            </a:r>
            <a:r>
              <a:rPr lang="en-US" dirty="0" err="1" smtClean="0"/>
              <a:t>Chick,data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ChickWeight</a:t>
            </a:r>
            <a:r>
              <a:rPr lang="en-US" dirty="0"/>
              <a:t>, verbose = </a:t>
            </a:r>
            <a:r>
              <a:rPr lang="en-US" dirty="0" err="1"/>
              <a:t>FALSE,pr</a:t>
            </a:r>
            <a:r>
              <a:rPr lang="en-US" dirty="0"/>
              <a:t> = TRUE, prior = prior.m4a.3, </a:t>
            </a:r>
            <a:r>
              <a:rPr lang="en-US" dirty="0" err="1"/>
              <a:t>saveX</a:t>
            </a:r>
            <a:r>
              <a:rPr lang="en-US" dirty="0"/>
              <a:t> = </a:t>
            </a:r>
            <a:r>
              <a:rPr lang="en-US" dirty="0" err="1"/>
              <a:t>TRUE,saveZ</a:t>
            </a:r>
            <a:r>
              <a:rPr lang="en-US" dirty="0"/>
              <a:t> = TRUE)</a:t>
            </a:r>
          </a:p>
        </p:txBody>
      </p:sp>
    </p:spTree>
    <p:extLst>
      <p:ext uri="{BB962C8B-B14F-4D97-AF65-F5344CB8AC3E}">
        <p14:creationId xmlns:p14="http://schemas.microsoft.com/office/powerpoint/2010/main" val="1579546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MCMCglmm</a:t>
            </a:r>
            <a:r>
              <a:rPr lang="en-US" dirty="0" smtClean="0"/>
              <a:t> Output for Quadratic </a:t>
            </a:r>
            <a:r>
              <a:rPr lang="en-US" dirty="0"/>
              <a:t>Random Effect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4038600" cy="3276600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ts val="840"/>
              </a:lnSpc>
              <a:buNone/>
            </a:pPr>
            <a:r>
              <a:rPr lang="en-US" sz="3600" dirty="0" smtClean="0"/>
              <a:t>Iterations </a:t>
            </a:r>
            <a:r>
              <a:rPr lang="en-US" sz="3600" dirty="0"/>
              <a:t>= </a:t>
            </a:r>
            <a:r>
              <a:rPr lang="en-US" sz="3600" dirty="0" smtClean="0"/>
              <a:t>3001:12991 Thinning </a:t>
            </a:r>
            <a:r>
              <a:rPr lang="en-US" sz="3600" dirty="0"/>
              <a:t>interval  = </a:t>
            </a:r>
            <a:r>
              <a:rPr lang="en-US" sz="3600" dirty="0" smtClean="0"/>
              <a:t>10 </a:t>
            </a:r>
            <a:r>
              <a:rPr lang="en-US" sz="3600" dirty="0"/>
              <a:t>Sample size  = 1000 </a:t>
            </a:r>
          </a:p>
          <a:p>
            <a:pPr marL="0" indent="0">
              <a:lnSpc>
                <a:spcPts val="840"/>
              </a:lnSpc>
              <a:buNone/>
            </a:pPr>
            <a:r>
              <a:rPr lang="en-US" sz="3600" dirty="0" smtClean="0"/>
              <a:t>DIC</a:t>
            </a:r>
            <a:r>
              <a:rPr lang="en-US" sz="3600" dirty="0"/>
              <a:t>: 3932.687 </a:t>
            </a:r>
          </a:p>
          <a:p>
            <a:pPr marL="0" indent="0">
              <a:buNone/>
            </a:pPr>
            <a:r>
              <a:rPr lang="en-US" sz="3600" dirty="0"/>
              <a:t> G-structure:  ~us(1 + poly(Time, 2, raw = TRUE)):Chick</a:t>
            </a:r>
          </a:p>
          <a:p>
            <a:pPr marL="0" indent="0">
              <a:buNone/>
            </a:pPr>
            <a:r>
              <a:rPr lang="it-IT" sz="3600" dirty="0" smtClean="0"/>
              <a:t>                                                       post.mean  </a:t>
            </a:r>
            <a:r>
              <a:rPr lang="it-IT" sz="3600" dirty="0"/>
              <a:t>l-95% CI u-95% CI eff.samp</a:t>
            </a:r>
          </a:p>
          <a:p>
            <a:pPr marL="0" indent="0">
              <a:buNone/>
            </a:pPr>
            <a:r>
              <a:rPr lang="fr-FR" sz="3600" dirty="0"/>
              <a:t>(</a:t>
            </a:r>
            <a:r>
              <a:rPr lang="fr-FR" sz="3600" dirty="0" err="1"/>
              <a:t>Intercept</a:t>
            </a:r>
            <a:r>
              <a:rPr lang="fr-FR" sz="3600" dirty="0"/>
              <a:t>):(</a:t>
            </a:r>
            <a:r>
              <a:rPr lang="fr-FR" sz="3600" dirty="0" err="1"/>
              <a:t>Intercept</a:t>
            </a:r>
            <a:r>
              <a:rPr lang="fr-FR" sz="3600" dirty="0"/>
              <a:t>).Chick               </a:t>
            </a:r>
            <a:r>
              <a:rPr lang="fr-FR" sz="3600" dirty="0" smtClean="0"/>
              <a:t>28.6006  </a:t>
            </a:r>
            <a:r>
              <a:rPr lang="fr-FR" sz="3600" dirty="0"/>
              <a:t>10.80540  48.4596    591.4</a:t>
            </a:r>
          </a:p>
          <a:p>
            <a:pPr marL="0" indent="0">
              <a:buNone/>
            </a:pPr>
            <a:r>
              <a:rPr lang="en-US" sz="3600" dirty="0"/>
              <a:t>poly(Time, </a:t>
            </a:r>
            <a:r>
              <a:rPr lang="en-US" sz="3600" dirty="0" smtClean="0"/>
              <a:t>2)1</a:t>
            </a:r>
            <a:r>
              <a:rPr lang="en-US" sz="3600" dirty="0"/>
              <a:t>:(Intercept).Chick         </a:t>
            </a:r>
            <a:r>
              <a:rPr lang="en-US" sz="3600" dirty="0" smtClean="0"/>
              <a:t>-</a:t>
            </a:r>
            <a:r>
              <a:rPr lang="en-US" sz="3600" dirty="0"/>
              <a:t>17.8679 -28.46534  -9.0170    897.1</a:t>
            </a:r>
          </a:p>
          <a:p>
            <a:pPr marL="0" indent="0">
              <a:buNone/>
            </a:pPr>
            <a:r>
              <a:rPr lang="en-US" sz="3600" dirty="0"/>
              <a:t>poly(Time, </a:t>
            </a:r>
            <a:r>
              <a:rPr lang="en-US" sz="3600" dirty="0" smtClean="0"/>
              <a:t>2)2</a:t>
            </a:r>
            <a:r>
              <a:rPr lang="en-US" sz="3600" dirty="0"/>
              <a:t>:(Intercept).Chick         </a:t>
            </a:r>
            <a:r>
              <a:rPr lang="en-US" sz="3600" dirty="0" smtClean="0"/>
              <a:t>0.7339   </a:t>
            </a:r>
            <a:r>
              <a:rPr lang="en-US" sz="3600" dirty="0"/>
              <a:t>0.08795   1.3298   1000.0</a:t>
            </a:r>
          </a:p>
          <a:p>
            <a:pPr marL="0" indent="0">
              <a:buNone/>
            </a:pPr>
            <a:r>
              <a:rPr lang="en-US" sz="3600" dirty="0"/>
              <a:t>(Intercept):poly(Time, </a:t>
            </a:r>
            <a:r>
              <a:rPr lang="en-US" sz="3600" dirty="0" smtClean="0"/>
              <a:t>2)1.Chick         -</a:t>
            </a:r>
            <a:r>
              <a:rPr lang="en-US" sz="3600" dirty="0"/>
              <a:t>17.8679 -28.46534  -9.0170    897.1</a:t>
            </a:r>
          </a:p>
          <a:p>
            <a:pPr marL="0" indent="0">
              <a:buNone/>
            </a:pPr>
            <a:r>
              <a:rPr lang="en-US" sz="3600" dirty="0"/>
              <a:t>poly(Time, </a:t>
            </a:r>
            <a:r>
              <a:rPr lang="en-US" sz="3600" dirty="0" smtClean="0"/>
              <a:t>2)1:poly(Time</a:t>
            </a:r>
            <a:r>
              <a:rPr lang="en-US" sz="3600" dirty="0"/>
              <a:t>, </a:t>
            </a:r>
            <a:r>
              <a:rPr lang="en-US" sz="3600" dirty="0" smtClean="0"/>
              <a:t>2)1.Chick   </a:t>
            </a:r>
            <a:r>
              <a:rPr lang="en-US" sz="3600" dirty="0"/>
              <a:t>12.0861   6.97558  17.5365   1286.4</a:t>
            </a:r>
          </a:p>
          <a:p>
            <a:pPr marL="0" indent="0">
              <a:buNone/>
            </a:pPr>
            <a:r>
              <a:rPr lang="en-US" sz="3600" dirty="0"/>
              <a:t>poly(Time, </a:t>
            </a:r>
            <a:r>
              <a:rPr lang="en-US" sz="3600" dirty="0" smtClean="0"/>
              <a:t>2)2:poly(Time</a:t>
            </a:r>
            <a:r>
              <a:rPr lang="en-US" sz="3600" dirty="0"/>
              <a:t>, </a:t>
            </a:r>
            <a:r>
              <a:rPr lang="en-US" sz="3600" dirty="0" smtClean="0"/>
              <a:t>2)1.Chick   </a:t>
            </a:r>
            <a:r>
              <a:rPr lang="en-US" sz="3600" dirty="0"/>
              <a:t>-0.5198  -0.91008  -0.1562   1000.0</a:t>
            </a:r>
          </a:p>
          <a:p>
            <a:pPr marL="0" indent="0">
              <a:buNone/>
            </a:pPr>
            <a:r>
              <a:rPr lang="en-US" sz="3600" dirty="0"/>
              <a:t>(Intercept):poly(Time, </a:t>
            </a:r>
            <a:r>
              <a:rPr lang="en-US" sz="3600" dirty="0" smtClean="0"/>
              <a:t>2)2.Chick         0.7339   </a:t>
            </a:r>
            <a:r>
              <a:rPr lang="en-US" sz="3600" dirty="0"/>
              <a:t>0.08795   1.3298   1000.0</a:t>
            </a:r>
          </a:p>
          <a:p>
            <a:pPr marL="0" indent="0">
              <a:buNone/>
            </a:pPr>
            <a:r>
              <a:rPr lang="en-US" sz="3600" dirty="0"/>
              <a:t>poly(Time, </a:t>
            </a:r>
            <a:r>
              <a:rPr lang="en-US" sz="3600" dirty="0" smtClean="0"/>
              <a:t>2)1:poly(Time</a:t>
            </a:r>
            <a:r>
              <a:rPr lang="en-US" sz="3600" dirty="0"/>
              <a:t>, </a:t>
            </a:r>
            <a:r>
              <a:rPr lang="en-US" sz="3600" dirty="0" smtClean="0"/>
              <a:t>2)2.Chick   </a:t>
            </a:r>
            <a:r>
              <a:rPr lang="en-US" sz="3600" dirty="0"/>
              <a:t>-0.5198  -0.91008  -0.1562   1000.0</a:t>
            </a:r>
          </a:p>
          <a:p>
            <a:pPr marL="0" indent="0">
              <a:buNone/>
            </a:pPr>
            <a:r>
              <a:rPr lang="en-US" sz="3600" dirty="0"/>
              <a:t>poly(Time, </a:t>
            </a:r>
            <a:r>
              <a:rPr lang="en-US" sz="3600" dirty="0" smtClean="0"/>
              <a:t>2)2:poly(Time</a:t>
            </a:r>
            <a:r>
              <a:rPr lang="en-US" sz="3600" dirty="0"/>
              <a:t>, </a:t>
            </a:r>
            <a:r>
              <a:rPr lang="en-US" sz="3600" dirty="0" smtClean="0"/>
              <a:t>2)2.Chick    </a:t>
            </a:r>
            <a:r>
              <a:rPr lang="en-US" sz="3600" dirty="0"/>
              <a:t>0.1209   0.07670   0.1707    891.2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1352550"/>
            <a:ext cx="3733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R-structure:  ~units</a:t>
            </a:r>
          </a:p>
          <a:p>
            <a:endParaRPr lang="en-US" sz="1000" dirty="0"/>
          </a:p>
          <a:p>
            <a:r>
              <a:rPr lang="it-IT" sz="1000" dirty="0"/>
              <a:t>      post.mean l-95% CI u-95% CI eff.samp</a:t>
            </a:r>
          </a:p>
          <a:p>
            <a:r>
              <a:rPr lang="en-US" sz="1000" dirty="0"/>
              <a:t>units      43.9     39.1    49.95     1000</a:t>
            </a:r>
          </a:p>
          <a:p>
            <a:endParaRPr lang="en-US" sz="1000" dirty="0"/>
          </a:p>
          <a:p>
            <a:r>
              <a:rPr lang="en-US" sz="1000" dirty="0"/>
              <a:t> Location effects: weight ~ Diet + poly(Time, 2, raw = TRUE) </a:t>
            </a:r>
          </a:p>
          <a:p>
            <a:endParaRPr lang="en-US" sz="1000" dirty="0"/>
          </a:p>
          <a:p>
            <a:r>
              <a:rPr lang="en-US" sz="1000" dirty="0"/>
              <a:t>                          </a:t>
            </a:r>
            <a:r>
              <a:rPr lang="en-US" sz="1000" dirty="0" err="1" smtClean="0"/>
              <a:t>post.mean</a:t>
            </a:r>
            <a:r>
              <a:rPr lang="en-US" sz="1000" dirty="0" smtClean="0"/>
              <a:t> </a:t>
            </a:r>
            <a:r>
              <a:rPr lang="en-US" sz="1000" dirty="0"/>
              <a:t>l-95% CI u-95% CI </a:t>
            </a:r>
            <a:r>
              <a:rPr lang="en-US" sz="1000" dirty="0" err="1"/>
              <a:t>eff.samp</a:t>
            </a:r>
            <a:r>
              <a:rPr lang="en-US" sz="1000" dirty="0"/>
              <a:t>  </a:t>
            </a:r>
            <a:r>
              <a:rPr lang="en-US" sz="1000" dirty="0" err="1"/>
              <a:t>pMCMC</a:t>
            </a:r>
            <a:r>
              <a:rPr lang="en-US" sz="1000" dirty="0"/>
              <a:t>    </a:t>
            </a:r>
          </a:p>
          <a:p>
            <a:r>
              <a:rPr lang="en-US" sz="1000" dirty="0"/>
              <a:t>(Intercept)        </a:t>
            </a:r>
            <a:r>
              <a:rPr lang="en-US" sz="1000" dirty="0" smtClean="0"/>
              <a:t>36.08622 </a:t>
            </a:r>
            <a:r>
              <a:rPr lang="en-US" sz="1000" dirty="0"/>
              <a:t>33.58255 </a:t>
            </a:r>
            <a:r>
              <a:rPr lang="en-US" sz="1000" dirty="0" smtClean="0"/>
              <a:t>38.33466 </a:t>
            </a:r>
            <a:r>
              <a:rPr lang="en-US" sz="1000" dirty="0"/>
              <a:t>1000.0 &lt;0.001 ***</a:t>
            </a:r>
          </a:p>
          <a:p>
            <a:r>
              <a:rPr lang="nl-NL" sz="1000" dirty="0"/>
              <a:t>Diet2             </a:t>
            </a:r>
            <a:r>
              <a:rPr lang="nl-NL" sz="1000" dirty="0" smtClean="0"/>
              <a:t>  1.42484 </a:t>
            </a:r>
            <a:r>
              <a:rPr lang="nl-NL" sz="1000" dirty="0"/>
              <a:t>-1.63380  4.33774   </a:t>
            </a:r>
            <a:r>
              <a:rPr lang="nl-NL" sz="1000" dirty="0" smtClean="0"/>
              <a:t>  1110.6  </a:t>
            </a:r>
            <a:r>
              <a:rPr lang="nl-NL" sz="1000" dirty="0"/>
              <a:t>0.350    </a:t>
            </a:r>
          </a:p>
          <a:p>
            <a:r>
              <a:rPr lang="nl-NL" sz="1000" dirty="0"/>
              <a:t>Diet3             </a:t>
            </a:r>
            <a:r>
              <a:rPr lang="nl-NL" sz="1000" dirty="0" smtClean="0"/>
              <a:t>  1.38532 </a:t>
            </a:r>
            <a:r>
              <a:rPr lang="nl-NL" sz="1000" dirty="0"/>
              <a:t>-1.76403  4.12476   </a:t>
            </a:r>
            <a:r>
              <a:rPr lang="nl-NL" sz="1000" dirty="0" smtClean="0"/>
              <a:t>  1000.0  </a:t>
            </a:r>
            <a:r>
              <a:rPr lang="nl-NL" sz="1000" dirty="0"/>
              <a:t>0.378    </a:t>
            </a:r>
          </a:p>
          <a:p>
            <a:r>
              <a:rPr lang="nl-NL" sz="1000" dirty="0"/>
              <a:t>Diet4             </a:t>
            </a:r>
            <a:r>
              <a:rPr lang="nl-NL" sz="1000" dirty="0" smtClean="0"/>
              <a:t>  3.94954  </a:t>
            </a:r>
            <a:r>
              <a:rPr lang="nl-NL" sz="1000" dirty="0"/>
              <a:t>0.93236  7.19609    </a:t>
            </a:r>
            <a:r>
              <a:rPr lang="nl-NL" sz="1000" dirty="0" smtClean="0"/>
              <a:t> 521.6   0.012 </a:t>
            </a:r>
            <a:r>
              <a:rPr lang="nl-NL" sz="1000" dirty="0"/>
              <a:t>*  </a:t>
            </a:r>
            <a:r>
              <a:rPr lang="en-US" sz="1000" dirty="0" smtClean="0"/>
              <a:t>poly(Time</a:t>
            </a:r>
            <a:r>
              <a:rPr lang="en-US" sz="1000" dirty="0"/>
              <a:t>, </a:t>
            </a:r>
            <a:r>
              <a:rPr lang="en-US" sz="1000" dirty="0" smtClean="0"/>
              <a:t>2)1  5.92471  </a:t>
            </a:r>
            <a:r>
              <a:rPr lang="en-US" sz="1000" dirty="0"/>
              <a:t>4.96057  6.93158   </a:t>
            </a:r>
            <a:r>
              <a:rPr lang="en-US" sz="1000" dirty="0" smtClean="0"/>
              <a:t>  1000.0 </a:t>
            </a:r>
            <a:r>
              <a:rPr lang="en-US" sz="1000" dirty="0"/>
              <a:t>&lt;0.001 ***</a:t>
            </a:r>
          </a:p>
          <a:p>
            <a:r>
              <a:rPr lang="en-US" sz="1000" dirty="0"/>
              <a:t>poly(Time, </a:t>
            </a:r>
            <a:r>
              <a:rPr lang="en-US" sz="1000" dirty="0" smtClean="0"/>
              <a:t>2)2  0.11233  </a:t>
            </a:r>
            <a:r>
              <a:rPr lang="en-US" sz="1000" dirty="0"/>
              <a:t>0.01541  0.21158   </a:t>
            </a:r>
            <a:r>
              <a:rPr lang="en-US" sz="1000" dirty="0" smtClean="0"/>
              <a:t>  1000.0  </a:t>
            </a:r>
            <a:r>
              <a:rPr lang="en-US" sz="1000" dirty="0"/>
              <a:t>0.034 * </a:t>
            </a:r>
            <a:endParaRPr lang="en-US" sz="1000" dirty="0" smtClean="0"/>
          </a:p>
          <a:p>
            <a:r>
              <a:rPr lang="en-US" sz="1000" dirty="0" smtClean="0"/>
              <a:t> </a:t>
            </a:r>
            <a:endParaRPr lang="en-US" sz="1000" dirty="0"/>
          </a:p>
          <a:p>
            <a:r>
              <a:rPr lang="en-US" sz="1000" dirty="0" smtClean="0"/>
              <a:t>---</a:t>
            </a:r>
            <a:r>
              <a:rPr lang="fr-FR" sz="1000" dirty="0" err="1" smtClean="0"/>
              <a:t>Signif</a:t>
            </a:r>
            <a:r>
              <a:rPr lang="fr-FR" sz="1000" dirty="0"/>
              <a:t>. codes:  0 '***' 0.001 '**' 0.01 '*' 0.05 '.' 0.1 ' ' 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92769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MCMCglmm</a:t>
            </a:r>
            <a:r>
              <a:rPr lang="en-US" dirty="0"/>
              <a:t> fit to </a:t>
            </a:r>
            <a:r>
              <a:rPr lang="en-US" dirty="0" err="1"/>
              <a:t>ChickWeight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0" y="2876550"/>
            <a:ext cx="2209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4FAF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1F9F5F"/>
                </a:solidFill>
                <a:latin typeface="Consolas" panose="020B0609020204030204" pitchFamily="49" charset="0"/>
              </a:rPr>
              <a:t>m4a.1$DIC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[1] 5525.262</a:t>
            </a:r>
          </a:p>
          <a:p>
            <a:r>
              <a:rPr lang="en-US" dirty="0">
                <a:solidFill>
                  <a:srgbClr val="1F4FAF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1F9F5F"/>
                </a:solidFill>
                <a:latin typeface="Consolas" panose="020B0609020204030204" pitchFamily="49" charset="0"/>
              </a:rPr>
              <a:t>m4a.3$DIC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[1] 3932.774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65129"/>
            <a:ext cx="6019800" cy="368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01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REML fit to </a:t>
            </a:r>
            <a:r>
              <a:rPr lang="en-US" dirty="0" err="1" smtClean="0"/>
              <a:t>ChickWeight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352550"/>
            <a:ext cx="7848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m5a.3.REML &lt;- </a:t>
            </a:r>
            <a:r>
              <a:rPr lang="en-US" sz="1200" dirty="0" err="1"/>
              <a:t>lmer</a:t>
            </a:r>
            <a:r>
              <a:rPr lang="en-US" sz="1200" dirty="0"/>
              <a:t>(weight ~ Diet + poly(Time, 2, raw = TRUE) + (poly(Time, 2, raw = TRUE) | Chick), data = </a:t>
            </a:r>
            <a:r>
              <a:rPr lang="en-US" sz="1200" dirty="0" err="1"/>
              <a:t>ChickWeight</a:t>
            </a:r>
            <a:r>
              <a:rPr lang="en-US" sz="1200" dirty="0"/>
              <a:t>)</a:t>
            </a:r>
          </a:p>
          <a:p>
            <a:r>
              <a:rPr lang="en-US" sz="1200" dirty="0"/>
              <a:t>summary(m5a.3.REML)</a:t>
            </a:r>
          </a:p>
          <a:p>
            <a:endParaRPr lang="en-US" sz="1200" dirty="0" smtClean="0"/>
          </a:p>
          <a:p>
            <a:r>
              <a:rPr lang="en-US" sz="1200" dirty="0" smtClean="0"/>
              <a:t>Linear </a:t>
            </a:r>
            <a:r>
              <a:rPr lang="en-US" sz="1200" dirty="0"/>
              <a:t>mixed model fit by REML ['</a:t>
            </a:r>
            <a:r>
              <a:rPr lang="en-US" sz="1200" dirty="0" err="1"/>
              <a:t>lmerMod</a:t>
            </a:r>
            <a:r>
              <a:rPr lang="en-US" sz="1200" dirty="0"/>
              <a:t>']</a:t>
            </a:r>
          </a:p>
          <a:p>
            <a:r>
              <a:rPr lang="en-US" sz="1200" dirty="0"/>
              <a:t>Random effects:</a:t>
            </a:r>
          </a:p>
          <a:p>
            <a:r>
              <a:rPr lang="en-US" sz="1200" dirty="0"/>
              <a:t> Groups   Name                   </a:t>
            </a:r>
            <a:r>
              <a:rPr lang="en-US" sz="1200" dirty="0" smtClean="0"/>
              <a:t> 		Variance 	</a:t>
            </a:r>
            <a:r>
              <a:rPr lang="en-US" sz="1200" dirty="0" err="1" smtClean="0"/>
              <a:t>Std.Dev</a:t>
            </a:r>
            <a:r>
              <a:rPr lang="en-US" sz="1200" dirty="0"/>
              <a:t>. </a:t>
            </a:r>
            <a:r>
              <a:rPr lang="en-US" sz="1200" dirty="0" smtClean="0"/>
              <a:t>	</a:t>
            </a:r>
            <a:r>
              <a:rPr lang="en-US" sz="1200" dirty="0" err="1" smtClean="0"/>
              <a:t>Corr</a:t>
            </a:r>
            <a:r>
              <a:rPr lang="en-US" sz="1200" dirty="0" smtClean="0"/>
              <a:t>       </a:t>
            </a:r>
            <a:endParaRPr lang="en-US" sz="1200" dirty="0"/>
          </a:p>
          <a:p>
            <a:r>
              <a:rPr lang="en-US" sz="1200" dirty="0"/>
              <a:t> Chick    (Intercept)                </a:t>
            </a:r>
            <a:r>
              <a:rPr lang="en-US" sz="1200" dirty="0" smtClean="0"/>
              <a:t>		31.15433 	5.5816              </a:t>
            </a:r>
            <a:endParaRPr lang="en-US" sz="1200" dirty="0"/>
          </a:p>
          <a:p>
            <a:r>
              <a:rPr lang="en-US" sz="1200" dirty="0"/>
              <a:t>          poly(Time, 2, raw = TRUE)1 </a:t>
            </a:r>
            <a:r>
              <a:rPr lang="en-US" sz="1200" dirty="0" smtClean="0"/>
              <a:t>	12.47343 	3.5318   	-</a:t>
            </a:r>
            <a:r>
              <a:rPr lang="en-US" sz="1200" dirty="0"/>
              <a:t>1.00      </a:t>
            </a:r>
          </a:p>
          <a:p>
            <a:r>
              <a:rPr lang="en-US" sz="1200" dirty="0"/>
              <a:t>          poly(Time, 2, raw = TRUE)2  </a:t>
            </a:r>
            <a:r>
              <a:rPr lang="en-US" sz="1200" dirty="0" smtClean="0"/>
              <a:t>	0.05408 	0.2325    	0.64 	-</a:t>
            </a:r>
            <a:r>
              <a:rPr lang="en-US" sz="1200" dirty="0"/>
              <a:t>0.64</a:t>
            </a:r>
          </a:p>
          <a:p>
            <a:r>
              <a:rPr lang="en-US" sz="1200" dirty="0"/>
              <a:t> Residual                            </a:t>
            </a:r>
            <a:r>
              <a:rPr lang="en-US" sz="1200" dirty="0" smtClean="0"/>
              <a:t>		43.73500 	6.6132              </a:t>
            </a:r>
            <a:endParaRPr lang="en-US" sz="1200" dirty="0"/>
          </a:p>
          <a:p>
            <a:r>
              <a:rPr lang="en-US" sz="1200" dirty="0"/>
              <a:t>Number of </a:t>
            </a:r>
            <a:r>
              <a:rPr lang="en-US" sz="1200" dirty="0" err="1"/>
              <a:t>obs</a:t>
            </a:r>
            <a:r>
              <a:rPr lang="en-US" sz="1200" dirty="0"/>
              <a:t>: 578, groups:  Chick, 50</a:t>
            </a:r>
          </a:p>
          <a:p>
            <a:endParaRPr lang="en-US" sz="1200" dirty="0"/>
          </a:p>
          <a:p>
            <a:r>
              <a:rPr lang="en-US" sz="1200" dirty="0"/>
              <a:t>Fixed effects:</a:t>
            </a:r>
          </a:p>
          <a:p>
            <a:r>
              <a:rPr lang="en-US" sz="1200" dirty="0"/>
              <a:t>                           </a:t>
            </a:r>
            <a:r>
              <a:rPr lang="en-US" sz="1200" dirty="0" smtClean="0"/>
              <a:t>	Estimate 	Std</a:t>
            </a:r>
            <a:r>
              <a:rPr lang="en-US" sz="1200" dirty="0"/>
              <a:t>. Error </a:t>
            </a:r>
            <a:r>
              <a:rPr lang="en-US" sz="1200" dirty="0" smtClean="0"/>
              <a:t>	t </a:t>
            </a:r>
            <a:r>
              <a:rPr lang="en-US" sz="1200" dirty="0"/>
              <a:t>value</a:t>
            </a:r>
          </a:p>
          <a:p>
            <a:r>
              <a:rPr lang="en-US" sz="1200" dirty="0"/>
              <a:t>(Intercept)                </a:t>
            </a:r>
            <a:r>
              <a:rPr lang="en-US" sz="1200" dirty="0" smtClean="0"/>
              <a:t>	36.07142    	1.23192  	29.281</a:t>
            </a:r>
            <a:endParaRPr lang="en-US" sz="1200" dirty="0"/>
          </a:p>
          <a:p>
            <a:r>
              <a:rPr lang="en-US" sz="1200" dirty="0"/>
              <a:t>Diet2                       </a:t>
            </a:r>
            <a:r>
              <a:rPr lang="en-US" sz="1200" dirty="0" smtClean="0"/>
              <a:t>	1.44948    	1.40532   	1.031</a:t>
            </a:r>
            <a:endParaRPr lang="en-US" sz="1200" dirty="0"/>
          </a:p>
          <a:p>
            <a:r>
              <a:rPr lang="en-US" sz="1200" dirty="0"/>
              <a:t>Diet3                       </a:t>
            </a:r>
            <a:r>
              <a:rPr lang="en-US" sz="1200" dirty="0" smtClean="0"/>
              <a:t>	1.36360    	1.40532   	0.970</a:t>
            </a:r>
            <a:endParaRPr lang="en-US" sz="1200" dirty="0"/>
          </a:p>
          <a:p>
            <a:r>
              <a:rPr lang="en-US" sz="1200" dirty="0"/>
              <a:t>Diet4                       </a:t>
            </a:r>
            <a:r>
              <a:rPr lang="en-US" sz="1200" dirty="0" smtClean="0"/>
              <a:t>	4.16271    	1.40546   	2.962</a:t>
            </a:r>
            <a:endParaRPr lang="en-US" sz="1200" dirty="0"/>
          </a:p>
          <a:p>
            <a:r>
              <a:rPr lang="en-US" sz="1200" dirty="0"/>
              <a:t>poly(Time, 2, raw = TRUE)1  </a:t>
            </a:r>
            <a:r>
              <a:rPr lang="en-US" sz="1200" dirty="0" smtClean="0"/>
              <a:t>	5.90475    	0.52667  	11.212</a:t>
            </a:r>
            <a:endParaRPr lang="en-US" sz="1200" dirty="0"/>
          </a:p>
          <a:p>
            <a:r>
              <a:rPr lang="en-US" sz="1200" dirty="0"/>
              <a:t>poly(Time, 2, raw = TRUE)2  </a:t>
            </a:r>
            <a:r>
              <a:rPr lang="en-US" sz="1200" dirty="0" smtClean="0"/>
              <a:t>	0.11580    	0.03406   	3.399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93806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WinBUGS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0600" y="1333768"/>
            <a:ext cx="4114800" cy="323165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for (k in 1:K){</a:t>
            </a:r>
          </a:p>
          <a:p>
            <a:r>
              <a:rPr lang="en-US" sz="1200" dirty="0"/>
              <a:t>mu[k] &lt;- xi[k]*</a:t>
            </a:r>
            <a:r>
              <a:rPr lang="en-US" sz="1200" dirty="0" err="1"/>
              <a:t>mu.raw</a:t>
            </a:r>
            <a:r>
              <a:rPr lang="en-US" sz="1200" dirty="0"/>
              <a:t>[k]</a:t>
            </a:r>
          </a:p>
          <a:p>
            <a:r>
              <a:rPr lang="en-US" sz="1200" dirty="0" err="1"/>
              <a:t>mu.raw</a:t>
            </a:r>
            <a:r>
              <a:rPr lang="en-US" sz="1200" dirty="0"/>
              <a:t>[k] ~ </a:t>
            </a:r>
            <a:r>
              <a:rPr lang="en-US" sz="1200" dirty="0" err="1"/>
              <a:t>dnorm</a:t>
            </a:r>
            <a:r>
              <a:rPr lang="en-US" sz="1200" dirty="0"/>
              <a:t> (0, .0001)</a:t>
            </a:r>
          </a:p>
          <a:p>
            <a:r>
              <a:rPr lang="en-US" sz="1200" dirty="0"/>
              <a:t>xi[k] ~ </a:t>
            </a:r>
            <a:r>
              <a:rPr lang="en-US" sz="1200" dirty="0" err="1"/>
              <a:t>dunif</a:t>
            </a:r>
            <a:r>
              <a:rPr lang="en-US" sz="1200" dirty="0"/>
              <a:t> (0, 100)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 err="1"/>
              <a:t>Tau.B.raw</a:t>
            </a:r>
            <a:r>
              <a:rPr lang="en-US" sz="1200" dirty="0"/>
              <a:t>[1:K,1:K] ~ </a:t>
            </a:r>
            <a:r>
              <a:rPr lang="en-US" sz="1200" dirty="0" err="1"/>
              <a:t>dwish</a:t>
            </a:r>
            <a:r>
              <a:rPr lang="en-US" sz="1200" dirty="0"/>
              <a:t>(W[,], </a:t>
            </a:r>
            <a:r>
              <a:rPr lang="en-US" sz="1200" dirty="0" err="1"/>
              <a:t>df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df</a:t>
            </a:r>
            <a:r>
              <a:rPr lang="en-US" sz="1200" dirty="0"/>
              <a:t> &lt;- K+1</a:t>
            </a:r>
          </a:p>
          <a:p>
            <a:r>
              <a:rPr lang="en-US" sz="1200" dirty="0" err="1"/>
              <a:t>Sigma.B.raw</a:t>
            </a:r>
            <a:r>
              <a:rPr lang="en-US" sz="1200" dirty="0"/>
              <a:t>[1:K,1:K] &lt;- inverse(</a:t>
            </a:r>
            <a:r>
              <a:rPr lang="en-US" sz="1200" dirty="0" err="1"/>
              <a:t>Tau.B.raw</a:t>
            </a:r>
            <a:r>
              <a:rPr lang="en-US" sz="1200" dirty="0"/>
              <a:t>[,])</a:t>
            </a:r>
          </a:p>
          <a:p>
            <a:r>
              <a:rPr lang="en-US" sz="1200" dirty="0"/>
              <a:t>for (k in 1:K){</a:t>
            </a:r>
          </a:p>
          <a:p>
            <a:r>
              <a:rPr lang="en-US" sz="1200" dirty="0"/>
              <a:t>for (</a:t>
            </a:r>
            <a:r>
              <a:rPr lang="en-US" sz="1200" dirty="0" err="1"/>
              <a:t>k.prime</a:t>
            </a:r>
            <a:r>
              <a:rPr lang="en-US" sz="1200" dirty="0"/>
              <a:t> in 1:K){</a:t>
            </a:r>
          </a:p>
          <a:p>
            <a:r>
              <a:rPr lang="en-US" sz="1200" dirty="0" err="1"/>
              <a:t>rho.B</a:t>
            </a:r>
            <a:r>
              <a:rPr lang="en-US" sz="1200" dirty="0"/>
              <a:t>[</a:t>
            </a:r>
            <a:r>
              <a:rPr lang="en-US" sz="1200" dirty="0" err="1"/>
              <a:t>k,k.prime</a:t>
            </a:r>
            <a:r>
              <a:rPr lang="en-US" sz="1200" dirty="0"/>
              <a:t>] &lt;- </a:t>
            </a:r>
            <a:r>
              <a:rPr lang="en-US" sz="1200" dirty="0" err="1"/>
              <a:t>Sigma.B.raw</a:t>
            </a:r>
            <a:r>
              <a:rPr lang="en-US" sz="1200" dirty="0"/>
              <a:t>[</a:t>
            </a:r>
            <a:r>
              <a:rPr lang="en-US" sz="1200" dirty="0" err="1"/>
              <a:t>k,k.prime</a:t>
            </a:r>
            <a:r>
              <a:rPr lang="en-US" sz="1200" dirty="0"/>
              <a:t>]/</a:t>
            </a:r>
          </a:p>
          <a:p>
            <a:r>
              <a:rPr lang="en-US" sz="1200" dirty="0" err="1"/>
              <a:t>sqrt</a:t>
            </a:r>
            <a:r>
              <a:rPr lang="en-US" sz="1200" dirty="0"/>
              <a:t>(</a:t>
            </a:r>
            <a:r>
              <a:rPr lang="en-US" sz="1200" dirty="0" err="1"/>
              <a:t>Sigma.B.raw</a:t>
            </a:r>
            <a:r>
              <a:rPr lang="en-US" sz="1200" dirty="0"/>
              <a:t>[</a:t>
            </a:r>
            <a:r>
              <a:rPr lang="en-US" sz="1200" dirty="0" err="1"/>
              <a:t>k,k</a:t>
            </a:r>
            <a:r>
              <a:rPr lang="en-US" sz="1200" dirty="0"/>
              <a:t>]*</a:t>
            </a:r>
            <a:r>
              <a:rPr lang="en-US" sz="1200" dirty="0" err="1"/>
              <a:t>Sigma.B.raw</a:t>
            </a:r>
            <a:r>
              <a:rPr lang="en-US" sz="1200" dirty="0"/>
              <a:t>[</a:t>
            </a:r>
            <a:r>
              <a:rPr lang="en-US" sz="1200" dirty="0" err="1"/>
              <a:t>k.prime,k.prime</a:t>
            </a:r>
            <a:r>
              <a:rPr lang="en-US" sz="1200" dirty="0"/>
              <a:t>])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 err="1"/>
              <a:t>sigma.B</a:t>
            </a:r>
            <a:r>
              <a:rPr lang="en-US" sz="1200" dirty="0"/>
              <a:t>[k] &lt;- abs(xi[k])*</a:t>
            </a:r>
            <a:r>
              <a:rPr lang="en-US" sz="1200" dirty="0" err="1"/>
              <a:t>sqrt</a:t>
            </a:r>
            <a:r>
              <a:rPr lang="en-US" sz="1200" dirty="0"/>
              <a:t>(</a:t>
            </a:r>
            <a:r>
              <a:rPr lang="en-US" sz="1200" dirty="0" err="1"/>
              <a:t>Sigma.B.raw</a:t>
            </a:r>
            <a:r>
              <a:rPr lang="en-US" sz="1200" dirty="0"/>
              <a:t>[</a:t>
            </a:r>
            <a:r>
              <a:rPr lang="en-US" sz="1200" dirty="0" err="1"/>
              <a:t>k,k</a:t>
            </a:r>
            <a:r>
              <a:rPr lang="en-US" sz="1200" dirty="0"/>
              <a:t>])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28600" y="1340234"/>
            <a:ext cx="4419600" cy="323165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require(R2WinBUGS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model </a:t>
            </a:r>
            <a:r>
              <a:rPr lang="en-US" sz="1200" dirty="0"/>
              <a:t>&lt;- function(){ </a:t>
            </a:r>
          </a:p>
          <a:p>
            <a:r>
              <a:rPr lang="en-US" sz="1200" dirty="0"/>
              <a:t>for (</a:t>
            </a:r>
            <a:r>
              <a:rPr lang="en-US" sz="1200" dirty="0" err="1"/>
              <a:t>i</a:t>
            </a:r>
            <a:r>
              <a:rPr lang="en-US" sz="1200" dirty="0"/>
              <a:t> in 1:n){</a:t>
            </a:r>
          </a:p>
          <a:p>
            <a:r>
              <a:rPr lang="en-US" sz="1200" dirty="0"/>
              <a:t>y[</a:t>
            </a:r>
            <a:r>
              <a:rPr lang="en-US" sz="1200" dirty="0" err="1"/>
              <a:t>i</a:t>
            </a:r>
            <a:r>
              <a:rPr lang="en-US" sz="1200" dirty="0"/>
              <a:t>] ~ </a:t>
            </a:r>
            <a:r>
              <a:rPr lang="en-US" sz="1200" dirty="0" err="1"/>
              <a:t>dnorm</a:t>
            </a:r>
            <a:r>
              <a:rPr lang="en-US" sz="1200" dirty="0"/>
              <a:t> (</a:t>
            </a:r>
            <a:r>
              <a:rPr lang="en-US" sz="1200" dirty="0" err="1"/>
              <a:t>y.hat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], </a:t>
            </a:r>
            <a:r>
              <a:rPr lang="en-US" sz="1200" dirty="0" err="1"/>
              <a:t>tau.y</a:t>
            </a:r>
            <a:r>
              <a:rPr lang="en-US" sz="1200" dirty="0"/>
              <a:t>)</a:t>
            </a:r>
          </a:p>
          <a:p>
            <a:r>
              <a:rPr lang="pl-PL" sz="1200" dirty="0"/>
              <a:t>y.hat[i] &lt;- inprod(B[county[i],],Z[i,]) + inprod(beta[],X[i,])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 err="1"/>
              <a:t>tau.y</a:t>
            </a:r>
            <a:r>
              <a:rPr lang="en-US" sz="1200" dirty="0"/>
              <a:t> &lt;- pow(</a:t>
            </a:r>
            <a:r>
              <a:rPr lang="en-US" sz="1200" dirty="0" err="1"/>
              <a:t>sigma.y</a:t>
            </a:r>
            <a:r>
              <a:rPr lang="en-US" sz="1200" dirty="0"/>
              <a:t>, -2)</a:t>
            </a:r>
          </a:p>
          <a:p>
            <a:r>
              <a:rPr lang="en-US" sz="1200" dirty="0" err="1"/>
              <a:t>sigma.y</a:t>
            </a:r>
            <a:r>
              <a:rPr lang="en-US" sz="1200" dirty="0"/>
              <a:t> ~ </a:t>
            </a:r>
            <a:r>
              <a:rPr lang="en-US" sz="1200" dirty="0" err="1"/>
              <a:t>dunif</a:t>
            </a:r>
            <a:r>
              <a:rPr lang="en-US" sz="1200" dirty="0"/>
              <a:t> (0, 100)</a:t>
            </a:r>
          </a:p>
          <a:p>
            <a:endParaRPr lang="en-US" sz="1200" dirty="0"/>
          </a:p>
          <a:p>
            <a:r>
              <a:rPr lang="en-US" sz="1200" dirty="0"/>
              <a:t>for (l in 1:3){beta[l]~</a:t>
            </a:r>
            <a:r>
              <a:rPr lang="en-US" sz="1200" dirty="0" err="1"/>
              <a:t>dnorm</a:t>
            </a:r>
            <a:r>
              <a:rPr lang="en-US" sz="1200" dirty="0"/>
              <a:t>(0,1.0E-6)}</a:t>
            </a:r>
          </a:p>
          <a:p>
            <a:endParaRPr lang="en-US" sz="1200" dirty="0"/>
          </a:p>
          <a:p>
            <a:r>
              <a:rPr lang="en-US" sz="1200" dirty="0"/>
              <a:t>for (j in 1:J){</a:t>
            </a:r>
          </a:p>
          <a:p>
            <a:r>
              <a:rPr lang="en-US" sz="1200" dirty="0"/>
              <a:t>for (k in 1:K){</a:t>
            </a:r>
          </a:p>
          <a:p>
            <a:r>
              <a:rPr lang="en-US" sz="1200" dirty="0"/>
              <a:t>B[</a:t>
            </a:r>
            <a:r>
              <a:rPr lang="en-US" sz="1200" dirty="0" err="1"/>
              <a:t>j,k</a:t>
            </a:r>
            <a:r>
              <a:rPr lang="en-US" sz="1200" dirty="0"/>
              <a:t>] &lt;- xi[k]*</a:t>
            </a:r>
            <a:r>
              <a:rPr lang="en-US" sz="1200" dirty="0" err="1"/>
              <a:t>B.raw</a:t>
            </a:r>
            <a:r>
              <a:rPr lang="en-US" sz="1200" dirty="0"/>
              <a:t>[</a:t>
            </a:r>
            <a:r>
              <a:rPr lang="en-US" sz="1200" dirty="0" err="1"/>
              <a:t>j,k</a:t>
            </a:r>
            <a:r>
              <a:rPr lang="en-US" sz="1200" dirty="0"/>
              <a:t>]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 err="1"/>
              <a:t>B.raw</a:t>
            </a:r>
            <a:r>
              <a:rPr lang="en-US" sz="1200" dirty="0"/>
              <a:t>[j,1:K] ~ </a:t>
            </a:r>
            <a:r>
              <a:rPr lang="en-US" sz="1200" dirty="0" err="1"/>
              <a:t>dmnorm</a:t>
            </a:r>
            <a:r>
              <a:rPr lang="en-US" sz="1200" dirty="0"/>
              <a:t> (</a:t>
            </a:r>
            <a:r>
              <a:rPr lang="en-US" sz="1200" dirty="0" err="1"/>
              <a:t>mu.raw</a:t>
            </a:r>
            <a:r>
              <a:rPr lang="en-US" sz="1200" dirty="0"/>
              <a:t>[], </a:t>
            </a:r>
            <a:r>
              <a:rPr lang="en-US" sz="1200" dirty="0" err="1"/>
              <a:t>Tau.B.raw</a:t>
            </a:r>
            <a:r>
              <a:rPr lang="en-US" sz="1200" dirty="0"/>
              <a:t>[,])</a:t>
            </a:r>
          </a:p>
          <a:p>
            <a:r>
              <a:rPr lang="en-US" sz="1200" dirty="0"/>
              <a:t>}  </a:t>
            </a:r>
          </a:p>
        </p:txBody>
      </p:sp>
      <p:sp>
        <p:nvSpPr>
          <p:cNvPr id="7" name="Rectangle 6"/>
          <p:cNvSpPr/>
          <p:nvPr/>
        </p:nvSpPr>
        <p:spPr>
          <a:xfrm>
            <a:off x="3265099" y="4638591"/>
            <a:ext cx="2966049" cy="46166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/>
              <a:t>model.file</a:t>
            </a:r>
            <a:r>
              <a:rPr lang="en-US" sz="1200" dirty="0"/>
              <a:t> &lt;- </a:t>
            </a:r>
            <a:r>
              <a:rPr lang="en-US" sz="1200" dirty="0" err="1"/>
              <a:t>file.path</a:t>
            </a:r>
            <a:r>
              <a:rPr lang="en-US" sz="1200" dirty="0"/>
              <a:t>(</a:t>
            </a:r>
            <a:r>
              <a:rPr lang="en-US" sz="1200" dirty="0" err="1"/>
              <a:t>tempdir</a:t>
            </a:r>
            <a:r>
              <a:rPr lang="en-US" sz="1200" dirty="0"/>
              <a:t>(),"model.txt") </a:t>
            </a:r>
          </a:p>
          <a:p>
            <a:r>
              <a:rPr lang="en-US" sz="1200" dirty="0" err="1"/>
              <a:t>write.model</a:t>
            </a:r>
            <a:r>
              <a:rPr lang="en-US" sz="1200" dirty="0"/>
              <a:t>(model, </a:t>
            </a:r>
            <a:r>
              <a:rPr lang="en-US" sz="1200" dirty="0" err="1"/>
              <a:t>model.file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4888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WinBUGS</a:t>
            </a:r>
            <a:r>
              <a:rPr lang="en-US" dirty="0"/>
              <a:t>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368207"/>
            <a:ext cx="4572000" cy="310854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>
            <a:spAutoFit/>
          </a:bodyPr>
          <a:lstStyle/>
          <a:p>
            <a:r>
              <a:rPr lang="en-US" sz="1400" dirty="0" err="1"/>
              <a:t>missObs</a:t>
            </a:r>
            <a:r>
              <a:rPr lang="en-US" sz="1400" dirty="0"/>
              <a:t> &lt;- !apply(is.na(</a:t>
            </a:r>
            <a:r>
              <a:rPr lang="en-US" sz="1400" dirty="0" err="1"/>
              <a:t>ChickWeight</a:t>
            </a:r>
            <a:r>
              <a:rPr lang="en-US" sz="1400" dirty="0" smtClean="0"/>
              <a:t>[ ,</a:t>
            </a:r>
            <a:r>
              <a:rPr lang="en-US" sz="1400" dirty="0"/>
              <a:t>c("</a:t>
            </a:r>
            <a:r>
              <a:rPr lang="en-US" sz="1400" dirty="0" err="1"/>
              <a:t>Diet","Time","Chick</a:t>
            </a:r>
            <a:r>
              <a:rPr lang="en-US" sz="1400" dirty="0"/>
              <a:t>")]),1,base::any)</a:t>
            </a:r>
          </a:p>
          <a:p>
            <a:r>
              <a:rPr lang="en-US" sz="1400" dirty="0" err="1"/>
              <a:t>bugDat</a:t>
            </a:r>
            <a:r>
              <a:rPr lang="en-US" sz="1400" dirty="0"/>
              <a:t> &lt;- </a:t>
            </a:r>
            <a:r>
              <a:rPr lang="en-US" sz="1400" dirty="0" err="1"/>
              <a:t>ChickWeight</a:t>
            </a:r>
            <a:r>
              <a:rPr lang="en-US" sz="1400" dirty="0"/>
              <a:t>[</a:t>
            </a:r>
            <a:r>
              <a:rPr lang="en-US" sz="1400" dirty="0" err="1"/>
              <a:t>missObs</a:t>
            </a:r>
            <a:r>
              <a:rPr lang="en-US" sz="1400" dirty="0" smtClean="0"/>
              <a:t>,]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y </a:t>
            </a:r>
            <a:r>
              <a:rPr lang="en-US" sz="1400" dirty="0">
                <a:latin typeface="Consolas" panose="020B0609020204030204" pitchFamily="49" charset="0"/>
              </a:rPr>
              <a:t>&lt;- </a:t>
            </a:r>
            <a:r>
              <a:rPr lang="en-US" sz="1400" dirty="0" err="1">
                <a:latin typeface="Consolas" panose="020B0609020204030204" pitchFamily="49" charset="0"/>
              </a:rPr>
              <a:t>bugDat$weight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dsgnMat</a:t>
            </a:r>
            <a:r>
              <a:rPr lang="en-US" sz="1400" dirty="0">
                <a:latin typeface="Consolas" panose="020B0609020204030204" pitchFamily="49" charset="0"/>
              </a:rPr>
              <a:t> &lt;- </a:t>
            </a:r>
            <a:r>
              <a:rPr lang="en-US" sz="1400" dirty="0" err="1">
                <a:latin typeface="Consolas" panose="020B0609020204030204" pitchFamily="49" charset="0"/>
              </a:rPr>
              <a:t>as.matrix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model.matrix</a:t>
            </a:r>
            <a:r>
              <a:rPr lang="en-US" sz="1400" dirty="0">
                <a:latin typeface="Consolas" panose="020B0609020204030204" pitchFamily="49" charset="0"/>
              </a:rPr>
              <a:t>(weight ~ </a:t>
            </a:r>
            <a:r>
              <a:rPr lang="en-US" sz="1400" dirty="0" err="1">
                <a:latin typeface="Consolas" panose="020B0609020204030204" pitchFamily="49" charset="0"/>
              </a:rPr>
              <a:t>Diet+poly</a:t>
            </a:r>
            <a:r>
              <a:rPr lang="en-US" sz="1400" dirty="0">
                <a:latin typeface="Consolas" panose="020B0609020204030204" pitchFamily="49" charset="0"/>
              </a:rPr>
              <a:t>(Time, 2,raw = TRUE),data=</a:t>
            </a:r>
            <a:r>
              <a:rPr lang="en-US" sz="1400" dirty="0" err="1">
                <a:latin typeface="Consolas" panose="020B0609020204030204" pitchFamily="49" charset="0"/>
              </a:rPr>
              <a:t>bugDat</a:t>
            </a:r>
            <a:r>
              <a:rPr lang="en-US" sz="14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#</a:t>
            </a:r>
            <a:r>
              <a:rPr lang="en-US" sz="1400" dirty="0" err="1">
                <a:latin typeface="Consolas" panose="020B0609020204030204" pitchFamily="49" charset="0"/>
              </a:rPr>
              <a:t>cbind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bugDat</a:t>
            </a:r>
            <a:r>
              <a:rPr lang="en-US" sz="1400" dirty="0">
                <a:latin typeface="Consolas" panose="020B0609020204030204" pitchFamily="49" charset="0"/>
              </a:rPr>
              <a:t>[,c("</a:t>
            </a:r>
            <a:r>
              <a:rPr lang="en-US" sz="1400" dirty="0" err="1">
                <a:latin typeface="Consolas" panose="020B0609020204030204" pitchFamily="49" charset="0"/>
              </a:rPr>
              <a:t>Diet","Time</a:t>
            </a:r>
            <a:r>
              <a:rPr lang="en-US" sz="1400" dirty="0">
                <a:latin typeface="Consolas" panose="020B0609020204030204" pitchFamily="49" charset="0"/>
              </a:rPr>
              <a:t>")],bugDat$Time^2))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Z &lt;- </a:t>
            </a:r>
            <a:r>
              <a:rPr lang="en-US" sz="1400" dirty="0" err="1">
                <a:latin typeface="Consolas" panose="020B0609020204030204" pitchFamily="49" charset="0"/>
              </a:rPr>
              <a:t>dsgnMat</a:t>
            </a:r>
            <a:r>
              <a:rPr lang="en-US" sz="1400" dirty="0">
                <a:latin typeface="Consolas" panose="020B0609020204030204" pitchFamily="49" charset="0"/>
              </a:rPr>
              <a:t>[,-c(2:4)]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X &lt;- </a:t>
            </a:r>
            <a:r>
              <a:rPr lang="en-US" sz="1400" dirty="0" err="1">
                <a:latin typeface="Consolas" panose="020B0609020204030204" pitchFamily="49" charset="0"/>
              </a:rPr>
              <a:t>dsgnMat</a:t>
            </a:r>
            <a:r>
              <a:rPr lang="en-US" sz="1400" dirty="0">
                <a:latin typeface="Consolas" panose="020B0609020204030204" pitchFamily="49" charset="0"/>
              </a:rPr>
              <a:t>[,c(2:4)]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county &lt;- </a:t>
            </a:r>
            <a:r>
              <a:rPr lang="en-US" sz="1400" dirty="0" err="1">
                <a:latin typeface="Consolas" panose="020B0609020204030204" pitchFamily="49" charset="0"/>
              </a:rPr>
              <a:t>sapply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bugDat$Chick,function</a:t>
            </a:r>
            <a:r>
              <a:rPr lang="en-US" sz="1400" dirty="0">
                <a:latin typeface="Consolas" panose="020B0609020204030204" pitchFamily="49" charset="0"/>
              </a:rPr>
              <a:t>(x) which(unique(</a:t>
            </a:r>
            <a:r>
              <a:rPr lang="en-US" sz="1400" dirty="0" err="1">
                <a:latin typeface="Consolas" panose="020B0609020204030204" pitchFamily="49" charset="0"/>
              </a:rPr>
              <a:t>bugDat$Chick</a:t>
            </a:r>
            <a:r>
              <a:rPr lang="en-US" sz="1400" dirty="0">
                <a:latin typeface="Consolas" panose="020B0609020204030204" pitchFamily="49" charset="0"/>
              </a:rPr>
              <a:t>) %in% x))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J &lt;- length(unique(county)) #</a:t>
            </a:r>
            <a:r>
              <a:rPr lang="en-US" sz="1400" dirty="0" err="1">
                <a:latin typeface="Consolas" panose="020B0609020204030204" pitchFamily="49" charset="0"/>
              </a:rPr>
              <a:t>nrow</a:t>
            </a:r>
            <a:r>
              <a:rPr lang="en-US" sz="1400" dirty="0">
                <a:latin typeface="Consolas" panose="020B0609020204030204" pitchFamily="49" charset="0"/>
              </a:rPr>
              <a:t>(X)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K &lt;- </a:t>
            </a:r>
            <a:r>
              <a:rPr lang="en-US" sz="1400" dirty="0" err="1">
                <a:latin typeface="Consolas" panose="020B0609020204030204" pitchFamily="49" charset="0"/>
              </a:rPr>
              <a:t>ncol</a:t>
            </a:r>
            <a:r>
              <a:rPr lang="en-US" sz="1400" dirty="0">
                <a:latin typeface="Consolas" panose="020B0609020204030204" pitchFamily="49" charset="0"/>
              </a:rPr>
              <a:t>(X</a:t>
            </a:r>
            <a:r>
              <a:rPr lang="en-US" sz="1400" dirty="0" smtClean="0">
                <a:latin typeface="Consolas" panose="020B0609020204030204" pitchFamily="49" charset="0"/>
              </a:rPr>
              <a:t>)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29200" y="1368207"/>
            <a:ext cx="4064479" cy="310854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n &lt;- </a:t>
            </a:r>
            <a:r>
              <a:rPr lang="en-US" sz="1400" dirty="0" err="1">
                <a:latin typeface="Consolas" panose="020B0609020204030204" pitchFamily="49" charset="0"/>
              </a:rPr>
              <a:t>nrow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bugDat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W &lt;- </a:t>
            </a:r>
            <a:r>
              <a:rPr lang="en-US" sz="1400" dirty="0" err="1">
                <a:latin typeface="Consolas" panose="020B0609020204030204" pitchFamily="49" charset="0"/>
              </a:rPr>
              <a:t>diag</a:t>
            </a:r>
            <a:r>
              <a:rPr lang="en-US" sz="1400" dirty="0">
                <a:latin typeface="Consolas" panose="020B0609020204030204" pitchFamily="49" charset="0"/>
              </a:rPr>
              <a:t> (3)</a:t>
            </a:r>
          </a:p>
          <a:p>
            <a:r>
              <a:rPr lang="pl-PL" sz="1400" dirty="0" smtClean="0">
                <a:latin typeface="Consolas" panose="020B0609020204030204" pitchFamily="49" charset="0"/>
              </a:rPr>
              <a:t>bugs.data </a:t>
            </a:r>
            <a:r>
              <a:rPr lang="pl-PL" sz="1400" dirty="0">
                <a:latin typeface="Consolas" panose="020B0609020204030204" pitchFamily="49" charset="0"/>
              </a:rPr>
              <a:t>&lt;- list ("n", "J", "K", "Z", "X", "y", "county", "W")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bugs.inits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&lt;- function (){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list (</a:t>
            </a:r>
            <a:r>
              <a:rPr lang="en-US" sz="1400" dirty="0" err="1">
                <a:latin typeface="Consolas" panose="020B0609020204030204" pitchFamily="49" charset="0"/>
              </a:rPr>
              <a:t>B.raw</a:t>
            </a:r>
            <a:r>
              <a:rPr lang="en-US" sz="1400" dirty="0">
                <a:latin typeface="Consolas" panose="020B0609020204030204" pitchFamily="49" charset="0"/>
              </a:rPr>
              <a:t>=array(</a:t>
            </a:r>
            <a:r>
              <a:rPr lang="en-US" sz="1400" dirty="0" err="1">
                <a:latin typeface="Consolas" panose="020B0609020204030204" pitchFamily="49" charset="0"/>
              </a:rPr>
              <a:t>rnorm</a:t>
            </a:r>
            <a:r>
              <a:rPr lang="en-US" sz="1400" dirty="0">
                <a:latin typeface="Consolas" panose="020B0609020204030204" pitchFamily="49" charset="0"/>
              </a:rPr>
              <a:t>(J*K), c(J,K)), </a:t>
            </a:r>
            <a:r>
              <a:rPr lang="en-US" sz="1400" dirty="0" err="1">
                <a:latin typeface="Consolas" panose="020B0609020204030204" pitchFamily="49" charset="0"/>
              </a:rPr>
              <a:t>mu.raw</a:t>
            </a:r>
            <a:r>
              <a:rPr lang="en-US" sz="1400" dirty="0">
                <a:latin typeface="Consolas" panose="020B0609020204030204" pitchFamily="49" charset="0"/>
              </a:rPr>
              <a:t>=</a:t>
            </a:r>
            <a:r>
              <a:rPr lang="en-US" sz="1400" dirty="0" err="1">
                <a:latin typeface="Consolas" panose="020B0609020204030204" pitchFamily="49" charset="0"/>
              </a:rPr>
              <a:t>rnorm</a:t>
            </a:r>
            <a:r>
              <a:rPr lang="en-US" sz="1400" dirty="0">
                <a:latin typeface="Consolas" panose="020B0609020204030204" pitchFamily="49" charset="0"/>
              </a:rPr>
              <a:t>(K), </a:t>
            </a:r>
            <a:r>
              <a:rPr lang="en-US" sz="1400" dirty="0" err="1">
                <a:latin typeface="Consolas" panose="020B0609020204030204" pitchFamily="49" charset="0"/>
              </a:rPr>
              <a:t>sigma.y</a:t>
            </a:r>
            <a:r>
              <a:rPr lang="en-US" sz="1400" dirty="0">
                <a:latin typeface="Consolas" panose="020B0609020204030204" pitchFamily="49" charset="0"/>
              </a:rPr>
              <a:t>=</a:t>
            </a:r>
            <a:r>
              <a:rPr lang="en-US" sz="1400" dirty="0" err="1">
                <a:latin typeface="Consolas" panose="020B0609020204030204" pitchFamily="49" charset="0"/>
              </a:rPr>
              <a:t>runif</a:t>
            </a:r>
            <a:r>
              <a:rPr lang="en-US" sz="1400" dirty="0">
                <a:latin typeface="Consolas" panose="020B0609020204030204" pitchFamily="49" charset="0"/>
              </a:rPr>
              <a:t>(1),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Tau.B.raw</a:t>
            </a:r>
            <a:r>
              <a:rPr lang="en-US" sz="1400" dirty="0">
                <a:latin typeface="Consolas" panose="020B0609020204030204" pitchFamily="49" charset="0"/>
              </a:rPr>
              <a:t>=</a:t>
            </a:r>
            <a:r>
              <a:rPr lang="en-US" sz="1400" dirty="0" err="1">
                <a:latin typeface="Consolas" panose="020B0609020204030204" pitchFamily="49" charset="0"/>
              </a:rPr>
              <a:t>rwish</a:t>
            </a:r>
            <a:r>
              <a:rPr lang="en-US" sz="1400" dirty="0">
                <a:latin typeface="Consolas" panose="020B0609020204030204" pitchFamily="49" charset="0"/>
              </a:rPr>
              <a:t>(K+1,diag(K)), xi=</a:t>
            </a:r>
            <a:r>
              <a:rPr lang="en-US" sz="1400" dirty="0" err="1">
                <a:latin typeface="Consolas" panose="020B0609020204030204" pitchFamily="49" charset="0"/>
              </a:rPr>
              <a:t>runif</a:t>
            </a:r>
            <a:r>
              <a:rPr lang="en-US" sz="1400" dirty="0">
                <a:latin typeface="Consolas" panose="020B0609020204030204" pitchFamily="49" charset="0"/>
              </a:rPr>
              <a:t>(K), beta=</a:t>
            </a:r>
            <a:r>
              <a:rPr lang="en-US" sz="1400" dirty="0" err="1">
                <a:latin typeface="Consolas" panose="020B0609020204030204" pitchFamily="49" charset="0"/>
              </a:rPr>
              <a:t>rnorm</a:t>
            </a:r>
            <a:r>
              <a:rPr lang="en-US" sz="1400" dirty="0">
                <a:latin typeface="Consolas" panose="020B0609020204030204" pitchFamily="49" charset="0"/>
              </a:rPr>
              <a:t>(3))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bugs.parameters</a:t>
            </a:r>
            <a:r>
              <a:rPr lang="en-US" sz="1400" dirty="0">
                <a:latin typeface="Consolas" panose="020B0609020204030204" pitchFamily="49" charset="0"/>
              </a:rPr>
              <a:t> &lt;- c ("B", "mu", "beta", "</a:t>
            </a:r>
            <a:r>
              <a:rPr lang="en-US" sz="1400" dirty="0" err="1">
                <a:latin typeface="Consolas" panose="020B0609020204030204" pitchFamily="49" charset="0"/>
              </a:rPr>
              <a:t>sigma.y</a:t>
            </a:r>
            <a:r>
              <a:rPr lang="en-US" sz="1400" dirty="0"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latin typeface="Consolas" panose="020B0609020204030204" pitchFamily="49" charset="0"/>
              </a:rPr>
              <a:t>sigma.B</a:t>
            </a:r>
            <a:r>
              <a:rPr lang="en-US" sz="1400" dirty="0"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latin typeface="Consolas" panose="020B0609020204030204" pitchFamily="49" charset="0"/>
              </a:rPr>
              <a:t>rho.B</a:t>
            </a:r>
            <a:r>
              <a:rPr lang="en-US" sz="1400" dirty="0" smtClean="0">
                <a:latin typeface="Consolas" panose="020B0609020204030204" pitchFamily="49" charset="0"/>
              </a:rPr>
              <a:t>")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4579263"/>
            <a:ext cx="8518585" cy="43088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err="1"/>
              <a:t>bugsMod</a:t>
            </a:r>
            <a:r>
              <a:rPr lang="en-US" sz="1100" dirty="0"/>
              <a:t> &lt;- R2WinBUGS:::bugs (</a:t>
            </a:r>
            <a:r>
              <a:rPr lang="en-US" sz="1100" dirty="0" err="1"/>
              <a:t>bugs.data</a:t>
            </a:r>
            <a:r>
              <a:rPr lang="en-US" sz="1100" dirty="0"/>
              <a:t>, </a:t>
            </a:r>
            <a:r>
              <a:rPr lang="en-US" sz="1100" dirty="0" err="1"/>
              <a:t>bugs.inits</a:t>
            </a:r>
            <a:r>
              <a:rPr lang="en-US" sz="1100" dirty="0"/>
              <a:t>, </a:t>
            </a:r>
            <a:r>
              <a:rPr lang="en-US" sz="1100" dirty="0" err="1"/>
              <a:t>bugs.parameters</a:t>
            </a:r>
            <a:r>
              <a:rPr lang="en-US" sz="1100" dirty="0"/>
              <a:t>, </a:t>
            </a:r>
            <a:r>
              <a:rPr lang="en-US" sz="1100" dirty="0" err="1" smtClean="0"/>
              <a:t>model.file,n.chains</a:t>
            </a:r>
            <a:r>
              <a:rPr lang="en-US" sz="1100" dirty="0" smtClean="0"/>
              <a:t>=3</a:t>
            </a:r>
            <a:r>
              <a:rPr lang="en-US" sz="1100" dirty="0"/>
              <a:t>, </a:t>
            </a:r>
            <a:r>
              <a:rPr lang="en-US" sz="1100" dirty="0" err="1"/>
              <a:t>n.iter</a:t>
            </a:r>
            <a:r>
              <a:rPr lang="en-US" sz="1100" dirty="0"/>
              <a:t>=2000, </a:t>
            </a:r>
            <a:r>
              <a:rPr lang="en-US" sz="1100" dirty="0" err="1"/>
              <a:t>n.thin</a:t>
            </a:r>
            <a:r>
              <a:rPr lang="en-US" sz="1100" dirty="0"/>
              <a:t>=10, #</a:t>
            </a:r>
            <a:r>
              <a:rPr lang="en-US" sz="1100" dirty="0" err="1"/>
              <a:t>n.burnin</a:t>
            </a:r>
            <a:r>
              <a:rPr lang="en-US" sz="1100" dirty="0"/>
              <a:t>=1000,</a:t>
            </a:r>
          </a:p>
          <a:p>
            <a:r>
              <a:rPr lang="en-US" sz="1100" dirty="0" err="1"/>
              <a:t>bugs.directory</a:t>
            </a:r>
            <a:r>
              <a:rPr lang="en-US" sz="1100" dirty="0"/>
              <a:t>="F:\\Program Files\\WinBUGS14", </a:t>
            </a:r>
            <a:r>
              <a:rPr lang="en-US" sz="1100" dirty="0" err="1" smtClean="0"/>
              <a:t>clearWD</a:t>
            </a:r>
            <a:r>
              <a:rPr lang="en-US" sz="1100" dirty="0" smtClean="0"/>
              <a:t>=TRUE</a:t>
            </a:r>
            <a:r>
              <a:rPr lang="en-US" sz="1100" dirty="0"/>
              <a:t>, debug=TRUE )</a:t>
            </a:r>
          </a:p>
        </p:txBody>
      </p:sp>
    </p:spTree>
    <p:extLst>
      <p:ext uri="{BB962C8B-B14F-4D97-AF65-F5344CB8AC3E}">
        <p14:creationId xmlns:p14="http://schemas.microsoft.com/office/powerpoint/2010/main" val="3813477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WinBUGS</a:t>
            </a:r>
            <a:r>
              <a:rPr lang="en-US" dirty="0" smtClean="0"/>
              <a:t>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&gt; </a:t>
            </a:r>
            <a:r>
              <a:rPr lang="en-US" dirty="0" err="1"/>
              <a:t>bugsMod$summary</a:t>
            </a:r>
            <a:r>
              <a:rPr lang="en-US" dirty="0"/>
              <a:t>[!</a:t>
            </a:r>
            <a:r>
              <a:rPr lang="en-US" dirty="0" err="1"/>
              <a:t>grepl</a:t>
            </a:r>
            <a:r>
              <a:rPr lang="en-US" dirty="0"/>
              <a:t>("^B\\[",</a:t>
            </a:r>
            <a:r>
              <a:rPr lang="en-US" dirty="0" err="1"/>
              <a:t>row.names</a:t>
            </a:r>
            <a:r>
              <a:rPr lang="en-US" dirty="0"/>
              <a:t>(</a:t>
            </a:r>
            <a:r>
              <a:rPr lang="en-US" dirty="0" err="1"/>
              <a:t>bugsMod$summary</a:t>
            </a:r>
            <a:r>
              <a:rPr lang="en-US" dirty="0"/>
              <a:t>)),]</a:t>
            </a:r>
          </a:p>
          <a:p>
            <a:r>
              <a:rPr lang="en-US" dirty="0"/>
              <a:t>                   mean          </a:t>
            </a:r>
            <a:r>
              <a:rPr lang="en-US" dirty="0" err="1"/>
              <a:t>sd</a:t>
            </a:r>
            <a:r>
              <a:rPr lang="en-US" dirty="0"/>
              <a:t>          2.5%           25%        50%          75%        97.5%     </a:t>
            </a:r>
            <a:r>
              <a:rPr lang="en-US" dirty="0" err="1"/>
              <a:t>Rhat</a:t>
            </a:r>
            <a:r>
              <a:rPr lang="en-US" dirty="0"/>
              <a:t> </a:t>
            </a:r>
            <a:r>
              <a:rPr lang="en-US" dirty="0" err="1"/>
              <a:t>n.eff</a:t>
            </a:r>
            <a:endParaRPr lang="en-US" dirty="0"/>
          </a:p>
          <a:p>
            <a:r>
              <a:rPr lang="en-US" dirty="0"/>
              <a:t>mu[1]        34.7888000  2.63619542   29.55408630   33.96499890   35.05500   36.1349990   38.1757471 1.232519    90</a:t>
            </a:r>
          </a:p>
          <a:p>
            <a:r>
              <a:rPr lang="en-US" dirty="0"/>
              <a:t>mu[2]         5.9312100  0.55340567    4.93427295    5.52424985    5.92450    6.3149991    7.0219244 1.013821   130</a:t>
            </a:r>
          </a:p>
          <a:p>
            <a:r>
              <a:rPr lang="en-US" dirty="0"/>
              <a:t>mu[3]         0.1170932  0.03387847    0.05346756    0.09427499    0.11895    0.1401245    0.1827151 1.006368   300</a:t>
            </a:r>
          </a:p>
          <a:p>
            <a:r>
              <a:rPr lang="sv-SE" dirty="0"/>
              <a:t>beta[1]       3.0466125  4.11195347   -1.03070000    1.24025000    2.45350    3.9942500   12.1322500 1.233420    73</a:t>
            </a:r>
          </a:p>
          <a:p>
            <a:r>
              <a:rPr lang="sv-SE" dirty="0"/>
              <a:t>beta[2]       4.1255903  4.67322899   -0.04247700    1.99250000    3.44450    5.0857500   12.5910000 1.232081   120</a:t>
            </a:r>
          </a:p>
          <a:p>
            <a:r>
              <a:rPr lang="sv-SE" dirty="0"/>
              <a:t>beta[3]       5.6563383  3.55086906    0.39663750    3.93650000    5.44800    6.8557500   12.1310000 1.176267   300</a:t>
            </a:r>
          </a:p>
          <a:p>
            <a:r>
              <a:rPr lang="da-DK" dirty="0"/>
              <a:t>sigma.y       6.6822533  0.21928991    6.25432402    6.53349856    6.69550    6.8352500    7.0731989 1.009611   180</a:t>
            </a:r>
          </a:p>
          <a:p>
            <a:r>
              <a:rPr lang="da-DK" dirty="0"/>
              <a:t>sigma.B[1]    6.8031400  1.59958897    4.78300732    5.91849994    6.63600    7.3562497   10.7334123 1.200988    17</a:t>
            </a:r>
          </a:p>
          <a:p>
            <a:r>
              <a:rPr lang="da-DK" dirty="0"/>
              <a:t>sigma.B[2]    3.4715533  0.34714864    2.83274560    3.21224974    3.44800    3.7060000    4.2070000 1.004215   260</a:t>
            </a:r>
          </a:p>
          <a:p>
            <a:r>
              <a:rPr lang="da-DK" dirty="0"/>
              <a:t>sigma.B[3]    0.2243653  0.02367226    0.18379497    0.20857489    0.22220    0.2381500    0.2793959 1.004949   300</a:t>
            </a:r>
          </a:p>
          <a:p>
            <a:r>
              <a:rPr lang="en-US" dirty="0" err="1"/>
              <a:t>rho.B</a:t>
            </a:r>
            <a:r>
              <a:rPr lang="en-US" dirty="0"/>
              <a:t>[1,1]    1.0000000  0.00000000    1.00000000    1.00000000    1.00000    1.0000000    1.0000000 1.000000     1</a:t>
            </a:r>
          </a:p>
          <a:p>
            <a:r>
              <a:rPr lang="en-US" dirty="0" err="1"/>
              <a:t>rho.B</a:t>
            </a:r>
            <a:r>
              <a:rPr lang="en-US" dirty="0"/>
              <a:t>[1,2]   -0.8113147  0.10318901   -0.94616000   -0.88775000   -0.82275   -0.7583750   -0.5609825 1.746399     6</a:t>
            </a:r>
          </a:p>
          <a:p>
            <a:r>
              <a:rPr lang="en-US" dirty="0" err="1"/>
              <a:t>rho.B</a:t>
            </a:r>
            <a:r>
              <a:rPr lang="en-US" dirty="0"/>
              <a:t>[1,3]    0.2960798  0.17634359   -0.05806150    0.18640000    0.31335    0.4164000    0.5962300 1.037619    59</a:t>
            </a:r>
          </a:p>
          <a:p>
            <a:r>
              <a:rPr lang="en-US" dirty="0" err="1"/>
              <a:t>rho.B</a:t>
            </a:r>
            <a:r>
              <a:rPr lang="en-US" dirty="0"/>
              <a:t>[2,1]   -0.8113147  0.10318901   -0.94616000   -0.88775000   -0.82275   -0.7583750   -0.5609825 1.746399     6</a:t>
            </a:r>
          </a:p>
          <a:p>
            <a:r>
              <a:rPr lang="en-US" dirty="0" err="1"/>
              <a:t>rho.B</a:t>
            </a:r>
            <a:r>
              <a:rPr lang="en-US" dirty="0"/>
              <a:t>[2,2]    1.0000000  0.00000000    1.00000000    1.00000000    1.00000    1.0000000    1.0000000 1.000000     1</a:t>
            </a:r>
          </a:p>
          <a:p>
            <a:r>
              <a:rPr lang="en-US" dirty="0" err="1"/>
              <a:t>rho.B</a:t>
            </a:r>
            <a:r>
              <a:rPr lang="en-US" dirty="0"/>
              <a:t>[2,3]   -0.5923480  0.10052565   -0.76591000   -0.66230000   -0.59870   -0.5385250   -0.3749425 1.011282   250</a:t>
            </a:r>
          </a:p>
          <a:p>
            <a:r>
              <a:rPr lang="en-US" dirty="0" err="1"/>
              <a:t>rho.B</a:t>
            </a:r>
            <a:r>
              <a:rPr lang="en-US" dirty="0"/>
              <a:t>[3,1]    0.2960798  0.17634359   -0.05806150    0.18640000    0.31335    0.4164000    0.5962300 1.037619    59</a:t>
            </a:r>
          </a:p>
          <a:p>
            <a:r>
              <a:rPr lang="en-US" dirty="0" err="1"/>
              <a:t>rho.B</a:t>
            </a:r>
            <a:r>
              <a:rPr lang="en-US" dirty="0"/>
              <a:t>[3,2]   -0.5923480  0.10052565   -0.76591000   -0.66230000   -0.59870   -0.5385250   -0.3749425 1.011282   250</a:t>
            </a:r>
          </a:p>
          <a:p>
            <a:r>
              <a:rPr lang="en-US" dirty="0" err="1"/>
              <a:t>rho.B</a:t>
            </a:r>
            <a:r>
              <a:rPr lang="en-US" dirty="0"/>
              <a:t>[3,3]    1.0000000  0.00000000    1.00000000    1.00000000    1.00000    1.0000000    1.0000000 1.000000     1</a:t>
            </a:r>
          </a:p>
          <a:p>
            <a:r>
              <a:rPr lang="fr-FR" dirty="0" err="1"/>
              <a:t>deviance</a:t>
            </a:r>
            <a:r>
              <a:rPr lang="fr-FR" dirty="0"/>
              <a:t>   3832.3566667 17.44449743 3801.00000000 3821.00000000 3831.00000 3844.0000000 3868.5249678 1.051326    40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31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Mplus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0600" y="1333768"/>
            <a:ext cx="4114800" cy="323165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OUTPUT </a:t>
            </a:r>
            <a:r>
              <a:rPr lang="en-US" sz="1200" dirty="0"/>
              <a:t>= "</a:t>
            </a:r>
            <a:r>
              <a:rPr lang="en-US" sz="1200" dirty="0" err="1"/>
              <a:t>sampstat</a:t>
            </a:r>
            <a:r>
              <a:rPr lang="en-US" sz="1200" dirty="0"/>
              <a:t>; tech1; TECH8;",</a:t>
            </a:r>
          </a:p>
          <a:p>
            <a:r>
              <a:rPr lang="en-US" sz="1200" dirty="0"/>
              <a:t>PLOT = "TYPE = PLOT2;",</a:t>
            </a:r>
          </a:p>
          <a:p>
            <a:r>
              <a:rPr lang="en-US" sz="1200" dirty="0" err="1"/>
              <a:t>rdata</a:t>
            </a:r>
            <a:r>
              <a:rPr lang="en-US" sz="1200" dirty="0"/>
              <a:t>=</a:t>
            </a:r>
            <a:r>
              <a:rPr lang="en-US" sz="1200" dirty="0" err="1"/>
              <a:t>mpDat</a:t>
            </a:r>
            <a:r>
              <a:rPr lang="en-US" sz="1200" dirty="0"/>
              <a:t>,</a:t>
            </a:r>
          </a:p>
          <a:p>
            <a:r>
              <a:rPr lang="en-US" sz="1200" dirty="0" err="1"/>
              <a:t>usevariables</a:t>
            </a:r>
            <a:r>
              <a:rPr lang="en-US" sz="1200" dirty="0"/>
              <a:t> = c("county","Diet2","Diet3","Diet4","time","time2","weight"))</a:t>
            </a:r>
          </a:p>
          <a:p>
            <a:endParaRPr lang="en-US" sz="1200" dirty="0" smtClean="0"/>
          </a:p>
          <a:p>
            <a:r>
              <a:rPr lang="en-US" sz="1200" dirty="0" smtClean="0"/>
              <a:t>base </a:t>
            </a:r>
            <a:r>
              <a:rPr lang="en-US" sz="1200" dirty="0"/>
              <a:t>&lt;- </a:t>
            </a:r>
            <a:r>
              <a:rPr lang="en-US" sz="1200" dirty="0" err="1"/>
              <a:t>tempdir</a:t>
            </a:r>
            <a:r>
              <a:rPr lang="en-US" sz="1200" dirty="0"/>
              <a:t>()</a:t>
            </a:r>
          </a:p>
          <a:p>
            <a:r>
              <a:rPr lang="en-US" sz="1200" dirty="0"/>
              <a:t>#cat(base,"\n") </a:t>
            </a:r>
          </a:p>
          <a:p>
            <a:r>
              <a:rPr lang="en-US" sz="1200" dirty="0" err="1"/>
              <a:t>mpInput</a:t>
            </a:r>
            <a:r>
              <a:rPr lang="en-US" sz="1200" dirty="0"/>
              <a:t> &lt;- paste0(</a:t>
            </a:r>
            <a:r>
              <a:rPr lang="en-US" sz="1200" dirty="0" err="1"/>
              <a:t>modelStem</a:t>
            </a:r>
            <a:r>
              <a:rPr lang="en-US" sz="1200" dirty="0"/>
              <a:t>,".</a:t>
            </a:r>
            <a:r>
              <a:rPr lang="en-US" sz="1200" dirty="0" err="1"/>
              <a:t>inp</a:t>
            </a:r>
            <a:r>
              <a:rPr lang="en-US" sz="1200" dirty="0"/>
              <a:t>")</a:t>
            </a:r>
          </a:p>
          <a:p>
            <a:r>
              <a:rPr lang="en-US" sz="1200" dirty="0" err="1"/>
              <a:t>mpData</a:t>
            </a:r>
            <a:r>
              <a:rPr lang="en-US" sz="1200" dirty="0"/>
              <a:t> &lt;- "</a:t>
            </a:r>
            <a:r>
              <a:rPr lang="en-US" sz="1200" dirty="0" err="1"/>
              <a:t>chkwgtDat</a:t>
            </a:r>
            <a:r>
              <a:rPr lang="en-US" sz="1200" dirty="0"/>
              <a:t>"</a:t>
            </a:r>
          </a:p>
          <a:p>
            <a:r>
              <a:rPr lang="en-US" sz="1200" dirty="0"/>
              <a:t>cd(</a:t>
            </a:r>
            <a:r>
              <a:rPr lang="en-US" sz="1200" dirty="0" err="1"/>
              <a:t>base,pre</a:t>
            </a:r>
            <a:r>
              <a:rPr lang="en-US" sz="1200" dirty="0"/>
              <a:t>="</a:t>
            </a:r>
            <a:r>
              <a:rPr lang="en-US" sz="1200" dirty="0" err="1"/>
              <a:t>chickwgt</a:t>
            </a:r>
            <a:r>
              <a:rPr lang="en-US" sz="1200" dirty="0"/>
              <a:t>",</a:t>
            </a:r>
            <a:r>
              <a:rPr lang="en-US" sz="1200" dirty="0" err="1"/>
              <a:t>num</a:t>
            </a:r>
            <a:r>
              <a:rPr lang="en-US" sz="1200" dirty="0"/>
              <a:t>="Q")</a:t>
            </a:r>
          </a:p>
          <a:p>
            <a:r>
              <a:rPr lang="en-US" sz="1200" dirty="0" err="1"/>
              <a:t>mpModel</a:t>
            </a:r>
            <a:r>
              <a:rPr lang="en-US" sz="1200" dirty="0"/>
              <a:t> &lt;- </a:t>
            </a:r>
            <a:r>
              <a:rPr lang="en-US" sz="1200" dirty="0" err="1"/>
              <a:t>mplusModeler</a:t>
            </a:r>
            <a:r>
              <a:rPr lang="en-US" sz="1200" dirty="0"/>
              <a:t>(mpFiles1,dataout=</a:t>
            </a:r>
            <a:r>
              <a:rPr lang="en-US" sz="1200" dirty="0" err="1"/>
              <a:t>mpData,modelout</a:t>
            </a:r>
            <a:r>
              <a:rPr lang="en-US" sz="1200" dirty="0"/>
              <a:t>=</a:t>
            </a:r>
            <a:r>
              <a:rPr lang="en-US" sz="1200" dirty="0" err="1"/>
              <a:t>mpInput,run</a:t>
            </a:r>
            <a:r>
              <a:rPr lang="en-US" sz="1200" dirty="0"/>
              <a:t>=1)</a:t>
            </a:r>
          </a:p>
          <a:p>
            <a:r>
              <a:rPr lang="en-US" sz="1200" dirty="0" err="1"/>
              <a:t>mpModel$results$summaries</a:t>
            </a:r>
            <a:endParaRPr lang="en-US" sz="1200" dirty="0"/>
          </a:p>
          <a:p>
            <a:r>
              <a:rPr lang="en-US" sz="1200" dirty="0" err="1"/>
              <a:t>mpModel$results$parameters$unstandardized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28600" y="1340234"/>
            <a:ext cx="4419600" cy="397031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require(</a:t>
            </a:r>
            <a:r>
              <a:rPr lang="en-US" sz="1200" dirty="0" err="1"/>
              <a:t>MplusAutomation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mpDat</a:t>
            </a:r>
            <a:r>
              <a:rPr lang="en-US" sz="1200" dirty="0"/>
              <a:t> &lt;- </a:t>
            </a:r>
            <a:r>
              <a:rPr lang="en-US" sz="1200" dirty="0" err="1"/>
              <a:t>as.data.frame</a:t>
            </a:r>
            <a:r>
              <a:rPr lang="en-US" sz="1200" dirty="0"/>
              <a:t>(</a:t>
            </a:r>
            <a:r>
              <a:rPr lang="en-US" sz="1200" dirty="0" err="1"/>
              <a:t>cbind</a:t>
            </a:r>
            <a:r>
              <a:rPr lang="en-US" sz="1200" dirty="0"/>
              <a:t>(</a:t>
            </a:r>
            <a:r>
              <a:rPr lang="en-US" sz="1200" dirty="0" err="1"/>
              <a:t>county,dsgnMat</a:t>
            </a:r>
            <a:r>
              <a:rPr lang="en-US" sz="1200" dirty="0"/>
              <a:t>[,-1],y))</a:t>
            </a:r>
          </a:p>
          <a:p>
            <a:r>
              <a:rPr lang="en-US" sz="1200" dirty="0"/>
              <a:t>head(</a:t>
            </a:r>
            <a:r>
              <a:rPr lang="en-US" sz="1200" dirty="0" err="1"/>
              <a:t>dsgnMat</a:t>
            </a:r>
            <a:r>
              <a:rPr lang="en-US" sz="1200" dirty="0"/>
              <a:t>[,-1])</a:t>
            </a:r>
          </a:p>
          <a:p>
            <a:r>
              <a:rPr lang="en-US" sz="1200" dirty="0" err="1"/>
              <a:t>colnames</a:t>
            </a:r>
            <a:r>
              <a:rPr lang="en-US" sz="1200" dirty="0"/>
              <a:t>(</a:t>
            </a:r>
            <a:r>
              <a:rPr lang="en-US" sz="1200" dirty="0" err="1"/>
              <a:t>mpDat</a:t>
            </a:r>
            <a:r>
              <a:rPr lang="en-US" sz="1200" dirty="0" smtClean="0"/>
              <a:t>) &lt;- c(</a:t>
            </a:r>
            <a:r>
              <a:rPr lang="en-US" sz="1200" dirty="0" err="1" smtClean="0"/>
              <a:t>colnames</a:t>
            </a:r>
            <a:r>
              <a:rPr lang="en-US" sz="1200" dirty="0" smtClean="0"/>
              <a:t>(</a:t>
            </a:r>
            <a:r>
              <a:rPr lang="en-US" sz="1200" dirty="0" err="1" smtClean="0"/>
              <a:t>mpDat</a:t>
            </a:r>
            <a:r>
              <a:rPr lang="en-US" sz="1200" dirty="0"/>
              <a:t>)[1:4],"time","time2","weight")</a:t>
            </a:r>
          </a:p>
          <a:p>
            <a:endParaRPr lang="en-US" sz="1200" dirty="0"/>
          </a:p>
          <a:p>
            <a:r>
              <a:rPr lang="en-US" sz="1200" dirty="0" err="1"/>
              <a:t>modelStem</a:t>
            </a:r>
            <a:r>
              <a:rPr lang="en-US" sz="1200" dirty="0"/>
              <a:t> &lt;- "</a:t>
            </a:r>
            <a:r>
              <a:rPr lang="en-US" sz="1200" dirty="0" err="1"/>
              <a:t>mpQuad</a:t>
            </a:r>
            <a:r>
              <a:rPr lang="en-US" sz="1200" dirty="0"/>
              <a:t>"</a:t>
            </a:r>
          </a:p>
          <a:p>
            <a:r>
              <a:rPr lang="en-US" sz="1200" dirty="0"/>
              <a:t>mpFiles1 &lt;- </a:t>
            </a:r>
            <a:r>
              <a:rPr lang="en-US" sz="1200" dirty="0" err="1"/>
              <a:t>mplusObject</a:t>
            </a:r>
            <a:r>
              <a:rPr lang="en-US" sz="1200" dirty="0"/>
              <a:t>(</a:t>
            </a:r>
          </a:p>
          <a:p>
            <a:r>
              <a:rPr lang="en-US" sz="1200" dirty="0"/>
              <a:t>TITLE  = "</a:t>
            </a:r>
            <a:r>
              <a:rPr lang="en-US" sz="1200" dirty="0" err="1"/>
              <a:t>ChickWeight</a:t>
            </a:r>
            <a:r>
              <a:rPr lang="en-US" sz="1200" dirty="0"/>
              <a:t> Quadratic Random Effect;",</a:t>
            </a:r>
          </a:p>
          <a:p>
            <a:r>
              <a:rPr lang="en-US" sz="1200" dirty="0"/>
              <a:t>VARIABLE = "CLUSTER = county;</a:t>
            </a:r>
          </a:p>
          <a:p>
            <a:r>
              <a:rPr lang="en-US" sz="1200" dirty="0"/>
              <a:t>WITHIN = Diet2 Diet3 Diet4 time time2;",</a:t>
            </a:r>
          </a:p>
          <a:p>
            <a:r>
              <a:rPr lang="en-US" sz="1200" dirty="0"/>
              <a:t>ANALYSIS = "Type = </a:t>
            </a:r>
            <a:r>
              <a:rPr lang="en-US" sz="1200" dirty="0" err="1"/>
              <a:t>twolevel</a:t>
            </a:r>
            <a:r>
              <a:rPr lang="en-US" sz="1200" dirty="0"/>
              <a:t> random; Estimator = Bayes;</a:t>
            </a:r>
          </a:p>
          <a:p>
            <a:r>
              <a:rPr lang="en-US" sz="1200" dirty="0" err="1"/>
              <a:t>proc</a:t>
            </a:r>
            <a:r>
              <a:rPr lang="en-US" sz="1200" dirty="0"/>
              <a:t> = 4; </a:t>
            </a:r>
            <a:r>
              <a:rPr lang="en-US" sz="1200" dirty="0" err="1"/>
              <a:t>fbiter</a:t>
            </a:r>
            <a:r>
              <a:rPr lang="en-US" sz="1200" dirty="0"/>
              <a:t> = 13000; thin = 10;",</a:t>
            </a:r>
          </a:p>
          <a:p>
            <a:r>
              <a:rPr lang="en-US" sz="1200" dirty="0"/>
              <a:t>MODEL = "%WITHIN%</a:t>
            </a:r>
          </a:p>
          <a:p>
            <a:r>
              <a:rPr lang="en-US" sz="1200" dirty="0"/>
              <a:t>s1 | weight on time;</a:t>
            </a:r>
          </a:p>
          <a:p>
            <a:r>
              <a:rPr lang="en-US" sz="1200" dirty="0"/>
              <a:t>s2 | weight on time2;</a:t>
            </a:r>
          </a:p>
          <a:p>
            <a:r>
              <a:rPr lang="nl-NL" sz="1200" dirty="0"/>
              <a:t>weight on Diet2 Diet3 Diet4</a:t>
            </a:r>
            <a:r>
              <a:rPr lang="nl-NL" sz="1200" dirty="0" smtClean="0"/>
              <a:t>;</a:t>
            </a:r>
          </a:p>
          <a:p>
            <a:r>
              <a:rPr lang="en-US" sz="1200" dirty="0"/>
              <a:t>%BETWEEN%</a:t>
            </a:r>
          </a:p>
          <a:p>
            <a:r>
              <a:rPr lang="en-US" sz="1200" dirty="0"/>
              <a:t>weight with s1 s2;</a:t>
            </a:r>
          </a:p>
          <a:p>
            <a:r>
              <a:rPr lang="en-US" sz="1200" dirty="0"/>
              <a:t>s1 with s2;",</a:t>
            </a:r>
          </a:p>
          <a:p>
            <a:endParaRPr lang="nl-NL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8321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Brief intro to generalized linear mixed models (GLMM)</a:t>
            </a:r>
          </a:p>
          <a:p>
            <a:r>
              <a:rPr lang="en-US" dirty="0" smtClean="0"/>
              <a:t>Even briefer intro to Bayesian estimation of random effect models</a:t>
            </a:r>
          </a:p>
          <a:p>
            <a:r>
              <a:rPr lang="en-US" dirty="0" smtClean="0"/>
              <a:t>Intro to the </a:t>
            </a:r>
            <a:r>
              <a:rPr lang="en-US" dirty="0" err="1" smtClean="0"/>
              <a:t>MCMCglmm</a:t>
            </a:r>
            <a:r>
              <a:rPr lang="en-US" dirty="0" smtClean="0"/>
              <a:t> package in R</a:t>
            </a:r>
          </a:p>
          <a:p>
            <a:r>
              <a:rPr lang="en-US" dirty="0" smtClean="0"/>
              <a:t>Comparison of </a:t>
            </a:r>
            <a:r>
              <a:rPr lang="en-US" dirty="0" err="1" smtClean="0"/>
              <a:t>MCMCglmm</a:t>
            </a:r>
            <a:r>
              <a:rPr lang="en-US" dirty="0" smtClean="0"/>
              <a:t> and </a:t>
            </a:r>
            <a:r>
              <a:rPr lang="en-US" dirty="0" err="1" smtClean="0"/>
              <a:t>WinBUGS</a:t>
            </a:r>
            <a:r>
              <a:rPr lang="en-US" dirty="0" smtClean="0"/>
              <a:t>/</a:t>
            </a:r>
            <a:r>
              <a:rPr lang="en-US" dirty="0" err="1" smtClean="0"/>
              <a:t>OpenBUGS</a:t>
            </a:r>
            <a:r>
              <a:rPr lang="en-US" dirty="0" smtClean="0"/>
              <a:t>, </a:t>
            </a:r>
            <a:r>
              <a:rPr lang="en-US" dirty="0" err="1" smtClean="0"/>
              <a:t>Mplus</a:t>
            </a:r>
            <a:r>
              <a:rPr lang="en-US" dirty="0" smtClean="0"/>
              <a:t>, and </a:t>
            </a:r>
            <a:r>
              <a:rPr lang="en-US" dirty="0"/>
              <a:t>SAS </a:t>
            </a:r>
            <a:r>
              <a:rPr lang="en-US" dirty="0" err="1"/>
              <a:t>proc</a:t>
            </a:r>
            <a:r>
              <a:rPr lang="en-US" dirty="0"/>
              <a:t> </a:t>
            </a:r>
            <a:r>
              <a:rPr lang="en-US" dirty="0" err="1"/>
              <a:t>mcmc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6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Mplus</a:t>
            </a:r>
            <a:r>
              <a:rPr lang="en-US" dirty="0" smtClean="0"/>
              <a:t>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800" dirty="0"/>
              <a:t> </a:t>
            </a:r>
            <a:r>
              <a:rPr lang="en-US" sz="1400" dirty="0" err="1"/>
              <a:t>Mplus.version</a:t>
            </a:r>
            <a:r>
              <a:rPr lang="en-US" sz="1400" dirty="0"/>
              <a:t>                                 </a:t>
            </a:r>
            <a:r>
              <a:rPr lang="en-US" sz="1400" dirty="0" smtClean="0"/>
              <a:t>                  Title	</a:t>
            </a:r>
            <a:r>
              <a:rPr lang="en-US" sz="1400" dirty="0" err="1" smtClean="0"/>
              <a:t>AnalysisType</a:t>
            </a:r>
            <a:r>
              <a:rPr lang="en-US" sz="1400" dirty="0" smtClean="0"/>
              <a:t>   	</a:t>
            </a:r>
            <a:r>
              <a:rPr lang="en-US" sz="1400" dirty="0" err="1" smtClean="0"/>
              <a:t>DataType</a:t>
            </a:r>
            <a:r>
              <a:rPr lang="en-US" sz="1400" dirty="0" smtClean="0"/>
              <a:t>     Estimator </a:t>
            </a:r>
            <a:r>
              <a:rPr lang="en-US" sz="1400" dirty="0"/>
              <a:t>Observations Parameters  </a:t>
            </a:r>
            <a:r>
              <a:rPr lang="en-US" sz="1400" dirty="0" smtClean="0"/>
              <a:t>         DIC         </a:t>
            </a:r>
            <a:r>
              <a:rPr lang="en-US" sz="1400" dirty="0" err="1" smtClean="0"/>
              <a:t>pD</a:t>
            </a:r>
            <a:r>
              <a:rPr lang="en-US" sz="1400" dirty="0" smtClean="0"/>
              <a:t>      Filename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             </a:t>
            </a:r>
            <a:r>
              <a:rPr lang="en-US" sz="1400" dirty="0"/>
              <a:t>7.3  </a:t>
            </a:r>
            <a:r>
              <a:rPr lang="en-US" sz="1400" dirty="0" err="1"/>
              <a:t>ChickWeight</a:t>
            </a:r>
            <a:r>
              <a:rPr lang="en-US" sz="1400" dirty="0"/>
              <a:t> Quadratic Random Effect; </a:t>
            </a:r>
            <a:r>
              <a:rPr lang="en-US" sz="1400" dirty="0" smtClean="0"/>
              <a:t>	</a:t>
            </a:r>
            <a:r>
              <a:rPr lang="en-US" sz="1400" dirty="0" err="1" smtClean="0"/>
              <a:t>twolevel</a:t>
            </a:r>
            <a:r>
              <a:rPr lang="en-US" sz="1400" dirty="0" smtClean="0"/>
              <a:t> </a:t>
            </a:r>
            <a:r>
              <a:rPr lang="en-US" sz="1400" dirty="0"/>
              <a:t>random </a:t>
            </a:r>
            <a:r>
              <a:rPr lang="en-US" sz="1400" dirty="0" smtClean="0"/>
              <a:t>	INDIVIDUAL      BAYES             578              13  3925.949 </a:t>
            </a:r>
            <a:r>
              <a:rPr lang="en-US" sz="1400" dirty="0"/>
              <a:t>105.498 </a:t>
            </a:r>
            <a:r>
              <a:rPr lang="en-US" sz="1400" dirty="0" err="1" smtClean="0"/>
              <a:t>mpQuad.out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 smtClean="0"/>
              <a:t>paramHeader</a:t>
            </a:r>
            <a:r>
              <a:rPr lang="en-US" sz="1400" dirty="0" smtClean="0"/>
              <a:t>            </a:t>
            </a:r>
            <a:r>
              <a:rPr lang="en-US" sz="1400" dirty="0" err="1" smtClean="0"/>
              <a:t>param</a:t>
            </a:r>
            <a:r>
              <a:rPr lang="en-US" sz="1400" dirty="0" smtClean="0"/>
              <a:t>       </a:t>
            </a:r>
            <a:r>
              <a:rPr lang="en-US" sz="1400" dirty="0" err="1" smtClean="0"/>
              <a:t>est</a:t>
            </a:r>
            <a:r>
              <a:rPr lang="en-US" sz="1400" dirty="0" smtClean="0"/>
              <a:t>  </a:t>
            </a:r>
            <a:r>
              <a:rPr lang="en-US" sz="1400" dirty="0" err="1" smtClean="0"/>
              <a:t>posterior_sd</a:t>
            </a:r>
            <a:r>
              <a:rPr lang="en-US" sz="1400" dirty="0" smtClean="0"/>
              <a:t>       </a:t>
            </a:r>
            <a:r>
              <a:rPr lang="en-US" sz="1400" dirty="0" err="1" smtClean="0"/>
              <a:t>pval</a:t>
            </a:r>
            <a:r>
              <a:rPr lang="en-US" sz="1400" dirty="0" smtClean="0"/>
              <a:t>  lower_2.5ci </a:t>
            </a:r>
            <a:r>
              <a:rPr lang="en-US" sz="1400" dirty="0"/>
              <a:t>upper_2.5ci   sig </a:t>
            </a:r>
            <a:r>
              <a:rPr lang="en-US" sz="1400" dirty="0" err="1" smtClean="0"/>
              <a:t>BetweenWithin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1           WEIGHT.ON  DIET2   2.501           1.485     0.048      -0.468            5.407 FALSE        Within</a:t>
            </a:r>
          </a:p>
          <a:p>
            <a:pPr marL="0" indent="0">
              <a:buNone/>
            </a:pPr>
            <a:r>
              <a:rPr lang="en-US" sz="1400" dirty="0" smtClean="0"/>
              <a:t>2           </a:t>
            </a:r>
            <a:r>
              <a:rPr lang="en-US" sz="1400" dirty="0"/>
              <a:t>WEIGHT.ON  DIET3   3.618        </a:t>
            </a:r>
            <a:r>
              <a:rPr lang="en-US" sz="1400" dirty="0" smtClean="0"/>
              <a:t>   1.640     0.014       </a:t>
            </a:r>
            <a:r>
              <a:rPr lang="en-US" sz="1400" dirty="0"/>
              <a:t>0.372       </a:t>
            </a:r>
            <a:r>
              <a:rPr lang="en-US" sz="1400" dirty="0" smtClean="0"/>
              <a:t>     6.809  </a:t>
            </a:r>
            <a:r>
              <a:rPr lang="en-US" sz="1400" dirty="0"/>
              <a:t>TRUE        Within</a:t>
            </a:r>
          </a:p>
          <a:p>
            <a:pPr marL="0" indent="0">
              <a:buNone/>
            </a:pPr>
            <a:r>
              <a:rPr lang="en-US" sz="1400" dirty="0"/>
              <a:t>3           WEIGHT.ON  DIET4   5.466        </a:t>
            </a:r>
            <a:r>
              <a:rPr lang="en-US" sz="1400" dirty="0" smtClean="0"/>
              <a:t>   1.575     0.000       </a:t>
            </a:r>
            <a:r>
              <a:rPr lang="en-US" sz="1400" dirty="0"/>
              <a:t>2.394       </a:t>
            </a:r>
            <a:r>
              <a:rPr lang="en-US" sz="1400" dirty="0" smtClean="0"/>
              <a:t>     8.544  </a:t>
            </a:r>
            <a:r>
              <a:rPr lang="en-US" sz="1400" dirty="0"/>
              <a:t>TRUE        Within</a:t>
            </a:r>
          </a:p>
          <a:p>
            <a:pPr marL="0" indent="0">
              <a:buNone/>
            </a:pPr>
            <a:r>
              <a:rPr lang="en-US" sz="1400" dirty="0"/>
              <a:t>4  </a:t>
            </a:r>
            <a:r>
              <a:rPr lang="en-US" sz="1400" dirty="0" smtClean="0"/>
              <a:t>            Residual WEIGHT 43.542           2.862     0.000      </a:t>
            </a:r>
            <a:r>
              <a:rPr lang="en-US" sz="1400" dirty="0"/>
              <a:t>38.394      </a:t>
            </a:r>
            <a:r>
              <a:rPr lang="en-US" sz="1400" dirty="0" smtClean="0"/>
              <a:t>   49.647  </a:t>
            </a:r>
            <a:r>
              <a:rPr lang="en-US" sz="1400" dirty="0"/>
              <a:t>TRUE        Within</a:t>
            </a:r>
          </a:p>
          <a:p>
            <a:pPr marL="0" indent="0">
              <a:buNone/>
            </a:pPr>
            <a:r>
              <a:rPr lang="en-US" sz="1400" dirty="0"/>
              <a:t>5         WEIGHT.WITH     S1 -24.181        </a:t>
            </a:r>
            <a:r>
              <a:rPr lang="en-US" sz="1400" dirty="0" smtClean="0"/>
              <a:t>  7.313     0.000     </a:t>
            </a:r>
            <a:r>
              <a:rPr lang="en-US" sz="1400" dirty="0"/>
              <a:t>-42.050     </a:t>
            </a:r>
            <a:r>
              <a:rPr lang="en-US" sz="1400" dirty="0" smtClean="0"/>
              <a:t>  -</a:t>
            </a:r>
            <a:r>
              <a:rPr lang="en-US" sz="1400" dirty="0"/>
              <a:t>14.033  TRUE       Between</a:t>
            </a:r>
          </a:p>
          <a:p>
            <a:pPr marL="0" indent="0">
              <a:buNone/>
            </a:pPr>
            <a:r>
              <a:rPr lang="en-US" sz="1400" dirty="0"/>
              <a:t>6         WEIGHT.WITH     S2   0.579        </a:t>
            </a:r>
            <a:r>
              <a:rPr lang="en-US" sz="1400" dirty="0" smtClean="0"/>
              <a:t>   0.372     0.029      </a:t>
            </a:r>
            <a:r>
              <a:rPr lang="en-US" sz="1400" dirty="0"/>
              <a:t>-0.018       </a:t>
            </a:r>
            <a:r>
              <a:rPr lang="en-US" sz="1400" dirty="0" smtClean="0"/>
              <a:t>    1.443 </a:t>
            </a:r>
            <a:r>
              <a:rPr lang="en-US" sz="1400" dirty="0"/>
              <a:t>FALSE       Between</a:t>
            </a:r>
          </a:p>
          <a:p>
            <a:pPr marL="0" indent="0">
              <a:buNone/>
            </a:pPr>
            <a:r>
              <a:rPr lang="en-US" sz="1400" dirty="0"/>
              <a:t>7             </a:t>
            </a:r>
            <a:r>
              <a:rPr lang="en-US" sz="1400" dirty="0" smtClean="0"/>
              <a:t>     S1.WITH     </a:t>
            </a:r>
            <a:r>
              <a:rPr lang="en-US" sz="1400" dirty="0"/>
              <a:t>S2  -0.576        </a:t>
            </a:r>
            <a:r>
              <a:rPr lang="en-US" sz="1400" dirty="0" smtClean="0"/>
              <a:t>   0.199     0.000      </a:t>
            </a:r>
            <a:r>
              <a:rPr lang="en-US" sz="1400" dirty="0"/>
              <a:t>-1.058     </a:t>
            </a:r>
            <a:r>
              <a:rPr lang="en-US" sz="1400" dirty="0" smtClean="0"/>
              <a:t>     </a:t>
            </a:r>
            <a:r>
              <a:rPr lang="en-US" sz="1400" dirty="0"/>
              <a:t>-0.291  TRUE       Between</a:t>
            </a:r>
          </a:p>
          <a:p>
            <a:pPr marL="0" indent="0">
              <a:buNone/>
            </a:pPr>
            <a:r>
              <a:rPr lang="en-US" sz="1400" dirty="0"/>
              <a:t>8      </a:t>
            </a:r>
            <a:r>
              <a:rPr lang="en-US" sz="1400" dirty="0" smtClean="0"/>
              <a:t>          Means </a:t>
            </a:r>
            <a:r>
              <a:rPr lang="en-US" sz="1400" dirty="0"/>
              <a:t>WEIGHT  35.165        </a:t>
            </a:r>
            <a:r>
              <a:rPr lang="en-US" sz="1400" dirty="0" smtClean="0"/>
              <a:t>  1.399      0.000      </a:t>
            </a:r>
            <a:r>
              <a:rPr lang="en-US" sz="1400" dirty="0"/>
              <a:t>32.362      </a:t>
            </a:r>
            <a:r>
              <a:rPr lang="en-US" sz="1400" dirty="0" smtClean="0"/>
              <a:t>  37.906  </a:t>
            </a:r>
            <a:r>
              <a:rPr lang="en-US" sz="1400" dirty="0"/>
              <a:t>TRUE       Between</a:t>
            </a:r>
          </a:p>
          <a:p>
            <a:pPr marL="0" indent="0">
              <a:buNone/>
            </a:pPr>
            <a:r>
              <a:rPr lang="en-US" sz="1400" dirty="0"/>
              <a:t>9           </a:t>
            </a:r>
            <a:r>
              <a:rPr lang="en-US" sz="1400" dirty="0" smtClean="0"/>
              <a:t>         Means     </a:t>
            </a:r>
            <a:r>
              <a:rPr lang="en-US" sz="1400" dirty="0"/>
              <a:t>S1   5.895        </a:t>
            </a:r>
            <a:r>
              <a:rPr lang="en-US" sz="1400" dirty="0" smtClean="0"/>
              <a:t>    0.581      0.000       </a:t>
            </a:r>
            <a:r>
              <a:rPr lang="en-US" sz="1400" dirty="0"/>
              <a:t>4.756       </a:t>
            </a:r>
            <a:r>
              <a:rPr lang="en-US" sz="1400" dirty="0" smtClean="0"/>
              <a:t>   7.036  </a:t>
            </a:r>
            <a:r>
              <a:rPr lang="en-US" sz="1400" dirty="0"/>
              <a:t>TRUE       Between</a:t>
            </a:r>
          </a:p>
          <a:p>
            <a:pPr marL="0" indent="0">
              <a:buNone/>
            </a:pPr>
            <a:r>
              <a:rPr lang="en-US" sz="1400" dirty="0"/>
              <a:t>10          </a:t>
            </a:r>
            <a:r>
              <a:rPr lang="en-US" sz="1400" dirty="0" smtClean="0"/>
              <a:t>        Means     </a:t>
            </a:r>
            <a:r>
              <a:rPr lang="en-US" sz="1400" dirty="0"/>
              <a:t>S2   0.118        </a:t>
            </a:r>
            <a:r>
              <a:rPr lang="en-US" sz="1400" dirty="0" smtClean="0"/>
              <a:t>    0.037      0.001       </a:t>
            </a:r>
            <a:r>
              <a:rPr lang="en-US" sz="1400" dirty="0"/>
              <a:t>0.045       </a:t>
            </a:r>
            <a:r>
              <a:rPr lang="en-US" sz="1400" dirty="0" smtClean="0"/>
              <a:t>   0.190  </a:t>
            </a:r>
            <a:r>
              <a:rPr lang="en-US" sz="1400" dirty="0"/>
              <a:t>TRUE       Between</a:t>
            </a:r>
          </a:p>
          <a:p>
            <a:pPr marL="0" indent="0">
              <a:buNone/>
            </a:pPr>
            <a:r>
              <a:rPr lang="en-US" sz="1400" dirty="0"/>
              <a:t>11 </a:t>
            </a:r>
            <a:r>
              <a:rPr lang="en-US" sz="1400" dirty="0" smtClean="0"/>
              <a:t>        Variances </a:t>
            </a:r>
            <a:r>
              <a:rPr lang="en-US" sz="1400" dirty="0"/>
              <a:t>WEIGHT  44.484       </a:t>
            </a:r>
            <a:r>
              <a:rPr lang="en-US" sz="1400" dirty="0" smtClean="0"/>
              <a:t> 15.677      0.000      </a:t>
            </a:r>
            <a:r>
              <a:rPr lang="en-US" sz="1400" dirty="0"/>
              <a:t>22.926      </a:t>
            </a:r>
            <a:r>
              <a:rPr lang="en-US" sz="1400" dirty="0" smtClean="0"/>
              <a:t> 83.258  </a:t>
            </a:r>
            <a:r>
              <a:rPr lang="en-US" sz="1400" dirty="0"/>
              <a:t>TRUE       Between</a:t>
            </a:r>
          </a:p>
          <a:p>
            <a:pPr marL="0" indent="0">
              <a:buNone/>
            </a:pPr>
            <a:r>
              <a:rPr lang="en-US" sz="1400" dirty="0"/>
              <a:t>12 </a:t>
            </a:r>
            <a:r>
              <a:rPr lang="en-US" sz="1400" dirty="0" smtClean="0"/>
              <a:t>             Variances     </a:t>
            </a:r>
            <a:r>
              <a:rPr lang="en-US" sz="1400" dirty="0"/>
              <a:t>S1  14.789        </a:t>
            </a:r>
            <a:r>
              <a:rPr lang="en-US" sz="1400" dirty="0" smtClean="0"/>
              <a:t>  3.781      0.000       </a:t>
            </a:r>
            <a:r>
              <a:rPr lang="en-US" sz="1400" dirty="0"/>
              <a:t>9.637      </a:t>
            </a:r>
            <a:r>
              <a:rPr lang="en-US" sz="1400" dirty="0" smtClean="0"/>
              <a:t>  24.082  </a:t>
            </a:r>
            <a:r>
              <a:rPr lang="en-US" sz="1400" dirty="0"/>
              <a:t>TRUE       Between</a:t>
            </a:r>
          </a:p>
          <a:p>
            <a:pPr marL="0" indent="0">
              <a:buNone/>
            </a:pPr>
            <a:r>
              <a:rPr lang="en-US" sz="1400" dirty="0"/>
              <a:t>13      </a:t>
            </a:r>
            <a:r>
              <a:rPr lang="en-US" sz="1400" dirty="0" smtClean="0"/>
              <a:t>         Variances     </a:t>
            </a:r>
            <a:r>
              <a:rPr lang="en-US" sz="1400" dirty="0"/>
              <a:t>S2   0.061        </a:t>
            </a:r>
            <a:r>
              <a:rPr lang="en-US" sz="1400" dirty="0" smtClean="0"/>
              <a:t>  0.015      0.000       </a:t>
            </a:r>
            <a:r>
              <a:rPr lang="en-US" sz="1400" dirty="0"/>
              <a:t>0.040      </a:t>
            </a:r>
            <a:r>
              <a:rPr lang="en-US" sz="1400" dirty="0" smtClean="0"/>
              <a:t>    </a:t>
            </a:r>
            <a:r>
              <a:rPr lang="en-US" sz="1400" dirty="0"/>
              <a:t>0.098  TRUE       Between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88243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</a:t>
            </a:r>
            <a:r>
              <a:rPr lang="en-US" dirty="0" err="1" smtClean="0"/>
              <a:t>proc</a:t>
            </a:r>
            <a:r>
              <a:rPr lang="en-US" dirty="0" smtClean="0"/>
              <a:t> </a:t>
            </a:r>
            <a:r>
              <a:rPr lang="en-US" dirty="0" err="1" smtClean="0"/>
              <a:t>mcmc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24400" y="1352550"/>
            <a:ext cx="37338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parms</a:t>
            </a:r>
            <a:r>
              <a:rPr lang="en-US" sz="1200" dirty="0"/>
              <a:t> </a:t>
            </a:r>
            <a:r>
              <a:rPr lang="en-US" sz="1200" dirty="0" err="1"/>
              <a:t>theta_c</a:t>
            </a:r>
            <a:r>
              <a:rPr lang="en-US" sz="1200" dirty="0"/>
              <a:t> {36 5.9 .12} </a:t>
            </a:r>
            <a:r>
              <a:rPr lang="en-US" sz="1200" dirty="0" err="1"/>
              <a:t>Sig_c</a:t>
            </a:r>
            <a:r>
              <a:rPr lang="en-US" sz="1200" dirty="0"/>
              <a:t> {30 0 0 0 15 0 0 0 0.10} </a:t>
            </a:r>
            <a:r>
              <a:rPr lang="en-US" sz="1200" dirty="0" err="1"/>
              <a:t>var_y</a:t>
            </a:r>
            <a:r>
              <a:rPr lang="en-US" sz="1200" dirty="0"/>
              <a:t> { 44 };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parms</a:t>
            </a:r>
            <a:r>
              <a:rPr lang="en-US" sz="1200" dirty="0"/>
              <a:t> d2 d3 d4; </a:t>
            </a:r>
          </a:p>
          <a:p>
            <a:r>
              <a:rPr lang="en-US" sz="1200" dirty="0"/>
              <a:t>   prior </a:t>
            </a:r>
            <a:r>
              <a:rPr lang="en-US" sz="1200" dirty="0" err="1"/>
              <a:t>theta_c</a:t>
            </a:r>
            <a:r>
              <a:rPr lang="en-US" sz="1200" dirty="0"/>
              <a:t> ~ </a:t>
            </a:r>
            <a:r>
              <a:rPr lang="en-US" sz="1200" dirty="0" err="1"/>
              <a:t>mvn</a:t>
            </a:r>
            <a:r>
              <a:rPr lang="en-US" sz="1200" dirty="0"/>
              <a:t>(mu0, Sig0);</a:t>
            </a:r>
          </a:p>
          <a:p>
            <a:r>
              <a:rPr lang="en-US" sz="1200" dirty="0"/>
              <a:t>   prior </a:t>
            </a:r>
            <a:r>
              <a:rPr lang="en-US" sz="1200" dirty="0" err="1"/>
              <a:t>Sig_c</a:t>
            </a:r>
            <a:r>
              <a:rPr lang="en-US" sz="1200" dirty="0"/>
              <a:t> ~ </a:t>
            </a:r>
            <a:r>
              <a:rPr lang="en-US" sz="1200" dirty="0" err="1"/>
              <a:t>iwish</a:t>
            </a:r>
            <a:r>
              <a:rPr lang="en-US" sz="1200" dirty="0"/>
              <a:t>(3, S);</a:t>
            </a:r>
          </a:p>
          <a:p>
            <a:r>
              <a:rPr lang="en-US" sz="1200" dirty="0"/>
              <a:t>   prior </a:t>
            </a:r>
            <a:r>
              <a:rPr lang="en-US" sz="1200" dirty="0" err="1"/>
              <a:t>var_y</a:t>
            </a:r>
            <a:r>
              <a:rPr lang="en-US" sz="1200" dirty="0"/>
              <a:t> ~ </a:t>
            </a:r>
            <a:r>
              <a:rPr lang="en-US" sz="1200" dirty="0" err="1"/>
              <a:t>igamma</a:t>
            </a:r>
            <a:r>
              <a:rPr lang="en-US" sz="1200" dirty="0"/>
              <a:t>(0.001, scale=0.001);</a:t>
            </a:r>
          </a:p>
          <a:p>
            <a:r>
              <a:rPr lang="en-US" sz="1200" dirty="0"/>
              <a:t>   prior d2 d3 d4 ~ normal(mean = 0, </a:t>
            </a:r>
            <a:r>
              <a:rPr lang="en-US" sz="1200" dirty="0" err="1"/>
              <a:t>var</a:t>
            </a:r>
            <a:r>
              <a:rPr lang="en-US" sz="1200" dirty="0"/>
              <a:t> = 1e6);</a:t>
            </a:r>
          </a:p>
          <a:p>
            <a:r>
              <a:rPr lang="en-US" sz="1200" dirty="0"/>
              <a:t>   random theta ~ </a:t>
            </a:r>
            <a:r>
              <a:rPr lang="en-US" sz="1200" dirty="0" err="1"/>
              <a:t>mvn</a:t>
            </a:r>
            <a:r>
              <a:rPr lang="en-US" sz="1200" dirty="0"/>
              <a:t>(</a:t>
            </a:r>
            <a:r>
              <a:rPr lang="en-US" sz="1200" dirty="0" err="1"/>
              <a:t>theta_c</a:t>
            </a:r>
            <a:r>
              <a:rPr lang="en-US" sz="1200" dirty="0"/>
              <a:t>, </a:t>
            </a:r>
            <a:r>
              <a:rPr lang="en-US" sz="1200" dirty="0" err="1"/>
              <a:t>Sig_c</a:t>
            </a:r>
            <a:r>
              <a:rPr lang="en-US" sz="1200" dirty="0"/>
              <a:t>) subject=county;*monitor=(alpha_9 alpha_25 );</a:t>
            </a:r>
          </a:p>
          <a:p>
            <a:r>
              <a:rPr lang="en-US" sz="1200" dirty="0"/>
              <a:t>   mu = alpha + d2 * diet2 + d3 * diet3 + d4 * diet4 + beta1 * time + beta2 * time2;</a:t>
            </a:r>
          </a:p>
          <a:p>
            <a:r>
              <a:rPr lang="en-US" sz="1200" dirty="0"/>
              <a:t>   model weight ~ normal(mu, </a:t>
            </a:r>
            <a:r>
              <a:rPr lang="en-US" sz="1200" dirty="0" err="1"/>
              <a:t>var</a:t>
            </a:r>
            <a:r>
              <a:rPr lang="en-US" sz="1200" dirty="0"/>
              <a:t>=</a:t>
            </a:r>
            <a:r>
              <a:rPr lang="en-US" sz="1200" dirty="0" err="1"/>
              <a:t>var_y</a:t>
            </a:r>
            <a:r>
              <a:rPr lang="en-US" sz="1200" dirty="0"/>
              <a:t>);</a:t>
            </a:r>
          </a:p>
          <a:p>
            <a:r>
              <a:rPr lang="en-US" sz="1200" dirty="0"/>
              <a:t>run;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38200" y="1428750"/>
            <a:ext cx="381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proc</a:t>
            </a:r>
            <a:r>
              <a:rPr lang="en-US" sz="1200" dirty="0"/>
              <a:t> </a:t>
            </a:r>
            <a:r>
              <a:rPr lang="en-US" sz="1200" dirty="0" err="1"/>
              <a:t>mcmc</a:t>
            </a:r>
            <a:r>
              <a:rPr lang="en-US" sz="1200" dirty="0"/>
              <a:t> data=</a:t>
            </a:r>
            <a:r>
              <a:rPr lang="en-US" sz="1200" dirty="0" err="1"/>
              <a:t>chkwgt</a:t>
            </a:r>
            <a:r>
              <a:rPr lang="en-US" sz="1200" dirty="0"/>
              <a:t> </a:t>
            </a:r>
            <a:r>
              <a:rPr lang="en-US" sz="1200" dirty="0" err="1"/>
              <a:t>nmc</a:t>
            </a:r>
            <a:r>
              <a:rPr lang="en-US" sz="1200" dirty="0"/>
              <a:t>=10000 thin=10 outpost=</a:t>
            </a:r>
            <a:r>
              <a:rPr lang="en-US" sz="1200" dirty="0" err="1"/>
              <a:t>postout</a:t>
            </a:r>
            <a:endParaRPr lang="en-US" sz="1200" dirty="0"/>
          </a:p>
          <a:p>
            <a:r>
              <a:rPr lang="en-US" sz="1200" dirty="0"/>
              <a:t>   seed=17 </a:t>
            </a:r>
            <a:r>
              <a:rPr lang="en-US" sz="1200" dirty="0" err="1"/>
              <a:t>init</a:t>
            </a:r>
            <a:r>
              <a:rPr lang="en-US" sz="1200" dirty="0"/>
              <a:t>=random;</a:t>
            </a:r>
          </a:p>
          <a:p>
            <a:r>
              <a:rPr lang="en-US" sz="1200" dirty="0"/>
              <a:t>   *</a:t>
            </a:r>
            <a:r>
              <a:rPr lang="en-US" sz="1200" dirty="0" err="1"/>
              <a:t>ods</a:t>
            </a:r>
            <a:r>
              <a:rPr lang="en-US" sz="1200" dirty="0"/>
              <a:t> select Parameters </a:t>
            </a:r>
            <a:r>
              <a:rPr lang="en-US" sz="1200" dirty="0" err="1"/>
              <a:t>REParameters</a:t>
            </a:r>
            <a:r>
              <a:rPr lang="en-US" sz="1200" dirty="0"/>
              <a:t> </a:t>
            </a:r>
            <a:r>
              <a:rPr lang="en-US" sz="1200" dirty="0" err="1"/>
              <a:t>PostSummaries</a:t>
            </a:r>
            <a:r>
              <a:rPr lang="en-US" sz="1200" dirty="0"/>
              <a:t>;</a:t>
            </a:r>
          </a:p>
          <a:p>
            <a:r>
              <a:rPr lang="sv-SE" sz="1200" dirty="0"/>
              <a:t>   array theta[3] alpha beta1 beta2;</a:t>
            </a:r>
          </a:p>
          <a:p>
            <a:r>
              <a:rPr lang="en-US" sz="1200" dirty="0"/>
              <a:t>   array </a:t>
            </a:r>
            <a:r>
              <a:rPr lang="en-US" sz="1200" dirty="0" err="1"/>
              <a:t>theta_c</a:t>
            </a:r>
            <a:r>
              <a:rPr lang="en-US" sz="1200" dirty="0"/>
              <a:t>[3];</a:t>
            </a:r>
          </a:p>
          <a:p>
            <a:r>
              <a:rPr lang="en-US" sz="1200" dirty="0"/>
              <a:t>   array </a:t>
            </a:r>
            <a:r>
              <a:rPr lang="en-US" sz="1200" dirty="0" err="1"/>
              <a:t>Sig_c</a:t>
            </a:r>
            <a:r>
              <a:rPr lang="en-US" sz="1200" dirty="0"/>
              <a:t>[3,3];</a:t>
            </a:r>
          </a:p>
          <a:p>
            <a:r>
              <a:rPr lang="en-US" sz="1200" dirty="0"/>
              <a:t>   array mu0[3] (0 0 0);</a:t>
            </a:r>
          </a:p>
          <a:p>
            <a:r>
              <a:rPr lang="da-DK" sz="1200" dirty="0"/>
              <a:t>   array Sig0[3,3] (1000 0 0 </a:t>
            </a:r>
          </a:p>
          <a:p>
            <a:r>
              <a:rPr lang="en-US" sz="1200" dirty="0"/>
              <a:t>	0 1000 0 </a:t>
            </a:r>
          </a:p>
          <a:p>
            <a:r>
              <a:rPr lang="en-US" sz="1200" dirty="0"/>
              <a:t>	0 0 1000);</a:t>
            </a:r>
          </a:p>
          <a:p>
            <a:r>
              <a:rPr lang="en-US" sz="1200" dirty="0"/>
              <a:t>   array S[3,3] (1 0 0 </a:t>
            </a:r>
          </a:p>
          <a:p>
            <a:r>
              <a:rPr lang="en-US" sz="1200" dirty="0"/>
              <a:t>	0 1 0 </a:t>
            </a:r>
          </a:p>
          <a:p>
            <a:r>
              <a:rPr lang="en-US" sz="1200" dirty="0"/>
              <a:t>	0 0 1);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82517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                                    </a:t>
            </a:r>
            <a:r>
              <a:rPr lang="en-US" sz="3200" dirty="0" smtClean="0"/>
              <a:t>Posterior Summaries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                                              </a:t>
            </a:r>
            <a:r>
              <a:rPr lang="en-US" sz="3200" dirty="0"/>
              <a:t>Standard               Percentiles</a:t>
            </a:r>
          </a:p>
          <a:p>
            <a:pPr marL="0" indent="0">
              <a:buNone/>
            </a:pPr>
            <a:r>
              <a:rPr lang="pt-BR" sz="3200" dirty="0"/>
              <a:t>        Parameter           N        Mean    Deviation         25%         50%         75%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sv-SE" sz="3200" dirty="0"/>
              <a:t>        theta_c1         1000     36.2189       1.0712     35.4513     36.2101     36.9453</a:t>
            </a:r>
          </a:p>
          <a:p>
            <a:pPr marL="0" indent="0">
              <a:buNone/>
            </a:pPr>
            <a:r>
              <a:rPr lang="sv-SE" sz="3200" dirty="0"/>
              <a:t>        theta_c2         1000      5.9098       0.5058      5.5666      5.9097      6.2500</a:t>
            </a:r>
          </a:p>
          <a:p>
            <a:pPr marL="0" indent="0">
              <a:buNone/>
            </a:pPr>
            <a:r>
              <a:rPr lang="sv-SE" sz="3200" dirty="0"/>
              <a:t>        theta_c3         1000      0.1141       0.0390      0.0868      0.1143      0.1397</a:t>
            </a:r>
          </a:p>
          <a:p>
            <a:pPr marL="0" indent="0">
              <a:buNone/>
            </a:pPr>
            <a:r>
              <a:rPr lang="en-US" sz="3200" dirty="0"/>
              <a:t>        Sig_c1           1000     22.8357       8.4000     16.4569     21.6119     27.7463</a:t>
            </a:r>
          </a:p>
          <a:p>
            <a:pPr marL="0" indent="0">
              <a:buNone/>
            </a:pPr>
            <a:r>
              <a:rPr lang="en-US" sz="3200" dirty="0"/>
              <a:t>        Sig_c2           1000    -15.9086       4.5804    -18.5958    -15.3239    -12.4258</a:t>
            </a:r>
          </a:p>
          <a:p>
            <a:pPr marL="0" indent="0">
              <a:buNone/>
            </a:pPr>
            <a:r>
              <a:rPr lang="en-US" sz="3200" dirty="0"/>
              <a:t>        Sig_c3           1000      0.6524       0.2557      0.4721      0.6286      0.8105</a:t>
            </a:r>
          </a:p>
          <a:p>
            <a:pPr marL="0" indent="0">
              <a:buNone/>
            </a:pPr>
            <a:r>
              <a:rPr lang="en-US" sz="3200" dirty="0"/>
              <a:t>        Sig_c4           1000    -15.9086       4.5804    -18.5958    -15.3239    -12.4258</a:t>
            </a:r>
          </a:p>
          <a:p>
            <a:pPr marL="0" indent="0">
              <a:buNone/>
            </a:pPr>
            <a:r>
              <a:rPr lang="en-US" sz="3200" dirty="0"/>
              <a:t>        Sig_c5           1000     11.7026       2.6942      9.7744     11.3285     13.0261</a:t>
            </a:r>
          </a:p>
          <a:p>
            <a:pPr marL="0" indent="0">
              <a:buNone/>
            </a:pPr>
            <a:r>
              <a:rPr lang="en-US" sz="3200" dirty="0"/>
              <a:t>        Sig_c6           1000     -0.4965       0.1676     -0.5916     -0.4830     -0.3784</a:t>
            </a:r>
          </a:p>
          <a:p>
            <a:pPr marL="0" indent="0">
              <a:buNone/>
            </a:pPr>
            <a:r>
              <a:rPr lang="en-US" sz="3200" dirty="0"/>
              <a:t>        Sig_c7           1000      0.6524       0.2557      0.4721      0.6286      0.8105</a:t>
            </a:r>
          </a:p>
          <a:p>
            <a:pPr marL="0" indent="0">
              <a:buNone/>
            </a:pPr>
            <a:r>
              <a:rPr lang="en-US" sz="3200" dirty="0"/>
              <a:t>        Sig_c8           1000     -0.4965       0.1676     -0.5916     -0.4830     -0.3784</a:t>
            </a:r>
          </a:p>
          <a:p>
            <a:pPr marL="0" indent="0">
              <a:buNone/>
            </a:pPr>
            <a:r>
              <a:rPr lang="en-US" sz="3200" dirty="0"/>
              <a:t>        Sig_c9           1000      0.0755       0.0164      0.0638      0.0731      0.0852</a:t>
            </a:r>
          </a:p>
          <a:p>
            <a:pPr marL="0" indent="0">
              <a:buNone/>
            </a:pPr>
            <a:r>
              <a:rPr lang="es-ES" sz="3200" dirty="0"/>
              <a:t>        </a:t>
            </a:r>
            <a:r>
              <a:rPr lang="es-ES" sz="3200" dirty="0" err="1"/>
              <a:t>var_y</a:t>
            </a:r>
            <a:r>
              <a:rPr lang="es-ES" sz="3200" dirty="0"/>
              <a:t>            1000     44.1617       3.0411     41.9688     43.9400     46.2062</a:t>
            </a:r>
          </a:p>
          <a:p>
            <a:pPr marL="0" indent="0">
              <a:buNone/>
            </a:pPr>
            <a:r>
              <a:rPr lang="en-US" sz="3200" dirty="0"/>
              <a:t>        d2               1000      1.4699       1.3118      0.5995      1.5305      2.4082</a:t>
            </a:r>
          </a:p>
          <a:p>
            <a:pPr marL="0" indent="0">
              <a:buNone/>
            </a:pPr>
            <a:r>
              <a:rPr lang="en-US" sz="3200" dirty="0"/>
              <a:t>        d3               1000      1.4207       1.4776      0.3806      1.4395      2.4819</a:t>
            </a:r>
          </a:p>
          <a:p>
            <a:pPr marL="0" indent="0">
              <a:buNone/>
            </a:pPr>
            <a:r>
              <a:rPr lang="en-US" sz="3200" dirty="0"/>
              <a:t>        d4               1000      3.2638       1.5504      2.2698      3.1260      4.2531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724400" y="1428750"/>
            <a:ext cx="4038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SAS Monospace"/>
              </a:rPr>
              <a:t>                             Posterior </a:t>
            </a:r>
            <a:r>
              <a:rPr lang="en-US" sz="800" dirty="0">
                <a:latin typeface="SAS Monospace"/>
              </a:rPr>
              <a:t>Intervals</a:t>
            </a:r>
          </a:p>
          <a:p>
            <a:endParaRPr lang="en-US" sz="800" dirty="0">
              <a:latin typeface="SAS Monospace"/>
            </a:endParaRPr>
          </a:p>
          <a:p>
            <a:r>
              <a:rPr lang="en-US" sz="800" dirty="0">
                <a:latin typeface="SAS Monospace"/>
              </a:rPr>
              <a:t>                Parameter    Alpha     Equal-Tail Interval        HPD Interval</a:t>
            </a:r>
          </a:p>
          <a:p>
            <a:endParaRPr lang="en-US" sz="800" dirty="0">
              <a:latin typeface="SAS Monospace"/>
            </a:endParaRPr>
          </a:p>
          <a:p>
            <a:r>
              <a:rPr lang="sv-SE" sz="800" dirty="0">
                <a:latin typeface="SAS Monospace"/>
              </a:rPr>
              <a:t>                theta_c1     0.050     34.3190     38.3687     34.3133     38.3615</a:t>
            </a:r>
          </a:p>
          <a:p>
            <a:r>
              <a:rPr lang="sv-SE" sz="800" dirty="0">
                <a:latin typeface="SAS Monospace"/>
              </a:rPr>
              <a:t>                theta_c2     0.050      4.9527      6.8830      4.9186      6.8195</a:t>
            </a:r>
          </a:p>
          <a:p>
            <a:r>
              <a:rPr lang="sv-SE" sz="800" dirty="0">
                <a:latin typeface="SAS Monospace"/>
              </a:rPr>
              <a:t>                theta_c3     0.050      0.0368      0.1901      0.0348      0.1863</a:t>
            </a:r>
          </a:p>
          <a:p>
            <a:r>
              <a:rPr lang="en-US" sz="800" dirty="0">
                <a:latin typeface="SAS Monospace"/>
              </a:rPr>
              <a:t>                Sig_c1       0.050      9.9307     41.9441      8.6948     39.4294</a:t>
            </a:r>
          </a:p>
          <a:p>
            <a:r>
              <a:rPr lang="en-US" sz="800" dirty="0">
                <a:latin typeface="SAS Monospace"/>
              </a:rPr>
              <a:t>                Sig_c2       0.050    -26.6860     -8.7971    -25.0472     -8.0377</a:t>
            </a:r>
          </a:p>
          <a:p>
            <a:r>
              <a:rPr lang="en-US" sz="800" dirty="0">
                <a:latin typeface="SAS Monospace"/>
              </a:rPr>
              <a:t>                Sig_c3       0.050      0.2342      1.2554      0.1791      1.1490</a:t>
            </a:r>
          </a:p>
          <a:p>
            <a:r>
              <a:rPr lang="en-US" sz="800" dirty="0">
                <a:latin typeface="SAS Monospace"/>
              </a:rPr>
              <a:t>                Sig_c4       0.050    -26.6860     -8.7971    -25.0472     -8.0377</a:t>
            </a:r>
          </a:p>
          <a:p>
            <a:r>
              <a:rPr lang="en-US" sz="800" dirty="0">
                <a:latin typeface="SAS Monospace"/>
              </a:rPr>
              <a:t>                Sig_c5       0.050      7.5476     18.2496      7.0956     17.3317</a:t>
            </a:r>
          </a:p>
          <a:p>
            <a:r>
              <a:rPr lang="en-US" sz="800" dirty="0">
                <a:latin typeface="SAS Monospace"/>
              </a:rPr>
              <a:t>                Sig_c6       0.050     -0.8862     -0.2171     -0.8644     -0.2102</a:t>
            </a:r>
          </a:p>
          <a:p>
            <a:r>
              <a:rPr lang="en-US" sz="800" dirty="0">
                <a:latin typeface="SAS Monospace"/>
              </a:rPr>
              <a:t>                Sig_c7       0.050      0.2342      1.2554      0.1791      1.1490</a:t>
            </a:r>
          </a:p>
          <a:p>
            <a:r>
              <a:rPr lang="en-US" sz="800" dirty="0">
                <a:latin typeface="SAS Monospace"/>
              </a:rPr>
              <a:t>                Sig_c8       0.050     -0.8862     -0.2171     -0.8644     -0.2102</a:t>
            </a:r>
          </a:p>
          <a:p>
            <a:r>
              <a:rPr lang="en-US" sz="800" dirty="0">
                <a:latin typeface="SAS Monospace"/>
              </a:rPr>
              <a:t>                Sig_c9       0.050      0.0492      0.1126      0.0480      0.1096</a:t>
            </a:r>
          </a:p>
          <a:p>
            <a:r>
              <a:rPr lang="es-ES" sz="800" dirty="0">
                <a:latin typeface="SAS Monospace"/>
              </a:rPr>
              <a:t>                </a:t>
            </a:r>
            <a:r>
              <a:rPr lang="es-ES" sz="800" dirty="0" err="1">
                <a:latin typeface="SAS Monospace"/>
              </a:rPr>
              <a:t>var_y</a:t>
            </a:r>
            <a:r>
              <a:rPr lang="es-ES" sz="800" dirty="0">
                <a:latin typeface="SAS Monospace"/>
              </a:rPr>
              <a:t>        0.050     38.8878     50.3790     38.7140     49.9304</a:t>
            </a:r>
          </a:p>
          <a:p>
            <a:r>
              <a:rPr lang="en-US" sz="800" dirty="0">
                <a:latin typeface="SAS Monospace"/>
              </a:rPr>
              <a:t>                d2           0.050     -1.1540      3.9506     -1.1086      3.9761</a:t>
            </a:r>
          </a:p>
          <a:p>
            <a:r>
              <a:rPr lang="en-US" sz="800" dirty="0">
                <a:latin typeface="SAS Monospace"/>
              </a:rPr>
              <a:t>                d3           0.050     -1.4888      4.0987     -1.4468      4.1170</a:t>
            </a:r>
          </a:p>
          <a:p>
            <a:r>
              <a:rPr lang="en-US" sz="800" dirty="0">
                <a:latin typeface="SAS Monospace"/>
              </a:rPr>
              <a:t>                d4           0.050      0.1898      6.5590      0.0331      6.3151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72040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parameter estimates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72563288"/>
              </p:ext>
            </p:extLst>
          </p:nvPr>
        </p:nvGraphicFramePr>
        <p:xfrm>
          <a:off x="4724400" y="1767870"/>
          <a:ext cx="3835400" cy="1333500"/>
        </p:xfrm>
        <a:graphic>
          <a:graphicData uri="http://schemas.openxmlformats.org/drawingml/2006/table">
            <a:tbl>
              <a:tblPr/>
              <a:tblGrid>
                <a:gridCol w="610611"/>
                <a:gridCol w="782345"/>
                <a:gridCol w="610611"/>
                <a:gridCol w="610611"/>
                <a:gridCol w="610611"/>
                <a:gridCol w="610611"/>
              </a:tblGrid>
              <a:tr h="19050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Effect Variances: Posterior Mean Estimates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MCMCglmm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Mplus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WinBUGS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Quadratic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720892"/>
              </p:ext>
            </p:extLst>
          </p:nvPr>
        </p:nvGraphicFramePr>
        <p:xfrm>
          <a:off x="457200" y="1733550"/>
          <a:ext cx="3835400" cy="1714500"/>
        </p:xfrm>
        <a:graphic>
          <a:graphicData uri="http://schemas.openxmlformats.org/drawingml/2006/table">
            <a:tbl>
              <a:tblPr/>
              <a:tblGrid>
                <a:gridCol w="610611"/>
                <a:gridCol w="782345"/>
                <a:gridCol w="610611"/>
                <a:gridCol w="610611"/>
                <a:gridCol w="610611"/>
                <a:gridCol w="610611"/>
              </a:tblGrid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Fixed Effects: Posterior Mean Estimates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MCMCglmm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Mplus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WinBUGS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Diet3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Diet4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quadratic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213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differences?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Posterior-mean, median, mode?</a:t>
            </a:r>
          </a:p>
          <a:p>
            <a:pPr lvl="1"/>
            <a:r>
              <a:rPr lang="en-US" dirty="0" smtClean="0"/>
              <a:t>Not in this instance, but worth paying attention to across software/packages</a:t>
            </a:r>
          </a:p>
          <a:p>
            <a:r>
              <a:rPr lang="en-US" dirty="0" smtClean="0"/>
              <a:t>Equivalence of convergence achieved?</a:t>
            </a:r>
          </a:p>
          <a:p>
            <a:pPr lvl="1"/>
            <a:r>
              <a:rPr lang="en-US" dirty="0" smtClean="0"/>
              <a:t>Hard to know for certain, but seems to be equivalent</a:t>
            </a:r>
          </a:p>
          <a:p>
            <a:r>
              <a:rPr lang="en-US" dirty="0" smtClean="0"/>
              <a:t>Differences in default/recommended prior distributions?</a:t>
            </a:r>
          </a:p>
          <a:p>
            <a:pPr lvl="1"/>
            <a:r>
              <a:rPr lang="en-US" dirty="0" smtClean="0"/>
              <a:t>Yes. </a:t>
            </a:r>
            <a:r>
              <a:rPr lang="en-US" dirty="0" err="1" smtClean="0"/>
              <a:t>MCMCglmm</a:t>
            </a:r>
            <a:r>
              <a:rPr lang="en-US" dirty="0" smtClean="0"/>
              <a:t>/SAS, </a:t>
            </a:r>
            <a:r>
              <a:rPr lang="en-US" dirty="0" err="1" smtClean="0"/>
              <a:t>Mplus</a:t>
            </a:r>
            <a:r>
              <a:rPr lang="en-US" dirty="0" smtClean="0"/>
              <a:t>, and </a:t>
            </a:r>
            <a:r>
              <a:rPr lang="en-US" dirty="0" err="1" smtClean="0"/>
              <a:t>WinBUGS</a:t>
            </a:r>
            <a:r>
              <a:rPr lang="en-US" dirty="0" smtClean="0"/>
              <a:t> were all different in prior examples </a:t>
            </a:r>
          </a:p>
          <a:p>
            <a:pPr lvl="1"/>
            <a:r>
              <a:rPr lang="en-US" dirty="0" smtClean="0"/>
              <a:t>Note: </a:t>
            </a:r>
            <a:r>
              <a:rPr lang="en-US" dirty="0" err="1" smtClean="0"/>
              <a:t>MCMCglmm</a:t>
            </a:r>
            <a:r>
              <a:rPr lang="en-US" dirty="0" smtClean="0"/>
              <a:t> prior below approx. reproduces </a:t>
            </a:r>
            <a:r>
              <a:rPr lang="en-US" dirty="0" err="1" smtClean="0"/>
              <a:t>Mplus</a:t>
            </a:r>
            <a:r>
              <a:rPr lang="en-US" dirty="0" smtClean="0"/>
              <a:t> output</a:t>
            </a:r>
          </a:p>
          <a:p>
            <a:pPr lvl="2"/>
            <a:r>
              <a:rPr lang="pt-BR" dirty="0"/>
              <a:t>prior_mg1_mplus &lt;- list(R = list(V = 1e-16, n = -2),G = list(G1 = list(V = </a:t>
            </a:r>
            <a:r>
              <a:rPr lang="en-US" dirty="0" err="1"/>
              <a:t>diag</a:t>
            </a:r>
            <a:r>
              <a:rPr lang="en-US" dirty="0"/>
              <a:t>(1e-16,3)</a:t>
            </a:r>
            <a:r>
              <a:rPr lang="pt-BR" dirty="0" smtClean="0"/>
              <a:t>, </a:t>
            </a:r>
            <a:r>
              <a:rPr lang="pt-BR" dirty="0"/>
              <a:t>n = </a:t>
            </a:r>
            <a:r>
              <a:rPr lang="pt-BR" dirty="0" smtClean="0"/>
              <a:t>-4)))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89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prior should I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your lucky, won’t matter</a:t>
            </a:r>
          </a:p>
          <a:p>
            <a:r>
              <a:rPr lang="en-US" dirty="0" smtClean="0"/>
              <a:t>If your unlucky, explore the shape of the default distributions before deciding which feels most comfortable to you</a:t>
            </a:r>
          </a:p>
          <a:p>
            <a:pPr lvl="1"/>
            <a:r>
              <a:rPr lang="en-US" dirty="0" err="1" smtClean="0"/>
              <a:t>VisCov</a:t>
            </a:r>
            <a:r>
              <a:rPr lang="en-US" dirty="0" smtClean="0"/>
              <a:t> Package in R can be helpful</a:t>
            </a:r>
          </a:p>
          <a:p>
            <a:pPr lvl="1"/>
            <a:r>
              <a:rPr lang="en-US" dirty="0" err="1" smtClean="0"/>
              <a:t>MCMCglmm</a:t>
            </a:r>
            <a:r>
              <a:rPr lang="en-US" dirty="0" smtClean="0"/>
              <a:t> course notes provide overview of prior choice implications; see also </a:t>
            </a:r>
            <a:r>
              <a:rPr lang="en-US" dirty="0" err="1" smtClean="0"/>
              <a:t>Gelman</a:t>
            </a:r>
            <a:r>
              <a:rPr lang="en-US" dirty="0" smtClean="0"/>
              <a:t> &amp; Hill (2006) </a:t>
            </a:r>
            <a:r>
              <a:rPr lang="en-US" dirty="0" err="1" smtClean="0"/>
              <a:t>chpt</a:t>
            </a:r>
            <a:r>
              <a:rPr lang="en-US" dirty="0" smtClean="0"/>
              <a:t> 16-17.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730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Examining MCMC Diagnostics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/>
              <a:t>MCMCglmm:plot</a:t>
            </a:r>
            <a:r>
              <a:rPr lang="en-US" sz="2400" dirty="0"/>
              <a:t>(m4a.3$Sol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autocorr</a:t>
            </a:r>
            <a:r>
              <a:rPr lang="en-US" sz="2400" dirty="0" smtClean="0"/>
              <a:t>(m4a.3$Sol[,1])</a:t>
            </a:r>
            <a:endParaRPr lang="en-US" sz="2400" dirty="0"/>
          </a:p>
          <a:p>
            <a:pPr marL="365760" lvl="1" indent="0">
              <a:buNone/>
            </a:pPr>
            <a:r>
              <a:rPr lang="en-US" sz="2100" dirty="0" smtClean="0"/>
              <a:t>Lag </a:t>
            </a:r>
            <a:r>
              <a:rPr lang="en-US" sz="2100" dirty="0"/>
              <a:t>0    1.0000000000</a:t>
            </a:r>
          </a:p>
          <a:p>
            <a:pPr marL="365760" lvl="1" indent="0">
              <a:buNone/>
            </a:pPr>
            <a:r>
              <a:rPr lang="en-US" sz="2100" dirty="0"/>
              <a:t>Lag 10  -0.0018215519</a:t>
            </a:r>
          </a:p>
          <a:p>
            <a:pPr marL="365760" lvl="1" indent="0">
              <a:buNone/>
            </a:pPr>
            <a:r>
              <a:rPr lang="en-US" sz="2100" dirty="0"/>
              <a:t>Lag 50   0.0379767609</a:t>
            </a:r>
          </a:p>
          <a:p>
            <a:pPr marL="365760" lvl="1" indent="0">
              <a:buNone/>
            </a:pPr>
            <a:r>
              <a:rPr lang="en-US" sz="2100" dirty="0"/>
              <a:t>Lag 100  0.0122456031</a:t>
            </a:r>
          </a:p>
          <a:p>
            <a:pPr marL="365760" lvl="1" indent="0">
              <a:buNone/>
            </a:pPr>
            <a:r>
              <a:rPr lang="en-US" sz="2100" dirty="0"/>
              <a:t>Lag 500 -0.0002609533</a:t>
            </a:r>
            <a:endParaRPr lang="en-US" sz="2100" dirty="0" smtClean="0"/>
          </a:p>
          <a:p>
            <a:r>
              <a:rPr lang="en-US" sz="2400" dirty="0" smtClean="0"/>
              <a:t>Uses coda package</a:t>
            </a:r>
          </a:p>
          <a:p>
            <a:pPr lvl="1"/>
            <a:r>
              <a:rPr lang="en-US" sz="2000" dirty="0" err="1"/>
              <a:t>bcoda</a:t>
            </a:r>
            <a:r>
              <a:rPr lang="en-US" sz="2000" dirty="0"/>
              <a:t> &lt;- </a:t>
            </a:r>
            <a:r>
              <a:rPr lang="en-US" sz="2000" dirty="0" err="1"/>
              <a:t>as.mcmc.list</a:t>
            </a:r>
            <a:r>
              <a:rPr lang="en-US" sz="2000" dirty="0"/>
              <a:t>(m4a.3$Sol)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352550"/>
            <a:ext cx="3581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63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</a:t>
            </a:r>
            <a:r>
              <a:rPr lang="en-US" dirty="0" err="1" smtClean="0"/>
              <a:t>MCMCglmm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</a:t>
            </a:r>
          </a:p>
          <a:p>
            <a:pPr lvl="1"/>
            <a:r>
              <a:rPr lang="en-US" dirty="0" smtClean="0"/>
              <a:t>Straightforward extensions exist for common distributions like the logistic, Poisson, gamma, …</a:t>
            </a:r>
          </a:p>
          <a:p>
            <a:pPr lvl="1"/>
            <a:r>
              <a:rPr lang="en-US" dirty="0" smtClean="0"/>
              <a:t>Highly efficient estimation time</a:t>
            </a:r>
          </a:p>
          <a:p>
            <a:pPr lvl="1"/>
            <a:r>
              <a:rPr lang="en-US" dirty="0" smtClean="0"/>
              <a:t>Coda package handy</a:t>
            </a:r>
          </a:p>
          <a:p>
            <a:pPr lvl="1"/>
            <a:r>
              <a:rPr lang="en-US" dirty="0" smtClean="0"/>
              <a:t>Handles highly complex pedigree </a:t>
            </a:r>
            <a:r>
              <a:rPr lang="en-US" dirty="0"/>
              <a:t>and </a:t>
            </a:r>
            <a:r>
              <a:rPr lang="en-US" dirty="0" smtClean="0"/>
              <a:t>phylogeny data structures</a:t>
            </a:r>
          </a:p>
          <a:p>
            <a:r>
              <a:rPr lang="en-US" dirty="0" smtClean="0"/>
              <a:t>Con</a:t>
            </a:r>
          </a:p>
          <a:p>
            <a:pPr lvl="1"/>
            <a:r>
              <a:rPr lang="en-US" dirty="0" smtClean="0"/>
              <a:t>Prediction code underdeveloped</a:t>
            </a:r>
          </a:p>
          <a:p>
            <a:pPr lvl="1"/>
            <a:r>
              <a:rPr lang="en-US" dirty="0" smtClean="0"/>
              <a:t>Can only run single chain at a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39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MCMCglmm</a:t>
            </a:r>
            <a:r>
              <a:rPr lang="en-US" dirty="0" smtClean="0"/>
              <a:t>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cran.r-project.org/web/packages/MCMCglmm/vignettes/CourseNotes.pdf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8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</a:t>
            </a:r>
            <a:r>
              <a:rPr lang="en-US" dirty="0" smtClean="0"/>
              <a:t>GLMM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GLMM = </a:t>
                </a:r>
                <a:r>
                  <a:rPr lang="en-US" i="1" dirty="0" err="1" smtClean="0"/>
                  <a:t>GizedLM</a:t>
                </a:r>
                <a:endParaRPr lang="en-US" i="1" dirty="0" smtClean="0"/>
              </a:p>
              <a:p>
                <a:pPr lvl="1"/>
                <a:r>
                  <a:rPr lang="en-US" dirty="0" smtClean="0"/>
                  <a:t>Traditional General Linear Model (GLM)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General-</a:t>
                </a:r>
                <a:r>
                  <a:rPr lang="en-US" i="1" dirty="0" err="1" smtClean="0"/>
                  <a:t>ized</a:t>
                </a:r>
                <a:r>
                  <a:rPr lang="en-US" dirty="0" smtClean="0"/>
                  <a:t> LM (</a:t>
                </a:r>
                <a:r>
                  <a:rPr lang="en-US" dirty="0" err="1" smtClean="0"/>
                  <a:t>McCullagh</a:t>
                </a:r>
                <a:r>
                  <a:rPr lang="en-US" dirty="0" smtClean="0"/>
                  <a:t> </a:t>
                </a:r>
                <a:r>
                  <a:rPr lang="en-US" dirty="0"/>
                  <a:t>&amp; </a:t>
                </a:r>
                <a:r>
                  <a:rPr lang="en-US" dirty="0" err="1" smtClean="0"/>
                  <a:t>Nelder</a:t>
                </a:r>
                <a:r>
                  <a:rPr lang="en-US" dirty="0" smtClean="0"/>
                  <a:t>, 1989)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𝑒𝑥𝑝𝑜𝑛𝑒𝑛𝑡𝑖𝑎𝑙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𝑓𝑎𝑚𝑖𝑙𝑦</m:t>
                    </m:r>
                  </m:oMath>
                </a14:m>
                <a:r>
                  <a:rPr lang="en-US" b="0" dirty="0" smtClean="0"/>
                  <a:t> </a:t>
                </a:r>
              </a:p>
              <a:p>
                <a:pPr lvl="2"/>
                <a:r>
                  <a:rPr lang="en-US" b="0" dirty="0" err="1" smtClean="0"/>
                  <a:t>var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V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75" t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&quot;No&quot; Symbol 5"/>
          <p:cNvSpPr/>
          <p:nvPr/>
        </p:nvSpPr>
        <p:spPr>
          <a:xfrm>
            <a:off x="1321278" y="1376994"/>
            <a:ext cx="228600" cy="304800"/>
          </a:xfrm>
          <a:prstGeom prst="noSmoking">
            <a:avLst/>
          </a:prstGeom>
          <a:solidFill>
            <a:schemeClr val="accent2">
              <a:alpha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39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</a:t>
            </a:r>
            <a:r>
              <a:rPr lang="en-US" dirty="0" smtClean="0"/>
              <a:t>GLMM continued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sz="3200" dirty="0" smtClean="0"/>
                  <a:t>G-</a:t>
                </a:r>
                <a:r>
                  <a:rPr lang="en-US" sz="3200" dirty="0" err="1"/>
                  <a:t>izedLM</a:t>
                </a:r>
                <a:r>
                  <a:rPr lang="en-US" sz="3200" dirty="0"/>
                  <a:t> + random effects = GLMM</a:t>
                </a:r>
              </a:p>
              <a:p>
                <a:pPr lvl="1"/>
                <a:r>
                  <a:rPr lang="en-US" sz="2800" i="1" dirty="0"/>
                  <a:t>Mixes</a:t>
                </a:r>
                <a:r>
                  <a:rPr lang="en-US" sz="2800" dirty="0"/>
                  <a:t> in some random </a:t>
                </a:r>
                <a:r>
                  <a:rPr lang="en-US" sz="2800" dirty="0" smtClean="0"/>
                  <a:t>effects </a:t>
                </a:r>
                <a:r>
                  <a:rPr lang="en-US" sz="2800" dirty="0"/>
                  <a:t>with </a:t>
                </a:r>
                <a:r>
                  <a:rPr lang="en-US" sz="2800" dirty="0" err="1" smtClean="0"/>
                  <a:t>GizedLM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fixed </a:t>
                </a:r>
                <a:r>
                  <a:rPr lang="en-US" sz="2800" dirty="0" smtClean="0"/>
                  <a:t>effects (</a:t>
                </a:r>
                <a:r>
                  <a:rPr lang="en-US" sz="2800" dirty="0" err="1" smtClean="0"/>
                  <a:t>Breslow</a:t>
                </a:r>
                <a:r>
                  <a:rPr lang="en-US" sz="2800" dirty="0" smtClean="0"/>
                  <a:t> &amp; Clayton, 1993)</a:t>
                </a:r>
                <a:endParaRPr lang="en-US" sz="28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523" t="-2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95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Inference for GLMM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Inference for GLMM</a:t>
                </a:r>
              </a:p>
              <a:p>
                <a:pPr lvl="1"/>
                <a:r>
                  <a:rPr lang="en-US" dirty="0" err="1"/>
                  <a:t>Frequentist</a:t>
                </a:r>
                <a:r>
                  <a:rPr lang="en-US" dirty="0"/>
                  <a:t> </a:t>
                </a:r>
                <a:r>
                  <a:rPr lang="en-US" dirty="0" smtClean="0"/>
                  <a:t>Likelihood Approach: 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Bayesian approach: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</m:e>
                    </m:func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Markov Chain Monte Carlo (MCMC)</a:t>
                </a:r>
              </a:p>
              <a:p>
                <a:pPr lvl="1"/>
                <a:r>
                  <a:rPr lang="en-US" dirty="0"/>
                  <a:t>Before MCMC, </a:t>
                </a:r>
                <a:r>
                  <a:rPr lang="en-US" dirty="0" smtClean="0"/>
                  <a:t>joint posterior distribution analytically </a:t>
                </a:r>
                <a:r>
                  <a:rPr lang="en-US" dirty="0"/>
                  <a:t>intractable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3"/>
                <a:stretch>
                  <a:fillRect l="-299" t="-3166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614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GLMM Inference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Several self-contained packages available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glmm.wikidot.com/faq</a:t>
            </a:r>
            <a:r>
              <a:rPr lang="en-US" dirty="0" smtClean="0"/>
              <a:t> </a:t>
            </a:r>
          </a:p>
          <a:p>
            <a:r>
              <a:rPr lang="en-US" dirty="0" smtClean="0"/>
              <a:t>I’ll focus </a:t>
            </a:r>
            <a:r>
              <a:rPr lang="en-US" dirty="0" smtClean="0"/>
              <a:t>on </a:t>
            </a:r>
            <a:r>
              <a:rPr lang="en-US" dirty="0" smtClean="0"/>
              <a:t>one today, </a:t>
            </a:r>
            <a:r>
              <a:rPr lang="en-US" dirty="0" err="1" smtClean="0"/>
              <a:t>MCMCglmm</a:t>
            </a:r>
            <a:endParaRPr lang="en-US" dirty="0" smtClean="0"/>
          </a:p>
          <a:p>
            <a:pPr lvl="1"/>
            <a:r>
              <a:rPr lang="en-US" dirty="0"/>
              <a:t>Markov chain Monte Carlo Sampler for Multivariate </a:t>
            </a:r>
            <a:r>
              <a:rPr lang="en-US" dirty="0" err="1"/>
              <a:t>Generalised</a:t>
            </a:r>
            <a:r>
              <a:rPr lang="en-US" dirty="0"/>
              <a:t> Linear Mixed Models with special emphasis on correlated random effects arising from pedigrees and phylogenies (Hadfield 2010). </a:t>
            </a:r>
            <a:endParaRPr lang="en-US" dirty="0" smtClean="0"/>
          </a:p>
          <a:p>
            <a:pPr lvl="1"/>
            <a:r>
              <a:rPr lang="en-US" sz="1500" dirty="0"/>
              <a:t>http://cran.r-project.org/web/packages/MCMCglmm/vignettes/CourseNotes.pdf</a:t>
            </a:r>
            <a:endParaRPr lang="en-US" sz="15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0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MCMCglmm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MCMCglmm</a:t>
            </a:r>
            <a:r>
              <a:rPr lang="en-US" sz="2400" dirty="0"/>
              <a:t>(fixed, random=NULL, </a:t>
            </a:r>
            <a:r>
              <a:rPr lang="en-US" sz="2400" dirty="0" err="1"/>
              <a:t>rcov</a:t>
            </a:r>
            <a:r>
              <a:rPr lang="en-US" sz="2400" dirty="0"/>
              <a:t>=~units, family="</a:t>
            </a:r>
            <a:r>
              <a:rPr lang="en-US" sz="2400" dirty="0" err="1"/>
              <a:t>gaussian</a:t>
            </a:r>
            <a:r>
              <a:rPr lang="en-US" sz="2400" dirty="0"/>
              <a:t>", </a:t>
            </a:r>
            <a:r>
              <a:rPr lang="en-US" sz="2400" dirty="0" err="1"/>
              <a:t>mev</a:t>
            </a:r>
            <a:r>
              <a:rPr lang="en-US" sz="2400" dirty="0"/>
              <a:t>=NULL, </a:t>
            </a:r>
            <a:r>
              <a:rPr lang="en-US" sz="2400" dirty="0" err="1" smtClean="0"/>
              <a:t>data,start</a:t>
            </a:r>
            <a:r>
              <a:rPr lang="en-US" sz="2400" dirty="0" smtClean="0"/>
              <a:t>=NULL</a:t>
            </a:r>
            <a:r>
              <a:rPr lang="en-US" sz="2400" dirty="0"/>
              <a:t>, prior=NULL, tune=NULL, pedigree=NULL, nodes="</a:t>
            </a:r>
            <a:r>
              <a:rPr lang="en-US" sz="2400" dirty="0" err="1"/>
              <a:t>ALL</a:t>
            </a:r>
            <a:r>
              <a:rPr lang="en-US" sz="2400" dirty="0" err="1" smtClean="0"/>
              <a:t>",scale</a:t>
            </a:r>
            <a:r>
              <a:rPr lang="en-US" sz="2400" dirty="0" smtClean="0"/>
              <a:t>=TRUE</a:t>
            </a:r>
            <a:r>
              <a:rPr lang="en-US" sz="2400" dirty="0"/>
              <a:t>, </a:t>
            </a:r>
            <a:r>
              <a:rPr lang="en-US" sz="2400" dirty="0" err="1"/>
              <a:t>nitt</a:t>
            </a:r>
            <a:r>
              <a:rPr lang="en-US" sz="2400" dirty="0"/>
              <a:t>=13000, thin=10, </a:t>
            </a:r>
            <a:r>
              <a:rPr lang="en-US" sz="2400" dirty="0" err="1"/>
              <a:t>burnin</a:t>
            </a:r>
            <a:r>
              <a:rPr lang="en-US" sz="2400" dirty="0"/>
              <a:t>=3000, </a:t>
            </a:r>
            <a:r>
              <a:rPr lang="en-US" sz="2400" dirty="0" err="1" smtClean="0"/>
              <a:t>pr</a:t>
            </a:r>
            <a:r>
              <a:rPr lang="en-US" sz="2400" dirty="0" smtClean="0"/>
              <a:t>=</a:t>
            </a:r>
            <a:r>
              <a:rPr lang="en-US" sz="2400" dirty="0" err="1" smtClean="0"/>
              <a:t>FALSE,pl</a:t>
            </a:r>
            <a:r>
              <a:rPr lang="en-US" sz="2400" dirty="0" smtClean="0"/>
              <a:t>=FALSE</a:t>
            </a:r>
            <a:r>
              <a:rPr lang="en-US" sz="2400" dirty="0"/>
              <a:t>, verbose=TRUE, DIC=TRUE, </a:t>
            </a:r>
            <a:r>
              <a:rPr lang="en-US" sz="2400" dirty="0" err="1"/>
              <a:t>singular.ok</a:t>
            </a:r>
            <a:r>
              <a:rPr lang="en-US" sz="2400" dirty="0"/>
              <a:t>=FALSE, </a:t>
            </a:r>
            <a:r>
              <a:rPr lang="en-US" sz="2400" dirty="0" err="1"/>
              <a:t>saveX</a:t>
            </a:r>
            <a:r>
              <a:rPr lang="en-US" sz="2400" dirty="0"/>
              <a:t>=TRUE</a:t>
            </a:r>
            <a:r>
              <a:rPr lang="en-US" sz="2400" dirty="0" smtClean="0"/>
              <a:t>,   </a:t>
            </a:r>
            <a:r>
              <a:rPr lang="en-US" sz="2400" dirty="0" err="1"/>
              <a:t>saveZ</a:t>
            </a:r>
            <a:r>
              <a:rPr lang="en-US" sz="2400" dirty="0"/>
              <a:t>=TRUE, </a:t>
            </a:r>
            <a:r>
              <a:rPr lang="en-US" sz="2400" dirty="0" err="1"/>
              <a:t>saveXL</a:t>
            </a:r>
            <a:r>
              <a:rPr lang="en-US" sz="2400" dirty="0"/>
              <a:t>=TRUE, slice=FALSE, </a:t>
            </a:r>
            <a:r>
              <a:rPr lang="en-US" sz="2400" dirty="0" err="1"/>
              <a:t>ginverse</a:t>
            </a:r>
            <a:r>
              <a:rPr lang="en-US" sz="2400" dirty="0"/>
              <a:t>=NULL)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311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4495800" cy="3276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data(</a:t>
            </a:r>
            <a:r>
              <a:rPr lang="en-US" dirty="0" err="1" smtClean="0"/>
              <a:t>ChickWeight</a:t>
            </a:r>
            <a:r>
              <a:rPr lang="en-US" dirty="0" smtClean="0"/>
              <a:t>)</a:t>
            </a:r>
          </a:p>
          <a:p>
            <a:pPr lvl="1"/>
            <a:r>
              <a:rPr lang="en-US" altLang="en-US" dirty="0">
                <a:latin typeface="Tw Cen MT (Body)"/>
              </a:rPr>
              <a:t>The </a:t>
            </a:r>
            <a:r>
              <a:rPr lang="en-US" altLang="en-US" dirty="0" err="1">
                <a:latin typeface="Tw Cen MT (Body)"/>
              </a:rPr>
              <a:t>ChickWeight</a:t>
            </a:r>
            <a:r>
              <a:rPr lang="en-US" altLang="en-US" dirty="0">
                <a:latin typeface="Tw Cen MT (Body)"/>
              </a:rPr>
              <a:t> data frame has 578 rows and 4 columns from an experiment on the effect of diet on early growth of chicks. </a:t>
            </a:r>
          </a:p>
          <a:p>
            <a:r>
              <a:rPr lang="en-US" dirty="0" err="1"/>
              <a:t>xyplot</a:t>
            </a:r>
            <a:r>
              <a:rPr lang="en-US" dirty="0"/>
              <a:t>(weight ~ Time | Chick, data = </a:t>
            </a:r>
            <a:r>
              <a:rPr lang="en-US" dirty="0" err="1"/>
              <a:t>ChickWeight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320201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15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MCMCglmm</a:t>
            </a:r>
            <a:r>
              <a:rPr lang="en-US" dirty="0" smtClean="0"/>
              <a:t> fit to </a:t>
            </a:r>
            <a:r>
              <a:rPr lang="en-US" dirty="0" err="1" smtClean="0"/>
              <a:t>ChickWeight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/>
              <a:t>(See </a:t>
            </a:r>
            <a:r>
              <a:rPr lang="en-US" sz="3100" dirty="0" err="1"/>
              <a:t>Chpt</a:t>
            </a:r>
            <a:r>
              <a:rPr lang="en-US" sz="3100" dirty="0"/>
              <a:t> 4 of Hadfield course notes)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Fit simple 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order polynomial with a random intercept</a:t>
                </a:r>
              </a:p>
              <a:p>
                <a:r>
                  <a:rPr lang="en-US" dirty="0" smtClean="0"/>
                  <a:t>Priors</a:t>
                </a:r>
              </a:p>
              <a:p>
                <a:pPr lvl="1"/>
                <a:r>
                  <a:rPr lang="pt-BR" dirty="0"/>
                  <a:t>prior.m4a.1 &lt;- list(R = list(V = 1e-07, n = -2),G = list(G1 = list(V = 1, n = 1</a:t>
                </a:r>
                <a:r>
                  <a:rPr lang="pt-BR" dirty="0" smtClean="0"/>
                  <a:t>)))</a:t>
                </a:r>
              </a:p>
              <a:p>
                <a:pPr lvl="1"/>
                <a:r>
                  <a:rPr lang="en-US" dirty="0" smtClean="0"/>
                  <a:t>Prior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:r>
                  <a:rPr lang="en-US" dirty="0" err="1" smtClean="0"/>
                  <a:t>Wishart</a:t>
                </a:r>
                <a:r>
                  <a:rPr lang="en-US" dirty="0" smtClean="0"/>
                  <a:t>(V=0,nu=-2)</a:t>
                </a:r>
              </a:p>
              <a:p>
                <a:pPr lvl="2"/>
                <a:r>
                  <a:rPr lang="en-US" dirty="0" smtClean="0"/>
                  <a:t>“The </a:t>
                </a:r>
                <a:r>
                  <a:rPr lang="en-US" dirty="0"/>
                  <a:t>inverse gamma is a special case of the inverse </a:t>
                </a:r>
                <a:r>
                  <a:rPr lang="en-US" dirty="0" err="1"/>
                  <a:t>Wishart</a:t>
                </a:r>
                <a:r>
                  <a:rPr lang="en-US" dirty="0"/>
                  <a:t>, although it is </a:t>
                </a:r>
                <a:r>
                  <a:rPr lang="en-US" dirty="0" err="1" smtClean="0"/>
                  <a:t>parametrised</a:t>
                </a:r>
                <a:r>
                  <a:rPr lang="en-US" dirty="0" smtClean="0"/>
                  <a:t> using </a:t>
                </a:r>
                <a:r>
                  <a:rPr lang="en-US" dirty="0"/>
                  <a:t>shape and scale, where nu = 2 ∗ shape and V = </a:t>
                </a:r>
                <a:r>
                  <a:rPr lang="en-US" dirty="0" smtClean="0"/>
                  <a:t>scale/shape </a:t>
                </a:r>
                <a:r>
                  <a:rPr lang="en-US" dirty="0"/>
                  <a:t>(or shape = </a:t>
                </a:r>
                <a:r>
                  <a:rPr lang="en-US" dirty="0" smtClean="0"/>
                  <a:t>nu/2 and </a:t>
                </a:r>
                <a:r>
                  <a:rPr lang="en-US" dirty="0"/>
                  <a:t>scale </a:t>
                </a:r>
                <a:r>
                  <a:rPr lang="en-US" dirty="0" smtClean="0"/>
                  <a:t>= </a:t>
                </a:r>
                <a:r>
                  <a:rPr lang="en-US" dirty="0" err="1" smtClean="0"/>
                  <a:t>nu</a:t>
                </a:r>
                <a:r>
                  <a:rPr lang="en-US" dirty="0" err="1"/>
                  <a:t>∗</a:t>
                </a:r>
                <a:r>
                  <a:rPr lang="en-US" dirty="0" err="1" smtClean="0"/>
                  <a:t>V</a:t>
                </a:r>
                <a:r>
                  <a:rPr lang="en-US" dirty="0" smtClean="0"/>
                  <a:t>/2).”</a:t>
                </a:r>
              </a:p>
              <a:p>
                <a:pPr lvl="1"/>
                <a:r>
                  <a:rPr lang="en-US" dirty="0"/>
                  <a:t>Prior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 err="1" smtClean="0"/>
                  <a:t>Wishart</a:t>
                </a:r>
                <a:r>
                  <a:rPr lang="en-US" dirty="0" smtClean="0"/>
                  <a:t>(1,1)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224" t="-2793" r="-1794" b="-1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857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</Template>
  <TotalTime>0</TotalTime>
  <Words>2534</Words>
  <Application>Microsoft Office PowerPoint</Application>
  <PresentationFormat>On-screen Show (16:9)</PresentationFormat>
  <Paragraphs>437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Calibri</vt:lpstr>
      <vt:lpstr>Cambria Math</vt:lpstr>
      <vt:lpstr>Consolas</vt:lpstr>
      <vt:lpstr>SAS Monospace</vt:lpstr>
      <vt:lpstr>Tw Cen MT</vt:lpstr>
      <vt:lpstr>Tw Cen MT (Body)</vt:lpstr>
      <vt:lpstr>Wingdings</vt:lpstr>
      <vt:lpstr>Wingdings 2</vt:lpstr>
      <vt:lpstr>WidescreenPresentation16x9</vt:lpstr>
      <vt:lpstr>Getting Started with Bayesian GLMM in  R, SAS, Mplus, &amp; WinBUGS</vt:lpstr>
      <vt:lpstr>Objectives</vt:lpstr>
      <vt:lpstr>Unpacking GLMM</vt:lpstr>
      <vt:lpstr>Unpacking GLMM continued</vt:lpstr>
      <vt:lpstr>Bayesian Inference for GLMM</vt:lpstr>
      <vt:lpstr>GLMM Inference in R</vt:lpstr>
      <vt:lpstr>MCMCglmm function</vt:lpstr>
      <vt:lpstr>Example Dataset</vt:lpstr>
      <vt:lpstr>MCMCglmm fit to ChickWeight (See Chpt 4 of Hadfield course notes)</vt:lpstr>
      <vt:lpstr>MCMCglmm fit to ChickWeight </vt:lpstr>
      <vt:lpstr>MCMCglmm fit to ChickWeight</vt:lpstr>
      <vt:lpstr>MCMCglmm fit to ChickWeight</vt:lpstr>
      <vt:lpstr>MCMCglmm Output for Quadratic Random Effect Model</vt:lpstr>
      <vt:lpstr>MCMCglmm fit to ChickWeight</vt:lpstr>
      <vt:lpstr>REML fit to ChickWeight</vt:lpstr>
      <vt:lpstr>WinBUGS code</vt:lpstr>
      <vt:lpstr>WinBUGS code</vt:lpstr>
      <vt:lpstr>WinBUGS Output</vt:lpstr>
      <vt:lpstr>Mplus code</vt:lpstr>
      <vt:lpstr>Mplus Output</vt:lpstr>
      <vt:lpstr>SAS proc mcmc</vt:lpstr>
      <vt:lpstr>SAS Output</vt:lpstr>
      <vt:lpstr>Comparison of parameter estimates</vt:lpstr>
      <vt:lpstr>Why the differences?</vt:lpstr>
      <vt:lpstr>Which prior should I use?</vt:lpstr>
      <vt:lpstr>Examining MCMC Diagnostics</vt:lpstr>
      <vt:lpstr>Pros and Cons MCMCglmm</vt:lpstr>
      <vt:lpstr>More MCMCglmm info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2014-10-07T04:24:15Z</dcterms:created>
  <dcterms:modified xsi:type="dcterms:W3CDTF">2014-11-04T13:19:57Z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