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263" r:id="rId5"/>
    <p:sldId id="262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80" r:id="rId14"/>
    <p:sldId id="281" r:id="rId15"/>
    <p:sldId id="282" r:id="rId16"/>
    <p:sldId id="283" r:id="rId17"/>
    <p:sldId id="271" r:id="rId18"/>
    <p:sldId id="284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58" r:id="rId27"/>
    <p:sldId id="26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F341A-D715-4326-8E28-1C3C853EFA8A}" type="datetimeFigureOut">
              <a:rPr lang="en-US"/>
              <a:t>11/3/2015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A4017-1E52-4982-B366-783C596CAC8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6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4017-1E52-4982-B366-783C596CAC8D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10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4017-1E52-4982-B366-783C596CAC8D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45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4017-1E52-4982-B366-783C596CAC8D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75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4017-1E52-4982-B366-783C596CAC8D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08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4017-1E52-4982-B366-783C596CAC8D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01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4017-1E52-4982-B366-783C596CAC8D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06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4017-1E52-4982-B366-783C596CAC8D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85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4017-1E52-4982-B366-783C596CAC8D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486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4017-1E52-4982-B366-783C596CAC8D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652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4017-1E52-4982-B366-783C596CAC8D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775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4017-1E52-4982-B366-783C596CAC8D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52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4017-1E52-4982-B366-783C596CAC8D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578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4017-1E52-4982-B366-783C596CAC8D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354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4017-1E52-4982-B366-783C596CAC8D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243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4017-1E52-4982-B366-783C596CAC8D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106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4017-1E52-4982-B366-783C596CAC8D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718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4017-1E52-4982-B366-783C596CAC8D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339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4017-1E52-4982-B366-783C596CAC8D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888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4017-1E52-4982-B366-783C596CAC8D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349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4017-1E52-4982-B366-783C596CAC8D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67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4017-1E52-4982-B366-783C596CAC8D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4017-1E52-4982-B366-783C596CAC8D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96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4017-1E52-4982-B366-783C596CAC8D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8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4017-1E52-4982-B366-783C596CAC8D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07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4017-1E52-4982-B366-783C596CAC8D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96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4017-1E52-4982-B366-783C596CAC8D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57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4017-1E52-4982-B366-783C596CAC8D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32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oon.ouhsc.edu/dw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en.wikipedia.org/wiki/Hermitian_matrix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Positive_definite_matrix" TargetMode="External"/><Relationship Id="rId5" Type="http://schemas.openxmlformats.org/officeDocument/2006/relationships/hyperlink" Target="https://en.wikipedia.org/wiki/Lower_triangular_matrix" TargetMode="External"/><Relationship Id="rId4" Type="http://schemas.openxmlformats.org/officeDocument/2006/relationships/hyperlink" Target="https://en.wikipedia.org/wiki/Positive-definite_matrix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hyperlink" Target="https://en.wikipedia.org/wiki/Gaussian_eliminatio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1" y="1300785"/>
            <a:ext cx="9489207" cy="250921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w Cen MT" charset="0"/>
              </a:rPr>
              <a:t>Monte Carlo SimulatiON of data That Follows a given covariance structure (using R, SAS and PYTHON)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/>
              <a:t>Dee H. Wu, Ph.D.</a:t>
            </a:r>
          </a:p>
          <a:p>
            <a:r>
              <a:rPr lang="en-US" dirty="0"/>
              <a:t>Associate </a:t>
            </a:r>
            <a:r>
              <a:rPr lang="en-US" dirty="0" err="1"/>
              <a:t>PRofessor</a:t>
            </a:r>
            <a:endParaRPr lang="en-US" dirty="0"/>
          </a:p>
          <a:p>
            <a:r>
              <a:rPr lang="en-US" dirty="0"/>
              <a:t>Department of Radiological </a:t>
            </a:r>
            <a:r>
              <a:rPr lang="en-US" dirty="0" smtClean="0"/>
              <a:t>Sciences</a:t>
            </a:r>
          </a:p>
          <a:p>
            <a:r>
              <a:rPr lang="en-US" dirty="0" smtClean="0">
                <a:hlinkClick r:id="rId3"/>
              </a:rPr>
              <a:t>http://moon.ouhsc.edu/dwu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8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069" y="203409"/>
            <a:ext cx="1905000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Screen Shot 2015-08-11 at 7.33.45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627" y="1883111"/>
            <a:ext cx="9700250" cy="407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9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069" y="203409"/>
            <a:ext cx="1905000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Screen Shot 2015-08-11 at 7.33.50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288" y="1041400"/>
            <a:ext cx="8007541" cy="426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6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069" y="203409"/>
            <a:ext cx="1905000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Screen Shot 2015-08-11 at 7.38.25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363" y="855663"/>
            <a:ext cx="7011703" cy="492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069" y="203409"/>
            <a:ext cx="1905000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Screen Shot 2015-08-11 at 7.39.20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475" y="912813"/>
            <a:ext cx="6961972" cy="473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1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069" y="203409"/>
            <a:ext cx="1905000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Screen Shot 2015-08-11 at 7.39.40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791" y="1414714"/>
            <a:ext cx="9844422" cy="46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25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069" y="203409"/>
            <a:ext cx="1905000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Screen Shot 2015-08-11 at 7.39.53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159" y="859793"/>
            <a:ext cx="7948600" cy="499919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16075" y="4192588"/>
            <a:ext cx="2833152" cy="1282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8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48" b="27865"/>
          <a:stretch/>
        </p:blipFill>
        <p:spPr>
          <a:xfrm>
            <a:off x="8281358" y="388188"/>
            <a:ext cx="3070016" cy="1473200"/>
          </a:xfrm>
          <a:prstGeom prst="rect">
            <a:avLst/>
          </a:prstGeom>
        </p:spPr>
      </p:pic>
      <p:pic>
        <p:nvPicPr>
          <p:cNvPr id="2" name="Picture 1" descr="Screen Shot 2015-08-11 at 8.03.59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64" y="788524"/>
            <a:ext cx="6938580" cy="5122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64513" y="3200400"/>
            <a:ext cx="3156141" cy="9233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/>
              <a:t>slide from:</a:t>
            </a:r>
            <a:endParaRPr lang="en-US" dirty="0"/>
          </a:p>
          <a:p>
            <a:r>
              <a:rPr lang="en-US"/>
              <a:t>https://web.stanford.edu/class/cs276a/handouts/lecture15.ppt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48" b="27865"/>
          <a:stretch/>
        </p:blipFill>
        <p:spPr>
          <a:xfrm>
            <a:off x="8285798" y="396240"/>
            <a:ext cx="3070016" cy="147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58002" y="3107030"/>
            <a:ext cx="2743200" cy="9233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Review of factorization</a:t>
            </a:r>
            <a:endParaRPr lang="en-US" dirty="0"/>
          </a:p>
          <a:p>
            <a:pPr algn="ctr"/>
            <a:r>
              <a:rPr lang="en-US"/>
              <a:t>(via understanding PCA)</a:t>
            </a:r>
            <a:endParaRPr lang="en-US" dirty="0"/>
          </a:p>
          <a:p>
            <a:pPr algn="ctr"/>
            <a:r>
              <a:rPr lang="en-US"/>
              <a:t>and eigenvalues</a:t>
            </a:r>
            <a:endParaRPr lang="en-US" dirty="0"/>
          </a:p>
        </p:txBody>
      </p:sp>
      <p:pic>
        <p:nvPicPr>
          <p:cNvPr id="7" name="Picture 6" descr="Screen Shot 2015-08-11 at 8.14.28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8" y="1085850"/>
            <a:ext cx="6443283" cy="437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9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48" b="27865"/>
          <a:stretch/>
        </p:blipFill>
        <p:spPr>
          <a:xfrm>
            <a:off x="8285798" y="396240"/>
            <a:ext cx="3070016" cy="147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55322" y="3214516"/>
            <a:ext cx="2743200" cy="9233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How Eigenvalues relate</a:t>
            </a:r>
            <a:endParaRPr lang="en-US" dirty="0"/>
          </a:p>
          <a:p>
            <a:pPr algn="ctr"/>
            <a:r>
              <a:rPr lang="en-US"/>
              <a:t>to Principal Components</a:t>
            </a:r>
            <a:endParaRPr lang="en-US" dirty="0"/>
          </a:p>
          <a:p>
            <a:pPr algn="ctr"/>
            <a:endParaRPr lang="en-US" dirty="0"/>
          </a:p>
        </p:txBody>
      </p:sp>
      <p:pic>
        <p:nvPicPr>
          <p:cNvPr id="6" name="Picture 5" descr="220px-GaussianScatterPC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8401" y="595944"/>
            <a:ext cx="4717118" cy="4419024"/>
          </a:xfrm>
          <a:prstGeom prst="rect">
            <a:avLst/>
          </a:prstGeom>
        </p:spPr>
      </p:pic>
      <p:pic>
        <p:nvPicPr>
          <p:cNvPr id="7" name="Picture 6" descr="320px-Mona_Lisa_eigenvector_gri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850" y="4713251"/>
            <a:ext cx="2205770" cy="153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7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48" b="27865"/>
          <a:stretch/>
        </p:blipFill>
        <p:spPr>
          <a:xfrm>
            <a:off x="8285798" y="396240"/>
            <a:ext cx="3070016" cy="1473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46250" y="743107"/>
            <a:ext cx="8821738" cy="313932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>
                <a:latin typeface="Courier New" charset="0"/>
                <a:cs typeface="Courier New"/>
              </a:rPr>
              <a:t>data a(type=corr);                                                      </a:t>
            </a:r>
          </a:p>
          <a:p>
            <a:r>
              <a:rPr lang="en-US" dirty="0">
                <a:latin typeface="Courier New" charset="0"/>
                <a:cs typeface="Courier New"/>
              </a:rPr>
              <a:t>     input _name_ $ _type_ $ x1-x3;                                    </a:t>
            </a:r>
          </a:p>
          <a:p>
            <a:r>
              <a:rPr lang="en-US" dirty="0">
                <a:latin typeface="Courier New" charset="0"/>
                <a:cs typeface="Courier New"/>
              </a:rPr>
              <a:t>     cards;                                                             </a:t>
            </a:r>
          </a:p>
          <a:p>
            <a:r>
              <a:rPr lang="en-US" dirty="0">
                <a:latin typeface="Courier New" charset="0"/>
                <a:cs typeface="Courier New"/>
              </a:rPr>
              <a:t> .   MEAN     1     1      1    1                                     </a:t>
            </a:r>
          </a:p>
          <a:p>
            <a:r>
              <a:rPr lang="en-US" dirty="0">
                <a:latin typeface="Courier New" charset="0"/>
                <a:cs typeface="Courier New"/>
              </a:rPr>
              <a:t> .   STD      1     1      1    1                                      </a:t>
            </a:r>
          </a:p>
          <a:p>
            <a:r>
              <a:rPr lang="pt-BR" dirty="0">
                <a:latin typeface="Courier New" charset="0"/>
                <a:cs typeface="Courier New"/>
              </a:rPr>
              <a:t> .   N       100   100   100    100                                        </a:t>
            </a:r>
            <a:endParaRPr lang="en-US" dirty="0">
              <a:latin typeface="Courier New" charset="0"/>
              <a:cs typeface="Courier New"/>
            </a:endParaRPr>
          </a:p>
          <a:p>
            <a:r>
              <a:rPr lang="en-US" dirty="0">
                <a:latin typeface="Courier New" charset="0"/>
                <a:cs typeface="Courier New"/>
              </a:rPr>
              <a:t> x1  CORR   1.00      .      .   .                                      </a:t>
            </a:r>
          </a:p>
          <a:p>
            <a:r>
              <a:rPr lang="en-US" dirty="0">
                <a:latin typeface="Courier New" charset="0"/>
                <a:cs typeface="Courier New"/>
              </a:rPr>
              <a:t> x2  CORR    .70   1.00      .    .                                      </a:t>
            </a:r>
          </a:p>
          <a:p>
            <a:r>
              <a:rPr lang="en-US" dirty="0">
                <a:latin typeface="Courier New" charset="0"/>
                <a:cs typeface="Courier New"/>
              </a:rPr>
              <a:t> x3  CORR    .70    .95   1.00   .</a:t>
            </a:r>
          </a:p>
          <a:p>
            <a:r>
              <a:rPr lang="en-US" dirty="0">
                <a:latin typeface="Courier New" charset="0"/>
                <a:cs typeface="Courier New"/>
              </a:rPr>
              <a:t> x4  CORR    .50    0.3   0.3    1.0                                    </a:t>
            </a:r>
          </a:p>
          <a:p>
            <a:r>
              <a:rPr lang="en-US" dirty="0">
                <a:latin typeface="Courier New" charset="0"/>
                <a:cs typeface="Courier New"/>
              </a:rPr>
              <a:t>run;  </a:t>
            </a:r>
            <a:r>
              <a:rPr lang="en-US">
                <a:latin typeface="Courier New"/>
                <a:cs typeface="Courier New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83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04846" y="2113471"/>
            <a:ext cx="8367622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W Cen MT" charset="0"/>
              </a:rPr>
              <a:t> </a:t>
            </a:r>
            <a:r>
              <a:rPr lang="en-US" sz="3600" dirty="0" smtClean="0"/>
              <a:t>For </a:t>
            </a:r>
            <a:r>
              <a:rPr lang="en-US" sz="3600" dirty="0"/>
              <a:t>this presentation, we will </a:t>
            </a:r>
            <a:r>
              <a:rPr lang="en-US" sz="3600" dirty="0" smtClean="0"/>
              <a:t>go over how </a:t>
            </a:r>
            <a:r>
              <a:rPr lang="en-US" sz="3600" dirty="0"/>
              <a:t>to </a:t>
            </a:r>
            <a:r>
              <a:rPr lang="en-US" sz="3600" dirty="0" smtClean="0"/>
              <a:t>generate multivariate </a:t>
            </a:r>
            <a:r>
              <a:rPr lang="en-US" sz="3600" dirty="0"/>
              <a:t>simulated </a:t>
            </a:r>
            <a:r>
              <a:rPr lang="en-US" sz="3600" dirty="0" smtClean="0"/>
              <a:t>data given </a:t>
            </a:r>
            <a:r>
              <a:rPr lang="en-US" sz="3600" dirty="0"/>
              <a:t>a specific covariance matrix of the data</a:t>
            </a:r>
            <a:r>
              <a:rPr lang="en-US" sz="3600" dirty="0" smtClean="0"/>
              <a:t> </a:t>
            </a:r>
            <a:r>
              <a:rPr lang="en-US" sz="3600" dirty="0"/>
              <a:t>in </a:t>
            </a:r>
            <a:r>
              <a:rPr lang="en-US" sz="3600" dirty="0" smtClean="0"/>
              <a:t>R and SAS, as well as some Python in example. </a:t>
            </a:r>
            <a:endParaRPr lang="en-US" sz="3600" dirty="0">
              <a:latin typeface="TW Cen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10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48" b="27865"/>
          <a:stretch/>
        </p:blipFill>
        <p:spPr>
          <a:xfrm>
            <a:off x="8285798" y="396240"/>
            <a:ext cx="3070016" cy="1473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9480" y="253100"/>
            <a:ext cx="11449574" cy="618630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1600" dirty="0">
                <a:latin typeface="Courier New" charset="0"/>
              </a:rPr>
              <a:t>/*Remember to highlight the macro and the run together when you run the sas)</a:t>
            </a:r>
          </a:p>
          <a:p>
            <a:r>
              <a:rPr lang="en-US" sz="1600" dirty="0">
                <a:latin typeface="Courier New" charset="0"/>
              </a:rPr>
              <a:t>%MACRO RMNC (DATA=,OUT=,SEED=0);</a:t>
            </a:r>
          </a:p>
          <a:p>
            <a:r>
              <a:rPr lang="en-US" dirty="0">
                <a:latin typeface="Courier New" charset="0"/>
              </a:rPr>
              <a:t/>
            </a:r>
            <a:br>
              <a:rPr lang="en-US" dirty="0">
                <a:latin typeface="Courier New" charset="0"/>
              </a:rPr>
            </a:br>
            <a:endParaRPr lang="en-US" dirty="0">
              <a:latin typeface="Courier New" charset="0"/>
            </a:endParaRPr>
          </a:p>
          <a:p>
            <a:r>
              <a:rPr lang="en-US" sz="1600" dirty="0">
                <a:latin typeface="Courier New" charset="0"/>
              </a:rPr>
              <a:t> /* obtain the names of the random variables to be generated. */</a:t>
            </a:r>
          </a:p>
          <a:p>
            <a:r>
              <a:rPr lang="en-US" sz="1600" dirty="0">
                <a:latin typeface="Courier New" charset="0"/>
              </a:rPr>
              <a:t> /* the names are stored in macro variables V1, V2,...        */</a:t>
            </a:r>
          </a:p>
          <a:p>
            <a:r>
              <a:rPr lang="en-US" sz="1600" dirty="0">
                <a:latin typeface="Courier New" charset="0"/>
              </a:rPr>
              <a:t> /* macro variable VNAMES has all these variable names        */</a:t>
            </a:r>
          </a:p>
          <a:p>
            <a:r>
              <a:rPr lang="en-US" sz="1600" dirty="0">
                <a:latin typeface="Courier New" charset="0"/>
              </a:rPr>
              <a:t> /* concatenated into one long string.                        */</a:t>
            </a:r>
          </a:p>
          <a:p>
            <a:r>
              <a:rPr lang="en-US" dirty="0">
                <a:latin typeface="Courier New" charset="0"/>
              </a:rPr>
              <a:t/>
            </a:r>
            <a:br>
              <a:rPr lang="en-US" dirty="0">
                <a:latin typeface="Courier New" charset="0"/>
              </a:rPr>
            </a:br>
            <a:endParaRPr lang="en-US" dirty="0">
              <a:latin typeface="Courier New" charset="0"/>
            </a:endParaRPr>
          </a:p>
          <a:p>
            <a:r>
              <a:rPr lang="en-US" sz="1600" dirty="0">
                <a:latin typeface="Courier New" charset="0"/>
              </a:rPr>
              <a:t> PROC CONTENTS DATA=&amp;DATA(DROP=_TYPE_ _NAME_) OUT=_DATA_(KEEP=NAME) NOPRINT;</a:t>
            </a:r>
          </a:p>
          <a:p>
            <a:r>
              <a:rPr lang="en-US" sz="1600" dirty="0">
                <a:latin typeface="Courier New" charset="0"/>
              </a:rPr>
              <a:t>      RUN;</a:t>
            </a:r>
          </a:p>
          <a:p>
            <a:r>
              <a:rPr lang="en-US" sz="1600" dirty="0">
                <a:latin typeface="Courier New" charset="0"/>
              </a:rPr>
              <a:t> DATA _DATA_;</a:t>
            </a:r>
          </a:p>
          <a:p>
            <a:r>
              <a:rPr lang="en-US" sz="1600" dirty="0">
                <a:latin typeface="Courier New" charset="0"/>
              </a:rPr>
              <a:t>      SET _LAST_ END=END;</a:t>
            </a:r>
          </a:p>
          <a:p>
            <a:r>
              <a:rPr lang="en-US" sz="1600" dirty="0">
                <a:latin typeface="Courier New" charset="0"/>
              </a:rPr>
              <a:t>      RETAIN N 0;</a:t>
            </a:r>
          </a:p>
          <a:p>
            <a:r>
              <a:rPr lang="en-US" sz="1600" dirty="0">
                <a:latin typeface="Courier New" charset="0"/>
              </a:rPr>
              <a:t>      N=N+1;</a:t>
            </a:r>
          </a:p>
          <a:p>
            <a:r>
              <a:rPr lang="en-US" sz="1600" dirty="0">
                <a:latin typeface="Courier New" charset="0"/>
              </a:rPr>
              <a:t>      V=COMPRESS('V'||COMPRESS(PUT(N,6.0)));</a:t>
            </a:r>
          </a:p>
          <a:p>
            <a:r>
              <a:rPr lang="en-US" sz="1600" dirty="0">
                <a:latin typeface="Courier New" charset="0"/>
              </a:rPr>
              <a:t>      CALL SYMPUT(V,NAME);</a:t>
            </a:r>
          </a:p>
          <a:p>
            <a:r>
              <a:rPr lang="en-US" sz="1600" dirty="0">
                <a:latin typeface="Courier New" charset="0"/>
              </a:rPr>
              <a:t>      IF END THEN CALL SYMPUT('NV',LEFT(PUT(N,6.)));</a:t>
            </a:r>
          </a:p>
          <a:p>
            <a:r>
              <a:rPr lang="en-US" sz="1600" dirty="0">
                <a:latin typeface="Courier New" charset="0"/>
              </a:rPr>
              <a:t>      RUN;</a:t>
            </a:r>
          </a:p>
          <a:p>
            <a:r>
              <a:rPr lang="en-US" sz="1600" dirty="0">
                <a:latin typeface="Courier New" charset="0"/>
              </a:rPr>
              <a:t> %LET VNAMES=&amp;V1;</a:t>
            </a:r>
          </a:p>
          <a:p>
            <a:r>
              <a:rPr lang="en-US" sz="1600" dirty="0">
                <a:latin typeface="Courier New" charset="0"/>
              </a:rPr>
              <a:t> %DO I=2 %TO &amp;NV;</a:t>
            </a:r>
          </a:p>
          <a:p>
            <a:r>
              <a:rPr lang="en-US" sz="1600" dirty="0">
                <a:latin typeface="Courier New" charset="0"/>
              </a:rPr>
              <a:t>     %LET VNAMES=&amp;VNAMES &amp;&amp;V&amp;I;</a:t>
            </a:r>
          </a:p>
          <a:p>
            <a:r>
              <a:rPr lang="en-US" sz="1600" dirty="0">
                <a:latin typeface="Courier New" charset="0"/>
              </a:rPr>
              <a:t> %END;</a:t>
            </a:r>
          </a:p>
        </p:txBody>
      </p:sp>
    </p:spTree>
    <p:extLst>
      <p:ext uri="{BB962C8B-B14F-4D97-AF65-F5344CB8AC3E}">
        <p14:creationId xmlns:p14="http://schemas.microsoft.com/office/powerpoint/2010/main" val="153682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48" b="27865"/>
          <a:stretch/>
        </p:blipFill>
        <p:spPr>
          <a:xfrm>
            <a:off x="8285798" y="396240"/>
            <a:ext cx="3070016" cy="1473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0702" y="518476"/>
            <a:ext cx="10396538" cy="6986528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r>
              <a:rPr lang="en-US" sz="1600" dirty="0">
                <a:latin typeface="Courier New" charset="0"/>
              </a:rPr>
              <a:t>/* obtain the matrix of factor patterns and other statistics. */</a:t>
            </a:r>
            <a:endParaRPr lang="en-US" sz="1600" dirty="0">
              <a:latin typeface="Courier New" charset="0"/>
            </a:endParaRPr>
          </a:p>
          <a:p>
            <a:r>
              <a:rPr lang="en-US" sz="1600" dirty="0">
                <a:latin typeface="Courier New" charset="0"/>
              </a:rPr>
              <a:t/>
            </a:r>
            <a:br>
              <a:rPr lang="en-US" sz="1600" dirty="0">
                <a:latin typeface="Courier New" charset="0"/>
              </a:rPr>
            </a:br>
            <a:endParaRPr lang="en-US" sz="1600" dirty="0">
              <a:latin typeface="Courier New" charset="0"/>
            </a:endParaRPr>
          </a:p>
          <a:p>
            <a:r>
              <a:rPr lang="pt-BR" sz="1600" dirty="0">
                <a:latin typeface="Courier New" charset="0"/>
              </a:rPr>
              <a:t> PROC FACTOR DATA=&amp;DATA NFACT=&amp;NV NOPRINT</a:t>
            </a:r>
            <a:endParaRPr lang="en-US" sz="1600" dirty="0">
              <a:latin typeface="Courier New" charset="0"/>
            </a:endParaRPr>
          </a:p>
          <a:p>
            <a:r>
              <a:rPr lang="en-US" sz="1600" dirty="0">
                <a:latin typeface="Courier New" charset="0"/>
              </a:rPr>
              <a:t>             OUTSTAT=_PTTRN_(</a:t>
            </a:r>
          </a:p>
          <a:p>
            <a:r>
              <a:rPr lang="en-US" sz="1600" dirty="0">
                <a:latin typeface="Courier New" charset="0"/>
              </a:rPr>
              <a:t>WHERE=(_TYPE_ IN ('MEAN','STD','N','PATTERN')));</a:t>
            </a:r>
          </a:p>
          <a:p>
            <a:r>
              <a:rPr lang="en-US" sz="1600" dirty="0">
                <a:latin typeface="Courier New" charset="0"/>
              </a:rPr>
              <a:t>      RUN;</a:t>
            </a:r>
          </a:p>
          <a:p>
            <a:r>
              <a:rPr lang="en-US" sz="1600" dirty="0">
                <a:latin typeface="Courier New" charset="0"/>
              </a:rPr>
              <a:t/>
            </a:r>
            <a:br>
              <a:rPr lang="en-US" sz="1600" dirty="0">
                <a:latin typeface="Courier New" charset="0"/>
              </a:rPr>
            </a:br>
            <a:endParaRPr lang="en-US" sz="1600" dirty="0">
              <a:latin typeface="Courier New" charset="0"/>
            </a:endParaRPr>
          </a:p>
          <a:p>
            <a:r>
              <a:rPr lang="en-US" sz="1600" dirty="0">
                <a:latin typeface="Courier New" charset="0"/>
              </a:rPr>
              <a:t> /* generate the random numbers.*/</a:t>
            </a:r>
          </a:p>
          <a:p>
            <a:r>
              <a:rPr lang="en-US" sz="1600" dirty="0">
                <a:latin typeface="Courier New" charset="0"/>
              </a:rPr>
              <a:t/>
            </a:r>
            <a:br>
              <a:rPr lang="en-US" sz="1600" dirty="0">
                <a:latin typeface="Courier New" charset="0"/>
              </a:rPr>
            </a:br>
            <a:endParaRPr lang="en-US" sz="1600" dirty="0">
              <a:latin typeface="Courier New" charset="0"/>
            </a:endParaRPr>
          </a:p>
          <a:p>
            <a:r>
              <a:rPr lang="nn-NO" sz="1600" dirty="0">
                <a:latin typeface="Courier New" charset="0"/>
              </a:rPr>
              <a:t> %LET NV2=%EVAL(&amp;NV*&amp;NV);</a:t>
            </a:r>
            <a:endParaRPr lang="en-US" sz="1600" dirty="0">
              <a:latin typeface="Courier New" charset="0"/>
            </a:endParaRPr>
          </a:p>
          <a:p>
            <a:r>
              <a:rPr lang="en-US" sz="1600" dirty="0">
                <a:latin typeface="Courier New" charset="0"/>
              </a:rPr>
              <a:t> DATA &amp;OUT(KEEP=&amp;VNAMES);</a:t>
            </a:r>
          </a:p>
          <a:p>
            <a:r>
              <a:rPr lang="en-US" sz="1600" dirty="0">
                <a:latin typeface="Courier New" charset="0"/>
              </a:rPr>
              <a:t/>
            </a:r>
            <a:br>
              <a:rPr lang="en-US" sz="1600" dirty="0">
                <a:latin typeface="Courier New" charset="0"/>
              </a:rPr>
            </a:br>
            <a:endParaRPr lang="en-US" sz="1600" dirty="0">
              <a:latin typeface="Courier New" charset="0"/>
            </a:endParaRPr>
          </a:p>
          <a:p>
            <a:r>
              <a:rPr lang="en-US" sz="1600" dirty="0">
                <a:latin typeface="Courier New" charset="0"/>
              </a:rPr>
              <a:t>      /* rename the variables to be generated to V1, V2,... in order */</a:t>
            </a:r>
          </a:p>
          <a:p>
            <a:r>
              <a:rPr lang="en-US" sz="1600" dirty="0">
                <a:latin typeface="Courier New" charset="0"/>
              </a:rPr>
              <a:t>      /* to avoid any interference with the data step variables.     */</a:t>
            </a:r>
          </a:p>
          <a:p>
            <a:r>
              <a:rPr lang="en-US" sz="1600" dirty="0">
                <a:latin typeface="Courier New" charset="0"/>
              </a:rPr>
              <a:t/>
            </a:r>
            <a:br>
              <a:rPr lang="en-US" sz="1600" dirty="0">
                <a:latin typeface="Courier New" charset="0"/>
              </a:rPr>
            </a:br>
            <a:endParaRPr lang="en-US" sz="1600" dirty="0">
              <a:latin typeface="Courier New" charset="0"/>
            </a:endParaRPr>
          </a:p>
          <a:p>
            <a:r>
              <a:rPr lang="en-US" sz="1600" dirty="0">
                <a:latin typeface="Courier New" charset="0"/>
              </a:rPr>
              <a:t>      SET _PTTRN_(KEEP=&amp;VNAMES _TYPE_ RENAME=(         </a:t>
            </a:r>
          </a:p>
          <a:p>
            <a:r>
              <a:rPr lang="en-US" sz="1600" dirty="0">
                <a:latin typeface="Courier New" charset="0"/>
              </a:rPr>
              <a:t>      %DO I=1 %TO &amp;NV;</a:t>
            </a:r>
          </a:p>
          <a:p>
            <a:r>
              <a:rPr lang="en-US" sz="1600" dirty="0">
                <a:latin typeface="Courier New" charset="0"/>
              </a:rPr>
              <a:t>                                              &amp;&amp;V&amp;I=V&amp;I</a:t>
            </a:r>
          </a:p>
          <a:p>
            <a:r>
              <a:rPr lang="en-US" sz="1600" dirty="0">
                <a:latin typeface="Courier New" charset="0"/>
              </a:rPr>
              <a:t>                                                        %END;</a:t>
            </a:r>
          </a:p>
          <a:p>
            <a:r>
              <a:rPr lang="en-US" sz="1600" dirty="0">
                <a:latin typeface="Courier New" charset="0"/>
              </a:rPr>
              <a:t>                                                       )) END=LASTFACT;</a:t>
            </a:r>
          </a:p>
          <a:p>
            <a:r>
              <a:rPr lang="en-US" sz="1600" dirty="0">
                <a:latin typeface="Courier New" charset="0"/>
              </a:rPr>
              <a:t>      RETAIN;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7080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48" b="27865"/>
          <a:stretch/>
        </p:blipFill>
        <p:spPr>
          <a:xfrm>
            <a:off x="8285798" y="396240"/>
            <a:ext cx="3070016" cy="1473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6292" y="220327"/>
            <a:ext cx="10542587" cy="7971413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r>
              <a:rPr lang="en-US" sz="1400" dirty="0">
                <a:latin typeface="Courier New" charset="0"/>
              </a:rPr>
              <a:t>      /* read and store the matrix of factor patterns. */</a:t>
            </a:r>
          </a:p>
          <a:p>
            <a:r>
              <a:rPr lang="en-US" sz="1400" dirty="0">
                <a:latin typeface="Courier New" charset="0"/>
              </a:rPr>
              <a:t>      </a:t>
            </a:r>
          </a:p>
          <a:p>
            <a:r>
              <a:rPr lang="en-US" sz="1400" dirty="0">
                <a:latin typeface="Courier New" charset="0"/>
              </a:rPr>
              <a:t>IF _TYPE_='PATTERN' THEN DO; DO I=1 TO &amp;NV;</a:t>
            </a:r>
          </a:p>
          <a:p>
            <a:r>
              <a:rPr lang="en-US" dirty="0">
                <a:latin typeface="Courier New" charset="0"/>
              </a:rPr>
              <a:t/>
            </a:r>
            <a:br>
              <a:rPr lang="en-US" dirty="0">
                <a:latin typeface="Courier New" charset="0"/>
              </a:rPr>
            </a:br>
            <a:endParaRPr lang="en-US" dirty="0">
              <a:latin typeface="Courier New" charset="0"/>
            </a:endParaRPr>
          </a:p>
          <a:p>
            <a:r>
              <a:rPr lang="en-US" sz="1400" dirty="0">
                <a:latin typeface="Courier New" charset="0"/>
              </a:rPr>
              <a:t>  /* here we utilize the fact that the  */</a:t>
            </a:r>
          </a:p>
          <a:p>
            <a:r>
              <a:rPr lang="en-US" sz="1400" dirty="0">
                <a:latin typeface="Courier New" charset="0"/>
              </a:rPr>
              <a:t>  /* observations of the factor pattern */</a:t>
            </a:r>
          </a:p>
          <a:p>
            <a:r>
              <a:rPr lang="en-US" sz="1400" dirty="0">
                <a:latin typeface="Courier New" charset="0"/>
              </a:rPr>
              <a:t>  /* start at observation #4.           */</a:t>
            </a:r>
            <a:r>
              <a:rPr lang="en-US" dirty="0">
                <a:latin typeface="Courier New" charset="0"/>
              </a:rPr>
              <a:t/>
            </a:r>
            <a:br>
              <a:rPr lang="en-US" dirty="0">
                <a:latin typeface="Courier New" charset="0"/>
              </a:rPr>
            </a:br>
            <a:endParaRPr lang="en-US" dirty="0">
              <a:latin typeface="Courier New" charset="0"/>
            </a:endParaRPr>
          </a:p>
          <a:p>
            <a:r>
              <a:rPr lang="en-US" sz="1400" dirty="0">
                <a:latin typeface="Courier New" charset="0"/>
              </a:rPr>
              <a:t>                                      FPATTERN(_N_-3,I)=V(I);</a:t>
            </a:r>
          </a:p>
          <a:p>
            <a:r>
              <a:rPr lang="en-US" sz="1400" dirty="0">
                <a:latin typeface="Courier New" charset="0"/>
              </a:rPr>
              <a:t>                                   END;</a:t>
            </a:r>
          </a:p>
          <a:p>
            <a:r>
              <a:rPr lang="en-US" sz="1400" dirty="0">
                <a:latin typeface="Courier New" charset="0"/>
              </a:rPr>
              <a:t>                               END;</a:t>
            </a:r>
            <a:r>
              <a:rPr lang="en-US" dirty="0">
                <a:latin typeface="Courier New" charset="0"/>
              </a:rPr>
              <a:t/>
            </a:r>
            <a:br>
              <a:rPr lang="en-US" dirty="0">
                <a:latin typeface="Courier New" charset="0"/>
              </a:rPr>
            </a:br>
            <a:endParaRPr lang="en-US" dirty="0">
              <a:latin typeface="Courier New" charset="0"/>
            </a:endParaRPr>
          </a:p>
          <a:p>
            <a:r>
              <a:rPr lang="en-US" sz="1400" dirty="0">
                <a:latin typeface="Courier New" charset="0"/>
              </a:rPr>
              <a:t>      /* read and store the means. */</a:t>
            </a:r>
          </a:p>
          <a:p>
            <a:r>
              <a:rPr lang="en-US" dirty="0">
                <a:latin typeface="Courier New" charset="0"/>
              </a:rPr>
              <a:t/>
            </a:r>
            <a:br>
              <a:rPr lang="en-US" dirty="0">
                <a:latin typeface="Courier New" charset="0"/>
              </a:rPr>
            </a:br>
            <a:endParaRPr lang="en-US" dirty="0">
              <a:latin typeface="Courier New" charset="0"/>
            </a:endParaRPr>
          </a:p>
          <a:p>
            <a:r>
              <a:rPr lang="en-US" sz="1400" dirty="0">
                <a:latin typeface="Courier New" charset="0"/>
              </a:rPr>
              <a:t>      IF _TYPE_='MEAN' THEN DO; DO I=1 TO &amp;NV;</a:t>
            </a:r>
          </a:p>
          <a:p>
            <a:r>
              <a:rPr lang="en-US" sz="1400" dirty="0">
                <a:latin typeface="Courier New" charset="0"/>
              </a:rPr>
              <a:t>                                   VMEAN(I)=V(I);</a:t>
            </a:r>
          </a:p>
          <a:p>
            <a:r>
              <a:rPr lang="en-US" sz="1400" dirty="0">
                <a:latin typeface="Courier New" charset="0"/>
              </a:rPr>
              <a:t>                                END;</a:t>
            </a:r>
          </a:p>
          <a:p>
            <a:r>
              <a:rPr lang="en-US" sz="1400" dirty="0">
                <a:latin typeface="Courier New" charset="0"/>
              </a:rPr>
              <a:t>                            END;</a:t>
            </a:r>
          </a:p>
          <a:p>
            <a:r>
              <a:rPr lang="en-US" dirty="0">
                <a:latin typeface="Courier New" charset="0"/>
              </a:rPr>
              <a:t/>
            </a:r>
            <a:br>
              <a:rPr lang="en-US" dirty="0">
                <a:latin typeface="Courier New" charset="0"/>
              </a:rPr>
            </a:br>
            <a:endParaRPr lang="en-US" dirty="0">
              <a:latin typeface="Courier New" charset="0"/>
            </a:endParaRPr>
          </a:p>
          <a:p>
            <a:r>
              <a:rPr lang="en-US" sz="1400" dirty="0">
                <a:latin typeface="Courier New" charset="0"/>
              </a:rPr>
              <a:t>      /* read and store the standard deviations. */</a:t>
            </a:r>
          </a:p>
          <a:p>
            <a:r>
              <a:rPr lang="en-US" dirty="0">
                <a:latin typeface="Courier New" charset="0"/>
              </a:rPr>
              <a:t/>
            </a:r>
            <a:br>
              <a:rPr lang="en-US" dirty="0">
                <a:latin typeface="Courier New" charset="0"/>
              </a:rPr>
            </a:br>
            <a:endParaRPr lang="en-US" dirty="0">
              <a:latin typeface="Courier New" charset="0"/>
            </a:endParaRPr>
          </a:p>
          <a:p>
            <a:r>
              <a:rPr lang="en-US" sz="1400" dirty="0">
                <a:latin typeface="Courier New" charset="0"/>
              </a:rPr>
              <a:t>      IF _TYPE_='STD' THEN DO; DO I=1 TO &amp;NV;</a:t>
            </a:r>
          </a:p>
          <a:p>
            <a:r>
              <a:rPr lang="en-US" sz="1400" dirty="0">
                <a:latin typeface="Courier New" charset="0"/>
              </a:rPr>
              <a:t>                                  VSTD(I)=V(I);</a:t>
            </a:r>
          </a:p>
          <a:p>
            <a:r>
              <a:rPr lang="en-US" sz="1400" dirty="0">
                <a:latin typeface="Courier New" charset="0"/>
              </a:rPr>
              <a:t>                               END;</a:t>
            </a:r>
          </a:p>
          <a:p>
            <a:r>
              <a:rPr lang="en-US" sz="1400" dirty="0">
                <a:latin typeface="Courier New" charset="0"/>
              </a:rPr>
              <a:t>                           END;</a:t>
            </a:r>
          </a:p>
          <a:p>
            <a:pPr algn="ctr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ctr"/>
            <a:r>
              <a:rPr lang="en-US" sz="1600"/>
              <a:t>Click to add text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64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48" b="27865"/>
          <a:stretch/>
        </p:blipFill>
        <p:spPr>
          <a:xfrm>
            <a:off x="8285798" y="396240"/>
            <a:ext cx="3070016" cy="1473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58813" y="649288"/>
            <a:ext cx="8400972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9300" y="190500"/>
            <a:ext cx="11414377" cy="729430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>
                <a:latin typeface="Courier New" charset="0"/>
              </a:rPr>
              <a:t>/* read and store the number of observations. */</a:t>
            </a:r>
          </a:p>
          <a:p>
            <a:r>
              <a:rPr lang="en-US" dirty="0">
                <a:latin typeface="Courier New" charset="0"/>
              </a:rPr>
              <a:t/>
            </a:r>
            <a:br>
              <a:rPr lang="en-US" dirty="0">
                <a:latin typeface="Courier New" charset="0"/>
              </a:rPr>
            </a:br>
            <a:endParaRPr lang="en-US" dirty="0">
              <a:latin typeface="Courier New" charset="0"/>
            </a:endParaRPr>
          </a:p>
          <a:p>
            <a:r>
              <a:rPr lang="en-US" dirty="0">
                <a:latin typeface="Courier New" charset="0"/>
              </a:rPr>
              <a:t>      IF _TYPE_='N' THEN NNUMBERS=V(1);</a:t>
            </a:r>
          </a:p>
          <a:p>
            <a:r>
              <a:rPr lang="en-US" dirty="0">
                <a:latin typeface="Courier New" charset="0"/>
              </a:rPr>
              <a:t/>
            </a:r>
            <a:br>
              <a:rPr lang="en-US" dirty="0">
                <a:latin typeface="Courier New" charset="0"/>
              </a:rPr>
            </a:br>
            <a:endParaRPr lang="en-US" dirty="0">
              <a:latin typeface="Courier New" charset="0"/>
            </a:endParaRPr>
          </a:p>
          <a:p>
            <a:r>
              <a:rPr lang="en-US" dirty="0">
                <a:latin typeface="Courier New" charset="0"/>
              </a:rPr>
              <a:t>      /* all necessary statistics have been read and stored. */</a:t>
            </a:r>
          </a:p>
          <a:p>
            <a:r>
              <a:rPr lang="en-US" dirty="0">
                <a:latin typeface="Courier New" charset="0"/>
              </a:rPr>
              <a:t>      /* start generating the random numbers.                */</a:t>
            </a:r>
          </a:p>
          <a:p>
            <a:r>
              <a:rPr lang="en-US" dirty="0">
                <a:latin typeface="Courier New" charset="0"/>
              </a:rPr>
              <a:t/>
            </a:r>
            <a:br>
              <a:rPr lang="en-US" dirty="0">
                <a:latin typeface="Courier New" charset="0"/>
              </a:rPr>
            </a:br>
            <a:endParaRPr lang="en-US" dirty="0">
              <a:latin typeface="Courier New" charset="0"/>
            </a:endParaRPr>
          </a:p>
          <a:p>
            <a:r>
              <a:rPr lang="en-US" dirty="0">
                <a:latin typeface="Courier New" charset="0"/>
              </a:rPr>
              <a:t>      IF LASTFACT THEN DO;</a:t>
            </a:r>
          </a:p>
          <a:p>
            <a:r>
              <a:rPr lang="en-US" dirty="0">
                <a:latin typeface="Courier New" charset="0"/>
              </a:rPr>
              <a:t/>
            </a:r>
            <a:br>
              <a:rPr lang="en-US" dirty="0">
                <a:latin typeface="Courier New" charset="0"/>
              </a:rPr>
            </a:br>
            <a:endParaRPr lang="en-US" dirty="0">
              <a:latin typeface="Courier New" charset="0"/>
            </a:endParaRPr>
          </a:p>
          <a:p>
            <a:r>
              <a:rPr lang="en-US" dirty="0">
                <a:latin typeface="Courier New" charset="0"/>
              </a:rPr>
              <a:t>         /* set up labels for the random variables. The labels */</a:t>
            </a:r>
          </a:p>
          <a:p>
            <a:r>
              <a:rPr lang="en-US" dirty="0">
                <a:latin typeface="Courier New" charset="0"/>
              </a:rPr>
              <a:t>         /* are stored in macro variables LBL1, LBL2,... and   */</a:t>
            </a:r>
          </a:p>
          <a:p>
            <a:r>
              <a:rPr lang="en-US" dirty="0">
                <a:latin typeface="Courier New" charset="0"/>
              </a:rPr>
              <a:t>         /* used in the subsequent PROC DATASETS.              */</a:t>
            </a:r>
          </a:p>
          <a:p>
            <a:r>
              <a:rPr lang="en-US" dirty="0">
                <a:latin typeface="Courier New" charset="0"/>
              </a:rPr>
              <a:t/>
            </a:r>
            <a:br>
              <a:rPr lang="en-US" dirty="0">
                <a:latin typeface="Courier New" charset="0"/>
              </a:rPr>
            </a:br>
            <a:endParaRPr lang="en-US" dirty="0">
              <a:latin typeface="Courier New" charset="0"/>
            </a:endParaRPr>
          </a:p>
          <a:p>
            <a:r>
              <a:rPr lang="en-US" dirty="0">
                <a:latin typeface="Courier New" charset="0"/>
              </a:rPr>
              <a:t>         %DO I=1 %TO &amp;NV;</a:t>
            </a:r>
          </a:p>
          <a:p>
            <a:r>
              <a:rPr lang="en-US" dirty="0">
                <a:latin typeface="Courier New" charset="0"/>
              </a:rPr>
              <a:t>             LBL="ST.NORMAL VAR., M="||COMPRESS(PUT(VMEAN(&amp;I),BEST8.))||</a:t>
            </a:r>
          </a:p>
          <a:p>
            <a:r>
              <a:rPr lang="en-US" dirty="0">
                <a:latin typeface="Courier New" charset="0"/>
              </a:rPr>
              <a:t>                 ", STD="||COMPRESS(PUT(VSTD(&amp;I), BEST8.));</a:t>
            </a:r>
          </a:p>
          <a:p>
            <a:r>
              <a:rPr lang="en-US" dirty="0">
                <a:latin typeface="Courier New" charset="0"/>
              </a:rPr>
              <a:t>             CALL SYMPUT("LBL&amp;I",LBL);</a:t>
            </a:r>
          </a:p>
          <a:p>
            <a:r>
              <a:rPr lang="en-US" dirty="0">
                <a:latin typeface="Courier New" charset="0"/>
              </a:rPr>
              <a:t>         %END;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59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48" b="27865"/>
          <a:stretch/>
        </p:blipFill>
        <p:spPr>
          <a:xfrm>
            <a:off x="8285798" y="396240"/>
            <a:ext cx="3070016" cy="1473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71661" y="49427"/>
            <a:ext cx="10271355" cy="747897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1200" dirty="0">
                <a:latin typeface="Courier New" charset="0"/>
              </a:rPr>
              <a:t>             DO K=1 TO NNUMBERS;</a:t>
            </a:r>
          </a:p>
          <a:p>
            <a:r>
              <a:rPr lang="en-US" sz="1400" dirty="0">
                <a:latin typeface="Courier New" charset="0"/>
              </a:rPr>
              <a:t/>
            </a:r>
            <a:br>
              <a:rPr lang="en-US" sz="1400" dirty="0">
                <a:latin typeface="Courier New" charset="0"/>
              </a:rPr>
            </a:br>
            <a:endParaRPr lang="en-US" sz="1400" dirty="0">
              <a:latin typeface="Courier New" charset="0"/>
            </a:endParaRPr>
          </a:p>
          <a:p>
            <a:r>
              <a:rPr lang="en-US" sz="1200" dirty="0">
                <a:latin typeface="Courier New" charset="0"/>
              </a:rPr>
              <a:t>            /* generate the initial random numbers of standard   */</a:t>
            </a:r>
          </a:p>
          <a:p>
            <a:r>
              <a:rPr lang="en-US" sz="1200" dirty="0">
                <a:latin typeface="Courier New" charset="0"/>
              </a:rPr>
              <a:t>            /* normal distribution. Store them in array 'VTEMP.' */</a:t>
            </a:r>
          </a:p>
          <a:p>
            <a:r>
              <a:rPr lang="en-US" sz="1400" dirty="0">
                <a:latin typeface="Courier New" charset="0"/>
              </a:rPr>
              <a:t/>
            </a:r>
            <a:br>
              <a:rPr lang="en-US" sz="1400" dirty="0">
                <a:latin typeface="Courier New" charset="0"/>
              </a:rPr>
            </a:br>
            <a:endParaRPr lang="en-US" sz="1400" dirty="0">
              <a:latin typeface="Courier New" charset="0"/>
            </a:endParaRPr>
          </a:p>
          <a:p>
            <a:r>
              <a:rPr lang="en-US" sz="1200" dirty="0">
                <a:latin typeface="Courier New" charset="0"/>
              </a:rPr>
              <a:t>            DO I=1 TO &amp;NV;</a:t>
            </a:r>
          </a:p>
          <a:p>
            <a:r>
              <a:rPr lang="en-US" sz="1200" dirty="0">
                <a:latin typeface="Courier New" charset="0"/>
              </a:rPr>
              <a:t>               VTEMP(I)=RANNOR(&amp;SEED);</a:t>
            </a:r>
          </a:p>
          <a:p>
            <a:r>
              <a:rPr lang="en-US" sz="1200" dirty="0">
                <a:latin typeface="Courier New" charset="0"/>
              </a:rPr>
              <a:t>            END;</a:t>
            </a:r>
          </a:p>
          <a:p>
            <a:r>
              <a:rPr lang="en-US" sz="1400" dirty="0">
                <a:latin typeface="Courier New" charset="0"/>
              </a:rPr>
              <a:t/>
            </a:r>
            <a:br>
              <a:rPr lang="en-US" sz="1400" dirty="0">
                <a:latin typeface="Courier New" charset="0"/>
              </a:rPr>
            </a:br>
            <a:endParaRPr lang="en-US" sz="1400" dirty="0">
              <a:latin typeface="Courier New" charset="0"/>
            </a:endParaRPr>
          </a:p>
          <a:p>
            <a:r>
              <a:rPr lang="en-US" sz="1200" dirty="0">
                <a:latin typeface="Courier New" charset="0"/>
              </a:rPr>
              <a:t>            /* impose the intercorrelation on each variable. The */</a:t>
            </a:r>
          </a:p>
          <a:p>
            <a:r>
              <a:rPr lang="en-US" sz="1200" dirty="0">
                <a:latin typeface="Courier New" charset="0"/>
              </a:rPr>
              <a:t>            /* transformed variables are stored in array 'V'.    */</a:t>
            </a:r>
          </a:p>
          <a:p>
            <a:r>
              <a:rPr lang="en-US" sz="1400" dirty="0">
                <a:latin typeface="Courier New" charset="0"/>
              </a:rPr>
              <a:t/>
            </a:r>
            <a:br>
              <a:rPr lang="en-US" sz="1400" dirty="0">
                <a:latin typeface="Courier New" charset="0"/>
              </a:rPr>
            </a:br>
            <a:endParaRPr lang="en-US" sz="1400" dirty="0">
              <a:latin typeface="Courier New" charset="0"/>
            </a:endParaRPr>
          </a:p>
          <a:p>
            <a:r>
              <a:rPr lang="en-US" sz="1200" dirty="0">
                <a:latin typeface="Courier New" charset="0"/>
              </a:rPr>
              <a:t>            DO I=1 TO &amp;NV;</a:t>
            </a:r>
          </a:p>
          <a:p>
            <a:r>
              <a:rPr lang="en-US" sz="1200" dirty="0">
                <a:latin typeface="Courier New" charset="0"/>
              </a:rPr>
              <a:t>               V(I)=0;</a:t>
            </a:r>
          </a:p>
          <a:p>
            <a:r>
              <a:rPr lang="en-US" sz="1200" dirty="0">
                <a:latin typeface="Courier New" charset="0"/>
              </a:rPr>
              <a:t>               DO J=1 TO &amp;NV;</a:t>
            </a:r>
          </a:p>
          <a:p>
            <a:r>
              <a:rPr lang="en-US" sz="1200" dirty="0">
                <a:latin typeface="Courier New" charset="0"/>
              </a:rPr>
              <a:t>                  V(I)=V(I)+VTEMP(J)*FPATTERN(J,I);</a:t>
            </a:r>
          </a:p>
          <a:p>
            <a:r>
              <a:rPr lang="en-US" sz="1200" dirty="0">
                <a:latin typeface="Courier New" charset="0"/>
              </a:rPr>
              <a:t>               END;</a:t>
            </a:r>
          </a:p>
          <a:p>
            <a:r>
              <a:rPr lang="en-US" sz="1200" dirty="0">
                <a:latin typeface="Courier New" charset="0"/>
              </a:rPr>
              <a:t>            END;</a:t>
            </a:r>
          </a:p>
          <a:p>
            <a:r>
              <a:rPr lang="en-US" sz="1400" dirty="0">
                <a:latin typeface="Courier New" charset="0"/>
              </a:rPr>
              <a:t/>
            </a:r>
            <a:br>
              <a:rPr lang="en-US" sz="1400" dirty="0">
                <a:latin typeface="Courier New" charset="0"/>
              </a:rPr>
            </a:br>
            <a:endParaRPr lang="en-US" sz="1400" dirty="0">
              <a:latin typeface="Courier New" charset="0"/>
            </a:endParaRPr>
          </a:p>
          <a:p>
            <a:r>
              <a:rPr lang="en-US" sz="1200" dirty="0">
                <a:latin typeface="Courier New" charset="0"/>
              </a:rPr>
              <a:t>            /* transform the random variables so they will have */</a:t>
            </a:r>
          </a:p>
          <a:p>
            <a:r>
              <a:rPr lang="en-US" sz="1200" dirty="0">
                <a:latin typeface="Courier New" charset="0"/>
              </a:rPr>
              <a:t>            /* means and standard deviations as requested.      */</a:t>
            </a:r>
          </a:p>
          <a:p>
            <a:r>
              <a:rPr lang="en-US" sz="1400" dirty="0">
                <a:latin typeface="Courier New" charset="0"/>
              </a:rPr>
              <a:t/>
            </a:r>
            <a:br>
              <a:rPr lang="en-US" sz="1400" dirty="0">
                <a:latin typeface="Courier New" charset="0"/>
              </a:rPr>
            </a:br>
            <a:endParaRPr lang="en-US" sz="1400" dirty="0">
              <a:latin typeface="Courier New" charset="0"/>
            </a:endParaRPr>
          </a:p>
          <a:p>
            <a:r>
              <a:rPr lang="en-US" sz="1200" dirty="0">
                <a:latin typeface="Courier New" charset="0"/>
              </a:rPr>
              <a:t>            DO I=1 TO &amp;NV;</a:t>
            </a:r>
          </a:p>
          <a:p>
            <a:r>
              <a:rPr lang="en-US" sz="1200" dirty="0">
                <a:latin typeface="Courier New" charset="0"/>
              </a:rPr>
              <a:t>               V(I)=VSTD(I)*V(I)+VMEAN(I);</a:t>
            </a:r>
          </a:p>
          <a:p>
            <a:r>
              <a:rPr lang="en-US" sz="1200" dirty="0">
                <a:latin typeface="Courier New" charset="0"/>
              </a:rPr>
              <a:t>            END;</a:t>
            </a:r>
          </a:p>
          <a:p>
            <a:r>
              <a:rPr lang="en-US" sz="1200" dirty="0">
                <a:latin typeface="Courier New" charset="0"/>
              </a:rPr>
              <a:t>            OUTPUT;</a:t>
            </a:r>
          </a:p>
          <a:p>
            <a:r>
              <a:rPr lang="en-US" sz="1200" dirty="0">
                <a:latin typeface="Courier New" charset="0"/>
              </a:rPr>
              <a:t>         END;</a:t>
            </a:r>
          </a:p>
          <a:p>
            <a:r>
              <a:rPr lang="en-US" sz="1200" dirty="0">
                <a:latin typeface="Courier New" charset="0"/>
              </a:rPr>
              <a:t>      END;</a:t>
            </a:r>
          </a:p>
          <a:p>
            <a:pPr algn="ctr"/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3263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48" b="27865"/>
          <a:stretch/>
        </p:blipFill>
        <p:spPr>
          <a:xfrm>
            <a:off x="8285798" y="396240"/>
            <a:ext cx="3070016" cy="1473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62251" y="359467"/>
            <a:ext cx="10742832" cy="723274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1600" dirty="0">
                <a:latin typeface="Courier New" charset="0"/>
              </a:rPr>
              <a:t>/* rename V1,V2,... to the requested variable names. */</a:t>
            </a:r>
          </a:p>
          <a:p>
            <a:r>
              <a:rPr lang="en-US" sz="1600" dirty="0">
                <a:latin typeface="Courier New" charset="0"/>
              </a:rPr>
              <a:t/>
            </a:r>
            <a:br>
              <a:rPr lang="en-US" sz="1600" dirty="0">
                <a:latin typeface="Courier New" charset="0"/>
              </a:rPr>
            </a:br>
            <a:endParaRPr lang="en-US" sz="1600" dirty="0">
              <a:latin typeface="Courier New" charset="0"/>
            </a:endParaRPr>
          </a:p>
          <a:p>
            <a:r>
              <a:rPr lang="pl-PL" sz="1600" dirty="0">
                <a:latin typeface="Courier New" charset="0"/>
              </a:rPr>
              <a:t>      RENAME           %DO I=1 %TO &amp;NV;</a:t>
            </a:r>
          </a:p>
          <a:p>
            <a:r>
              <a:rPr lang="en-US" sz="1600" dirty="0">
                <a:latin typeface="Courier New" charset="0"/>
              </a:rPr>
              <a:t>             V&amp;I=&amp;&amp;V&amp;I</a:t>
            </a:r>
          </a:p>
          <a:p>
            <a:r>
              <a:rPr lang="en-US" sz="1600" dirty="0">
                <a:latin typeface="Courier New" charset="0"/>
              </a:rPr>
              <a:t>                       %END;</a:t>
            </a:r>
          </a:p>
          <a:p>
            <a:r>
              <a:rPr lang="en-US" sz="1600" dirty="0">
                <a:latin typeface="Courier New" charset="0"/>
              </a:rPr>
              <a:t>             ;</a:t>
            </a:r>
          </a:p>
          <a:p>
            <a:r>
              <a:rPr lang="en-US" sz="1600" dirty="0">
                <a:latin typeface="Courier New" charset="0"/>
              </a:rPr>
              <a:t>      RUN;</a:t>
            </a:r>
          </a:p>
          <a:p>
            <a:r>
              <a:rPr lang="en-US" sz="1600" dirty="0">
                <a:latin typeface="Courier New" charset="0"/>
              </a:rPr>
              <a:t/>
            </a:r>
            <a:br>
              <a:rPr lang="en-US" sz="1600" dirty="0">
                <a:latin typeface="Courier New" charset="0"/>
              </a:rPr>
            </a:br>
            <a:endParaRPr lang="en-US" sz="1600" dirty="0">
              <a:latin typeface="Courier New" charset="0"/>
            </a:endParaRPr>
          </a:p>
          <a:p>
            <a:r>
              <a:rPr lang="en-US" sz="1600" dirty="0">
                <a:latin typeface="Courier New" charset="0"/>
              </a:rPr>
              <a:t> /* set the label of each random variable. The label contains */</a:t>
            </a:r>
          </a:p>
          <a:p>
            <a:r>
              <a:rPr lang="en-US" sz="1600" dirty="0">
                <a:latin typeface="Courier New" charset="0"/>
              </a:rPr>
              <a:t> /* the mean and standard deviation of the variable.          */</a:t>
            </a:r>
          </a:p>
          <a:p>
            <a:r>
              <a:rPr lang="en-US" sz="1600" dirty="0">
                <a:latin typeface="Courier New" charset="0"/>
              </a:rPr>
              <a:t/>
            </a:r>
            <a:br>
              <a:rPr lang="en-US" sz="1600" dirty="0">
                <a:latin typeface="Courier New" charset="0"/>
              </a:rPr>
            </a:br>
            <a:endParaRPr lang="en-US" sz="1600" dirty="0">
              <a:latin typeface="Courier New" charset="0"/>
            </a:endParaRPr>
          </a:p>
          <a:p>
            <a:r>
              <a:rPr lang="en-US" sz="1600" dirty="0">
                <a:latin typeface="Courier New" charset="0"/>
              </a:rPr>
              <a:t> PROC DATASETS NOLIST;</a:t>
            </a:r>
          </a:p>
          <a:p>
            <a:r>
              <a:rPr lang="en-US" sz="1600" dirty="0">
                <a:latin typeface="Courier New" charset="0"/>
              </a:rPr>
              <a:t>      MODIFY &amp;OUT;</a:t>
            </a:r>
          </a:p>
          <a:p>
            <a:r>
              <a:rPr lang="pl-PL" sz="1600" dirty="0">
                <a:latin typeface="Courier New" charset="0"/>
              </a:rPr>
              <a:t>      LABEL %DO I=1 %TO &amp;NV;</a:t>
            </a:r>
          </a:p>
          <a:p>
            <a:r>
              <a:rPr lang="en-US" sz="1600" dirty="0">
                <a:latin typeface="Courier New" charset="0"/>
              </a:rPr>
              <a:t>                &amp;&amp;V&amp;I="&amp;&amp;LBL&amp;I"</a:t>
            </a:r>
          </a:p>
          <a:p>
            <a:r>
              <a:rPr lang="en-US" sz="1600" dirty="0">
                <a:latin typeface="Courier New" charset="0"/>
              </a:rPr>
              <a:t>            %END;</a:t>
            </a:r>
          </a:p>
          <a:p>
            <a:r>
              <a:rPr lang="en-US" sz="1600" dirty="0">
                <a:latin typeface="Courier New" charset="0"/>
              </a:rPr>
              <a:t>            ;</a:t>
            </a:r>
          </a:p>
          <a:p>
            <a:r>
              <a:rPr lang="en-US" sz="1600" dirty="0">
                <a:latin typeface="Courier New" charset="0"/>
              </a:rPr>
              <a:t>      RUN;</a:t>
            </a:r>
          </a:p>
          <a:p>
            <a:r>
              <a:rPr lang="en-US" sz="1600" dirty="0">
                <a:latin typeface="Courier New" charset="0"/>
              </a:rPr>
              <a:t>%MEND;</a:t>
            </a:r>
          </a:p>
          <a:p>
            <a:r>
              <a:rPr lang="en-US" sz="1600" dirty="0">
                <a:latin typeface="Courier New" charset="0"/>
              </a:rPr>
              <a:t>*************************************************************;</a:t>
            </a:r>
          </a:p>
          <a:p>
            <a:r>
              <a:rPr lang="en-US" sz="1600" dirty="0">
                <a:latin typeface="Courier New" charset="0"/>
              </a:rPr>
              <a:t>%RMNC(data=a,out=b,seed=123);</a:t>
            </a:r>
          </a:p>
          <a:p>
            <a:r>
              <a:rPr lang="en-US" sz="1600" dirty="0">
                <a:latin typeface="Courier New" charset="0"/>
              </a:rPr>
              <a:t>run;</a:t>
            </a:r>
          </a:p>
          <a:p>
            <a:r>
              <a:rPr lang="en-US" sz="1600" dirty="0">
                <a:latin typeface="Courier New" charset="0"/>
              </a:rPr>
              <a:t/>
            </a:r>
            <a:br>
              <a:rPr lang="en-US" sz="1600" dirty="0">
                <a:latin typeface="Courier New" charset="0"/>
              </a:rPr>
            </a:br>
            <a:endParaRPr lang="en-US" sz="1600" dirty="0">
              <a:latin typeface="Courier New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4886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3" y="1300163"/>
            <a:ext cx="8689975" cy="372565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w Cen MT" charset="0"/>
              </a:rPr>
              <a:t>For this presentation, we will learn how to generate simulated data in R given a specific covariance matrix of the data. I'm using this to examine possibilities for Extra Sum of Squares Analysis (to see if additional residual terms are worth adding to a regression (when data for a specific covariance structure is given)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78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2126456" y="908844"/>
            <a:ext cx="7939088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CCCC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EDEC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CCCC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EDE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CC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CCCC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CCCC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CCCC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CCCC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GB" altLang="en-US" sz="2400" smtClean="0"/>
              <a:t>The Cholesky decomposition corresponds to the unique lower triangular matrix C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200" smtClean="0"/>
              <a:t>Which I’ll write as L to emphasise it’s lower triangular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 smtClean="0"/>
              <a:t>Partition </a:t>
            </a:r>
            <a:r>
              <a:rPr lang="el-GR" altLang="en-US" sz="2400" smtClean="0">
                <a:cs typeface="Arial" panose="020B0604020202020204" pitchFamily="34" charset="0"/>
              </a:rPr>
              <a:t>Σ</a:t>
            </a:r>
            <a:r>
              <a:rPr lang="en-GB" altLang="en-US" sz="2400" smtClean="0">
                <a:cs typeface="Arial" panose="020B0604020202020204" pitchFamily="34" charset="0"/>
              </a:rPr>
              <a:t> and L as</a:t>
            </a:r>
          </a:p>
          <a:p>
            <a:pPr eaLnBrk="1" hangingPunct="1">
              <a:lnSpc>
                <a:spcPct val="80000"/>
              </a:lnSpc>
            </a:pPr>
            <a:endParaRPr lang="en-GB" altLang="en-US" sz="2400" smtClean="0"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GB" altLang="en-US" sz="2400" smtClean="0"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sz="2400" smtClean="0">
                <a:cs typeface="Arial" panose="020B0604020202020204" pitchFamily="34" charset="0"/>
              </a:rPr>
              <a:t>Then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200" smtClean="0">
                <a:cs typeface="Arial" panose="020B0604020202020204" pitchFamily="34" charset="0"/>
              </a:rPr>
              <a:t>L</a:t>
            </a:r>
            <a:r>
              <a:rPr lang="en-GB" altLang="en-US" sz="2200" baseline="-25000" smtClean="0">
                <a:cs typeface="Arial" panose="020B0604020202020204" pitchFamily="34" charset="0"/>
              </a:rPr>
              <a:t>11</a:t>
            </a:r>
            <a:r>
              <a:rPr lang="en-GB" altLang="en-US" sz="2200" smtClean="0">
                <a:cs typeface="Arial" panose="020B0604020202020204" pitchFamily="34" charset="0"/>
              </a:rPr>
              <a:t>L</a:t>
            </a:r>
            <a:r>
              <a:rPr lang="en-GB" altLang="en-US" sz="2200" baseline="-25000" smtClean="0">
                <a:cs typeface="Arial" panose="020B0604020202020204" pitchFamily="34" charset="0"/>
              </a:rPr>
              <a:t>11</a:t>
            </a:r>
            <a:r>
              <a:rPr lang="en-GB" altLang="en-US" sz="2200" baseline="30000" smtClean="0">
                <a:cs typeface="Arial" panose="020B0604020202020204" pitchFamily="34" charset="0"/>
              </a:rPr>
              <a:t>T</a:t>
            </a:r>
            <a:r>
              <a:rPr lang="en-GB" altLang="en-US" sz="2200" smtClean="0">
                <a:cs typeface="Arial" panose="020B0604020202020204" pitchFamily="34" charset="0"/>
              </a:rPr>
              <a:t> = </a:t>
            </a:r>
            <a:r>
              <a:rPr lang="el-GR" altLang="en-US" sz="2200" smtClean="0">
                <a:cs typeface="Arial" panose="020B0604020202020204" pitchFamily="34" charset="0"/>
              </a:rPr>
              <a:t>Σ</a:t>
            </a:r>
            <a:r>
              <a:rPr lang="en-GB" altLang="en-US" sz="2200" baseline="-25000" smtClean="0">
                <a:cs typeface="Arial" panose="020B0604020202020204" pitchFamily="34" charset="0"/>
              </a:rPr>
              <a:t>11</a:t>
            </a:r>
            <a:r>
              <a:rPr lang="en-GB" altLang="en-US" sz="1000" smtClean="0">
                <a:cs typeface="Arial" panose="020B0604020202020204" pitchFamily="34" charset="0"/>
              </a:rPr>
              <a:t> </a:t>
            </a:r>
            <a:r>
              <a:rPr lang="en-GB" altLang="en-US" sz="2200" smtClean="0">
                <a:cs typeface="Arial" panose="020B0604020202020204" pitchFamily="34" charset="0"/>
              </a:rPr>
              <a:t>,  L</a:t>
            </a:r>
            <a:r>
              <a:rPr lang="en-GB" altLang="en-US" sz="2200" baseline="-25000" smtClean="0">
                <a:cs typeface="Arial" panose="020B0604020202020204" pitchFamily="34" charset="0"/>
              </a:rPr>
              <a:t>22</a:t>
            </a:r>
            <a:r>
              <a:rPr lang="en-GB" altLang="en-US" sz="2200" smtClean="0">
                <a:cs typeface="Arial" panose="020B0604020202020204" pitchFamily="34" charset="0"/>
              </a:rPr>
              <a:t>L</a:t>
            </a:r>
            <a:r>
              <a:rPr lang="en-GB" altLang="en-US" sz="2200" baseline="-25000" smtClean="0">
                <a:cs typeface="Arial" panose="020B0604020202020204" pitchFamily="34" charset="0"/>
              </a:rPr>
              <a:t>22</a:t>
            </a:r>
            <a:r>
              <a:rPr lang="en-GB" altLang="en-US" sz="2200" baseline="30000" smtClean="0">
                <a:cs typeface="Arial" panose="020B0604020202020204" pitchFamily="34" charset="0"/>
              </a:rPr>
              <a:t>T</a:t>
            </a:r>
            <a:r>
              <a:rPr lang="en-GB" altLang="en-US" sz="2200" smtClean="0">
                <a:cs typeface="Arial" panose="020B0604020202020204" pitchFamily="34" charset="0"/>
              </a:rPr>
              <a:t> = </a:t>
            </a:r>
            <a:r>
              <a:rPr lang="el-GR" altLang="en-US" sz="2200" smtClean="0">
                <a:cs typeface="Arial" panose="020B0604020202020204" pitchFamily="34" charset="0"/>
              </a:rPr>
              <a:t>Σ</a:t>
            </a:r>
            <a:r>
              <a:rPr lang="en-GB" altLang="en-US" sz="2200" baseline="-25000" smtClean="0">
                <a:cs typeface="Arial" panose="020B0604020202020204" pitchFamily="34" charset="0"/>
              </a:rPr>
              <a:t>22.1</a:t>
            </a:r>
            <a:r>
              <a:rPr lang="en-GB" altLang="en-US" sz="2200" smtClean="0">
                <a:cs typeface="Arial" panose="020B0604020202020204" pitchFamily="34" charset="0"/>
              </a:rPr>
              <a:t> = </a:t>
            </a:r>
            <a:r>
              <a:rPr lang="el-GR" altLang="en-US" sz="2200" smtClean="0">
                <a:cs typeface="Arial" panose="020B0604020202020204" pitchFamily="34" charset="0"/>
              </a:rPr>
              <a:t>Σ</a:t>
            </a:r>
            <a:r>
              <a:rPr lang="en-GB" altLang="en-US" sz="2200" baseline="-25000" smtClean="0">
                <a:cs typeface="Arial" panose="020B0604020202020204" pitchFamily="34" charset="0"/>
              </a:rPr>
              <a:t>22</a:t>
            </a:r>
            <a:r>
              <a:rPr lang="en-GB" altLang="en-US" sz="2200" smtClean="0">
                <a:cs typeface="Arial" panose="020B0604020202020204" pitchFamily="34" charset="0"/>
              </a:rPr>
              <a:t> – </a:t>
            </a:r>
            <a:r>
              <a:rPr lang="el-GR" altLang="en-US" sz="2200" smtClean="0">
                <a:cs typeface="Arial" panose="020B0604020202020204" pitchFamily="34" charset="0"/>
              </a:rPr>
              <a:t>Σ</a:t>
            </a:r>
            <a:r>
              <a:rPr lang="en-GB" altLang="en-US" sz="2200" baseline="-25000" smtClean="0">
                <a:cs typeface="Arial" panose="020B0604020202020204" pitchFamily="34" charset="0"/>
              </a:rPr>
              <a:t>21</a:t>
            </a:r>
            <a:r>
              <a:rPr lang="el-GR" altLang="en-US" sz="2200" smtClean="0">
                <a:cs typeface="Arial" panose="020B0604020202020204" pitchFamily="34" charset="0"/>
              </a:rPr>
              <a:t>Σ</a:t>
            </a:r>
            <a:r>
              <a:rPr lang="en-GB" altLang="en-US" sz="2200" baseline="-25000" smtClean="0">
                <a:cs typeface="Arial" panose="020B0604020202020204" pitchFamily="34" charset="0"/>
              </a:rPr>
              <a:t>11</a:t>
            </a:r>
            <a:r>
              <a:rPr lang="en-GB" altLang="en-US" sz="2200" baseline="30000" smtClean="0">
                <a:cs typeface="Arial" panose="020B0604020202020204" pitchFamily="34" charset="0"/>
              </a:rPr>
              <a:t>-1</a:t>
            </a:r>
            <a:r>
              <a:rPr lang="el-GR" altLang="en-US" sz="2200" smtClean="0">
                <a:cs typeface="Arial" panose="020B0604020202020204" pitchFamily="34" charset="0"/>
              </a:rPr>
              <a:t>Σ</a:t>
            </a:r>
            <a:r>
              <a:rPr lang="en-GB" altLang="en-US" sz="2200" baseline="-25000" smtClean="0">
                <a:cs typeface="Arial" panose="020B0604020202020204" pitchFamily="34" charset="0"/>
              </a:rPr>
              <a:t>21</a:t>
            </a:r>
            <a:r>
              <a:rPr lang="en-GB" altLang="en-US" sz="2200" baseline="30000" smtClean="0">
                <a:cs typeface="Arial" panose="020B0604020202020204" pitchFamily="34" charset="0"/>
              </a:rPr>
              <a:t>T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200" smtClean="0">
                <a:cs typeface="Arial" panose="020B0604020202020204" pitchFamily="34" charset="0"/>
              </a:rPr>
              <a:t>L</a:t>
            </a:r>
            <a:r>
              <a:rPr lang="en-GB" altLang="en-US" sz="2200" baseline="30000" smtClean="0">
                <a:cs typeface="Arial" panose="020B0604020202020204" pitchFamily="34" charset="0"/>
              </a:rPr>
              <a:t>-1</a:t>
            </a:r>
            <a:r>
              <a:rPr lang="en-GB" altLang="en-US" sz="2200" smtClean="0">
                <a:cs typeface="Arial" panose="020B0604020202020204" pitchFamily="34" charset="0"/>
              </a:rPr>
              <a:t> is also lower triangular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 smtClean="0">
                <a:cs typeface="Arial" panose="020B0604020202020204" pitchFamily="34" charset="0"/>
              </a:rPr>
              <a:t>Therefore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200" smtClean="0">
                <a:cs typeface="Arial" panose="020B0604020202020204" pitchFamily="34" charset="0"/>
              </a:rPr>
              <a:t>The first p elements of L</a:t>
            </a:r>
            <a:r>
              <a:rPr lang="en-GB" altLang="en-US" sz="2200" baseline="30000" smtClean="0">
                <a:cs typeface="Arial" panose="020B0604020202020204" pitchFamily="34" charset="0"/>
              </a:rPr>
              <a:t>-1</a:t>
            </a:r>
            <a:r>
              <a:rPr lang="en-GB" altLang="en-US" sz="2200" smtClean="0">
                <a:cs typeface="Arial" panose="020B0604020202020204" pitchFamily="34" charset="0"/>
              </a:rPr>
              <a:t>X decompose the variance matrix of the first p elements of X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200" smtClean="0">
                <a:cs typeface="Arial" panose="020B0604020202020204" pitchFamily="34" charset="0"/>
              </a:rPr>
              <a:t>Remaining elements decompose the residual variance of the remaining elements of X conditional on the first p</a:t>
            </a:r>
            <a:endParaRPr lang="en-US" altLang="en-US" sz="220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71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2649" y="1811547"/>
            <a:ext cx="704199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There are two important concepts in doing</a:t>
            </a:r>
          </a:p>
          <a:p>
            <a:endParaRPr lang="en-US" sz="2800" dirty="0"/>
          </a:p>
          <a:p>
            <a:pPr marL="514350" indent="-514350">
              <a:buAutoNum type="arabicParenR"/>
            </a:pPr>
            <a:r>
              <a:rPr lang="en-US" sz="2800" dirty="0" smtClean="0"/>
              <a:t>Setting up ( in Python)</a:t>
            </a:r>
          </a:p>
          <a:p>
            <a:pPr marL="514350" indent="-514350">
              <a:buAutoNum type="arabicParenR"/>
            </a:pPr>
            <a:r>
              <a:rPr lang="en-US" sz="2800" dirty="0" err="1" smtClean="0"/>
              <a:t>Cholesky</a:t>
            </a:r>
            <a:r>
              <a:rPr lang="en-US" sz="2800" dirty="0" smtClean="0"/>
              <a:t> Factorization (in R)</a:t>
            </a:r>
          </a:p>
          <a:p>
            <a:pPr marL="514350" indent="-514350">
              <a:buAutoNum type="arabicParenR"/>
            </a:pPr>
            <a:r>
              <a:rPr lang="en-US" sz="2800" dirty="0" smtClean="0"/>
              <a:t>Factor Analysis/Principal Components (SAS)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636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2855" y="1484075"/>
            <a:ext cx="100164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</a:t>
            </a:r>
          </a:p>
          <a:p>
            <a:endParaRPr lang="en-US" sz="2400" b="1" dirty="0"/>
          </a:p>
          <a:p>
            <a:r>
              <a:rPr lang="en-US" sz="2400" b="1" dirty="0" err="1" smtClean="0"/>
              <a:t>numpy.random.multivariate_normal</a:t>
            </a:r>
            <a:r>
              <a:rPr lang="en-US" sz="2400" b="1" dirty="0" smtClean="0"/>
              <a:t>(mean</a:t>
            </a:r>
            <a:r>
              <a:rPr lang="en-US" sz="2400" b="1" dirty="0"/>
              <a:t>, </a:t>
            </a:r>
            <a:r>
              <a:rPr lang="en-US" sz="2400" b="1" dirty="0" err="1"/>
              <a:t>cov</a:t>
            </a:r>
            <a:r>
              <a:rPr lang="en-US" sz="2400" b="1" dirty="0"/>
              <a:t>[, size</a:t>
            </a:r>
            <a:r>
              <a:rPr lang="en-US" sz="2400" b="1" dirty="0" smtClean="0"/>
              <a:t>]) </a:t>
            </a:r>
          </a:p>
          <a:p>
            <a:endParaRPr lang="en-US" sz="2400" b="1" dirty="0"/>
          </a:p>
          <a:p>
            <a:r>
              <a:rPr lang="en-US" sz="2400" dirty="0"/>
              <a:t>Draw random samples from a multivariate normal distribution.</a:t>
            </a:r>
          </a:p>
          <a:p>
            <a:endParaRPr lang="en-US" sz="2400" dirty="0"/>
          </a:p>
          <a:p>
            <a:r>
              <a:rPr lang="en-US" sz="2400" dirty="0"/>
              <a:t>The multivariate normal, </a:t>
            </a:r>
            <a:r>
              <a:rPr lang="en-US" sz="2400" dirty="0" err="1"/>
              <a:t>multinormal</a:t>
            </a:r>
            <a:r>
              <a:rPr lang="en-US" sz="2400" dirty="0"/>
              <a:t> or Gaussian distribution is a generalization of the one-dimensional normal distribution to higher </a:t>
            </a:r>
            <a:r>
              <a:rPr lang="en-US" sz="2400" dirty="0" smtClean="0"/>
              <a:t>dimensions. Such </a:t>
            </a:r>
            <a:r>
              <a:rPr lang="en-US" sz="2400" dirty="0"/>
              <a:t>a distribution is specified by its mean and covariance matrix. These parameters are analogous to the mean (average or “center”) and variance (standard deviation, or “width,” squared) of the one-dimensional normal distribution.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329" y="0"/>
            <a:ext cx="3005690" cy="233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9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13614"/>
              </p:ext>
            </p:extLst>
          </p:nvPr>
        </p:nvGraphicFramePr>
        <p:xfrm>
          <a:off x="2587924" y="2044460"/>
          <a:ext cx="7169210" cy="3783250"/>
        </p:xfrm>
        <a:graphic>
          <a:graphicData uri="http://schemas.openxmlformats.org/drawingml/2006/table">
            <a:tbl>
              <a:tblPr/>
              <a:tblGrid>
                <a:gridCol w="3584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4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1750">
                <a:tc>
                  <a:txBody>
                    <a:bodyPr/>
                    <a:lstStyle/>
                    <a:p>
                      <a:r>
                        <a:rPr lang="en-US" sz="1300" dirty="0"/>
                        <a:t>Parameters:</a:t>
                      </a:r>
                    </a:p>
                  </a:txBody>
                  <a:tcPr marL="64608" marR="64608" marT="32304" marB="323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mean</a:t>
                      </a:r>
                      <a:r>
                        <a:rPr lang="en-US" sz="1300"/>
                        <a:t> : 1-D array_like, of length N</a:t>
                      </a:r>
                    </a:p>
                    <a:p>
                      <a:r>
                        <a:rPr lang="en-US" sz="1300"/>
                        <a:t>Mean of the N-dimensional distribution.</a:t>
                      </a:r>
                    </a:p>
                    <a:p>
                      <a:r>
                        <a:rPr lang="en-US" sz="1300" b="1"/>
                        <a:t>cov</a:t>
                      </a:r>
                      <a:r>
                        <a:rPr lang="en-US" sz="1300"/>
                        <a:t> : 2-D array_like, of shape (N, N)</a:t>
                      </a:r>
                    </a:p>
                    <a:p>
                      <a:r>
                        <a:rPr lang="en-US" sz="1300"/>
                        <a:t>Covariance matrix of the distribution. Must be symmetric and positive-semidefinite for “physically meaningful” results.</a:t>
                      </a:r>
                    </a:p>
                    <a:p>
                      <a:r>
                        <a:rPr lang="en-US" sz="1300" b="1"/>
                        <a:t>size</a:t>
                      </a:r>
                      <a:r>
                        <a:rPr lang="en-US" sz="1300"/>
                        <a:t> : int or tuple of ints, optional</a:t>
                      </a:r>
                    </a:p>
                    <a:p>
                      <a:r>
                        <a:rPr lang="en-US" sz="1300"/>
                        <a:t>Given a shape of, for example, (m,n,k), m*n*k samples are generated, and packed in an </a:t>
                      </a:r>
                      <a:r>
                        <a:rPr lang="en-US" sz="1300" i="1"/>
                        <a:t>m</a:t>
                      </a:r>
                      <a:r>
                        <a:rPr lang="en-US" sz="1300"/>
                        <a:t>-by-</a:t>
                      </a:r>
                      <a:r>
                        <a:rPr lang="en-US" sz="1300" i="1"/>
                        <a:t>n</a:t>
                      </a:r>
                      <a:r>
                        <a:rPr lang="en-US" sz="1300"/>
                        <a:t>-by-</a:t>
                      </a:r>
                      <a:r>
                        <a:rPr lang="en-US" sz="1300" i="1"/>
                        <a:t>k</a:t>
                      </a:r>
                      <a:r>
                        <a:rPr lang="en-US" sz="1300"/>
                        <a:t> arrangement. Because each sample is </a:t>
                      </a:r>
                      <a:r>
                        <a:rPr lang="en-US" sz="1300" i="1"/>
                        <a:t>N</a:t>
                      </a:r>
                      <a:r>
                        <a:rPr lang="en-US" sz="1300"/>
                        <a:t>-dimensional, the output shape is (m,n,k,N). If no shape is specified, a single (</a:t>
                      </a:r>
                      <a:r>
                        <a:rPr lang="en-US" sz="1300" i="1"/>
                        <a:t>N</a:t>
                      </a:r>
                      <a:r>
                        <a:rPr lang="en-US" sz="1300"/>
                        <a:t>-D) sample is returned.</a:t>
                      </a:r>
                    </a:p>
                  </a:txBody>
                  <a:tcPr marL="64608" marR="64608" marT="32304" marB="323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1500">
                <a:tc>
                  <a:txBody>
                    <a:bodyPr/>
                    <a:lstStyle/>
                    <a:p>
                      <a:r>
                        <a:rPr lang="en-US" sz="1300"/>
                        <a:t>Returns:</a:t>
                      </a:r>
                    </a:p>
                  </a:txBody>
                  <a:tcPr marL="64608" marR="64608" marT="32304" marB="323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out</a:t>
                      </a:r>
                      <a:r>
                        <a:rPr lang="en-US" sz="1300" dirty="0"/>
                        <a:t> : </a:t>
                      </a:r>
                      <a:r>
                        <a:rPr lang="en-US" sz="1300" dirty="0" err="1"/>
                        <a:t>ndarray</a:t>
                      </a:r>
                      <a:endParaRPr lang="en-US" sz="1300" dirty="0"/>
                    </a:p>
                    <a:p>
                      <a:r>
                        <a:rPr lang="en-US" sz="1300" dirty="0"/>
                        <a:t>The drawn samples, of shape </a:t>
                      </a:r>
                      <a:r>
                        <a:rPr lang="en-US" sz="1300" i="1" dirty="0"/>
                        <a:t>size</a:t>
                      </a:r>
                      <a:r>
                        <a:rPr lang="en-US" sz="1300" dirty="0"/>
                        <a:t>, if that was provided. If not, the shape is (N,).</a:t>
                      </a:r>
                    </a:p>
                    <a:p>
                      <a:r>
                        <a:rPr lang="en-US" sz="1300" dirty="0"/>
                        <a:t>In other words, each entry out[</a:t>
                      </a:r>
                      <a:r>
                        <a:rPr lang="en-US" sz="1300" dirty="0" err="1"/>
                        <a:t>i,j</a:t>
                      </a:r>
                      <a:r>
                        <a:rPr lang="en-US" sz="1300" dirty="0"/>
                        <a:t>,...,:] is an N-dimensional value drawn from the distribution.</a:t>
                      </a:r>
                    </a:p>
                  </a:txBody>
                  <a:tcPr marL="64608" marR="64608" marT="32304" marB="323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424023" y="1475118"/>
            <a:ext cx="5483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numpy.random.multivariate_normal</a:t>
            </a:r>
            <a:r>
              <a:rPr lang="en-US" b="1" dirty="0"/>
              <a:t>(mean, </a:t>
            </a:r>
            <a:r>
              <a:rPr lang="en-US" b="1" dirty="0" err="1"/>
              <a:t>cov</a:t>
            </a:r>
            <a:r>
              <a:rPr lang="en-US" b="1" dirty="0"/>
              <a:t>[, size]) </a:t>
            </a:r>
          </a:p>
          <a:p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329" y="0"/>
            <a:ext cx="3005690" cy="233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3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0340" y="1802921"/>
            <a:ext cx="69470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samples = 200</a:t>
            </a:r>
          </a:p>
          <a:p>
            <a:r>
              <a:rPr lang="en-US" dirty="0"/>
              <a:t>r = 0.83</a:t>
            </a:r>
          </a:p>
          <a:p>
            <a:endParaRPr lang="en-US" dirty="0"/>
          </a:p>
          <a:p>
            <a:r>
              <a:rPr lang="en-US" dirty="0"/>
              <a:t># Generate </a:t>
            </a:r>
            <a:r>
              <a:rPr lang="en-US" dirty="0" err="1"/>
              <a:t>pearson</a:t>
            </a:r>
            <a:r>
              <a:rPr lang="en-US" dirty="0"/>
              <a:t> correlated data with approximately </a:t>
            </a:r>
            <a:r>
              <a:rPr lang="en-US" dirty="0" err="1"/>
              <a:t>cor</a:t>
            </a:r>
            <a:r>
              <a:rPr lang="en-US" dirty="0"/>
              <a:t>(X, Y) = r</a:t>
            </a:r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data = </a:t>
            </a:r>
            <a:r>
              <a:rPr lang="en-US" dirty="0" err="1"/>
              <a:t>np.random.multivariate_normal</a:t>
            </a:r>
            <a:r>
              <a:rPr lang="en-US" dirty="0"/>
              <a:t>([0, 0], [[1, r], [r, 1]], size=samples)</a:t>
            </a:r>
          </a:p>
          <a:p>
            <a:r>
              <a:rPr lang="en-US" dirty="0"/>
              <a:t>X, Y = data[:,0], data[:,1]</a:t>
            </a:r>
          </a:p>
          <a:p>
            <a:endParaRPr lang="en-US" dirty="0"/>
          </a:p>
          <a:p>
            <a:r>
              <a:rPr lang="en-US" dirty="0"/>
              <a:t># That's it! Now let's take a look at the actual correlation:</a:t>
            </a:r>
          </a:p>
          <a:p>
            <a:r>
              <a:rPr lang="en-US" dirty="0"/>
              <a:t>import </a:t>
            </a:r>
            <a:r>
              <a:rPr lang="en-US" dirty="0" err="1"/>
              <a:t>scipy.stats</a:t>
            </a:r>
            <a:r>
              <a:rPr lang="en-US" dirty="0"/>
              <a:t> as stats</a:t>
            </a:r>
          </a:p>
          <a:p>
            <a:r>
              <a:rPr lang="en-US" dirty="0"/>
              <a:t>print 'r=', </a:t>
            </a:r>
            <a:r>
              <a:rPr lang="en-US" dirty="0" err="1"/>
              <a:t>stats.pearsonr</a:t>
            </a:r>
            <a:r>
              <a:rPr lang="en-US" dirty="0"/>
              <a:t>(X, Y)[0]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329" y="0"/>
            <a:ext cx="3005690" cy="233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7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52755" y="2146813"/>
            <a:ext cx="8850702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Cholesky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decomposition of a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 tooltip="Hermitian matrix"/>
              </a:rPr>
              <a:t>Hermitian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 tooltip="Positive-definite matrix"/>
              </a:rPr>
              <a:t>positive-definite matrix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decomposition of the form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where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 tooltip="Lower triangular matrix"/>
              </a:rPr>
              <a:t>lower triangular matrix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real and positive diagonal entries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Cholesky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decomposition is unique when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 tooltip="Positive definite matrix"/>
              </a:rPr>
              <a:t>positive definite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 there is only one lower triangular matrix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strictly positive diagonal entries such that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*. 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0" name="Picture 4" descr="\mathbf{A = L L}^{*}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-152400"/>
            <a:ext cx="7334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 logo.sv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8255" y="177530"/>
            <a:ext cx="1905000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00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87260" y="3018856"/>
            <a:ext cx="7220309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4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                   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\begin{align}&#10;\left(&#10;  \begin{array}{*{3}{r}}&#10;      4 &amp;  12 &amp; -16 \\&#10;     12 &amp;  37 &amp; -43 \\&#10;    -16 &amp; -43 &amp;  98 \\&#10;  \end{array}&#10;\right)&#10;&amp; =&#10;\left(&#10;  \begin{array}{*{3}{r}}&#10;     2 &amp;    &amp;    \\&#10;     6 &amp;  1 &amp;    \\&#10;    -8 &amp;  5 &amp;  3 \\&#10;  \end{array}&#10;\right)&#10;\left(&#10;  \begin{array}{*{3}{r}}&#10;     2 &amp;  6 &amp; -8 \\&#10;       &amp;  1 &amp;  5 \\&#10;       &amp;    &amp;  3 \\&#10;  \end{array}&#10;\right)&#10;\end{align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893" y="3450567"/>
            <a:ext cx="9460755" cy="147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9125" y="1647645"/>
            <a:ext cx="10864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</a:t>
            </a:r>
            <a:endParaRPr lang="en-US" b="1" dirty="0"/>
          </a:p>
          <a:p>
            <a:r>
              <a:rPr lang="en-US" dirty="0"/>
              <a:t>The </a:t>
            </a:r>
            <a:r>
              <a:rPr lang="en-US" b="1" dirty="0" err="1"/>
              <a:t>Cholesky</a:t>
            </a:r>
            <a:r>
              <a:rPr lang="en-US" b="1" dirty="0"/>
              <a:t> algorithm</a:t>
            </a:r>
            <a:r>
              <a:rPr lang="en-US" dirty="0"/>
              <a:t>, used to calculate the decomposition matrix </a:t>
            </a:r>
            <a:r>
              <a:rPr lang="en-US" i="1" dirty="0"/>
              <a:t>L</a:t>
            </a:r>
            <a:r>
              <a:rPr lang="en-US" dirty="0"/>
              <a:t>, is a modified version of </a:t>
            </a:r>
            <a:r>
              <a:rPr lang="en-US" dirty="0">
                <a:hlinkClick r:id="rId4" tooltip="Gaussian elimination"/>
              </a:rPr>
              <a:t>Gaussian elimination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6148" name="Picture 4" descr="R logo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569" y="199844"/>
            <a:ext cx="1905000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43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069" y="203409"/>
            <a:ext cx="1905000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68340" y="1188031"/>
            <a:ext cx="842501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Click to add text</a:t>
            </a:r>
          </a:p>
        </p:txBody>
      </p:sp>
      <p:pic>
        <p:nvPicPr>
          <p:cNvPr id="3" name="Picture 2" descr="Screen Shot 2015-08-11 at 7.33.40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263" y="681038"/>
            <a:ext cx="7258117" cy="525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170</TotalTime>
  <Words>600</Words>
  <Application>Microsoft Office PowerPoint</Application>
  <PresentationFormat>Widescreen</PresentationFormat>
  <Paragraphs>67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Droplet</vt:lpstr>
      <vt:lpstr>Monte Carlo SimulatiON of data That Follows a given covariance structure (using R, SAS and PYTHON)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this presentation, we will learn how to generate simulated data in R given a specific covariance matrix of the data. I'm using this to examine possibilities for Extra Sum of Squares Analysis (to see if additional residual terms are worth adding to a regression (when data for a specific covariance structure is given)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dwu</dc:creator>
  <cp:lastModifiedBy>Wu, Dee H.</cp:lastModifiedBy>
  <cp:revision>17</cp:revision>
  <dcterms:created xsi:type="dcterms:W3CDTF">2014-09-12T17:25:11Z</dcterms:created>
  <dcterms:modified xsi:type="dcterms:W3CDTF">2015-11-03T04:20:07Z</dcterms:modified>
</cp:coreProperties>
</file>