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28"/>
  </p:notesMasterIdLst>
  <p:sldIdLst>
    <p:sldId id="275" r:id="rId2"/>
    <p:sldId id="259" r:id="rId3"/>
    <p:sldId id="276" r:id="rId4"/>
    <p:sldId id="277" r:id="rId5"/>
    <p:sldId id="284" r:id="rId6"/>
    <p:sldId id="285" r:id="rId7"/>
    <p:sldId id="278" r:id="rId8"/>
    <p:sldId id="263" r:id="rId9"/>
    <p:sldId id="265" r:id="rId10"/>
    <p:sldId id="266" r:id="rId11"/>
    <p:sldId id="273" r:id="rId12"/>
    <p:sldId id="274" r:id="rId13"/>
    <p:sldId id="270" r:id="rId14"/>
    <p:sldId id="271" r:id="rId15"/>
    <p:sldId id="272" r:id="rId16"/>
    <p:sldId id="281" r:id="rId17"/>
    <p:sldId id="268" r:id="rId18"/>
    <p:sldId id="280" r:id="rId19"/>
    <p:sldId id="269" r:id="rId20"/>
    <p:sldId id="282" r:id="rId21"/>
    <p:sldId id="283" r:id="rId22"/>
    <p:sldId id="258" r:id="rId23"/>
    <p:sldId id="260" r:id="rId24"/>
    <p:sldId id="262" r:id="rId25"/>
    <p:sldId id="264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0" autoAdjust="0"/>
  </p:normalViewPr>
  <p:slideViewPr>
    <p:cSldViewPr snapToGrid="0" snapToObjects="1"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0129-6482-DB40-B20B-2590ED758227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79255-5FEF-B746-BDE8-3C9E694F0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Burn In Iterations</a:t>
            </a:r>
            <a:r>
              <a:rPr lang="en-US" baseline="0" dirty="0" smtClean="0"/>
              <a:t> = Iterations to obtain </a:t>
            </a:r>
          </a:p>
          <a:p>
            <a:r>
              <a:rPr lang="en-US" baseline="0" dirty="0" smtClean="0"/>
              <a:t>Chain = use a single chain or a different one for each imputation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79255-5FEF-B746-BDE8-3C9E694F03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3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4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7178-0467-164D-B028-682AA43BF4AC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4E20-E5AA-2C46-B01D-E549B062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0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url?sa=t&amp;rct=j&amp;q=&amp;esrc=s&amp;source=web&amp;cd=3&amp;ved=0CDcQFjAC&amp;url=http://analytics.ncsu.edu/sesug/2002/ST14.pdf&amp;ei=Rb8UU4K1GajSyAGg24GgCA&amp;usg=AFQjCNGsvJxkmnEzoGe72Q1RVRGj_DAlEg&amp;bvm=bv.61965928,d.aWc&amp;cad=rj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Proc MI to Estimate 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Matrix for Missing Data Set (N=21)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267724"/>
              </p:ext>
            </p:extLst>
          </p:nvPr>
        </p:nvGraphicFramePr>
        <p:xfrm>
          <a:off x="1284905" y="2271143"/>
          <a:ext cx="6583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71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With Missing Data Removed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 err="1"/>
              <a:t>reg</a:t>
            </a:r>
            <a:r>
              <a:rPr lang="en-US" dirty="0"/>
              <a:t>;</a:t>
            </a:r>
          </a:p>
          <a:p>
            <a:r>
              <a:rPr lang="en-US" dirty="0"/>
              <a:t>model oxygen=runtime </a:t>
            </a:r>
            <a:r>
              <a:rPr lang="en-US" dirty="0" err="1"/>
              <a:t>runpulse</a:t>
            </a:r>
            <a:r>
              <a:rPr lang="en-US" dirty="0"/>
              <a:t>;</a:t>
            </a:r>
          </a:p>
          <a:p>
            <a:r>
              <a:rPr lang="en-US" b="1" dirty="0"/>
              <a:t>run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5036"/>
              </p:ext>
            </p:extLst>
          </p:nvPr>
        </p:nvGraphicFramePr>
        <p:xfrm>
          <a:off x="457200" y="3802529"/>
          <a:ext cx="70133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898"/>
                <a:gridCol w="1168898"/>
                <a:gridCol w="1168898"/>
                <a:gridCol w="1168898"/>
                <a:gridCol w="1168898"/>
                <a:gridCol w="1168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 &gt; |t|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14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373201"/>
              </p:ext>
            </p:extLst>
          </p:nvPr>
        </p:nvGraphicFramePr>
        <p:xfrm>
          <a:off x="457200" y="1600200"/>
          <a:ext cx="345813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213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Root 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2.89311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r>
                        <a:rPr lang="en-US" baseline="0" dirty="0" smtClean="0"/>
                        <a:t>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46.35381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Coeff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6.24136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 R-</a:t>
                      </a:r>
                      <a:r>
                        <a:rPr lang="en-US" dirty="0" err="1" smtClean="0"/>
                        <a:t>Squre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9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'Multiple Imputation';</a:t>
            </a:r>
          </a:p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/>
              <a:t>mi</a:t>
            </a:r>
            <a:r>
              <a:rPr lang="en-US" dirty="0"/>
              <a:t> data=Fitness seed=</a:t>
            </a:r>
            <a:r>
              <a:rPr lang="en-US" b="1" dirty="0"/>
              <a:t>37851</a:t>
            </a:r>
            <a:r>
              <a:rPr lang="en-US" dirty="0"/>
              <a:t> out=</a:t>
            </a:r>
            <a:r>
              <a:rPr lang="en-US" dirty="0" err="1"/>
              <a:t>miout</a:t>
            </a:r>
            <a:r>
              <a:rPr lang="en-US" dirty="0"/>
              <a:t>;</a:t>
            </a:r>
          </a:p>
          <a:p>
            <a:r>
              <a:rPr lang="en-US" dirty="0" err="1"/>
              <a:t>mcmc</a:t>
            </a:r>
            <a:r>
              <a:rPr lang="en-US" dirty="0"/>
              <a:t> chain=single initial=</a:t>
            </a:r>
            <a:r>
              <a:rPr lang="en-US" dirty="0" err="1"/>
              <a:t>em</a:t>
            </a:r>
            <a:r>
              <a:rPr lang="en-US" dirty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Oxygen </a:t>
            </a:r>
            <a:r>
              <a:rPr lang="en-US" dirty="0" err="1"/>
              <a:t>RunTime</a:t>
            </a:r>
            <a:r>
              <a:rPr lang="en-US" dirty="0"/>
              <a:t> </a:t>
            </a:r>
            <a:r>
              <a:rPr lang="en-US" dirty="0" err="1"/>
              <a:t>RunPulse</a:t>
            </a:r>
            <a:r>
              <a:rPr lang="en-US" dirty="0"/>
              <a:t>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043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530139"/>
              </p:ext>
            </p:extLst>
          </p:nvPr>
        </p:nvGraphicFramePr>
        <p:xfrm>
          <a:off x="1039905" y="1389575"/>
          <a:ext cx="5132892" cy="536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080"/>
                <a:gridCol w="2460812"/>
              </a:tblGrid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Work.Fitness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MCMC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Imputation</a:t>
                      </a:r>
                      <a:r>
                        <a:rPr lang="en-US" baseline="0" dirty="0" smtClean="0"/>
                        <a:t> 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Chain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Estimates for MCMC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Posterior mode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Starting Value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Prior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Jeffreys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Imputations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Burn in Iterations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Iterations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524862">
                <a:tc>
                  <a:txBody>
                    <a:bodyPr/>
                    <a:lstStyle/>
                    <a:p>
                      <a:r>
                        <a:rPr lang="en-US" dirty="0" smtClean="0"/>
                        <a:t>Seed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34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Patterns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65602"/>
              </p:ext>
            </p:extLst>
          </p:nvPr>
        </p:nvGraphicFramePr>
        <p:xfrm>
          <a:off x="457200" y="14938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RunPulse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929533"/>
            <a:ext cx="8229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Note the Missing Data Pattern</a:t>
            </a:r>
          </a:p>
          <a:p>
            <a:r>
              <a:rPr lang="en-US" dirty="0"/>
              <a:t>	</a:t>
            </a:r>
            <a:r>
              <a:rPr lang="en-US" dirty="0" smtClean="0"/>
              <a:t>Monotonic Formation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Missing Completely At Random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Missing At Random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Missing Data are dependent on observed covariates, but independent of unobserved covariates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Missing data can be estimated by a statistical model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199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Parameter Estimates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614225"/>
              </p:ext>
            </p:extLst>
          </p:nvPr>
        </p:nvGraphicFramePr>
        <p:xfrm>
          <a:off x="457200" y="1600200"/>
          <a:ext cx="66351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9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Confidence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Oxygen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45.29 - 49.32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9.99</a:t>
                      </a:r>
                      <a:r>
                        <a:rPr lang="en-US" baseline="0" dirty="0" smtClean="0"/>
                        <a:t> – 11.09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163.88 – 177.45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7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by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title 'Regression After Imputing Data';</a:t>
            </a:r>
          </a:p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 err="1"/>
              <a:t>reg</a:t>
            </a:r>
            <a:r>
              <a:rPr lang="en-US" dirty="0"/>
              <a:t> data=</a:t>
            </a:r>
            <a:r>
              <a:rPr lang="en-US" dirty="0" err="1"/>
              <a:t>miout</a:t>
            </a:r>
            <a:r>
              <a:rPr lang="en-US" dirty="0"/>
              <a:t> </a:t>
            </a:r>
            <a:r>
              <a:rPr lang="en-US" dirty="0" err="1"/>
              <a:t>outest</a:t>
            </a:r>
            <a:r>
              <a:rPr lang="en-US" dirty="0"/>
              <a:t>=</a:t>
            </a:r>
            <a:r>
              <a:rPr lang="en-US" dirty="0" err="1"/>
              <a:t>outreg</a:t>
            </a:r>
            <a:r>
              <a:rPr lang="en-US" dirty="0"/>
              <a:t> </a:t>
            </a:r>
            <a:r>
              <a:rPr lang="en-US" dirty="0" err="1"/>
              <a:t>covout</a:t>
            </a:r>
            <a:r>
              <a:rPr lang="en-US" dirty="0"/>
              <a:t>;</a:t>
            </a:r>
          </a:p>
          <a:p>
            <a:r>
              <a:rPr lang="en-US" dirty="0"/>
              <a:t>model Oxygen= </a:t>
            </a:r>
            <a:r>
              <a:rPr lang="en-US" dirty="0" err="1"/>
              <a:t>RunTime</a:t>
            </a:r>
            <a:r>
              <a:rPr lang="en-US" dirty="0"/>
              <a:t> </a:t>
            </a:r>
            <a:r>
              <a:rPr lang="en-US" dirty="0" err="1"/>
              <a:t>RunPulse</a:t>
            </a:r>
            <a:r>
              <a:rPr lang="en-US" dirty="0"/>
              <a:t>;</a:t>
            </a:r>
          </a:p>
          <a:p>
            <a:r>
              <a:rPr lang="en-US" dirty="0"/>
              <a:t>by _Imputation_;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6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Parameter Estimates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188731"/>
              </p:ext>
            </p:extLst>
          </p:nvPr>
        </p:nvGraphicFramePr>
        <p:xfrm>
          <a:off x="457200" y="1600200"/>
          <a:ext cx="65836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Imputation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98.97 (6.76)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-2.98 (0.35)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-0.11 (0.03)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90.04</a:t>
                      </a:r>
                      <a:r>
                        <a:rPr lang="en-US" baseline="0" dirty="0" smtClean="0"/>
                        <a:t> (7.41)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-2.95 (0.32)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-0.06 (0.04)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94.86 (7.28)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-3.16 (0.34)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-0.08 (0.04)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81.61 (6.38)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-2.91 (0.35)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 (0.04)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84.77 (8.43)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-2.94 (0.38)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</a:t>
                      </a:r>
                      <a:r>
                        <a:rPr lang="en-US" baseline="0" dirty="0" smtClean="0"/>
                        <a:t> (0.04)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13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smtClean="0"/>
              <a:t>Imputation Analysis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title '</a:t>
            </a:r>
            <a:r>
              <a:rPr lang="en-US" dirty="0" err="1"/>
              <a:t>Mianalyze</a:t>
            </a:r>
            <a:r>
              <a:rPr lang="en-US" dirty="0"/>
              <a:t>';</a:t>
            </a:r>
          </a:p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 err="1"/>
              <a:t>mianalyze</a:t>
            </a:r>
            <a:r>
              <a:rPr lang="en-US" dirty="0"/>
              <a:t> data=</a:t>
            </a:r>
            <a:r>
              <a:rPr lang="en-US" dirty="0" err="1"/>
              <a:t>outreg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edf</a:t>
            </a:r>
            <a:r>
              <a:rPr lang="en-US" dirty="0"/>
              <a:t>=</a:t>
            </a:r>
            <a:r>
              <a:rPr lang="en-US" b="1" dirty="0"/>
              <a:t>28</a:t>
            </a:r>
            <a:r>
              <a:rPr lang="en-US" dirty="0"/>
              <a:t>;</a:t>
            </a:r>
          </a:p>
          <a:p>
            <a:r>
              <a:rPr lang="en-US" dirty="0" err="1"/>
              <a:t>modeleffects</a:t>
            </a:r>
            <a:r>
              <a:rPr lang="en-US" dirty="0"/>
              <a:t> Intercept </a:t>
            </a:r>
            <a:r>
              <a:rPr lang="en-US" dirty="0" err="1"/>
              <a:t>RunTime</a:t>
            </a:r>
            <a:r>
              <a:rPr lang="en-US" dirty="0"/>
              <a:t> </a:t>
            </a:r>
            <a:r>
              <a:rPr lang="en-US" dirty="0" err="1"/>
              <a:t>RunPulse</a:t>
            </a:r>
            <a:r>
              <a:rPr lang="en-US" dirty="0"/>
              <a:t>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it?</a:t>
            </a:r>
          </a:p>
          <a:p>
            <a:pPr lvl="1"/>
            <a:r>
              <a:rPr lang="en-US" dirty="0" smtClean="0"/>
              <a:t>Listwise Deletion (Complete Case)</a:t>
            </a:r>
          </a:p>
          <a:p>
            <a:pPr lvl="1"/>
            <a:r>
              <a:rPr lang="en-US" dirty="0" smtClean="0"/>
              <a:t>Use Regression to Estimate Missing Data</a:t>
            </a:r>
          </a:p>
          <a:p>
            <a:pPr lvl="2"/>
            <a:r>
              <a:rPr lang="en-US" dirty="0" smtClean="0"/>
              <a:t>Only uses complete files</a:t>
            </a:r>
          </a:p>
          <a:p>
            <a:pPr lvl="2"/>
            <a:r>
              <a:rPr lang="en-US" dirty="0" smtClean="0"/>
              <a:t>Leads to potentially biased estimation</a:t>
            </a:r>
          </a:p>
          <a:p>
            <a:pPr lvl="1"/>
            <a:r>
              <a:rPr lang="en-US" dirty="0" smtClean="0"/>
              <a:t>Use Multiple Imputation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Analyze Results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607815"/>
              </p:ext>
            </p:extLst>
          </p:nvPr>
        </p:nvGraphicFramePr>
        <p:xfrm>
          <a:off x="457200" y="1734671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Confidence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64.49 - 115.61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-3.76 - -2.18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-0.19</a:t>
                      </a:r>
                      <a:r>
                        <a:rPr lang="en-US" baseline="0" dirty="0" smtClean="0"/>
                        <a:t> – 0.06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039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using Proc </a:t>
            </a:r>
            <a:r>
              <a:rPr lang="en-US" dirty="0" err="1" smtClean="0"/>
              <a:t>Mi</a:t>
            </a:r>
            <a:endParaRPr lang="en-US" dirty="0" smtClean="0"/>
          </a:p>
          <a:p>
            <a:r>
              <a:rPr lang="en-US" dirty="0" smtClean="0"/>
              <a:t>Generate Multiple Data sets with plausible values</a:t>
            </a:r>
          </a:p>
          <a:p>
            <a:r>
              <a:rPr lang="en-US" dirty="0" smtClean="0"/>
              <a:t>Run the analysis on each data set</a:t>
            </a:r>
          </a:p>
          <a:p>
            <a:r>
              <a:rPr lang="en-US" dirty="0" smtClean="0"/>
              <a:t>Combine the results to generate robust </a:t>
            </a:r>
            <a:r>
              <a:rPr lang="en-US" smtClean="0"/>
              <a:t>parameter estimates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71218" y="7904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21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 MI</a:t>
            </a:r>
          </a:p>
          <a:p>
            <a:pPr lvl="1"/>
            <a:r>
              <a:rPr lang="en-US" dirty="0" smtClean="0"/>
              <a:t>MCMC</a:t>
            </a:r>
          </a:p>
          <a:p>
            <a:pPr lvl="1"/>
            <a:r>
              <a:rPr lang="en-US" dirty="0" smtClean="0"/>
              <a:t>Stands for Markov Chain Monte Carlo (</a:t>
            </a:r>
            <a:r>
              <a:rPr lang="en-US" dirty="0" err="1" smtClean="0"/>
              <a:t>Jackman</a:t>
            </a:r>
            <a:r>
              <a:rPr lang="en-US" dirty="0" smtClean="0"/>
              <a:t>, 2000) </a:t>
            </a:r>
          </a:p>
          <a:p>
            <a:pPr lvl="2"/>
            <a:r>
              <a:rPr lang="en-US" dirty="0" smtClean="0"/>
              <a:t>Collection of methods for simulating random draws from nonstandard distributions via Markov chains (Schafer, 1997)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random variables in which the distribution of each variable depends on the value of the previous one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Used to generate pseudorandom draws from multidimensional probability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1) Yuan (2011)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Imputation Step</a:t>
            </a:r>
          </a:p>
          <a:p>
            <a:pPr lvl="1"/>
            <a:r>
              <a:rPr lang="en-US" dirty="0" smtClean="0"/>
              <a:t>Use an estimated mean and covariance to randomly draw values for missing variables</a:t>
            </a:r>
          </a:p>
          <a:p>
            <a:pPr lvl="2"/>
            <a:r>
              <a:rPr lang="en-US" dirty="0" smtClean="0"/>
              <a:t>Draw from a conditional distribution built upon the observed variables</a:t>
            </a:r>
          </a:p>
          <a:p>
            <a:pPr lvl="2"/>
            <a:r>
              <a:rPr lang="en-US" dirty="0" err="1" smtClean="0"/>
              <a:t>Jeffreys</a:t>
            </a:r>
            <a:r>
              <a:rPr lang="en-US" dirty="0" smtClean="0"/>
              <a:t> </a:t>
            </a:r>
            <a:r>
              <a:rPr lang="en-US" dirty="0" smtClean="0"/>
              <a:t>prior = use the information we have available.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Posterior Step</a:t>
            </a:r>
          </a:p>
          <a:p>
            <a:pPr lvl="1"/>
            <a:r>
              <a:rPr lang="en-US" dirty="0" smtClean="0"/>
              <a:t>Update the mean vector and covariance matrix based upon the imputed values. </a:t>
            </a:r>
          </a:p>
          <a:p>
            <a:pPr lvl="1"/>
            <a:r>
              <a:rPr lang="en-US" dirty="0" smtClean="0"/>
              <a:t>Given parameter estimate Φ</a:t>
            </a:r>
            <a:r>
              <a:rPr lang="en-US" baseline="30000" dirty="0" smtClean="0"/>
              <a:t>(t) </a:t>
            </a:r>
            <a:r>
              <a:rPr lang="en-US" dirty="0" smtClean="0"/>
              <a:t>at the t</a:t>
            </a:r>
            <a:r>
              <a:rPr lang="en-US" i="1" baseline="30000" dirty="0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iteration, the I-step draws Y</a:t>
            </a:r>
            <a:r>
              <a:rPr lang="en-US" i="1" baseline="-25000" dirty="0" smtClean="0"/>
              <a:t>mis</a:t>
            </a:r>
            <a:r>
              <a:rPr lang="en-US" baseline="30000" dirty="0" smtClean="0"/>
              <a:t>(t+1)</a:t>
            </a:r>
            <a:r>
              <a:rPr lang="en-US" dirty="0" smtClean="0"/>
              <a:t> from p(Y</a:t>
            </a:r>
            <a:r>
              <a:rPr lang="en-US" i="1" baseline="-25000" dirty="0" smtClean="0"/>
              <a:t>mis</a:t>
            </a:r>
            <a:r>
              <a:rPr lang="en-US" dirty="0" smtClean="0"/>
              <a:t>|Y</a:t>
            </a:r>
            <a:r>
              <a:rPr lang="en-US" i="1" baseline="-25000" dirty="0" smtClean="0"/>
              <a:t>obs</a:t>
            </a:r>
            <a:r>
              <a:rPr lang="en-US" dirty="0" smtClean="0"/>
              <a:t>Φ</a:t>
            </a:r>
            <a:r>
              <a:rPr lang="en-US" baseline="30000" dirty="0" smtClean="0"/>
              <a:t>(t)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P-step draws Φ</a:t>
            </a:r>
            <a:r>
              <a:rPr lang="en-US" baseline="30000" dirty="0" smtClean="0"/>
              <a:t>(t+1) </a:t>
            </a:r>
            <a:r>
              <a:rPr lang="en-US" dirty="0" smtClean="0"/>
              <a:t>from p(</a:t>
            </a:r>
            <a:r>
              <a:rPr lang="en-US" dirty="0" err="1" smtClean="0"/>
              <a:t>Φ|Y</a:t>
            </a:r>
            <a:r>
              <a:rPr lang="en-US" baseline="-25000" dirty="0" err="1" smtClean="0"/>
              <a:t>obs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miss</a:t>
            </a:r>
            <a:r>
              <a:rPr lang="en-US" baseline="30000" dirty="0" smtClean="0"/>
              <a:t>(t+1)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65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Jackman</a:t>
            </a:r>
            <a:r>
              <a:rPr lang="en-US" sz="1400" dirty="0" smtClean="0"/>
              <a:t>, S.  (2000). Estimation and inference via Bayesian simulation: An introduction to Markov Chain Monte Carlo,  </a:t>
            </a:r>
            <a:r>
              <a:rPr lang="en-US" sz="1400" i="1" dirty="0" smtClean="0"/>
              <a:t>American Journal of Political Science</a:t>
            </a:r>
            <a:r>
              <a:rPr lang="en-US" sz="1400" dirty="0" smtClean="0"/>
              <a:t>, 44, 375-404.</a:t>
            </a:r>
          </a:p>
          <a:p>
            <a:endParaRPr lang="en-US" sz="1400" i="1" dirty="0"/>
          </a:p>
          <a:p>
            <a:r>
              <a:rPr lang="en-US" sz="1400" dirty="0" smtClean="0"/>
              <a:t>Schaefer, J. L. </a:t>
            </a:r>
            <a:r>
              <a:rPr lang="en-US" sz="1400" i="1" dirty="0" smtClean="0"/>
              <a:t>Analysis of incomplete multivariate data. </a:t>
            </a:r>
            <a:r>
              <a:rPr lang="en-US" sz="1400" dirty="0" smtClean="0"/>
              <a:t>Boca Raton, FL: Chapman &amp; Hall.</a:t>
            </a:r>
          </a:p>
          <a:p>
            <a:endParaRPr lang="en-US" sz="1400" dirty="0"/>
          </a:p>
          <a:p>
            <a:r>
              <a:rPr lang="en-US" sz="1400" dirty="0"/>
              <a:t>Rubin, D.B. (1987) </a:t>
            </a:r>
            <a:r>
              <a:rPr lang="en-US" sz="1400" i="1" dirty="0"/>
              <a:t>Multiple Imputation for Nonresponse in Surveys</a:t>
            </a:r>
            <a:r>
              <a:rPr lang="en-US" sz="1400" dirty="0"/>
              <a:t>. J. Wiley &amp; Sons, New York.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Yarandi</a:t>
            </a:r>
            <a:r>
              <a:rPr lang="en-US" sz="1400" dirty="0" smtClean="0"/>
              <a:t>, H, N. Handling missing data with Multiple Imputation using Proc MI in SAS. SR-14, Available at:  </a:t>
            </a:r>
            <a:r>
              <a:rPr lang="en-US" sz="1400" dirty="0">
                <a:hlinkClick r:id="rId2"/>
              </a:rPr>
              <a:t>http://www.google.com/url?sa=t&amp;rct=j&amp;q=&amp;esrc=s&amp;source=web&amp;cd=3&amp;ved=0CDcQFjAC&amp;url=http%3A%2F%2Fanalytics.ncsu.edu%2Fsesug%2F2002%2FST14.pdf&amp;ei=Rb8UU4K1GajSyAGg24GgCA&amp;usg=AFQjCNGsvJxkmnEzoGe72Q1RVRGj_DAlEg&amp;bvm=bv.61965928,d.aWc&amp;cad=rja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076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</a:p>
          <a:p>
            <a:pPr lvl="1"/>
            <a:r>
              <a:rPr lang="en-US" dirty="0" smtClean="0"/>
              <a:t>Impute values for the missing variables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Create M number of data sets with full data</a:t>
            </a:r>
          </a:p>
          <a:p>
            <a:pPr lvl="1"/>
            <a:r>
              <a:rPr lang="en-US" dirty="0" smtClean="0"/>
              <a:t>Allows for sampling variability not possible in single imputation techniques</a:t>
            </a:r>
          </a:p>
          <a:p>
            <a:pPr lvl="1"/>
            <a:r>
              <a:rPr lang="en-US" dirty="0" smtClean="0"/>
              <a:t>Random error corrects for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distribution built upon known parameters</a:t>
            </a:r>
          </a:p>
          <a:p>
            <a:r>
              <a:rPr lang="en-US" dirty="0" smtClean="0"/>
              <a:t>Produce between 3-5 full data sets</a:t>
            </a:r>
          </a:p>
          <a:p>
            <a:r>
              <a:rPr lang="en-US" dirty="0" smtClean="0"/>
              <a:t>Perform the desired analysis on each data set</a:t>
            </a:r>
          </a:p>
          <a:p>
            <a:r>
              <a:rPr lang="en-US" dirty="0" smtClean="0"/>
              <a:t>Average the values to calculate a single point estimate</a:t>
            </a:r>
          </a:p>
          <a:p>
            <a:r>
              <a:rPr lang="en-US" dirty="0" smtClean="0"/>
              <a:t>Calculate the standard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Step</a:t>
            </a:r>
          </a:p>
          <a:p>
            <a:pPr lvl="1"/>
            <a:r>
              <a:rPr lang="en-US" dirty="0" smtClean="0"/>
              <a:t>Using an estimated mean vector and covariance matrix </a:t>
            </a:r>
          </a:p>
          <a:p>
            <a:pPr lvl="2"/>
            <a:r>
              <a:rPr lang="en-US" dirty="0" smtClean="0"/>
              <a:t>Calculated typically through </a:t>
            </a:r>
            <a:r>
              <a:rPr lang="en-US" dirty="0" err="1" smtClean="0"/>
              <a:t>Em</a:t>
            </a:r>
            <a:endParaRPr lang="en-US" dirty="0" smtClean="0"/>
          </a:p>
          <a:p>
            <a:pPr lvl="1"/>
            <a:r>
              <a:rPr lang="en-US" dirty="0" smtClean="0"/>
              <a:t>Simulate the missing values for each observation independently</a:t>
            </a:r>
          </a:p>
          <a:p>
            <a:pPr lvl="2"/>
            <a:r>
              <a:rPr lang="en-US" dirty="0" smtClean="0"/>
              <a:t>Draw Y(</a:t>
            </a:r>
            <a:r>
              <a:rPr lang="en-US" dirty="0" err="1" smtClean="0"/>
              <a:t>Mis</a:t>
            </a:r>
            <a:r>
              <a:rPr lang="en-US" dirty="0" smtClean="0"/>
              <a:t>) from Pr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mis</a:t>
            </a:r>
            <a:r>
              <a:rPr lang="en-US" dirty="0" err="1" smtClean="0"/>
              <a:t>|Y</a:t>
            </a:r>
            <a:r>
              <a:rPr lang="en-US" baseline="-25000" dirty="0" err="1" smtClean="0"/>
              <a:t>obs</a:t>
            </a:r>
            <a:r>
              <a:rPr lang="en-US" dirty="0" smtClean="0"/>
              <a:t>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152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posterior population mean vector and covariance matrix from complete sample</a:t>
            </a:r>
          </a:p>
          <a:p>
            <a:r>
              <a:rPr lang="en-US" dirty="0" smtClean="0"/>
              <a:t>Then use these new mean vector and covariance matrices to repeat the I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9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imputation and parameter steps</a:t>
            </a:r>
          </a:p>
          <a:p>
            <a:pPr lvl="1"/>
            <a:r>
              <a:rPr lang="en-US" dirty="0" smtClean="0"/>
              <a:t>Draw values of Y</a:t>
            </a:r>
          </a:p>
          <a:p>
            <a:pPr lvl="1"/>
            <a:r>
              <a:rPr lang="en-US" dirty="0" smtClean="0"/>
              <a:t>Use the values to update parameter estimates</a:t>
            </a:r>
          </a:p>
          <a:p>
            <a:r>
              <a:rPr lang="en-US" dirty="0" smtClean="0"/>
              <a:t>Y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2</a:t>
            </a:r>
            <a:r>
              <a:rPr lang="en-US" dirty="0" smtClean="0"/>
              <a:t>, Y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3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3</a:t>
            </a:r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Continue until the values between Φ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dirty="0" err="1" smtClean="0"/>
              <a:t>Φ</a:t>
            </a:r>
            <a:r>
              <a:rPr lang="en-US" baseline="-25000" dirty="0" err="1" smtClean="0"/>
              <a:t>k</a:t>
            </a:r>
            <a:r>
              <a:rPr lang="en-US" dirty="0" smtClean="0"/>
              <a:t> are independent.</a:t>
            </a:r>
          </a:p>
          <a:p>
            <a:pPr lvl="1"/>
            <a:r>
              <a:rPr lang="en-US" dirty="0" smtClean="0"/>
              <a:t>Burn in iterations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multiple 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3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1 44.609 	11.37 	178 </a:t>
            </a:r>
          </a:p>
          <a:p>
            <a:r>
              <a:rPr lang="en-US" dirty="0"/>
              <a:t>2 54.297 	8.65 	156 </a:t>
            </a:r>
          </a:p>
          <a:p>
            <a:r>
              <a:rPr lang="en-US" dirty="0"/>
              <a:t>3 49.874 	9.22 	. 	</a:t>
            </a:r>
          </a:p>
          <a:p>
            <a:r>
              <a:rPr lang="en-US" dirty="0"/>
              <a:t>4 . 		11.95 	176 </a:t>
            </a:r>
          </a:p>
          <a:p>
            <a:r>
              <a:rPr lang="en-US" dirty="0"/>
              <a:t>5 39.442 	13.08 	174 </a:t>
            </a:r>
          </a:p>
          <a:p>
            <a:r>
              <a:rPr lang="en-US" dirty="0"/>
              <a:t>6 50.541 	. 		. 	</a:t>
            </a:r>
          </a:p>
          <a:p>
            <a:r>
              <a:rPr lang="en-US" dirty="0"/>
              <a:t>7 44.754 	11.12 	176 </a:t>
            </a:r>
          </a:p>
          <a:p>
            <a:r>
              <a:rPr lang="en-US" dirty="0"/>
              <a:t>8 51.855 	10.33 	166 </a:t>
            </a:r>
          </a:p>
          <a:p>
            <a:r>
              <a:rPr lang="en-US" dirty="0"/>
              <a:t>9 40.836 	10.95 	168 </a:t>
            </a:r>
          </a:p>
          <a:p>
            <a:r>
              <a:rPr lang="en-US" dirty="0"/>
              <a:t>10 . 		10.25 	. 	</a:t>
            </a:r>
          </a:p>
          <a:p>
            <a:r>
              <a:rPr lang="en-US" dirty="0"/>
              <a:t>11 39.407 	12.63 	174 </a:t>
            </a:r>
          </a:p>
          <a:p>
            <a:r>
              <a:rPr lang="en-US" dirty="0"/>
              <a:t>12 45.441 	9.63 	164 </a:t>
            </a:r>
          </a:p>
          <a:p>
            <a:r>
              <a:rPr lang="en-US" dirty="0"/>
              <a:t>13 45.118 	11.08 	. 	</a:t>
            </a:r>
          </a:p>
          <a:p>
            <a:r>
              <a:rPr lang="en-US" dirty="0"/>
              <a:t>14 45.790 	10.47 	186 </a:t>
            </a:r>
          </a:p>
          <a:p>
            <a:r>
              <a:rPr lang="en-US" dirty="0"/>
              <a:t>15 48.673 	9.40 	186 </a:t>
            </a:r>
          </a:p>
          <a:p>
            <a:r>
              <a:rPr lang="en-US" dirty="0"/>
              <a:t>16 47.467 	10.50 	170 </a:t>
            </a:r>
          </a:p>
          <a:p>
            <a:r>
              <a:rPr lang="en-US" dirty="0"/>
              <a:t>17 45.313 	10.07 	185 </a:t>
            </a:r>
          </a:p>
          <a:p>
            <a:r>
              <a:rPr lang="en-US" dirty="0"/>
              <a:t>18 59.571 	. 		.   </a:t>
            </a:r>
          </a:p>
          <a:p>
            <a:r>
              <a:rPr lang="en-US" dirty="0"/>
              <a:t>19 44.811 	11.63 	176 </a:t>
            </a:r>
          </a:p>
          <a:p>
            <a:r>
              <a:rPr lang="en-US" dirty="0"/>
              <a:t>20 49.091 	10.85 	.   </a:t>
            </a:r>
          </a:p>
          <a:p>
            <a:r>
              <a:rPr lang="en-US" dirty="0"/>
              <a:t>21 60.055 	8.63 	170 </a:t>
            </a:r>
          </a:p>
          <a:p>
            <a:r>
              <a:rPr lang="en-US" dirty="0"/>
              <a:t>22 37.388 	14.03 	186 </a:t>
            </a:r>
          </a:p>
          <a:p>
            <a:r>
              <a:rPr lang="en-US" dirty="0"/>
              <a:t>23 47.273 	. 		.   </a:t>
            </a:r>
          </a:p>
          <a:p>
            <a:r>
              <a:rPr lang="en-US" dirty="0"/>
              <a:t>24 49.156 	8.95 	180 </a:t>
            </a:r>
          </a:p>
          <a:p>
            <a:r>
              <a:rPr lang="en-US" dirty="0"/>
              <a:t>25 46.672 	10.00 	.   </a:t>
            </a:r>
          </a:p>
          <a:p>
            <a:r>
              <a:rPr lang="en-US" dirty="0"/>
              <a:t>26 50.388 	10.08 	168 </a:t>
            </a:r>
          </a:p>
          <a:p>
            <a:r>
              <a:rPr lang="en-US" dirty="0"/>
              <a:t>27 46.080 	11.17 	156 </a:t>
            </a:r>
          </a:p>
          <a:p>
            <a:r>
              <a:rPr lang="en-US" dirty="0"/>
              <a:t>28 . 		8.92 	146 </a:t>
            </a:r>
          </a:p>
          <a:p>
            <a:r>
              <a:rPr lang="en-US" dirty="0"/>
              <a:t>29 39.203 	12.88 	168 </a:t>
            </a:r>
          </a:p>
          <a:p>
            <a:r>
              <a:rPr lang="en-US" dirty="0"/>
              <a:t>30 50.545 	9.93 	148 </a:t>
            </a:r>
          </a:p>
          <a:p>
            <a:r>
              <a:rPr lang="en-US" dirty="0"/>
              <a:t>31 47.920 	11.50 	170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0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Means for Data Set (After Removing Missing Data)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772776"/>
              </p:ext>
            </p:extLst>
          </p:nvPr>
        </p:nvGraphicFramePr>
        <p:xfrm>
          <a:off x="457200" y="207107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Pulse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79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978</Words>
  <Application>Microsoft Office PowerPoint</Application>
  <PresentationFormat>On-screen Show (4:3)</PresentationFormat>
  <Paragraphs>330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Using Proc MI to Estimate Missing Data</vt:lpstr>
      <vt:lpstr>Missing Data Situations</vt:lpstr>
      <vt:lpstr>Multiple Imputation</vt:lpstr>
      <vt:lpstr>Steps in MI</vt:lpstr>
      <vt:lpstr>Data Imputation</vt:lpstr>
      <vt:lpstr>P Step</vt:lpstr>
      <vt:lpstr>Markov Chain Monte Carlo</vt:lpstr>
      <vt:lpstr>Data Set</vt:lpstr>
      <vt:lpstr>Means for Data Set (After Removing Missing Data)</vt:lpstr>
      <vt:lpstr>Correlation Matrix for Missing Data Set (N=21)</vt:lpstr>
      <vt:lpstr>Regression With Missing Data Removed</vt:lpstr>
      <vt:lpstr>Fit Statistics</vt:lpstr>
      <vt:lpstr>MI Code</vt:lpstr>
      <vt:lpstr>MI Results</vt:lpstr>
      <vt:lpstr>Missing Data Patterns</vt:lpstr>
      <vt:lpstr>MI Parameter Estimates</vt:lpstr>
      <vt:lpstr>Regression by Imputation</vt:lpstr>
      <vt:lpstr>Regression Parameter Estimates</vt:lpstr>
      <vt:lpstr>Multiple Imputation Analysis Code</vt:lpstr>
      <vt:lpstr>MI Analyze Results </vt:lpstr>
      <vt:lpstr>Summary</vt:lpstr>
      <vt:lpstr>Missing Data</vt:lpstr>
      <vt:lpstr>Markov Chain</vt:lpstr>
      <vt:lpstr>Markov Chain Monte Carlo</vt:lpstr>
      <vt:lpstr>Markov Chain Monte Carlo</vt:lpstr>
      <vt:lpstr>References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pleitz</dc:creator>
  <cp:lastModifiedBy>Will Beasley</cp:lastModifiedBy>
  <cp:revision>79</cp:revision>
  <dcterms:created xsi:type="dcterms:W3CDTF">2014-02-28T19:02:10Z</dcterms:created>
  <dcterms:modified xsi:type="dcterms:W3CDTF">2014-03-04T19:34:16Z</dcterms:modified>
</cp:coreProperties>
</file>