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handoutMasterIdLst>
    <p:handoutMasterId r:id="rId54"/>
  </p:handoutMasterIdLst>
  <p:sldIdLst>
    <p:sldId id="256" r:id="rId2"/>
    <p:sldId id="311" r:id="rId3"/>
    <p:sldId id="313" r:id="rId4"/>
    <p:sldId id="354" r:id="rId5"/>
    <p:sldId id="315" r:id="rId6"/>
    <p:sldId id="261" r:id="rId7"/>
    <p:sldId id="316" r:id="rId8"/>
    <p:sldId id="265" r:id="rId9"/>
    <p:sldId id="317" r:id="rId10"/>
    <p:sldId id="318" r:id="rId11"/>
    <p:sldId id="353" r:id="rId12"/>
    <p:sldId id="308" r:id="rId13"/>
    <p:sldId id="321" r:id="rId14"/>
    <p:sldId id="309" r:id="rId15"/>
    <p:sldId id="259" r:id="rId16"/>
    <p:sldId id="323" r:id="rId17"/>
    <p:sldId id="325" r:id="rId18"/>
    <p:sldId id="281" r:id="rId19"/>
    <p:sldId id="356" r:id="rId20"/>
    <p:sldId id="355" r:id="rId21"/>
    <p:sldId id="327" r:id="rId22"/>
    <p:sldId id="282" r:id="rId23"/>
    <p:sldId id="328" r:id="rId24"/>
    <p:sldId id="329" r:id="rId25"/>
    <p:sldId id="284" r:id="rId26"/>
    <p:sldId id="330" r:id="rId27"/>
    <p:sldId id="331" r:id="rId28"/>
    <p:sldId id="283" r:id="rId29"/>
    <p:sldId id="332" r:id="rId30"/>
    <p:sldId id="285" r:id="rId31"/>
    <p:sldId id="357" r:id="rId32"/>
    <p:sldId id="363" r:id="rId33"/>
    <p:sldId id="306" r:id="rId34"/>
    <p:sldId id="358" r:id="rId35"/>
    <p:sldId id="290" r:id="rId36"/>
    <p:sldId id="292" r:id="rId37"/>
    <p:sldId id="359" r:id="rId38"/>
    <p:sldId id="294" r:id="rId39"/>
    <p:sldId id="336" r:id="rId40"/>
    <p:sldId id="360" r:id="rId41"/>
    <p:sldId id="351" r:id="rId42"/>
    <p:sldId id="339" r:id="rId43"/>
    <p:sldId id="340" r:id="rId44"/>
    <p:sldId id="352" r:id="rId45"/>
    <p:sldId id="310" r:id="rId46"/>
    <p:sldId id="362" r:id="rId47"/>
    <p:sldId id="312" r:id="rId48"/>
    <p:sldId id="287" r:id="rId49"/>
    <p:sldId id="288" r:id="rId50"/>
    <p:sldId id="303" r:id="rId51"/>
    <p:sldId id="349" r:id="rId5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98" cy="464205"/>
          </a:xfrm>
          <a:prstGeom prst="rect">
            <a:avLst/>
          </a:prstGeom>
        </p:spPr>
        <p:txBody>
          <a:bodyPr vert="horz" lIns="87316" tIns="43658" rIns="87316" bIns="43658" rtlCol="0"/>
          <a:lstStyle>
            <a:lvl1pPr algn="l">
              <a:defRPr sz="1100"/>
            </a:lvl1pPr>
          </a:lstStyle>
          <a:p>
            <a:endParaRPr lang="en-US"/>
          </a:p>
        </p:txBody>
      </p:sp>
      <p:sp>
        <p:nvSpPr>
          <p:cNvPr id="3" name="Date Placeholder 2"/>
          <p:cNvSpPr>
            <a:spLocks noGrp="1"/>
          </p:cNvSpPr>
          <p:nvPr>
            <p:ph type="dt" sz="quarter" idx="1"/>
          </p:nvPr>
        </p:nvSpPr>
        <p:spPr>
          <a:xfrm>
            <a:off x="3884414" y="1"/>
            <a:ext cx="2972098" cy="464205"/>
          </a:xfrm>
          <a:prstGeom prst="rect">
            <a:avLst/>
          </a:prstGeom>
        </p:spPr>
        <p:txBody>
          <a:bodyPr vert="horz" lIns="87316" tIns="43658" rIns="87316" bIns="43658" rtlCol="0"/>
          <a:lstStyle>
            <a:lvl1pPr algn="r">
              <a:defRPr sz="1100"/>
            </a:lvl1pPr>
          </a:lstStyle>
          <a:p>
            <a:fld id="{54B9A068-44C8-4C1C-AE0E-74DC93590F8F}" type="datetimeFigureOut">
              <a:rPr lang="en-US" smtClean="0"/>
              <a:t>4/6/2015</a:t>
            </a:fld>
            <a:endParaRPr lang="en-US"/>
          </a:p>
        </p:txBody>
      </p:sp>
      <p:sp>
        <p:nvSpPr>
          <p:cNvPr id="4" name="Footer Placeholder 3"/>
          <p:cNvSpPr>
            <a:spLocks noGrp="1"/>
          </p:cNvSpPr>
          <p:nvPr>
            <p:ph type="ftr" sz="quarter" idx="2"/>
          </p:nvPr>
        </p:nvSpPr>
        <p:spPr>
          <a:xfrm>
            <a:off x="0" y="8830659"/>
            <a:ext cx="2972098" cy="464205"/>
          </a:xfrm>
          <a:prstGeom prst="rect">
            <a:avLst/>
          </a:prstGeom>
        </p:spPr>
        <p:txBody>
          <a:bodyPr vert="horz" lIns="87316" tIns="43658" rIns="87316" bIns="43658" rtlCol="0" anchor="b"/>
          <a:lstStyle>
            <a:lvl1pPr algn="l">
              <a:defRPr sz="1100"/>
            </a:lvl1pPr>
          </a:lstStyle>
          <a:p>
            <a:endParaRPr lang="en-US"/>
          </a:p>
        </p:txBody>
      </p:sp>
      <p:sp>
        <p:nvSpPr>
          <p:cNvPr id="5" name="Slide Number Placeholder 4"/>
          <p:cNvSpPr>
            <a:spLocks noGrp="1"/>
          </p:cNvSpPr>
          <p:nvPr>
            <p:ph type="sldNum" sz="quarter" idx="3"/>
          </p:nvPr>
        </p:nvSpPr>
        <p:spPr>
          <a:xfrm>
            <a:off x="3884414" y="8830659"/>
            <a:ext cx="2972098" cy="464205"/>
          </a:xfrm>
          <a:prstGeom prst="rect">
            <a:avLst/>
          </a:prstGeom>
        </p:spPr>
        <p:txBody>
          <a:bodyPr vert="horz" lIns="87316" tIns="43658" rIns="87316" bIns="43658" rtlCol="0" anchor="b"/>
          <a:lstStyle>
            <a:lvl1pPr algn="r">
              <a:defRPr sz="1100"/>
            </a:lvl1pPr>
          </a:lstStyle>
          <a:p>
            <a:fld id="{9CC62BCB-FD8E-4897-9A72-68D4B5D205BC}" type="slidenum">
              <a:rPr lang="en-US" smtClean="0"/>
              <a:t>‹#›</a:t>
            </a:fld>
            <a:endParaRPr lang="en-US"/>
          </a:p>
        </p:txBody>
      </p:sp>
    </p:spTree>
    <p:extLst>
      <p:ext uri="{BB962C8B-B14F-4D97-AF65-F5344CB8AC3E}">
        <p14:creationId xmlns:p14="http://schemas.microsoft.com/office/powerpoint/2010/main" val="3839830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98" cy="464205"/>
          </a:xfrm>
          <a:prstGeom prst="rect">
            <a:avLst/>
          </a:prstGeom>
        </p:spPr>
        <p:txBody>
          <a:bodyPr vert="horz" lIns="87316" tIns="43658" rIns="87316" bIns="43658" rtlCol="0"/>
          <a:lstStyle>
            <a:lvl1pPr algn="l">
              <a:defRPr sz="1100"/>
            </a:lvl1pPr>
          </a:lstStyle>
          <a:p>
            <a:endParaRPr lang="en-US"/>
          </a:p>
        </p:txBody>
      </p:sp>
      <p:sp>
        <p:nvSpPr>
          <p:cNvPr id="3" name="Date Placeholder 2"/>
          <p:cNvSpPr>
            <a:spLocks noGrp="1"/>
          </p:cNvSpPr>
          <p:nvPr>
            <p:ph type="dt" idx="1"/>
          </p:nvPr>
        </p:nvSpPr>
        <p:spPr>
          <a:xfrm>
            <a:off x="3884414" y="1"/>
            <a:ext cx="2972098" cy="464205"/>
          </a:xfrm>
          <a:prstGeom prst="rect">
            <a:avLst/>
          </a:prstGeom>
        </p:spPr>
        <p:txBody>
          <a:bodyPr vert="horz" lIns="87316" tIns="43658" rIns="87316" bIns="43658" rtlCol="0"/>
          <a:lstStyle>
            <a:lvl1pPr algn="r">
              <a:defRPr sz="1100"/>
            </a:lvl1pPr>
          </a:lstStyle>
          <a:p>
            <a:fld id="{CAC3D633-DEB3-465F-B816-9FED8741A3E5}" type="datetimeFigureOut">
              <a:rPr lang="en-US" smtClean="0"/>
              <a:t>4/6/2015</a:t>
            </a:fld>
            <a:endParaRPr lang="en-US"/>
          </a:p>
        </p:txBody>
      </p:sp>
      <p:sp>
        <p:nvSpPr>
          <p:cNvPr id="4" name="Slide Image Placeholder 3"/>
          <p:cNvSpPr>
            <a:spLocks noGrp="1" noRot="1" noChangeAspect="1"/>
          </p:cNvSpPr>
          <p:nvPr>
            <p:ph type="sldImg" idx="2"/>
          </p:nvPr>
        </p:nvSpPr>
        <p:spPr>
          <a:xfrm>
            <a:off x="1106488" y="698500"/>
            <a:ext cx="4646612" cy="3486150"/>
          </a:xfrm>
          <a:prstGeom prst="rect">
            <a:avLst/>
          </a:prstGeom>
          <a:noFill/>
          <a:ln w="12700">
            <a:solidFill>
              <a:prstClr val="black"/>
            </a:solidFill>
          </a:ln>
        </p:spPr>
        <p:txBody>
          <a:bodyPr vert="horz" lIns="87316" tIns="43658" rIns="87316" bIns="43658" rtlCol="0" anchor="ctr"/>
          <a:lstStyle/>
          <a:p>
            <a:endParaRPr lang="en-US"/>
          </a:p>
        </p:txBody>
      </p:sp>
      <p:sp>
        <p:nvSpPr>
          <p:cNvPr id="5" name="Notes Placeholder 4"/>
          <p:cNvSpPr>
            <a:spLocks noGrp="1"/>
          </p:cNvSpPr>
          <p:nvPr>
            <p:ph type="body" sz="quarter" idx="3"/>
          </p:nvPr>
        </p:nvSpPr>
        <p:spPr>
          <a:xfrm>
            <a:off x="686098" y="4416099"/>
            <a:ext cx="5485805" cy="4182457"/>
          </a:xfrm>
          <a:prstGeom prst="rect">
            <a:avLst/>
          </a:prstGeom>
        </p:spPr>
        <p:txBody>
          <a:bodyPr vert="horz" lIns="87316" tIns="43658" rIns="87316" bIns="4365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659"/>
            <a:ext cx="2972098" cy="464205"/>
          </a:xfrm>
          <a:prstGeom prst="rect">
            <a:avLst/>
          </a:prstGeom>
        </p:spPr>
        <p:txBody>
          <a:bodyPr vert="horz" lIns="87316" tIns="43658" rIns="87316" bIns="43658" rtlCol="0" anchor="b"/>
          <a:lstStyle>
            <a:lvl1pPr algn="l">
              <a:defRPr sz="1100"/>
            </a:lvl1pPr>
          </a:lstStyle>
          <a:p>
            <a:endParaRPr lang="en-US"/>
          </a:p>
        </p:txBody>
      </p:sp>
      <p:sp>
        <p:nvSpPr>
          <p:cNvPr id="7" name="Slide Number Placeholder 6"/>
          <p:cNvSpPr>
            <a:spLocks noGrp="1"/>
          </p:cNvSpPr>
          <p:nvPr>
            <p:ph type="sldNum" sz="quarter" idx="5"/>
          </p:nvPr>
        </p:nvSpPr>
        <p:spPr>
          <a:xfrm>
            <a:off x="3884414" y="8830659"/>
            <a:ext cx="2972098" cy="464205"/>
          </a:xfrm>
          <a:prstGeom prst="rect">
            <a:avLst/>
          </a:prstGeom>
        </p:spPr>
        <p:txBody>
          <a:bodyPr vert="horz" lIns="87316" tIns="43658" rIns="87316" bIns="43658" rtlCol="0" anchor="b"/>
          <a:lstStyle>
            <a:lvl1pPr algn="r">
              <a:defRPr sz="1100"/>
            </a:lvl1pPr>
          </a:lstStyle>
          <a:p>
            <a:fld id="{632E7222-D078-420D-8E79-F988C314E641}" type="slidenum">
              <a:rPr lang="en-US" smtClean="0"/>
              <a:t>‹#›</a:t>
            </a:fld>
            <a:endParaRPr lang="en-US"/>
          </a:p>
        </p:txBody>
      </p:sp>
    </p:spTree>
    <p:extLst>
      <p:ext uri="{BB962C8B-B14F-4D97-AF65-F5344CB8AC3E}">
        <p14:creationId xmlns:p14="http://schemas.microsoft.com/office/powerpoint/2010/main" val="107187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2E7222-D078-420D-8E79-F988C314E641}" type="slidenum">
              <a:rPr lang="en-US" smtClean="0"/>
              <a:t>26</a:t>
            </a:fld>
            <a:endParaRPr lang="en-US"/>
          </a:p>
        </p:txBody>
      </p:sp>
    </p:spTree>
    <p:extLst>
      <p:ext uri="{BB962C8B-B14F-4D97-AF65-F5344CB8AC3E}">
        <p14:creationId xmlns:p14="http://schemas.microsoft.com/office/powerpoint/2010/main" val="198187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EE8A81-634C-46DE-9CA7-91F683C71CAF}" type="datetime1">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241479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161EB-020E-4836-A74E-87388FBDF6F4}" type="datetime1">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15954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33BF3-8F72-4B1C-90DF-059E3EDE5B7A}" type="datetime1">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392526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FD3406-67B1-4A35-9407-5F50266D3E01}" type="datetime1">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383889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D76B7-97AD-467A-8E28-B93BEC3B112C}" type="datetime1">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145311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859D1B-52EB-490B-89A0-8D713E6F086B}" type="datetime1">
              <a:rPr lang="en-US" smtClean="0"/>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118322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641A83-6960-4A31-969E-930492A88698}" type="datetime1">
              <a:rPr lang="en-US" smtClean="0"/>
              <a:t>4/6/2015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240765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2E516F-1FE1-40B6-A7E2-CFAEAA3B5373}" type="datetime1">
              <a:rPr lang="en-US" smtClean="0"/>
              <a:t>4/6/2015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80652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D0F54-CCA7-46EB-A96C-65D89C3763D6}" type="datetime1">
              <a:rPr lang="en-US" smtClean="0"/>
              <a:t>4/6/2015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367792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3D6C6-FB91-4A6F-9137-4C240579A104}" type="datetime1">
              <a:rPr lang="en-US" smtClean="0"/>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47245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871CC-E21B-4655-BC6B-8E196183661C}" type="datetime1">
              <a:rPr lang="en-US" smtClean="0"/>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88D93-C9B8-4DF8-BE85-A0010D189062}" type="slidenum">
              <a:rPr lang="en-US" smtClean="0"/>
              <a:t>‹#›</a:t>
            </a:fld>
            <a:endParaRPr lang="en-US"/>
          </a:p>
        </p:txBody>
      </p:sp>
    </p:spTree>
    <p:extLst>
      <p:ext uri="{BB962C8B-B14F-4D97-AF65-F5344CB8AC3E}">
        <p14:creationId xmlns:p14="http://schemas.microsoft.com/office/powerpoint/2010/main" val="179609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C2809-D4B7-45C6-A062-636FC0B644F1}" type="datetime1">
              <a:rPr lang="en-US" smtClean="0"/>
              <a:t>4/6/2015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88D93-C9B8-4DF8-BE85-A0010D189062}" type="slidenum">
              <a:rPr lang="en-US" smtClean="0"/>
              <a:t>‹#›</a:t>
            </a:fld>
            <a:endParaRPr lang="en-US"/>
          </a:p>
        </p:txBody>
      </p:sp>
    </p:spTree>
    <p:extLst>
      <p:ext uri="{BB962C8B-B14F-4D97-AF65-F5344CB8AC3E}">
        <p14:creationId xmlns:p14="http://schemas.microsoft.com/office/powerpoint/2010/main" val="182659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48.xml"/><Relationship Id="rId7" Type="http://schemas.openxmlformats.org/officeDocument/2006/relationships/image" Target="../media/image6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91.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8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5.png"/><Relationship Id="rId4" Type="http://schemas.openxmlformats.org/officeDocument/2006/relationships/image" Target="../media/image9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458200" cy="1676400"/>
          </a:xfrm>
        </p:spPr>
        <p:txBody>
          <a:bodyPr>
            <a:noAutofit/>
          </a:bodyPr>
          <a:lstStyle/>
          <a:p>
            <a:r>
              <a:rPr lang="en-US" sz="3600" b="1" dirty="0">
                <a:solidFill>
                  <a:srgbClr val="0000FF"/>
                </a:solidFill>
                <a:latin typeface="Gill Sans MT" panose="020B0502020104020203" pitchFamily="34" charset="0"/>
              </a:rPr>
              <a:t>Extending Semiparametric AUC Model with Discrete Covariates into General Framework</a:t>
            </a:r>
            <a:endParaRPr lang="en-US" sz="3600" dirty="0">
              <a:solidFill>
                <a:srgbClr val="0000FF"/>
              </a:solidFill>
              <a:latin typeface="Gill Sans MT" panose="020B0502020104020203" pitchFamily="34" charset="0"/>
            </a:endParaRPr>
          </a:p>
        </p:txBody>
      </p:sp>
      <p:sp>
        <p:nvSpPr>
          <p:cNvPr id="3" name="Subtitle 2"/>
          <p:cNvSpPr>
            <a:spLocks noGrp="1"/>
          </p:cNvSpPr>
          <p:nvPr>
            <p:ph type="subTitle" idx="1"/>
          </p:nvPr>
        </p:nvSpPr>
        <p:spPr>
          <a:xfrm>
            <a:off x="914400" y="2667000"/>
            <a:ext cx="7467600" cy="3810000"/>
          </a:xfrm>
        </p:spPr>
        <p:txBody>
          <a:bodyPr>
            <a:noAutofit/>
          </a:bodyPr>
          <a:lstStyle/>
          <a:p>
            <a:pPr>
              <a:spcBef>
                <a:spcPts val="600"/>
              </a:spcBef>
              <a:spcAft>
                <a:spcPts val="600"/>
              </a:spcAft>
            </a:pPr>
            <a:r>
              <a:rPr lang="en-US" sz="2800" dirty="0" smtClean="0">
                <a:solidFill>
                  <a:schemeClr val="tx1"/>
                </a:solidFill>
                <a:latin typeface="Gill Sans MT" panose="020B0502020104020203" pitchFamily="34" charset="0"/>
              </a:rPr>
              <a:t>Presenter</a:t>
            </a:r>
          </a:p>
          <a:p>
            <a:pPr>
              <a:spcBef>
                <a:spcPts val="600"/>
              </a:spcBef>
              <a:spcAft>
                <a:spcPts val="600"/>
              </a:spcAft>
            </a:pPr>
            <a:r>
              <a:rPr lang="en-US" sz="2800" b="1" dirty="0" smtClean="0">
                <a:solidFill>
                  <a:schemeClr val="tx1"/>
                </a:solidFill>
                <a:latin typeface="Gill Sans MT" panose="020B0502020104020203" pitchFamily="34" charset="0"/>
              </a:rPr>
              <a:t>Som </a:t>
            </a:r>
            <a:r>
              <a:rPr lang="en-US" sz="2800" b="1" dirty="0">
                <a:solidFill>
                  <a:schemeClr val="tx1"/>
                </a:solidFill>
                <a:latin typeface="Gill Sans MT" panose="020B0502020104020203" pitchFamily="34" charset="0"/>
              </a:rPr>
              <a:t>B. </a:t>
            </a:r>
            <a:r>
              <a:rPr lang="en-US" sz="2800" b="1" dirty="0" smtClean="0">
                <a:solidFill>
                  <a:schemeClr val="tx1"/>
                </a:solidFill>
                <a:latin typeface="Gill Sans MT" panose="020B0502020104020203" pitchFamily="34" charset="0"/>
              </a:rPr>
              <a:t>Bohora, MS</a:t>
            </a:r>
          </a:p>
          <a:p>
            <a:pPr>
              <a:spcBef>
                <a:spcPts val="600"/>
              </a:spcBef>
              <a:spcAft>
                <a:spcPts val="600"/>
              </a:spcAft>
            </a:pPr>
            <a:r>
              <a:rPr lang="en-US" sz="2000" dirty="0" smtClean="0">
                <a:solidFill>
                  <a:schemeClr val="tx1"/>
                </a:solidFill>
                <a:latin typeface="Gill Sans MT" panose="020B0502020104020203" pitchFamily="34" charset="0"/>
              </a:rPr>
              <a:t>OUHSC Department of Pediatrics</a:t>
            </a:r>
          </a:p>
          <a:p>
            <a:pPr>
              <a:spcBef>
                <a:spcPts val="600"/>
              </a:spcBef>
              <a:spcAft>
                <a:spcPts val="600"/>
              </a:spcAft>
            </a:pPr>
            <a:endParaRPr lang="en-US" sz="2000" dirty="0" smtClean="0">
              <a:solidFill>
                <a:schemeClr val="tx1"/>
              </a:solidFill>
              <a:latin typeface="Gill Sans MT" panose="020B0502020104020203" pitchFamily="34" charset="0"/>
            </a:endParaRPr>
          </a:p>
          <a:p>
            <a:pPr>
              <a:spcBef>
                <a:spcPts val="600"/>
              </a:spcBef>
              <a:spcAft>
                <a:spcPts val="600"/>
              </a:spcAft>
            </a:pPr>
            <a:r>
              <a:rPr lang="en-US" sz="2800" dirty="0" smtClean="0">
                <a:solidFill>
                  <a:schemeClr val="tx1"/>
                </a:solidFill>
                <a:latin typeface="Gill Sans MT" panose="020B0502020104020203" pitchFamily="34" charset="0"/>
              </a:rPr>
              <a:t>Thesis advisor  </a:t>
            </a:r>
          </a:p>
          <a:p>
            <a:pPr>
              <a:spcBef>
                <a:spcPts val="600"/>
              </a:spcBef>
              <a:spcAft>
                <a:spcPts val="600"/>
              </a:spcAft>
            </a:pPr>
            <a:r>
              <a:rPr lang="en-US" sz="2800" b="1" dirty="0" smtClean="0">
                <a:solidFill>
                  <a:schemeClr val="tx1"/>
                </a:solidFill>
                <a:latin typeface="Gill Sans MT" panose="020B0502020104020203" pitchFamily="34" charset="0"/>
              </a:rPr>
              <a:t>Yan Daniel Zhao, PhD</a:t>
            </a:r>
            <a:endParaRPr lang="en-US" sz="2400" b="1" dirty="0" smtClean="0">
              <a:solidFill>
                <a:schemeClr val="tx1"/>
              </a:solidFill>
              <a:latin typeface="Gill Sans MT" panose="020B0502020104020203" pitchFamily="34" charset="0"/>
            </a:endParaRPr>
          </a:p>
          <a:p>
            <a:pPr>
              <a:spcBef>
                <a:spcPts val="600"/>
              </a:spcBef>
              <a:spcAft>
                <a:spcPts val="600"/>
              </a:spcAft>
            </a:pPr>
            <a:r>
              <a:rPr lang="en-US" sz="2000" dirty="0" smtClean="0">
                <a:solidFill>
                  <a:schemeClr val="tx1"/>
                </a:solidFill>
                <a:latin typeface="Gill Sans MT" panose="020B0502020104020203" pitchFamily="34" charset="0"/>
              </a:rPr>
              <a:t>OUHSC Department </a:t>
            </a:r>
            <a:r>
              <a:rPr lang="en-US" sz="2000" dirty="0">
                <a:solidFill>
                  <a:schemeClr val="tx1"/>
                </a:solidFill>
                <a:latin typeface="Gill Sans MT" panose="020B0502020104020203" pitchFamily="34" charset="0"/>
              </a:rPr>
              <a:t>of </a:t>
            </a:r>
            <a:r>
              <a:rPr lang="en-US" sz="2000" dirty="0" smtClean="0">
                <a:solidFill>
                  <a:schemeClr val="tx1"/>
                </a:solidFill>
                <a:latin typeface="Gill Sans MT" panose="020B0502020104020203" pitchFamily="34" charset="0"/>
              </a:rPr>
              <a:t>Biostatistics and Epidemiology</a:t>
            </a:r>
            <a:endParaRPr lang="en-US" sz="20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1541158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dirty="0">
                <a:solidFill>
                  <a:srgbClr val="0000FF"/>
                </a:solidFill>
                <a:latin typeface="Gill Sans MT" panose="020B0502020104020203" pitchFamily="34" charset="0"/>
              </a:rPr>
              <a:t>Introduction contd.</a:t>
            </a:r>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400" dirty="0">
                <a:solidFill>
                  <a:schemeClr val="bg1">
                    <a:lumMod val="75000"/>
                  </a:schemeClr>
                </a:solidFill>
                <a:latin typeface="Gill Sans MT" panose="020B0502020104020203" pitchFamily="34" charset="0"/>
              </a:rPr>
              <a:t>A non-parametric method developed by Dodd and </a:t>
            </a:r>
            <a:r>
              <a:rPr lang="en-US" sz="2400" dirty="0" err="1">
                <a:solidFill>
                  <a:schemeClr val="bg1">
                    <a:lumMod val="75000"/>
                  </a:schemeClr>
                </a:solidFill>
                <a:latin typeface="Gill Sans MT" panose="020B0502020104020203" pitchFamily="34" charset="0"/>
              </a:rPr>
              <a:t>Pepe</a:t>
            </a:r>
            <a:r>
              <a:rPr lang="en-US" sz="2400" dirty="0">
                <a:solidFill>
                  <a:schemeClr val="bg1">
                    <a:lumMod val="75000"/>
                  </a:schemeClr>
                </a:solidFill>
                <a:latin typeface="Gill Sans MT" panose="020B0502020104020203" pitchFamily="34" charset="0"/>
              </a:rPr>
              <a:t> (2003) uses the area under the curve (AUC) regression model to compare two treatment groups.</a:t>
            </a:r>
          </a:p>
          <a:p>
            <a:endParaRPr lang="en-US" sz="1200" dirty="0">
              <a:solidFill>
                <a:schemeClr val="bg1">
                  <a:lumMod val="75000"/>
                </a:schemeClr>
              </a:solidFill>
              <a:latin typeface="Gill Sans MT" panose="020B0502020104020203" pitchFamily="34" charset="0"/>
            </a:endParaRPr>
          </a:p>
          <a:p>
            <a:pPr marL="0" indent="0">
              <a:buNone/>
            </a:pPr>
            <a:r>
              <a:rPr lang="en-US" sz="2400" dirty="0">
                <a:solidFill>
                  <a:schemeClr val="bg1">
                    <a:lumMod val="75000"/>
                  </a:schemeClr>
                </a:solidFill>
                <a:latin typeface="Gill Sans MT" panose="020B0502020104020203" pitchFamily="34" charset="0"/>
              </a:rPr>
              <a:t>Their method is also applicable to models with both discrete and continuous covariates -- however, involves an arbitrary grouping on continuous covariates. It does not handle </a:t>
            </a:r>
            <a:r>
              <a:rPr lang="en-US" sz="2400" dirty="0" smtClean="0">
                <a:solidFill>
                  <a:schemeClr val="bg1">
                    <a:lumMod val="75000"/>
                  </a:schemeClr>
                </a:solidFill>
                <a:latin typeface="Gill Sans MT" panose="020B0502020104020203" pitchFamily="34" charset="0"/>
              </a:rPr>
              <a:t>interaction.</a:t>
            </a:r>
          </a:p>
          <a:p>
            <a:endParaRPr lang="en-US" sz="1200" dirty="0">
              <a:latin typeface="Gill Sans MT" panose="020B0502020104020203" pitchFamily="34" charset="0"/>
            </a:endParaRPr>
          </a:p>
          <a:p>
            <a:pPr marL="0" indent="0">
              <a:buNone/>
            </a:pPr>
            <a:r>
              <a:rPr lang="en-US" sz="2400" dirty="0" err="1" smtClean="0">
                <a:latin typeface="Gill Sans MT" panose="020B0502020104020203" pitchFamily="34" charset="0"/>
              </a:rPr>
              <a:t>Brumback</a:t>
            </a:r>
            <a:r>
              <a:rPr lang="en-US" sz="2400" dirty="0" smtClean="0">
                <a:latin typeface="Gill Sans MT" panose="020B0502020104020203" pitchFamily="34" charset="0"/>
              </a:rPr>
              <a:t> </a:t>
            </a:r>
            <a:r>
              <a:rPr lang="en-US" sz="2400" dirty="0">
                <a:latin typeface="Gill Sans MT" panose="020B0502020104020203" pitchFamily="34" charset="0"/>
              </a:rPr>
              <a:t>et al. (2006) extended the Wilcoxon rank-sum or equivalently Mann-Whitney test by adapting </a:t>
            </a:r>
            <a:r>
              <a:rPr lang="en-US" sz="2400" dirty="0" smtClean="0">
                <a:latin typeface="Gill Sans MT" panose="020B0502020104020203" pitchFamily="34" charset="0"/>
              </a:rPr>
              <a:t>ROC </a:t>
            </a:r>
            <a:r>
              <a:rPr lang="en-US" sz="2400" dirty="0">
                <a:latin typeface="Gill Sans MT" panose="020B0502020104020203" pitchFamily="34" charset="0"/>
              </a:rPr>
              <a:t>curve regression to develop a non-parametric method that accounts for the covariates and their interaction with the </a:t>
            </a:r>
            <a:r>
              <a:rPr lang="en-US" sz="2400" dirty="0" smtClean="0">
                <a:latin typeface="Gill Sans MT" panose="020B0502020104020203" pitchFamily="34" charset="0"/>
              </a:rPr>
              <a:t>treatment.</a:t>
            </a:r>
          </a:p>
          <a:p>
            <a:pPr marL="0" indent="0">
              <a:buNone/>
            </a:pPr>
            <a:endParaRPr lang="en-US" sz="1200" dirty="0" smtClean="0">
              <a:latin typeface="Gill Sans MT" panose="020B0502020104020203" pitchFamily="34" charset="0"/>
            </a:endParaRPr>
          </a:p>
          <a:p>
            <a:pPr marL="0" indent="0">
              <a:buNone/>
            </a:pPr>
            <a:endParaRPr lang="en-US" sz="2400" dirty="0" smtClean="0">
              <a:solidFill>
                <a:schemeClr val="bg1">
                  <a:lumMod val="65000"/>
                </a:schemeClr>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t>10</a:t>
            </a:fld>
            <a:endParaRPr lang="en-US"/>
          </a:p>
        </p:txBody>
      </p:sp>
    </p:spTree>
    <p:extLst>
      <p:ext uri="{BB962C8B-B14F-4D97-AF65-F5344CB8AC3E}">
        <p14:creationId xmlns:p14="http://schemas.microsoft.com/office/powerpoint/2010/main" val="110123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dirty="0">
                <a:solidFill>
                  <a:srgbClr val="0000FF"/>
                </a:solidFill>
                <a:latin typeface="Gill Sans MT" panose="020B0502020104020203" pitchFamily="34" charset="0"/>
              </a:rPr>
              <a:t>Introduction contd.</a:t>
            </a:r>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400" dirty="0">
                <a:solidFill>
                  <a:schemeClr val="bg1">
                    <a:lumMod val="75000"/>
                  </a:schemeClr>
                </a:solidFill>
                <a:latin typeface="Gill Sans MT" panose="020B0502020104020203" pitchFamily="34" charset="0"/>
              </a:rPr>
              <a:t>A non-parametric method developed by Dodd and </a:t>
            </a:r>
            <a:r>
              <a:rPr lang="en-US" sz="2400" dirty="0" err="1">
                <a:solidFill>
                  <a:schemeClr val="bg1">
                    <a:lumMod val="75000"/>
                  </a:schemeClr>
                </a:solidFill>
                <a:latin typeface="Gill Sans MT" panose="020B0502020104020203" pitchFamily="34" charset="0"/>
              </a:rPr>
              <a:t>Pepe</a:t>
            </a:r>
            <a:r>
              <a:rPr lang="en-US" sz="2400" dirty="0">
                <a:solidFill>
                  <a:schemeClr val="bg1">
                    <a:lumMod val="75000"/>
                  </a:schemeClr>
                </a:solidFill>
                <a:latin typeface="Gill Sans MT" panose="020B0502020104020203" pitchFamily="34" charset="0"/>
              </a:rPr>
              <a:t> (2003) uses the area under the curve (AUC) regression model to compare two treatment groups.</a:t>
            </a:r>
          </a:p>
          <a:p>
            <a:endParaRPr lang="en-US" sz="1200" dirty="0">
              <a:solidFill>
                <a:schemeClr val="bg1">
                  <a:lumMod val="75000"/>
                </a:schemeClr>
              </a:solidFill>
              <a:latin typeface="Gill Sans MT" panose="020B0502020104020203" pitchFamily="34" charset="0"/>
            </a:endParaRPr>
          </a:p>
          <a:p>
            <a:pPr marL="0" indent="0">
              <a:buNone/>
            </a:pPr>
            <a:r>
              <a:rPr lang="en-US" sz="2400" dirty="0">
                <a:solidFill>
                  <a:schemeClr val="bg1">
                    <a:lumMod val="75000"/>
                  </a:schemeClr>
                </a:solidFill>
                <a:latin typeface="Gill Sans MT" panose="020B0502020104020203" pitchFamily="34" charset="0"/>
              </a:rPr>
              <a:t>Their method is also applicable to models with both discrete and continuous covariates -- however, involves an arbitrary grouping on continuous covariates. It does not handle </a:t>
            </a:r>
            <a:r>
              <a:rPr lang="en-US" sz="2400" dirty="0" smtClean="0">
                <a:solidFill>
                  <a:schemeClr val="bg1">
                    <a:lumMod val="75000"/>
                  </a:schemeClr>
                </a:solidFill>
                <a:latin typeface="Gill Sans MT" panose="020B0502020104020203" pitchFamily="34" charset="0"/>
              </a:rPr>
              <a:t>interaction.</a:t>
            </a:r>
          </a:p>
          <a:p>
            <a:endParaRPr lang="en-US" sz="1200" dirty="0">
              <a:latin typeface="Gill Sans MT" panose="020B0502020104020203" pitchFamily="34" charset="0"/>
            </a:endParaRPr>
          </a:p>
          <a:p>
            <a:pPr marL="0" indent="0">
              <a:buNone/>
            </a:pPr>
            <a:r>
              <a:rPr lang="en-US" sz="2400" dirty="0" err="1" smtClean="0">
                <a:solidFill>
                  <a:schemeClr val="bg1">
                    <a:lumMod val="75000"/>
                  </a:schemeClr>
                </a:solidFill>
                <a:latin typeface="Gill Sans MT" panose="020B0502020104020203" pitchFamily="34" charset="0"/>
              </a:rPr>
              <a:t>Brumback</a:t>
            </a:r>
            <a:r>
              <a:rPr lang="en-US" sz="2400" dirty="0" smtClean="0">
                <a:solidFill>
                  <a:schemeClr val="bg1">
                    <a:lumMod val="75000"/>
                  </a:schemeClr>
                </a:solidFill>
                <a:latin typeface="Gill Sans MT" panose="020B0502020104020203" pitchFamily="34" charset="0"/>
              </a:rPr>
              <a:t> </a:t>
            </a:r>
            <a:r>
              <a:rPr lang="en-US" sz="2400" dirty="0">
                <a:solidFill>
                  <a:schemeClr val="bg1">
                    <a:lumMod val="75000"/>
                  </a:schemeClr>
                </a:solidFill>
                <a:latin typeface="Gill Sans MT" panose="020B0502020104020203" pitchFamily="34" charset="0"/>
              </a:rPr>
              <a:t>et al. (2006) extended the Wilcoxon rank-sum or equivalently Mann-Whitney test by adapting </a:t>
            </a:r>
            <a:r>
              <a:rPr lang="en-US" sz="2400" dirty="0" smtClean="0">
                <a:solidFill>
                  <a:schemeClr val="bg1">
                    <a:lumMod val="75000"/>
                  </a:schemeClr>
                </a:solidFill>
                <a:latin typeface="Gill Sans MT" panose="020B0502020104020203" pitchFamily="34" charset="0"/>
              </a:rPr>
              <a:t>ROC </a:t>
            </a:r>
            <a:r>
              <a:rPr lang="en-US" sz="2400" dirty="0">
                <a:solidFill>
                  <a:schemeClr val="bg1">
                    <a:lumMod val="75000"/>
                  </a:schemeClr>
                </a:solidFill>
                <a:latin typeface="Gill Sans MT" panose="020B0502020104020203" pitchFamily="34" charset="0"/>
              </a:rPr>
              <a:t>curve regression to develop a non-parametric method that accounts for the covariates and their interaction with the </a:t>
            </a:r>
            <a:r>
              <a:rPr lang="en-US" sz="2400" dirty="0" smtClean="0">
                <a:solidFill>
                  <a:schemeClr val="bg1">
                    <a:lumMod val="75000"/>
                  </a:schemeClr>
                </a:solidFill>
                <a:latin typeface="Gill Sans MT" panose="020B0502020104020203" pitchFamily="34" charset="0"/>
              </a:rPr>
              <a:t>treatment.</a:t>
            </a:r>
          </a:p>
          <a:p>
            <a:pPr marL="0" indent="0">
              <a:buNone/>
            </a:pPr>
            <a:endParaRPr lang="en-US" sz="1200" dirty="0" smtClean="0">
              <a:latin typeface="Gill Sans MT" panose="020B0502020104020203" pitchFamily="34" charset="0"/>
            </a:endParaRPr>
          </a:p>
          <a:p>
            <a:pPr marL="0" indent="0">
              <a:buNone/>
            </a:pPr>
            <a:r>
              <a:rPr lang="en-US" sz="2400" dirty="0" smtClean="0">
                <a:latin typeface="Gill Sans MT" panose="020B0502020104020203" pitchFamily="34" charset="0"/>
              </a:rPr>
              <a:t>However</a:t>
            </a:r>
            <a:r>
              <a:rPr lang="en-US" sz="2400" dirty="0">
                <a:latin typeface="Gill Sans MT" panose="020B0502020104020203" pitchFamily="34" charset="0"/>
              </a:rPr>
              <a:t>, these methods involve heavy computation and require bootstrapping method to estimate the </a:t>
            </a:r>
            <a:r>
              <a:rPr lang="en-US" sz="2400" dirty="0" err="1" smtClean="0">
                <a:latin typeface="Gill Sans MT" panose="020B0502020104020203" pitchFamily="34" charset="0"/>
              </a:rPr>
              <a:t>s.e.</a:t>
            </a:r>
            <a:r>
              <a:rPr lang="en-US" sz="2400" dirty="0" smtClean="0">
                <a:latin typeface="Gill Sans MT" panose="020B0502020104020203" pitchFamily="34" charset="0"/>
              </a:rPr>
              <a:t> </a:t>
            </a:r>
            <a:r>
              <a:rPr lang="en-US" sz="2400" dirty="0">
                <a:latin typeface="Gill Sans MT" panose="020B0502020104020203" pitchFamily="34" charset="0"/>
              </a:rPr>
              <a:t>of the </a:t>
            </a:r>
            <a:r>
              <a:rPr lang="en-US" sz="2400" dirty="0" smtClean="0">
                <a:latin typeface="Gill Sans MT" panose="020B0502020104020203" pitchFamily="34" charset="0"/>
              </a:rPr>
              <a:t>AUC </a:t>
            </a:r>
            <a:r>
              <a:rPr lang="en-US" sz="2400" dirty="0">
                <a:latin typeface="Gill Sans MT" panose="020B0502020104020203" pitchFamily="34" charset="0"/>
              </a:rPr>
              <a:t>and the model parameters. </a:t>
            </a:r>
          </a:p>
          <a:p>
            <a:pPr marL="0" indent="0">
              <a:buNone/>
            </a:pPr>
            <a:endParaRPr lang="en-US" sz="2400" dirty="0" smtClean="0">
              <a:solidFill>
                <a:schemeClr val="bg1">
                  <a:lumMod val="65000"/>
                </a:schemeClr>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t>11</a:t>
            </a:fld>
            <a:endParaRPr lang="en-US"/>
          </a:p>
        </p:txBody>
      </p:sp>
    </p:spTree>
    <p:extLst>
      <p:ext uri="{BB962C8B-B14F-4D97-AF65-F5344CB8AC3E}">
        <p14:creationId xmlns:p14="http://schemas.microsoft.com/office/powerpoint/2010/main" val="3470824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dirty="0">
                <a:solidFill>
                  <a:srgbClr val="0000FF"/>
                </a:solidFill>
                <a:latin typeface="Gill Sans MT" panose="020B0502020104020203" pitchFamily="34" charset="0"/>
              </a:rPr>
              <a:t>Introduction contd.</a:t>
            </a:r>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800" dirty="0">
                <a:latin typeface="Gill Sans MT" panose="020B0502020104020203" pitchFamily="34" charset="0"/>
              </a:rPr>
              <a:t>Zhang, Zhao, &amp; Tubbs (2011) proposed a non-parametric method that uses a set of AUC estimates to </a:t>
            </a:r>
            <a:r>
              <a:rPr lang="en-US" sz="2800">
                <a:latin typeface="Gill Sans MT" panose="020B0502020104020203" pitchFamily="34" charset="0"/>
              </a:rPr>
              <a:t>obtain </a:t>
            </a:r>
            <a:r>
              <a:rPr lang="en-US" sz="2800" smtClean="0">
                <a:latin typeface="Gill Sans MT" panose="020B0502020104020203" pitchFamily="34" charset="0"/>
              </a:rPr>
              <a:t>parameter estimates </a:t>
            </a:r>
            <a:r>
              <a:rPr lang="en-US" sz="2800" dirty="0">
                <a:latin typeface="Gill Sans MT" panose="020B0502020104020203" pitchFamily="34" charset="0"/>
              </a:rPr>
              <a:t>and combine Delong’s method and the delta method for computing parameter standard errors, which is computationally simple and provides correct standard errors for the model parameters. </a:t>
            </a:r>
            <a:endParaRPr lang="en-US" sz="2800" dirty="0" smtClean="0">
              <a:latin typeface="Gill Sans MT" panose="020B0502020104020203" pitchFamily="34" charset="0"/>
            </a:endParaRPr>
          </a:p>
          <a:p>
            <a:endParaRPr lang="en-US" sz="2800" dirty="0" smtClean="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t>12</a:t>
            </a:fld>
            <a:endParaRPr lang="en-US"/>
          </a:p>
        </p:txBody>
      </p:sp>
    </p:spTree>
    <p:extLst>
      <p:ext uri="{BB962C8B-B14F-4D97-AF65-F5344CB8AC3E}">
        <p14:creationId xmlns:p14="http://schemas.microsoft.com/office/powerpoint/2010/main" val="2021572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dirty="0">
                <a:solidFill>
                  <a:srgbClr val="0000FF"/>
                </a:solidFill>
                <a:latin typeface="Gill Sans MT" panose="020B0502020104020203" pitchFamily="34" charset="0"/>
              </a:rPr>
              <a:t>Introduction contd.</a:t>
            </a:r>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800" dirty="0">
                <a:solidFill>
                  <a:schemeClr val="bg1">
                    <a:lumMod val="65000"/>
                  </a:schemeClr>
                </a:solidFill>
                <a:latin typeface="Gill Sans MT" panose="020B0502020104020203" pitchFamily="34" charset="0"/>
              </a:rPr>
              <a:t>Zhang, Zhao, &amp; Tubbs (2011) proposed a non-parametric method that uses a set of AUC estimates to obtain </a:t>
            </a:r>
            <a:r>
              <a:rPr lang="en-US" sz="2800" dirty="0" smtClean="0">
                <a:solidFill>
                  <a:schemeClr val="bg1">
                    <a:lumMod val="65000"/>
                  </a:schemeClr>
                </a:solidFill>
                <a:latin typeface="Gill Sans MT" panose="020B0502020104020203" pitchFamily="34" charset="0"/>
              </a:rPr>
              <a:t>parameter estimates </a:t>
            </a:r>
            <a:r>
              <a:rPr lang="en-US" sz="2800" dirty="0">
                <a:solidFill>
                  <a:schemeClr val="bg1">
                    <a:lumMod val="65000"/>
                  </a:schemeClr>
                </a:solidFill>
                <a:latin typeface="Gill Sans MT" panose="020B0502020104020203" pitchFamily="34" charset="0"/>
              </a:rPr>
              <a:t>and combine Delong’s method and the delta method for computing parameter standard errors, which is computationally simple and provides correct standard errors for the model parameters. </a:t>
            </a:r>
            <a:endParaRPr lang="en-US" sz="2800" dirty="0" smtClean="0">
              <a:solidFill>
                <a:schemeClr val="bg1">
                  <a:lumMod val="65000"/>
                </a:schemeClr>
              </a:solidFill>
              <a:latin typeface="Gill Sans MT" panose="020B0502020104020203" pitchFamily="34" charset="0"/>
            </a:endParaRPr>
          </a:p>
          <a:p>
            <a:endParaRPr lang="en-US" sz="2800" dirty="0" smtClean="0">
              <a:latin typeface="Gill Sans MT" panose="020B0502020104020203" pitchFamily="34" charset="0"/>
            </a:endParaRPr>
          </a:p>
          <a:p>
            <a:pPr marL="0" indent="0">
              <a:buNone/>
            </a:pPr>
            <a:r>
              <a:rPr lang="en-US" sz="2800" dirty="0" smtClean="0">
                <a:latin typeface="Gill Sans MT" panose="020B0502020104020203" pitchFamily="34" charset="0"/>
              </a:rPr>
              <a:t>However</a:t>
            </a:r>
            <a:r>
              <a:rPr lang="en-US" sz="2800" dirty="0">
                <a:latin typeface="Gill Sans MT" panose="020B0502020104020203" pitchFamily="34" charset="0"/>
              </a:rPr>
              <a:t>, </a:t>
            </a:r>
            <a:r>
              <a:rPr lang="en-US" sz="2800" dirty="0" smtClean="0">
                <a:latin typeface="Gill Sans MT" panose="020B0502020104020203" pitchFamily="34" charset="0"/>
              </a:rPr>
              <a:t>they </a:t>
            </a:r>
            <a:r>
              <a:rPr lang="en-US" sz="2800" dirty="0">
                <a:latin typeface="Gill Sans MT" panose="020B0502020104020203" pitchFamily="34" charset="0"/>
              </a:rPr>
              <a:t>applied </a:t>
            </a:r>
            <a:r>
              <a:rPr lang="en-US" sz="2800" dirty="0" smtClean="0">
                <a:latin typeface="Gill Sans MT" panose="020B0502020104020203" pitchFamily="34" charset="0"/>
              </a:rPr>
              <a:t>this method for </a:t>
            </a:r>
            <a:r>
              <a:rPr lang="en-US" sz="2800" dirty="0">
                <a:latin typeface="Gill Sans MT" panose="020B0502020104020203" pitchFamily="34" charset="0"/>
              </a:rPr>
              <a:t>the AUC regression model with only </a:t>
            </a:r>
            <a:r>
              <a:rPr lang="en-US" sz="2800" dirty="0" smtClean="0">
                <a:latin typeface="Gill Sans MT" panose="020B0502020104020203" pitchFamily="34" charset="0"/>
              </a:rPr>
              <a:t>two discrete covariates.</a:t>
            </a:r>
          </a:p>
        </p:txBody>
      </p:sp>
      <p:sp>
        <p:nvSpPr>
          <p:cNvPr id="5" name="Slide Number Placeholder 4"/>
          <p:cNvSpPr>
            <a:spLocks noGrp="1"/>
          </p:cNvSpPr>
          <p:nvPr>
            <p:ph type="sldNum" sz="quarter" idx="12"/>
          </p:nvPr>
        </p:nvSpPr>
        <p:spPr/>
        <p:txBody>
          <a:bodyPr/>
          <a:lstStyle/>
          <a:p>
            <a:fld id="{51488D93-C9B8-4DF8-BE85-A0010D189062}" type="slidenum">
              <a:rPr lang="en-US" smtClean="0"/>
              <a:t>13</a:t>
            </a:fld>
            <a:endParaRPr lang="en-US"/>
          </a:p>
        </p:txBody>
      </p:sp>
    </p:spTree>
    <p:extLst>
      <p:ext uri="{BB962C8B-B14F-4D97-AF65-F5344CB8AC3E}">
        <p14:creationId xmlns:p14="http://schemas.microsoft.com/office/powerpoint/2010/main" val="2047561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solidFill>
                  <a:srgbClr val="0000FF"/>
                </a:solidFill>
                <a:latin typeface="Gill Sans MT" panose="020B0502020104020203" pitchFamily="34" charset="0"/>
              </a:rPr>
              <a:t>Objective</a:t>
            </a:r>
            <a:endParaRPr lang="en-US" dirty="0">
              <a:solidFill>
                <a:srgbClr val="0000FF"/>
              </a:solidFill>
              <a:latin typeface="Gill Sans MT" panose="020B0502020104020203" pitchFamily="34" charset="0"/>
            </a:endParaRPr>
          </a:p>
        </p:txBody>
      </p:sp>
      <p:sp>
        <p:nvSpPr>
          <p:cNvPr id="3" name="Content Placeholder 2"/>
          <p:cNvSpPr>
            <a:spLocks noGrp="1"/>
          </p:cNvSpPr>
          <p:nvPr>
            <p:ph idx="1"/>
          </p:nvPr>
        </p:nvSpPr>
        <p:spPr>
          <a:xfrm>
            <a:off x="457200" y="1143000"/>
            <a:ext cx="8382000" cy="2667000"/>
          </a:xfrm>
        </p:spPr>
        <p:txBody>
          <a:bodyPr>
            <a:noAutofit/>
          </a:bodyPr>
          <a:lstStyle/>
          <a:p>
            <a:pPr marL="0" indent="0">
              <a:buNone/>
            </a:pPr>
            <a:r>
              <a:rPr lang="en-US" sz="2800" dirty="0" smtClean="0">
                <a:latin typeface="Gill Sans MT" panose="020B0502020104020203" pitchFamily="34" charset="0"/>
              </a:rPr>
              <a:t>To generalize or extend the semiparametric AUC regression model with only two discrete covariate developed by Zhang, Zhao, &amp; Tubbs (2011) to the general framework that can adjust for any number of categorical covariates with any levels and their interaction with the treatment group</a:t>
            </a:r>
            <a:endParaRPr lang="en-US" sz="2400" dirty="0" smtClean="0">
              <a:solidFill>
                <a:schemeClr val="bg1">
                  <a:lumMod val="65000"/>
                </a:schemeClr>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t>14</a:t>
            </a:fld>
            <a:endParaRPr lang="en-US"/>
          </a:p>
        </p:txBody>
      </p:sp>
    </p:spTree>
    <p:extLst>
      <p:ext uri="{BB962C8B-B14F-4D97-AF65-F5344CB8AC3E}">
        <p14:creationId xmlns:p14="http://schemas.microsoft.com/office/powerpoint/2010/main" val="3112933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lstStyle/>
          <a:p>
            <a:pPr algn="l"/>
            <a:r>
              <a:rPr lang="en-US" dirty="0" smtClean="0">
                <a:solidFill>
                  <a:srgbClr val="0000FF"/>
                </a:solidFill>
                <a:latin typeface="Gill Sans MT" panose="020B0502020104020203" pitchFamily="34" charset="0"/>
              </a:rPr>
              <a:t>Methods - Model</a:t>
            </a:r>
            <a:endParaRPr lang="en-US"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382000" cy="5715000"/>
              </a:xfrm>
            </p:spPr>
            <p:txBody>
              <a:bodyPr>
                <a:noAutofit/>
              </a:bodyPr>
              <a:lstStyle/>
              <a:p>
                <a:pPr marL="0" indent="0">
                  <a:buNone/>
                </a:pPr>
                <a:r>
                  <a:rPr lang="en-US" sz="2400" dirty="0" smtClean="0">
                    <a:latin typeface="Gill Sans MT" panose="020B0502020104020203" pitchFamily="34" charset="0"/>
                  </a:rPr>
                  <a:t>Compare non-normal responses </a:t>
                </a:r>
                <a:r>
                  <a:rPr lang="en-US" sz="2400" i="1" dirty="0" smtClean="0">
                    <a:latin typeface="Gill Sans MT" panose="020B0502020104020203" pitchFamily="34" charset="0"/>
                  </a:rPr>
                  <a:t>(continuous or ordinal)</a:t>
                </a:r>
                <a:r>
                  <a:rPr lang="en-US" sz="2400" dirty="0" smtClean="0">
                    <a:latin typeface="Gill Sans MT" panose="020B0502020104020203" pitchFamily="34" charset="0"/>
                  </a:rPr>
                  <a:t> </a:t>
                </a:r>
                <a:r>
                  <a:rPr lang="en-US" sz="2400" dirty="0">
                    <a:latin typeface="Gill Sans MT" panose="020B0502020104020203" pitchFamily="34" charset="0"/>
                  </a:rPr>
                  <a:t>between two groups (A and B) while adjusting for </a:t>
                </a:r>
                <a:r>
                  <a:rPr lang="en-US" sz="2400" i="1" dirty="0">
                    <a:latin typeface="Gill Sans MT" panose="020B0502020104020203" pitchFamily="34" charset="0"/>
                  </a:rPr>
                  <a:t>k</a:t>
                </a:r>
                <a:r>
                  <a:rPr lang="en-US" sz="2400" dirty="0">
                    <a:latin typeface="Gill Sans MT" panose="020B0502020104020203" pitchFamily="34" charset="0"/>
                  </a:rPr>
                  <a:t> </a:t>
                </a:r>
                <a:r>
                  <a:rPr lang="en-US" sz="2400" dirty="0" smtClean="0">
                    <a:latin typeface="Gill Sans MT" panose="020B0502020104020203" pitchFamily="34" charset="0"/>
                  </a:rPr>
                  <a:t>categorical </a:t>
                </a:r>
                <a:r>
                  <a:rPr lang="en-US" sz="2400" dirty="0">
                    <a:latin typeface="Gill Sans MT" panose="020B0502020104020203" pitchFamily="34" charset="0"/>
                  </a:rPr>
                  <a:t>covariates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2</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𝑘</m:t>
                        </m:r>
                      </m:sub>
                    </m:sSub>
                  </m:oMath>
                </a14:m>
                <a:r>
                  <a:rPr lang="en-US" sz="2400" dirty="0">
                    <a:latin typeface="Gill Sans MT" panose="020B0502020104020203" pitchFamily="34" charset="0"/>
                  </a:rPr>
                  <a:t>). </a:t>
                </a:r>
                <a:endParaRPr lang="en-US" sz="2400" dirty="0" smtClean="0">
                  <a:latin typeface="Gill Sans MT" panose="020B0502020104020203" pitchFamily="34" charset="0"/>
                </a:endParaRPr>
              </a:p>
              <a:p>
                <a:endParaRPr lang="en-US" sz="2400" dirty="0" smtClean="0">
                  <a:latin typeface="Gill Sans MT" panose="020B0502020104020203" pitchFamily="34" charset="0"/>
                </a:endParaRPr>
              </a:p>
              <a:p>
                <a:endParaRPr lang="en-US" sz="2400" dirty="0" smtClean="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382000" cy="5715000"/>
              </a:xfrm>
              <a:blipFill rotWithShape="1">
                <a:blip r:embed="rId2"/>
                <a:stretch>
                  <a:fillRect l="-1091" t="-85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t>15</a:t>
            </a:fld>
            <a:endParaRPr lang="en-US"/>
          </a:p>
        </p:txBody>
      </p:sp>
    </p:spTree>
    <p:extLst>
      <p:ext uri="{BB962C8B-B14F-4D97-AF65-F5344CB8AC3E}">
        <p14:creationId xmlns:p14="http://schemas.microsoft.com/office/powerpoint/2010/main" val="680393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lstStyle/>
          <a:p>
            <a:pPr algn="l"/>
            <a:r>
              <a:rPr lang="en-US" dirty="0" smtClean="0">
                <a:solidFill>
                  <a:srgbClr val="0000FF"/>
                </a:solidFill>
                <a:latin typeface="Gill Sans MT" panose="020B0502020104020203" pitchFamily="34" charset="0"/>
              </a:rPr>
              <a:t>Methods - Model</a:t>
            </a:r>
            <a:endParaRPr lang="en-US"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382000" cy="5715000"/>
              </a:xfrm>
            </p:spPr>
            <p:txBody>
              <a:bodyPr>
                <a:noAutofit/>
              </a:bodyPr>
              <a:lstStyle/>
              <a:p>
                <a:pPr marL="0" indent="0">
                  <a:buNone/>
                </a:pPr>
                <a:r>
                  <a:rPr lang="en-US" sz="2400" dirty="0" smtClean="0">
                    <a:solidFill>
                      <a:schemeClr val="bg1">
                        <a:lumMod val="65000"/>
                      </a:schemeClr>
                    </a:solidFill>
                    <a:latin typeface="Gill Sans MT" panose="020B0502020104020203" pitchFamily="34" charset="0"/>
                  </a:rPr>
                  <a:t>Compare </a:t>
                </a:r>
                <a:r>
                  <a:rPr lang="en-US" sz="2400" dirty="0">
                    <a:solidFill>
                      <a:schemeClr val="bg1">
                        <a:lumMod val="65000"/>
                      </a:schemeClr>
                    </a:solidFill>
                    <a:latin typeface="Gill Sans MT" panose="020B0502020104020203" pitchFamily="34" charset="0"/>
                  </a:rPr>
                  <a:t>non-normal responses </a:t>
                </a:r>
                <a:r>
                  <a:rPr lang="en-US" sz="2400" i="1" dirty="0">
                    <a:solidFill>
                      <a:schemeClr val="bg1">
                        <a:lumMod val="65000"/>
                      </a:schemeClr>
                    </a:solidFill>
                    <a:latin typeface="Gill Sans MT" panose="020B0502020104020203" pitchFamily="34" charset="0"/>
                  </a:rPr>
                  <a:t>(continuous or ordinal)</a:t>
                </a:r>
                <a:r>
                  <a:rPr lang="en-US" sz="2400" dirty="0">
                    <a:solidFill>
                      <a:schemeClr val="bg1">
                        <a:lumMod val="65000"/>
                      </a:schemeClr>
                    </a:solidFill>
                    <a:latin typeface="Gill Sans MT" panose="020B0502020104020203" pitchFamily="34" charset="0"/>
                  </a:rPr>
                  <a:t> between two groups (A and B) while adjusting for </a:t>
                </a:r>
                <a:r>
                  <a:rPr lang="en-US" sz="2400" i="1" dirty="0">
                    <a:solidFill>
                      <a:schemeClr val="bg1">
                        <a:lumMod val="65000"/>
                      </a:schemeClr>
                    </a:solidFill>
                    <a:latin typeface="Gill Sans MT" panose="020B0502020104020203" pitchFamily="34" charset="0"/>
                  </a:rPr>
                  <a:t>k</a:t>
                </a:r>
                <a:r>
                  <a:rPr lang="en-US" sz="2400" dirty="0">
                    <a:solidFill>
                      <a:schemeClr val="bg1">
                        <a:lumMod val="65000"/>
                      </a:schemeClr>
                    </a:solidFill>
                    <a:latin typeface="Gill Sans MT" panose="020B0502020104020203" pitchFamily="34" charset="0"/>
                  </a:rPr>
                  <a:t> categorical covariates (</a:t>
                </a:r>
                <a14:m>
                  <m:oMath xmlns:m="http://schemas.openxmlformats.org/officeDocument/2006/math">
                    <m:sSub>
                      <m:sSubPr>
                        <m:ctrlPr>
                          <a:rPr lang="en-US" sz="2400" i="1">
                            <a:solidFill>
                              <a:schemeClr val="bg1">
                                <a:lumMod val="65000"/>
                              </a:schemeClr>
                            </a:solidFill>
                            <a:latin typeface="Cambria Math" panose="02040503050406030204" pitchFamily="18" charset="0"/>
                          </a:rPr>
                        </m:ctrlPr>
                      </m:sSubPr>
                      <m:e>
                        <m:r>
                          <a:rPr lang="en-US" sz="2400" i="1">
                            <a:solidFill>
                              <a:schemeClr val="bg1">
                                <a:lumMod val="65000"/>
                              </a:schemeClr>
                            </a:solidFill>
                            <a:latin typeface="Cambria Math"/>
                          </a:rPr>
                          <m:t>𝑋</m:t>
                        </m:r>
                      </m:e>
                      <m:sub>
                        <m:r>
                          <a:rPr lang="en-US" sz="2400" i="1">
                            <a:solidFill>
                              <a:schemeClr val="bg1">
                                <a:lumMod val="65000"/>
                              </a:schemeClr>
                            </a:solidFill>
                            <a:latin typeface="Cambria Math"/>
                          </a:rPr>
                          <m:t>1</m:t>
                        </m:r>
                      </m:sub>
                    </m:sSub>
                    <m:r>
                      <a:rPr lang="en-US" sz="2400" i="1">
                        <a:solidFill>
                          <a:schemeClr val="bg1">
                            <a:lumMod val="65000"/>
                          </a:schemeClr>
                        </a:solidFill>
                        <a:latin typeface="Cambria Math"/>
                      </a:rPr>
                      <m:t>,</m:t>
                    </m:r>
                    <m:sSub>
                      <m:sSubPr>
                        <m:ctrlPr>
                          <a:rPr lang="en-US" sz="2400" i="1">
                            <a:solidFill>
                              <a:schemeClr val="bg1">
                                <a:lumMod val="65000"/>
                              </a:schemeClr>
                            </a:solidFill>
                            <a:latin typeface="Cambria Math" panose="02040503050406030204" pitchFamily="18" charset="0"/>
                          </a:rPr>
                        </m:ctrlPr>
                      </m:sSubPr>
                      <m:e>
                        <m:r>
                          <a:rPr lang="en-US" sz="2400" i="1">
                            <a:solidFill>
                              <a:schemeClr val="bg1">
                                <a:lumMod val="65000"/>
                              </a:schemeClr>
                            </a:solidFill>
                            <a:latin typeface="Cambria Math"/>
                          </a:rPr>
                          <m:t>𝑋</m:t>
                        </m:r>
                      </m:e>
                      <m:sub>
                        <m:r>
                          <a:rPr lang="en-US" sz="2400" i="1">
                            <a:solidFill>
                              <a:schemeClr val="bg1">
                                <a:lumMod val="65000"/>
                              </a:schemeClr>
                            </a:solidFill>
                            <a:latin typeface="Cambria Math"/>
                          </a:rPr>
                          <m:t>2</m:t>
                        </m:r>
                      </m:sub>
                    </m:sSub>
                    <m:r>
                      <a:rPr lang="en-US" sz="2400" i="1">
                        <a:solidFill>
                          <a:schemeClr val="bg1">
                            <a:lumMod val="65000"/>
                          </a:schemeClr>
                        </a:solidFill>
                        <a:latin typeface="Cambria Math"/>
                      </a:rPr>
                      <m:t>,…, </m:t>
                    </m:r>
                    <m:sSub>
                      <m:sSubPr>
                        <m:ctrlPr>
                          <a:rPr lang="en-US" sz="2400" i="1">
                            <a:solidFill>
                              <a:schemeClr val="bg1">
                                <a:lumMod val="65000"/>
                              </a:schemeClr>
                            </a:solidFill>
                            <a:latin typeface="Cambria Math" panose="02040503050406030204" pitchFamily="18" charset="0"/>
                          </a:rPr>
                        </m:ctrlPr>
                      </m:sSubPr>
                      <m:e>
                        <m:r>
                          <a:rPr lang="en-US" sz="2400" i="1">
                            <a:solidFill>
                              <a:schemeClr val="bg1">
                                <a:lumMod val="65000"/>
                              </a:schemeClr>
                            </a:solidFill>
                            <a:latin typeface="Cambria Math"/>
                          </a:rPr>
                          <m:t>𝑋</m:t>
                        </m:r>
                      </m:e>
                      <m:sub>
                        <m:r>
                          <a:rPr lang="en-US" sz="2400" i="1">
                            <a:solidFill>
                              <a:schemeClr val="bg1">
                                <a:lumMod val="65000"/>
                              </a:schemeClr>
                            </a:solidFill>
                            <a:latin typeface="Cambria Math"/>
                          </a:rPr>
                          <m:t>𝑘</m:t>
                        </m:r>
                      </m:sub>
                    </m:sSub>
                  </m:oMath>
                </a14:m>
                <a:r>
                  <a:rPr lang="en-US" sz="2400" dirty="0">
                    <a:solidFill>
                      <a:schemeClr val="bg1">
                        <a:lumMod val="65000"/>
                      </a:schemeClr>
                    </a:solidFill>
                    <a:latin typeface="Gill Sans MT" panose="020B0502020104020203" pitchFamily="34" charset="0"/>
                  </a:rPr>
                  <a:t>). </a:t>
                </a:r>
              </a:p>
              <a:p>
                <a:endParaRPr lang="en-US" sz="1200" dirty="0" smtClean="0">
                  <a:solidFill>
                    <a:schemeClr val="bg1">
                      <a:lumMod val="65000"/>
                    </a:schemeClr>
                  </a:solidFill>
                  <a:latin typeface="Gill Sans MT" panose="020B0502020104020203" pitchFamily="34" charset="0"/>
                </a:endParaRPr>
              </a:p>
              <a:p>
                <a:pPr marL="0" indent="0">
                  <a:buNone/>
                </a:pPr>
                <a:r>
                  <a:rPr lang="en-US" sz="2400" dirty="0" smtClean="0">
                    <a:solidFill>
                      <a:schemeClr val="tx1"/>
                    </a:solidFill>
                    <a:latin typeface="Gill Sans MT" panose="020B0502020104020203" pitchFamily="34" charset="0"/>
                  </a:rPr>
                  <a:t>Without </a:t>
                </a:r>
                <a:r>
                  <a:rPr lang="en-US" sz="2400" dirty="0">
                    <a:solidFill>
                      <a:schemeClr val="tx1"/>
                    </a:solidFill>
                    <a:latin typeface="Gill Sans MT" panose="020B0502020104020203" pitchFamily="34" charset="0"/>
                  </a:rPr>
                  <a:t>loss of generality, we assume each covariate is coded such that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𝑋</m:t>
                        </m:r>
                      </m:e>
                      <m:sub>
                        <m:r>
                          <a:rPr lang="en-US" sz="2400" i="1">
                            <a:solidFill>
                              <a:schemeClr val="tx1"/>
                            </a:solidFill>
                            <a:latin typeface="Cambria Math"/>
                          </a:rPr>
                          <m:t>𝑖</m:t>
                        </m:r>
                      </m:sub>
                    </m:sSub>
                    <m:r>
                      <a:rPr lang="en-US" sz="2400" i="1">
                        <a:solidFill>
                          <a:schemeClr val="tx1"/>
                        </a:solidFill>
                        <a:latin typeface="Cambria Math"/>
                      </a:rPr>
                      <m:t>=1,…,</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𝑛</m:t>
                        </m:r>
                      </m:e>
                      <m:sub>
                        <m:r>
                          <a:rPr lang="en-US" sz="2400" i="1">
                            <a:solidFill>
                              <a:schemeClr val="tx1"/>
                            </a:solidFill>
                            <a:latin typeface="Cambria Math"/>
                          </a:rPr>
                          <m:t>𝑖</m:t>
                        </m:r>
                      </m:sub>
                    </m:sSub>
                    <m:r>
                      <a:rPr lang="en-US" sz="2400" i="1">
                        <a:solidFill>
                          <a:schemeClr val="tx1"/>
                        </a:solidFill>
                        <a:latin typeface="Cambria Math"/>
                      </a:rPr>
                      <m:t>, </m:t>
                    </m:r>
                    <m:r>
                      <m:rPr>
                        <m:sty m:val="p"/>
                      </m:rPr>
                      <a:rPr lang="en-US" sz="2400">
                        <a:solidFill>
                          <a:schemeClr val="tx1"/>
                        </a:solidFill>
                        <a:latin typeface="Cambria Math"/>
                      </a:rPr>
                      <m:t>for</m:t>
                    </m:r>
                    <m:r>
                      <a:rPr lang="en-US" sz="2400" i="1">
                        <a:solidFill>
                          <a:schemeClr val="tx1"/>
                        </a:solidFill>
                        <a:latin typeface="Cambria Math"/>
                      </a:rPr>
                      <m:t> </m:t>
                    </m:r>
                    <m:r>
                      <a:rPr lang="en-US" sz="2400" i="1">
                        <a:solidFill>
                          <a:schemeClr val="tx1"/>
                        </a:solidFill>
                        <a:latin typeface="Cambria Math"/>
                      </a:rPr>
                      <m:t>𝑖</m:t>
                    </m:r>
                    <m:r>
                      <a:rPr lang="en-US" sz="2400" i="1">
                        <a:solidFill>
                          <a:schemeClr val="tx1"/>
                        </a:solidFill>
                        <a:latin typeface="Cambria Math"/>
                      </a:rPr>
                      <m:t>=1,…, </m:t>
                    </m:r>
                    <m:r>
                      <a:rPr lang="en-US" sz="2400" i="1">
                        <a:solidFill>
                          <a:schemeClr val="tx1"/>
                        </a:solidFill>
                        <a:latin typeface="Cambria Math"/>
                      </a:rPr>
                      <m:t>𝑘</m:t>
                    </m:r>
                    <m:r>
                      <a:rPr lang="en-US" sz="2400" i="1">
                        <a:solidFill>
                          <a:schemeClr val="tx1"/>
                        </a:solidFill>
                        <a:latin typeface="Cambria Math"/>
                      </a:rPr>
                      <m:t>.</m:t>
                    </m:r>
                  </m:oMath>
                </a14:m>
                <a:r>
                  <a:rPr lang="en-US" sz="2400" dirty="0">
                    <a:solidFill>
                      <a:schemeClr val="tx1"/>
                    </a:solidFill>
                    <a:latin typeface="Gill Sans MT" panose="020B0502020104020203" pitchFamily="34" charset="0"/>
                  </a:rPr>
                  <a:t> For each combination of the levels of the covariates, we define the Area Under the ROC curve (AUC) in the following way:</a:t>
                </a:r>
              </a:p>
              <a:p>
                <a:endParaRPr lang="en-US" sz="1400" dirty="0">
                  <a:solidFill>
                    <a:schemeClr val="tx1"/>
                  </a:solidFill>
                  <a:latin typeface="Gill Sans MT" panose="020B0502020104020203" pitchFamily="34" charset="0"/>
                </a:endParaRPr>
              </a:p>
              <a:p>
                <a:pPr marL="0" indent="0">
                  <a:buNone/>
                </a:pPr>
                <a14:m>
                  <m:oMathPara xmlns:m="http://schemas.openxmlformats.org/officeDocument/2006/math">
                    <m:oMathParaPr>
                      <m:jc m:val="left"/>
                    </m:oMathParaPr>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i="1">
                              <a:solidFill>
                                <a:srgbClr val="0000FF"/>
                              </a:solidFill>
                              <a:latin typeface="Cambria Math"/>
                            </a:rPr>
                            <m:t>𝜋</m:t>
                          </m:r>
                        </m:e>
                        <m:sub>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𝑥</m:t>
                              </m:r>
                            </m:e>
                            <m:sub>
                              <m:r>
                                <a:rPr lang="en-US" sz="2400" i="1">
                                  <a:solidFill>
                                    <a:srgbClr val="0000FF"/>
                                  </a:solidFill>
                                  <a:latin typeface="Cambria Math" panose="02040503050406030204" pitchFamily="18" charset="0"/>
                                </a:rPr>
                                <m:t>1</m:t>
                              </m:r>
                            </m:sub>
                          </m:sSub>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𝑥</m:t>
                              </m:r>
                            </m:e>
                            <m:sub>
                              <m:r>
                                <a:rPr lang="en-US" sz="2400" i="1">
                                  <a:solidFill>
                                    <a:srgbClr val="0000FF"/>
                                  </a:solidFill>
                                  <a:latin typeface="Cambria Math" panose="02040503050406030204" pitchFamily="18" charset="0"/>
                                </a:rPr>
                                <m:t>2</m:t>
                              </m:r>
                            </m:sub>
                          </m:sSub>
                          <m:r>
                            <a:rPr lang="en-US" sz="2400" i="1">
                              <a:solidFill>
                                <a:srgbClr val="0000FF"/>
                              </a:solidFill>
                              <a:latin typeface="Cambria Math" panose="02040503050406030204" pitchFamily="18" charset="0"/>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 </m:t>
                              </m:r>
                              <m:r>
                                <a:rPr lang="en-US" sz="2400" i="1">
                                  <a:solidFill>
                                    <a:srgbClr val="0000FF"/>
                                  </a:solidFill>
                                  <a:latin typeface="Cambria Math" panose="02040503050406030204" pitchFamily="18" charset="0"/>
                                </a:rPr>
                                <m:t>𝑥</m:t>
                              </m:r>
                            </m:e>
                            <m:sub>
                              <m:r>
                                <a:rPr lang="en-US" sz="2400" i="1">
                                  <a:solidFill>
                                    <a:srgbClr val="0000FF"/>
                                  </a:solidFill>
                                  <a:latin typeface="Cambria Math" panose="02040503050406030204" pitchFamily="18" charset="0"/>
                                </a:rPr>
                                <m:t>𝑘</m:t>
                              </m:r>
                            </m:sub>
                          </m:sSub>
                        </m:sub>
                      </m:sSub>
                      <m:r>
                        <a:rPr lang="en-US" sz="2400" i="1">
                          <a:solidFill>
                            <a:srgbClr val="0000FF"/>
                          </a:solidFill>
                          <a:latin typeface="Cambria Math"/>
                        </a:rPr>
                        <m:t>=</m:t>
                      </m:r>
                      <m:r>
                        <a:rPr lang="en-US" sz="2400" i="1">
                          <a:solidFill>
                            <a:srgbClr val="0000FF"/>
                          </a:solidFill>
                          <a:latin typeface="Cambria Math"/>
                        </a:rPr>
                        <m:t>𝑃</m:t>
                      </m:r>
                      <m:d>
                        <m:dPr>
                          <m:ctrlPr>
                            <a:rPr lang="en-US" sz="2400" i="1">
                              <a:solidFill>
                                <a:srgbClr val="0000FF"/>
                              </a:solidFill>
                              <a:latin typeface="Cambria Math" panose="02040503050406030204" pitchFamily="18" charset="0"/>
                            </a:rPr>
                          </m:ctrlPr>
                        </m:dPr>
                        <m:e>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a:rPr>
                                <m:t>𝑌</m:t>
                              </m:r>
                            </m:e>
                            <m:sup>
                              <m:r>
                                <a:rPr lang="en-US" sz="2400" i="1">
                                  <a:solidFill>
                                    <a:srgbClr val="0000FF"/>
                                  </a:solidFill>
                                  <a:latin typeface="Cambria Math"/>
                                </a:rPr>
                                <m:t>𝐴</m:t>
                              </m:r>
                            </m:sup>
                          </m:sSup>
                          <m:r>
                            <a:rPr lang="en-US" sz="2400" i="1">
                              <a:solidFill>
                                <a:srgbClr val="0000FF"/>
                              </a:solidFill>
                              <a:latin typeface="Cambria Math"/>
                            </a:rPr>
                            <m:t>&gt;</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a:rPr>
                                <m:t>𝑌</m:t>
                              </m:r>
                            </m:e>
                            <m:sup>
                              <m:r>
                                <a:rPr lang="en-US" sz="2400" i="1">
                                  <a:solidFill>
                                    <a:srgbClr val="0000FF"/>
                                  </a:solidFill>
                                  <a:latin typeface="Cambria Math"/>
                                </a:rPr>
                                <m:t>𝐵</m:t>
                              </m:r>
                            </m:sup>
                          </m:sSup>
                        </m:e>
                        <m:e>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𝑋</m:t>
                              </m:r>
                            </m:e>
                            <m:sub>
                              <m:r>
                                <a:rPr lang="en-US" sz="2400" i="1">
                                  <a:solidFill>
                                    <a:srgbClr val="0000FF"/>
                                  </a:solidFill>
                                  <a:latin typeface="Cambria Math"/>
                                </a:rPr>
                                <m:t>1</m:t>
                              </m:r>
                            </m:sub>
                          </m:sSub>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𝑥</m:t>
                              </m:r>
                            </m:e>
                            <m:sub>
                              <m:r>
                                <a:rPr lang="en-US" sz="2400" i="1">
                                  <a:solidFill>
                                    <a:srgbClr val="0000FF"/>
                                  </a:solidFill>
                                  <a:latin typeface="Cambria Math"/>
                                </a:rPr>
                                <m:t>1</m:t>
                              </m:r>
                            </m:sub>
                          </m:sSub>
                          <m:r>
                            <a:rPr lang="en-US" sz="2400" i="1">
                              <a:solidFill>
                                <a:srgbClr val="0000FF"/>
                              </a:solidFill>
                              <a:latin typeface="Cambria Math"/>
                            </a:rPr>
                            <m:t>, </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𝑋</m:t>
                              </m:r>
                            </m:e>
                            <m:sub>
                              <m:r>
                                <a:rPr lang="en-US" sz="2400" i="1">
                                  <a:solidFill>
                                    <a:srgbClr val="0000FF"/>
                                  </a:solidFill>
                                  <a:latin typeface="Cambria Math"/>
                                </a:rPr>
                                <m:t>2</m:t>
                              </m:r>
                            </m:sub>
                          </m:sSub>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𝑥</m:t>
                              </m:r>
                            </m:e>
                            <m:sub>
                              <m:r>
                                <a:rPr lang="en-US" sz="2400" i="1">
                                  <a:solidFill>
                                    <a:srgbClr val="0000FF"/>
                                  </a:solidFill>
                                  <a:latin typeface="Cambria Math"/>
                                </a:rPr>
                                <m:t>2</m:t>
                              </m:r>
                            </m:sub>
                          </m:sSub>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𝑋</m:t>
                              </m:r>
                            </m:e>
                            <m:sub>
                              <m:r>
                                <a:rPr lang="en-US" sz="2400" i="1">
                                  <a:solidFill>
                                    <a:srgbClr val="0000FF"/>
                                  </a:solidFill>
                                  <a:latin typeface="Cambria Math"/>
                                </a:rPr>
                                <m:t>𝑘</m:t>
                              </m:r>
                            </m:sub>
                          </m:sSub>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𝑥</m:t>
                              </m:r>
                            </m:e>
                            <m:sub>
                              <m:r>
                                <a:rPr lang="en-US" sz="2400" i="1">
                                  <a:solidFill>
                                    <a:srgbClr val="0000FF"/>
                                  </a:solidFill>
                                  <a:latin typeface="Cambria Math"/>
                                </a:rPr>
                                <m:t>𝑘</m:t>
                              </m:r>
                            </m:sub>
                          </m:sSub>
                        </m:e>
                      </m:d>
                      <m:r>
                        <a:rPr lang="en-US" sz="2400" b="0" i="1" smtClean="0">
                          <a:solidFill>
                            <a:srgbClr val="0000FF"/>
                          </a:solidFill>
                          <a:latin typeface="Cambria Math"/>
                        </a:rPr>
                        <m:t>+</m:t>
                      </m:r>
                    </m:oMath>
                  </m:oMathPara>
                </a14:m>
                <a:endParaRPr lang="en-US" sz="2400" i="1" dirty="0" smtClean="0">
                  <a:solidFill>
                    <a:srgbClr val="0000FF"/>
                  </a:solidFill>
                  <a:latin typeface="Gill Sans MT" panose="020B0502020104020203" pitchFamily="34" charset="0"/>
                </a:endParaRPr>
              </a:p>
              <a:p>
                <a:pPr marL="0" indent="0">
                  <a:buNone/>
                </a:pPr>
                <a14:m>
                  <m:oMath xmlns:m="http://schemas.openxmlformats.org/officeDocument/2006/math">
                    <m:f>
                      <m:fPr>
                        <m:ctrlPr>
                          <a:rPr lang="en-US" sz="2400" i="1">
                            <a:solidFill>
                              <a:srgbClr val="0000FF"/>
                            </a:solidFill>
                            <a:latin typeface="Cambria Math" panose="02040503050406030204" pitchFamily="18" charset="0"/>
                          </a:rPr>
                        </m:ctrlPr>
                      </m:fPr>
                      <m:num>
                        <m:r>
                          <a:rPr lang="en-US" sz="2400" i="1">
                            <a:solidFill>
                              <a:srgbClr val="0000FF"/>
                            </a:solidFill>
                            <a:latin typeface="Cambria Math"/>
                          </a:rPr>
                          <m:t>1</m:t>
                        </m:r>
                      </m:num>
                      <m:den>
                        <m:r>
                          <a:rPr lang="en-US" sz="2400" i="1">
                            <a:solidFill>
                              <a:srgbClr val="0000FF"/>
                            </a:solidFill>
                            <a:latin typeface="Cambria Math"/>
                          </a:rPr>
                          <m:t>2</m:t>
                        </m:r>
                      </m:den>
                    </m:f>
                    <m:r>
                      <a:rPr lang="en-US" sz="2400" i="1">
                        <a:solidFill>
                          <a:srgbClr val="0000FF"/>
                        </a:solidFill>
                        <a:latin typeface="Cambria Math"/>
                      </a:rPr>
                      <m:t>𝑃</m:t>
                    </m:r>
                    <m:d>
                      <m:dPr>
                        <m:ctrlPr>
                          <a:rPr lang="en-US" sz="2400" i="1">
                            <a:solidFill>
                              <a:srgbClr val="0000FF"/>
                            </a:solidFill>
                            <a:latin typeface="Cambria Math" panose="02040503050406030204" pitchFamily="18" charset="0"/>
                          </a:rPr>
                        </m:ctrlPr>
                      </m:dPr>
                      <m:e>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a:rPr>
                              <m:t>𝑌</m:t>
                            </m:r>
                          </m:e>
                          <m:sup>
                            <m:r>
                              <a:rPr lang="en-US" sz="2400" i="1">
                                <a:solidFill>
                                  <a:srgbClr val="0000FF"/>
                                </a:solidFill>
                                <a:latin typeface="Cambria Math"/>
                              </a:rPr>
                              <m:t>𝐴</m:t>
                            </m:r>
                          </m:sup>
                        </m:sSup>
                        <m:r>
                          <a:rPr lang="en-US" sz="2400" i="1">
                            <a:solidFill>
                              <a:srgbClr val="0000FF"/>
                            </a:solidFill>
                            <a:latin typeface="Cambria Math"/>
                          </a:rPr>
                          <m:t>=</m:t>
                        </m:r>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a:rPr>
                              <m:t>𝑌</m:t>
                            </m:r>
                          </m:e>
                          <m:sup>
                            <m:r>
                              <a:rPr lang="en-US" sz="2400" i="1">
                                <a:solidFill>
                                  <a:srgbClr val="0000FF"/>
                                </a:solidFill>
                                <a:latin typeface="Cambria Math"/>
                              </a:rPr>
                              <m:t>𝐵</m:t>
                            </m:r>
                          </m:sup>
                        </m:sSup>
                      </m:e>
                      <m:e>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𝑋</m:t>
                            </m:r>
                          </m:e>
                          <m:sub>
                            <m:r>
                              <a:rPr lang="en-US" sz="2400" i="1">
                                <a:solidFill>
                                  <a:srgbClr val="0000FF"/>
                                </a:solidFill>
                                <a:latin typeface="Cambria Math"/>
                              </a:rPr>
                              <m:t>1</m:t>
                            </m:r>
                          </m:sub>
                        </m:sSub>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𝑥</m:t>
                            </m:r>
                          </m:e>
                          <m:sub>
                            <m:r>
                              <a:rPr lang="en-US" sz="2400" i="1">
                                <a:solidFill>
                                  <a:srgbClr val="0000FF"/>
                                </a:solidFill>
                                <a:latin typeface="Cambria Math"/>
                              </a:rPr>
                              <m:t>1</m:t>
                            </m:r>
                          </m:sub>
                        </m:sSub>
                        <m:r>
                          <a:rPr lang="en-US" sz="2400" i="1">
                            <a:solidFill>
                              <a:srgbClr val="0000FF"/>
                            </a:solidFill>
                            <a:latin typeface="Cambria Math"/>
                          </a:rPr>
                          <m:t>, </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𝑋</m:t>
                            </m:r>
                          </m:e>
                          <m:sub>
                            <m:r>
                              <a:rPr lang="en-US" sz="2400" i="1">
                                <a:solidFill>
                                  <a:srgbClr val="0000FF"/>
                                </a:solidFill>
                                <a:latin typeface="Cambria Math"/>
                              </a:rPr>
                              <m:t>2</m:t>
                            </m:r>
                          </m:sub>
                        </m:sSub>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𝑥</m:t>
                            </m:r>
                          </m:e>
                          <m:sub>
                            <m:r>
                              <a:rPr lang="en-US" sz="2400" i="1">
                                <a:solidFill>
                                  <a:srgbClr val="0000FF"/>
                                </a:solidFill>
                                <a:latin typeface="Cambria Math"/>
                              </a:rPr>
                              <m:t>2</m:t>
                            </m:r>
                          </m:sub>
                        </m:sSub>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𝑋</m:t>
                            </m:r>
                          </m:e>
                          <m:sub>
                            <m:r>
                              <a:rPr lang="en-US" sz="2400" i="1">
                                <a:solidFill>
                                  <a:srgbClr val="0000FF"/>
                                </a:solidFill>
                                <a:latin typeface="Cambria Math"/>
                              </a:rPr>
                              <m:t>𝑘</m:t>
                            </m:r>
                          </m:sub>
                        </m:sSub>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𝑥</m:t>
                            </m:r>
                          </m:e>
                          <m:sub>
                            <m:r>
                              <a:rPr lang="en-US" sz="2400" i="1">
                                <a:solidFill>
                                  <a:srgbClr val="0000FF"/>
                                </a:solidFill>
                                <a:latin typeface="Cambria Math"/>
                              </a:rPr>
                              <m:t>𝑘</m:t>
                            </m:r>
                          </m:sub>
                        </m:sSub>
                      </m:e>
                    </m:d>
                  </m:oMath>
                </a14:m>
                <a:r>
                  <a:rPr lang="en-US" sz="2400" dirty="0">
                    <a:solidFill>
                      <a:srgbClr val="0000FF"/>
                    </a:solidFill>
                    <a:latin typeface="Gill Sans MT" panose="020B0502020104020203" pitchFamily="34" charset="0"/>
                  </a:rPr>
                  <a:t>,</a:t>
                </a:r>
                <a:endParaRPr lang="en-US" sz="2400" dirty="0" smtClean="0">
                  <a:solidFill>
                    <a:srgbClr val="0000FF"/>
                  </a:solidFill>
                  <a:latin typeface="Gill Sans MT" panose="020B0502020104020203" pitchFamily="34" charset="0"/>
                </a:endParaRPr>
              </a:p>
              <a:p>
                <a:pPr marL="0" indent="0">
                  <a:buNone/>
                </a:pPr>
                <a:endParaRPr lang="en-US" sz="1000" dirty="0" smtClean="0">
                  <a:latin typeface="Gill Sans MT" panose="020B0502020104020203" pitchFamily="34" charset="0"/>
                </a:endParaRPr>
              </a:p>
              <a:p>
                <a:pPr marL="0" indent="0">
                  <a:buNone/>
                </a:pPr>
                <a:r>
                  <a:rPr lang="en-US" sz="2000" dirty="0" smtClean="0">
                    <a:latin typeface="Gill Sans MT" panose="020B0502020104020203" pitchFamily="34"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r>
                      <a:rPr lang="en-US" sz="2000" i="1">
                        <a:latin typeface="Cambria Math"/>
                      </a:rPr>
                      <m:t>=1,…,</m:t>
                    </m:r>
                    <m:sSub>
                      <m:sSubPr>
                        <m:ctrlPr>
                          <a:rPr lang="en-US" sz="2000" i="1">
                            <a:latin typeface="Cambria Math" panose="02040503050406030204" pitchFamily="18" charset="0"/>
                          </a:rPr>
                        </m:ctrlPr>
                      </m:sSubPr>
                      <m:e>
                        <m:r>
                          <a:rPr lang="en-US" sz="2000" i="1">
                            <a:latin typeface="Cambria Math"/>
                          </a:rPr>
                          <m:t>𝑛</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𝑘</m:t>
                        </m:r>
                      </m:sub>
                    </m:sSub>
                    <m:r>
                      <a:rPr lang="en-US" sz="2000" i="1">
                        <a:latin typeface="Cambria Math"/>
                      </a:rPr>
                      <m:t>=1,…,</m:t>
                    </m:r>
                    <m:sSub>
                      <m:sSubPr>
                        <m:ctrlPr>
                          <a:rPr lang="en-US" sz="2000" i="1">
                            <a:latin typeface="Cambria Math" panose="02040503050406030204" pitchFamily="18" charset="0"/>
                          </a:rPr>
                        </m:ctrlPr>
                      </m:sSubPr>
                      <m:e>
                        <m:r>
                          <a:rPr lang="en-US" sz="2000" i="1">
                            <a:latin typeface="Cambria Math"/>
                          </a:rPr>
                          <m:t>𝑛</m:t>
                        </m:r>
                      </m:e>
                      <m:sub>
                        <m:r>
                          <a:rPr lang="en-US" sz="2000" i="1">
                            <a:latin typeface="Cambria Math"/>
                          </a:rPr>
                          <m:t>𝑘</m:t>
                        </m:r>
                      </m:sub>
                    </m:sSub>
                  </m:oMath>
                </a14:m>
                <a:r>
                  <a:rPr lang="en-US" sz="2000" dirty="0">
                    <a:latin typeface="Gill Sans MT" panose="020B0502020104020203" pitchFamily="34" charset="0"/>
                  </a:rPr>
                  <a:t>,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𝑌</m:t>
                        </m:r>
                      </m:e>
                      <m:sup>
                        <m:r>
                          <a:rPr lang="en-US" sz="2000" i="1">
                            <a:latin typeface="Cambria Math"/>
                          </a:rPr>
                          <m:t>𝐴</m:t>
                        </m:r>
                      </m:sup>
                    </m:sSup>
                  </m:oMath>
                </a14:m>
                <a:r>
                  <a:rPr lang="en-US" sz="2000" dirty="0">
                    <a:latin typeface="Gill Sans MT" panose="020B0502020104020203" pitchFamily="34" charset="0"/>
                  </a:rPr>
                  <a:t>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𝑌</m:t>
                        </m:r>
                      </m:e>
                      <m:sup>
                        <m:r>
                          <a:rPr lang="en-US" sz="2000" i="1">
                            <a:latin typeface="Cambria Math"/>
                          </a:rPr>
                          <m:t>𝐵</m:t>
                        </m:r>
                      </m:sup>
                    </m:sSup>
                  </m:oMath>
                </a14:m>
                <a:r>
                  <a:rPr lang="en-US" sz="2000" dirty="0">
                    <a:latin typeface="Gill Sans MT" panose="020B0502020104020203" pitchFamily="34" charset="0"/>
                  </a:rPr>
                  <a:t>are two randomly chosen observations from Group A and B, respectively.  The second term in the above equation is for the purpose of accounting ties.</a:t>
                </a:r>
              </a:p>
              <a:p>
                <a:endParaRPr lang="en-US" sz="2400" dirty="0" smtClean="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382000" cy="5715000"/>
              </a:xfrm>
              <a:blipFill rotWithShape="1">
                <a:blip r:embed="rId2"/>
                <a:stretch>
                  <a:fillRect l="-1091" t="-854" r="-80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t>16</a:t>
            </a:fld>
            <a:endParaRPr lang="en-US"/>
          </a:p>
        </p:txBody>
      </p:sp>
    </p:spTree>
    <p:extLst>
      <p:ext uri="{BB962C8B-B14F-4D97-AF65-F5344CB8AC3E}">
        <p14:creationId xmlns:p14="http://schemas.microsoft.com/office/powerpoint/2010/main" val="1016673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algn="l"/>
            <a:r>
              <a:rPr lang="en-US" sz="4000" dirty="0">
                <a:solidFill>
                  <a:srgbClr val="0000FF"/>
                </a:solidFill>
                <a:latin typeface="Gill Sans MT" panose="020B0502020104020203" pitchFamily="34" charset="0"/>
              </a:rPr>
              <a:t>Methods </a:t>
            </a:r>
            <a:r>
              <a:rPr lang="en-US" sz="4000" dirty="0" smtClean="0">
                <a:solidFill>
                  <a:srgbClr val="0000FF"/>
                </a:solidFill>
                <a:latin typeface="Gill Sans MT" panose="020B0502020104020203" pitchFamily="34" charset="0"/>
              </a:rPr>
              <a:t>: </a:t>
            </a:r>
            <a:r>
              <a:rPr lang="en-US" sz="4000" dirty="0">
                <a:solidFill>
                  <a:srgbClr val="0000FF"/>
                </a:solidFill>
                <a:latin typeface="Gill Sans MT" panose="020B0502020104020203" pitchFamily="34" charset="0"/>
              </a:rPr>
              <a:t>Model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791200"/>
              </a:xfrm>
            </p:spPr>
            <p:txBody>
              <a:bodyPr>
                <a:noAutofit/>
              </a:bodyPr>
              <a:lstStyle/>
              <a:p>
                <a:pPr marL="0" indent="0">
                  <a:spcBef>
                    <a:spcPts val="0"/>
                  </a:spcBef>
                  <a:buNone/>
                </a:pPr>
                <a:r>
                  <a:rPr lang="en-US" sz="2800" dirty="0" smtClean="0">
                    <a:latin typeface="Gill Sans MT" panose="020B0502020104020203" pitchFamily="34" charset="0"/>
                  </a:rPr>
                  <a:t>We model </a:t>
                </a:r>
                <a:r>
                  <a:rPr lang="en-US" sz="2800" dirty="0">
                    <a:latin typeface="Gill Sans MT" panose="020B0502020104020203" pitchFamily="34" charset="0"/>
                  </a:rPr>
                  <a:t>the association between AUC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𝜋</m:t>
                        </m:r>
                      </m:e>
                      <m: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𝑥</m:t>
                            </m:r>
                          </m:e>
                          <m:sub>
                            <m:r>
                              <a:rPr lang="en-US" sz="2800" i="1">
                                <a:latin typeface="Cambria Math" panose="02040503050406030204" pitchFamily="18" charset="0"/>
                              </a:rPr>
                              <m:t>𝑘</m:t>
                            </m:r>
                          </m:sub>
                        </m:sSub>
                      </m:sub>
                    </m:sSub>
                  </m:oMath>
                </a14:m>
                <a:r>
                  <a:rPr lang="en-US" sz="2800" dirty="0">
                    <a:latin typeface="Gill Sans MT" panose="020B0502020104020203" pitchFamily="34" charset="0"/>
                  </a:rPr>
                  <a:t> and covariates using a logistic model. </a:t>
                </a:r>
                <a:endParaRPr lang="en-US" sz="2800" dirty="0" smtClean="0">
                  <a:latin typeface="Gill Sans MT" panose="020B0502020104020203" pitchFamily="34" charset="0"/>
                </a:endParaRPr>
              </a:p>
              <a:p>
                <a:pPr marL="0" indent="0">
                  <a:buNone/>
                </a:pPr>
                <a:endParaRPr lang="en-US" sz="1400" dirty="0">
                  <a:latin typeface="Gill Sans MT" panose="020B0502020104020203" pitchFamily="34" charset="0"/>
                </a:endParaRPr>
              </a:p>
              <a:p>
                <a:pPr marL="0" indent="0">
                  <a:buNone/>
                </a:pPr>
                <a:r>
                  <a:rPr lang="en-US" sz="2800" dirty="0" smtClean="0">
                    <a:solidFill>
                      <a:schemeClr val="tx1"/>
                    </a:solidFill>
                    <a:latin typeface="Gill Sans MT" panose="020B0502020104020203" pitchFamily="34" charset="0"/>
                  </a:rPr>
                  <a:t>Specifically,</a:t>
                </a:r>
              </a:p>
              <a:p>
                <a:pPr marL="0" indent="0" algn="ctr">
                  <a:buNone/>
                </a:pPr>
                <a:r>
                  <a:rPr lang="en-US" sz="2800" dirty="0" smtClean="0">
                    <a:solidFill>
                      <a:schemeClr val="tx1"/>
                    </a:solidFill>
                    <a:latin typeface="Gill Sans MT" panose="020B0502020104020203" pitchFamily="34" charset="0"/>
                  </a:rPr>
                  <a:t>	</a:t>
                </a:r>
                <a14:m>
                  <m:oMath xmlns:m="http://schemas.openxmlformats.org/officeDocument/2006/math">
                    <m:r>
                      <a:rPr lang="en-US" sz="2800" i="1" smtClean="0">
                        <a:solidFill>
                          <a:schemeClr val="tx1"/>
                        </a:solidFill>
                        <a:latin typeface="Cambria Math"/>
                      </a:rPr>
                      <m:t>𝑙𝑜𝑔𝑖𝑡</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𝜋</m:t>
                            </m:r>
                          </m:e>
                          <m: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rPr>
                                  <m:t>1</m:t>
                                </m:r>
                              </m:sub>
                            </m:s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rPr>
                                  <m:t>2</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rPr>
                                  <m:t>𝑘</m:t>
                                </m:r>
                              </m:sub>
                            </m:sSub>
                          </m:sub>
                        </m:sSub>
                      </m:e>
                    </m:d>
                    <m:r>
                      <a:rPr lang="en-US" sz="2800" i="1">
                        <a:solidFill>
                          <a:schemeClr val="tx1"/>
                        </a:solidFill>
                        <a:latin typeface="Cambria Math"/>
                      </a:rPr>
                      <m:t>=</m:t>
                    </m:r>
                    <m:sSub>
                      <m:sSubPr>
                        <m:ctrlPr>
                          <a:rPr lang="en-US" sz="2800" i="1">
                            <a:solidFill>
                              <a:schemeClr val="tx1"/>
                            </a:solidFill>
                            <a:latin typeface="Cambria Math" panose="02040503050406030204" pitchFamily="18" charset="0"/>
                          </a:rPr>
                        </m:ctrlPr>
                      </m:sSubPr>
                      <m:e>
                        <m:r>
                          <a:rPr lang="en-US" sz="2800" b="1" i="1">
                            <a:solidFill>
                              <a:schemeClr val="tx1"/>
                            </a:solidFill>
                            <a:latin typeface="Cambria Math"/>
                          </a:rPr>
                          <m:t>𝒁</m:t>
                        </m:r>
                      </m:e>
                      <m: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rPr>
                              <m:t>1</m:t>
                            </m:r>
                          </m:sub>
                        </m:s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rPr>
                              <m:t>2</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rPr>
                              <m:t>𝑘</m:t>
                            </m:r>
                          </m:sub>
                        </m:sSub>
                      </m:sub>
                    </m:sSub>
                    <m:r>
                      <a:rPr lang="en-US" sz="2800" b="1" i="1">
                        <a:solidFill>
                          <a:schemeClr val="tx1"/>
                        </a:solidFill>
                        <a:latin typeface="Cambria Math"/>
                      </a:rPr>
                      <m:t>𝜷</m:t>
                    </m:r>
                  </m:oMath>
                </a14:m>
                <a:r>
                  <a:rPr lang="en-US" sz="2800" dirty="0">
                    <a:solidFill>
                      <a:schemeClr val="tx1"/>
                    </a:solidFill>
                    <a:latin typeface="Gill Sans MT" panose="020B0502020104020203" pitchFamily="34" charset="0"/>
                  </a:rPr>
                  <a:t>, </a:t>
                </a:r>
              </a:p>
              <a:p>
                <a:pPr marL="0" indent="0">
                  <a:buNone/>
                </a:pPr>
                <a:r>
                  <a:rPr lang="en-US" sz="2400" dirty="0" smtClean="0">
                    <a:solidFill>
                      <a:schemeClr val="tx1"/>
                    </a:solidFill>
                    <a:latin typeface="Gill Sans MT" panose="020B0502020104020203" pitchFamily="34" charset="0"/>
                  </a:rPr>
                  <a:t>where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1" i="1">
                            <a:solidFill>
                              <a:schemeClr val="tx1"/>
                            </a:solidFill>
                            <a:latin typeface="Cambria Math"/>
                          </a:rPr>
                          <m:t>𝒁</m:t>
                        </m:r>
                      </m:e>
                      <m: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𝑘</m:t>
                            </m:r>
                          </m:sub>
                        </m:sSub>
                      </m:sub>
                    </m:sSub>
                  </m:oMath>
                </a14:m>
                <a:r>
                  <a:rPr lang="en-US" sz="2400" dirty="0">
                    <a:solidFill>
                      <a:schemeClr val="tx1"/>
                    </a:solidFill>
                    <a:latin typeface="Gill Sans MT" panose="020B0502020104020203" pitchFamily="34" charset="0"/>
                  </a:rPr>
                  <a:t> is a row vector whose elements are zeroes or ones and are products of </a:t>
                </a:r>
                <a:endParaRPr lang="en-US" sz="2400" dirty="0" smtClean="0">
                  <a:solidFill>
                    <a:schemeClr val="tx1"/>
                  </a:solidFill>
                  <a:latin typeface="Gill Sans MT" panose="020B0502020104020203" pitchFamily="34" charset="0"/>
                </a:endParaRPr>
              </a:p>
              <a:p>
                <a:pPr marL="0" indent="0">
                  <a:buNone/>
                </a:pPr>
                <a14:m>
                  <m:oMath xmlns:m="http://schemas.openxmlformats.org/officeDocument/2006/math">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a:rPr>
                          <m:t>𝑋</m:t>
                        </m:r>
                      </m:e>
                      <m:sub>
                        <m:r>
                          <a:rPr lang="en-US" sz="2400" i="1">
                            <a:solidFill>
                              <a:schemeClr val="tx1"/>
                            </a:solidFill>
                            <a:latin typeface="Cambria Math"/>
                          </a:rPr>
                          <m:t>1</m:t>
                        </m:r>
                      </m:sub>
                      <m:sup>
                        <m:d>
                          <m:dPr>
                            <m:ctrlPr>
                              <a:rPr lang="en-US" sz="2400" i="1">
                                <a:solidFill>
                                  <a:schemeClr val="tx1"/>
                                </a:solidFill>
                                <a:latin typeface="Cambria Math" panose="02040503050406030204" pitchFamily="18" charset="0"/>
                              </a:rPr>
                            </m:ctrlPr>
                          </m:dPr>
                          <m:e>
                            <m:r>
                              <a:rPr lang="en-US" sz="2400" i="1">
                                <a:solidFill>
                                  <a:schemeClr val="tx1"/>
                                </a:solidFill>
                                <a:latin typeface="Cambria Math"/>
                              </a:rPr>
                              <m:t>1</m:t>
                            </m:r>
                          </m:e>
                        </m:d>
                      </m:sup>
                    </m:sSubSup>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𝑥</m:t>
                            </m:r>
                          </m:e>
                          <m:sub>
                            <m:r>
                              <a:rPr lang="en-US" sz="2400" i="1">
                                <a:solidFill>
                                  <a:schemeClr val="tx1"/>
                                </a:solidFill>
                                <a:latin typeface="Cambria Math"/>
                              </a:rPr>
                              <m:t>1</m:t>
                            </m:r>
                          </m:sub>
                        </m:sSub>
                      </m:e>
                    </m:d>
                    <m:r>
                      <a:rPr lang="en-US" sz="2400" i="1">
                        <a:solidFill>
                          <a:schemeClr val="tx1"/>
                        </a:solidFill>
                        <a:latin typeface="Cambria Math"/>
                      </a:rPr>
                      <m:t>,…,</m:t>
                    </m:r>
                    <m:sSubSup>
                      <m:sSubSupPr>
                        <m:ctrlPr>
                          <a:rPr lang="en-US" sz="2400" i="1" smtClean="0">
                            <a:solidFill>
                              <a:schemeClr val="tx1"/>
                            </a:solidFill>
                            <a:latin typeface="Cambria Math" panose="02040503050406030204" pitchFamily="18" charset="0"/>
                          </a:rPr>
                        </m:ctrlPr>
                      </m:sSubSupPr>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a:rPr>
                              <m:t>𝑋</m:t>
                            </m:r>
                          </m:e>
                          <m:sub>
                            <m:r>
                              <a:rPr lang="en-US" sz="2400" i="1">
                                <a:solidFill>
                                  <a:schemeClr val="tx1"/>
                                </a:solidFill>
                                <a:latin typeface="Cambria Math"/>
                              </a:rPr>
                              <m:t>1</m:t>
                            </m:r>
                          </m:sub>
                          <m:sup>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𝑛</m:t>
                                    </m:r>
                                  </m:e>
                                  <m:sub>
                                    <m:r>
                                      <a:rPr lang="en-US" sz="2400" i="1">
                                        <a:solidFill>
                                          <a:schemeClr val="tx1"/>
                                        </a:solidFill>
                                        <a:latin typeface="Cambria Math"/>
                                      </a:rPr>
                                      <m:t>𝑖</m:t>
                                    </m:r>
                                  </m:sub>
                                </m:sSub>
                                <m:r>
                                  <a:rPr lang="en-US" sz="2400" i="1">
                                    <a:solidFill>
                                      <a:schemeClr val="tx1"/>
                                    </a:solidFill>
                                    <a:latin typeface="Cambria Math"/>
                                  </a:rPr>
                                  <m:t>−1</m:t>
                                </m:r>
                              </m:e>
                            </m:d>
                          </m:sup>
                        </m:sSubSup>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𝑥</m:t>
                                </m:r>
                              </m:e>
                              <m:sub>
                                <m:r>
                                  <a:rPr lang="en-US" sz="2400" i="1">
                                    <a:solidFill>
                                      <a:schemeClr val="tx1"/>
                                    </a:solidFill>
                                    <a:latin typeface="Cambria Math"/>
                                  </a:rPr>
                                  <m:t>1</m:t>
                                </m:r>
                              </m:sub>
                            </m:sSub>
                          </m:e>
                        </m:d>
                        <m:r>
                          <a:rPr lang="en-US" sz="2400" i="1">
                            <a:solidFill>
                              <a:schemeClr val="tx1"/>
                            </a:solidFill>
                            <a:latin typeface="Cambria Math"/>
                          </a:rPr>
                          <m:t>,…,</m:t>
                        </m:r>
                        <m:r>
                          <a:rPr lang="en-US" sz="2400" i="1">
                            <a:solidFill>
                              <a:schemeClr val="tx1"/>
                            </a:solidFill>
                            <a:latin typeface="Cambria Math"/>
                          </a:rPr>
                          <m:t>𝑋</m:t>
                        </m:r>
                      </m:e>
                      <m:sub>
                        <m:r>
                          <a:rPr lang="en-US" sz="2400" i="1">
                            <a:solidFill>
                              <a:schemeClr val="tx1"/>
                            </a:solidFill>
                            <a:latin typeface="Cambria Math"/>
                          </a:rPr>
                          <m:t>𝑘</m:t>
                        </m:r>
                      </m:sub>
                      <m:sup>
                        <m:d>
                          <m:dPr>
                            <m:ctrlPr>
                              <a:rPr lang="en-US" sz="2400" i="1">
                                <a:solidFill>
                                  <a:schemeClr val="tx1"/>
                                </a:solidFill>
                                <a:latin typeface="Cambria Math" panose="02040503050406030204" pitchFamily="18" charset="0"/>
                              </a:rPr>
                            </m:ctrlPr>
                          </m:dPr>
                          <m:e>
                            <m:r>
                              <a:rPr lang="en-US" sz="2400" i="1">
                                <a:solidFill>
                                  <a:schemeClr val="tx1"/>
                                </a:solidFill>
                                <a:latin typeface="Cambria Math"/>
                              </a:rPr>
                              <m:t>1</m:t>
                            </m:r>
                          </m:e>
                        </m:d>
                      </m:sup>
                    </m:sSubSup>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𝑥</m:t>
                            </m:r>
                          </m:e>
                          <m:sub>
                            <m:r>
                              <a:rPr lang="en-US" sz="2400" i="1">
                                <a:solidFill>
                                  <a:schemeClr val="tx1"/>
                                </a:solidFill>
                                <a:latin typeface="Cambria Math"/>
                              </a:rPr>
                              <m:t>𝑘</m:t>
                            </m:r>
                          </m:sub>
                        </m:sSub>
                      </m:e>
                    </m:d>
                    <m:r>
                      <a:rPr lang="en-US" sz="2400" i="1">
                        <a:solidFill>
                          <a:schemeClr val="tx1"/>
                        </a:solidFill>
                        <a:latin typeface="Cambria Math"/>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a:rPr>
                          <m:t>𝑋</m:t>
                        </m:r>
                      </m:e>
                      <m:sub>
                        <m:r>
                          <a:rPr lang="en-US" sz="2400" i="1">
                            <a:solidFill>
                              <a:schemeClr val="tx1"/>
                            </a:solidFill>
                            <a:latin typeface="Cambria Math"/>
                          </a:rPr>
                          <m:t>𝑘</m:t>
                        </m:r>
                      </m:sub>
                      <m:sup>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𝑛</m:t>
                                </m:r>
                              </m:e>
                              <m:sub>
                                <m:r>
                                  <a:rPr lang="en-US" sz="2400" i="1">
                                    <a:solidFill>
                                      <a:schemeClr val="tx1"/>
                                    </a:solidFill>
                                    <a:latin typeface="Cambria Math"/>
                                  </a:rPr>
                                  <m:t>𝑘</m:t>
                                </m:r>
                              </m:sub>
                            </m:sSub>
                            <m:r>
                              <a:rPr lang="en-US" sz="2400" i="1">
                                <a:solidFill>
                                  <a:schemeClr val="tx1"/>
                                </a:solidFill>
                                <a:latin typeface="Cambria Math"/>
                              </a:rPr>
                              <m:t>−1</m:t>
                            </m:r>
                          </m:e>
                        </m:d>
                      </m:sup>
                    </m:sSubSup>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𝑥</m:t>
                            </m:r>
                          </m:e>
                          <m:sub>
                            <m:r>
                              <a:rPr lang="en-US" sz="2400" i="1">
                                <a:solidFill>
                                  <a:schemeClr val="tx1"/>
                                </a:solidFill>
                                <a:latin typeface="Cambria Math"/>
                              </a:rPr>
                              <m:t>𝑘</m:t>
                            </m:r>
                          </m:sub>
                        </m:sSub>
                      </m:e>
                    </m:d>
                  </m:oMath>
                </a14:m>
                <a:r>
                  <a:rPr lang="en-US" sz="2400" dirty="0">
                    <a:solidFill>
                      <a:schemeClr val="tx1"/>
                    </a:solidFill>
                    <a:latin typeface="Gill Sans MT" panose="020B0502020104020203" pitchFamily="34" charset="0"/>
                  </a:rPr>
                  <a:t>, and </a:t>
                </a:r>
                <a14:m>
                  <m:oMath xmlns:m="http://schemas.openxmlformats.org/officeDocument/2006/math">
                    <m:r>
                      <a:rPr lang="en-US" sz="2400" b="1" i="1">
                        <a:solidFill>
                          <a:schemeClr val="tx1"/>
                        </a:solidFill>
                        <a:latin typeface="Cambria Math"/>
                      </a:rPr>
                      <m:t>𝜷</m:t>
                    </m:r>
                  </m:oMath>
                </a14:m>
                <a:r>
                  <a:rPr lang="en-US" sz="2400" dirty="0">
                    <a:solidFill>
                      <a:schemeClr val="tx1"/>
                    </a:solidFill>
                    <a:latin typeface="Gill Sans MT" panose="020B0502020104020203" pitchFamily="34" charset="0"/>
                  </a:rPr>
                  <a:t> is a column vector of nonrandom unknown parameters.  </a:t>
                </a:r>
                <a:endParaRPr lang="en-US" sz="2400" dirty="0" smtClean="0">
                  <a:solidFill>
                    <a:schemeClr val="tx1"/>
                  </a:solidFill>
                  <a:latin typeface="Gill Sans MT" panose="020B0502020104020203" pitchFamily="34" charset="0"/>
                </a:endParaRPr>
              </a:p>
              <a:p>
                <a:pPr marL="0" indent="0">
                  <a:buNone/>
                </a:pPr>
                <a:endParaRPr lang="en-US" sz="1600" dirty="0" smtClean="0">
                  <a:latin typeface="Gill Sans MT" panose="020B0502020104020203" pitchFamily="34" charset="0"/>
                </a:endParaRPr>
              </a:p>
              <a:p>
                <a:pPr marL="0" indent="0">
                  <a:buNone/>
                </a:pPr>
                <a:r>
                  <a:rPr lang="en-US" sz="2800" dirty="0" smtClean="0">
                    <a:latin typeface="Gill Sans MT" panose="020B0502020104020203" pitchFamily="34" charset="0"/>
                  </a:rPr>
                  <a:t>Final </a:t>
                </a:r>
                <a:r>
                  <a:rPr lang="en-US" sz="2800" dirty="0">
                    <a:latin typeface="Gill Sans MT" panose="020B0502020104020203" pitchFamily="34" charset="0"/>
                  </a:rPr>
                  <a:t>model </a:t>
                </a:r>
                <a:r>
                  <a:rPr lang="en-US" sz="2800" dirty="0" smtClean="0">
                    <a:latin typeface="Gill Sans MT" panose="020B0502020104020203" pitchFamily="34" charset="0"/>
                  </a:rPr>
                  <a:t>is:	</a:t>
                </a:r>
                <a14:m>
                  <m:oMath xmlns:m="http://schemas.openxmlformats.org/officeDocument/2006/math">
                    <m:r>
                      <a:rPr lang="en-US" sz="2800" i="1">
                        <a:latin typeface="Cambria Math"/>
                      </a:rPr>
                      <m:t>𝑙𝑜𝑔𝑖𝑡</m:t>
                    </m:r>
                    <m:d>
                      <m:dPr>
                        <m:ctrlPr>
                          <a:rPr lang="en-US" sz="2800" i="1">
                            <a:latin typeface="Cambria Math" panose="02040503050406030204" pitchFamily="18" charset="0"/>
                          </a:rPr>
                        </m:ctrlPr>
                      </m:dPr>
                      <m:e>
                        <m:r>
                          <a:rPr lang="en-US" sz="2800" b="1" i="1">
                            <a:latin typeface="Cambria Math"/>
                          </a:rPr>
                          <m:t>𝝅</m:t>
                        </m:r>
                      </m:e>
                    </m:d>
                    <m:r>
                      <a:rPr lang="en-US" sz="2800" i="1">
                        <a:latin typeface="Cambria Math"/>
                      </a:rPr>
                      <m:t>=</m:t>
                    </m:r>
                    <m:r>
                      <a:rPr lang="en-US" sz="2800" b="1" i="1">
                        <a:latin typeface="Cambria Math"/>
                      </a:rPr>
                      <m:t>𝒁</m:t>
                    </m:r>
                    <m:r>
                      <a:rPr lang="en-US" sz="2800" b="1" i="1">
                        <a:latin typeface="Cambria Math"/>
                      </a:rPr>
                      <m:t>𝜷</m:t>
                    </m:r>
                  </m:oMath>
                </a14:m>
                <a:r>
                  <a:rPr lang="en-US" sz="2800" dirty="0">
                    <a:latin typeface="Gill Sans MT" panose="020B0502020104020203" pitchFamily="34" charset="0"/>
                  </a:rPr>
                  <a:t>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791200"/>
              </a:xfrm>
              <a:blipFill rotWithShape="1">
                <a:blip r:embed="rId2"/>
                <a:stretch>
                  <a:fillRect l="-1481" t="-1053" r="-200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17</a:t>
            </a:fld>
            <a:endParaRPr lang="en-US">
              <a:latin typeface="Gill Sans MT" panose="020B0502020104020203" pitchFamily="34" charset="0"/>
            </a:endParaRPr>
          </a:p>
        </p:txBody>
      </p:sp>
    </p:spTree>
    <p:extLst>
      <p:ext uri="{BB962C8B-B14F-4D97-AF65-F5344CB8AC3E}">
        <p14:creationId xmlns:p14="http://schemas.microsoft.com/office/powerpoint/2010/main" val="2566679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pPr algn="l"/>
            <a:r>
              <a:rPr lang="en-US" sz="3200" dirty="0">
                <a:solidFill>
                  <a:srgbClr val="0000FF"/>
                </a:solidFill>
                <a:latin typeface="Gill Sans MT" panose="020B0502020104020203" pitchFamily="34" charset="0"/>
              </a:rPr>
              <a:t>Methods :</a:t>
            </a:r>
            <a:r>
              <a:rPr lang="en-US" sz="3200" dirty="0" smtClean="0">
                <a:solidFill>
                  <a:srgbClr val="0000FF"/>
                </a:solidFill>
                <a:latin typeface="Gill Sans MT" panose="020B0502020104020203" pitchFamily="34" charset="0"/>
              </a:rPr>
              <a:t> Examples</a:t>
            </a:r>
            <a:endParaRPr lang="en-US" sz="3200" dirty="0">
              <a:solidFill>
                <a:srgbClr val="0000FF"/>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18</a:t>
            </a:fld>
            <a:endParaRPr lang="en-US">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685800"/>
                <a:ext cx="8229600" cy="5867400"/>
              </a:xfrm>
            </p:spPr>
            <p:txBody>
              <a:bodyPr>
                <a:noAutofit/>
              </a:bodyPr>
              <a:lstStyle/>
              <a:p>
                <a:pPr marL="0" indent="0">
                  <a:buNone/>
                </a:pPr>
                <a:r>
                  <a:rPr lang="en-US" sz="2400" dirty="0" smtClean="0">
                    <a:latin typeface="Gill Sans MT" panose="020B0502020104020203" pitchFamily="34" charset="0"/>
                  </a:rPr>
                  <a:t>Consider as an example with only one covariate,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1</m:t>
                        </m:r>
                      </m:sub>
                    </m:sSub>
                  </m:oMath>
                </a14:m>
                <a:r>
                  <a:rPr lang="en-US" sz="2400" dirty="0">
                    <a:latin typeface="Gill Sans MT" panose="020B0502020104020203" pitchFamily="34" charset="0"/>
                  </a:rPr>
                  <a:t>, 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1</m:t>
                        </m:r>
                      </m:sub>
                    </m:sSub>
                    <m:r>
                      <a:rPr lang="en-US" sz="2400" i="1">
                        <a:latin typeface="Cambria Math"/>
                      </a:rPr>
                      <m:t>=3</m:t>
                    </m:r>
                  </m:oMath>
                </a14:m>
                <a:r>
                  <a:rPr lang="en-US" sz="2400" dirty="0">
                    <a:latin typeface="Gill Sans MT" panose="020B0502020104020203" pitchFamily="34" charset="0"/>
                  </a:rPr>
                  <a:t> categories. The last category is the reference </a:t>
                </a:r>
                <a:r>
                  <a:rPr lang="en-US" sz="2400" dirty="0" smtClean="0">
                    <a:latin typeface="Gill Sans MT" panose="020B0502020104020203" pitchFamily="34" charset="0"/>
                  </a:rPr>
                  <a:t>category</a:t>
                </a:r>
              </a:p>
              <a:p>
                <a:pPr marL="0" indent="0">
                  <a:buNone/>
                </a:pPr>
                <a:r>
                  <a:rPr lang="en-US" sz="2400" dirty="0">
                    <a:latin typeface="Gill Sans MT" panose="020B0502020104020203" pitchFamily="34" charset="0"/>
                  </a:rPr>
                  <a:t>The model</a:t>
                </a:r>
                <a:r>
                  <a:rPr lang="en-US" sz="2400" dirty="0" smtClean="0">
                    <a:latin typeface="Gill Sans MT" panose="020B0502020104020203" pitchFamily="34" charset="0"/>
                  </a:rPr>
                  <a:t>: </a:t>
                </a:r>
                <a14:m>
                  <m:oMath xmlns:m="http://schemas.openxmlformats.org/officeDocument/2006/math">
                    <m:r>
                      <a:rPr lang="en-US" sz="2400" i="1">
                        <a:latin typeface="Cambria Math"/>
                      </a:rPr>
                      <m:t>𝑙𝑜𝑔𝑖𝑡</m:t>
                    </m:r>
                    <m:r>
                      <a:rPr lang="en-US" sz="2400" i="1">
                        <a:latin typeface="Cambria Math"/>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m:t>
                            </m:r>
                          </m:sub>
                        </m:sSub>
                      </m:e>
                    </m:d>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1</m:t>
                        </m:r>
                      </m:sub>
                    </m:sSub>
                    <m:sSubSup>
                      <m:sSubSupPr>
                        <m:ctrlPr>
                          <a:rPr lang="en-US" sz="2400" i="1">
                            <a:latin typeface="Cambria Math" panose="02040503050406030204" pitchFamily="18" charset="0"/>
                          </a:rPr>
                        </m:ctrlPr>
                      </m:sSubSupPr>
                      <m:e>
                        <m:r>
                          <a:rPr lang="en-US" sz="2400" i="1">
                            <a:latin typeface="Cambria Math"/>
                          </a:rPr>
                          <m:t>𝑋</m:t>
                        </m:r>
                      </m:e>
                      <m:sub>
                        <m:r>
                          <a:rPr lang="en-US" sz="2400" i="1">
                            <a:latin typeface="Cambria Math"/>
                          </a:rPr>
                          <m:t>1</m:t>
                        </m:r>
                      </m:sub>
                      <m:sup>
                        <m:r>
                          <a:rPr lang="en-US" sz="2400" i="1">
                            <a:latin typeface="Cambria Math"/>
                          </a:rPr>
                          <m:t>(1)</m:t>
                        </m:r>
                      </m:sup>
                    </m:sSubSup>
                    <m:d>
                      <m:dPr>
                        <m:ctrlPr>
                          <a:rPr lang="en-US" sz="2400" i="1">
                            <a:latin typeface="Cambria Math" panose="02040503050406030204" pitchFamily="18" charset="0"/>
                          </a:rPr>
                        </m:ctrlPr>
                      </m:dPr>
                      <m:e>
                        <m:r>
                          <a:rPr lang="en-US" sz="2400" i="1">
                            <a:latin typeface="Cambria Math"/>
                          </a:rPr>
                          <m:t>𝑖</m:t>
                        </m:r>
                      </m:e>
                    </m:d>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2</m:t>
                        </m:r>
                      </m:sub>
                    </m:sSub>
                    <m:sSubSup>
                      <m:sSubSupPr>
                        <m:ctrlPr>
                          <a:rPr lang="en-US" sz="2400" i="1">
                            <a:latin typeface="Cambria Math" panose="02040503050406030204" pitchFamily="18" charset="0"/>
                          </a:rPr>
                        </m:ctrlPr>
                      </m:sSubSupPr>
                      <m:e>
                        <m:r>
                          <a:rPr lang="en-US" sz="2400" i="1">
                            <a:latin typeface="Cambria Math"/>
                          </a:rPr>
                          <m:t>𝑋</m:t>
                        </m:r>
                      </m:e>
                      <m:sub>
                        <m:r>
                          <a:rPr lang="en-US" sz="2400" i="1">
                            <a:latin typeface="Cambria Math"/>
                          </a:rPr>
                          <m:t>1</m:t>
                        </m:r>
                      </m:sub>
                      <m:sup>
                        <m:r>
                          <a:rPr lang="en-US" sz="2400" i="1">
                            <a:latin typeface="Cambria Math"/>
                          </a:rPr>
                          <m:t>(2)</m:t>
                        </m:r>
                      </m:sup>
                    </m:sSubSup>
                    <m:d>
                      <m:dPr>
                        <m:ctrlPr>
                          <a:rPr lang="en-US" sz="2400" i="1">
                            <a:latin typeface="Cambria Math" panose="02040503050406030204" pitchFamily="18" charset="0"/>
                          </a:rPr>
                        </m:ctrlPr>
                      </m:dPr>
                      <m:e>
                        <m:r>
                          <a:rPr lang="en-US" sz="2400" i="1">
                            <a:latin typeface="Cambria Math"/>
                          </a:rPr>
                          <m:t>𝑖</m:t>
                        </m:r>
                      </m:e>
                    </m:d>
                    <m:r>
                      <a:rPr lang="en-US" sz="2400" i="1">
                        <a:latin typeface="Cambria Math"/>
                      </a:rPr>
                      <m:t>,</m:t>
                    </m:r>
                  </m:oMath>
                </a14:m>
                <a:r>
                  <a:rPr lang="en-US" sz="2400" dirty="0">
                    <a:latin typeface="Gill Sans MT" panose="020B0502020104020203" pitchFamily="34" charset="0"/>
                  </a:rPr>
                  <a:t> 	</a:t>
                </a:r>
                <a:endParaRPr lang="en-US" sz="2400" dirty="0" smtClean="0">
                  <a:latin typeface="Gill Sans MT" panose="020B0502020104020203" pitchFamily="34" charset="0"/>
                </a:endParaRPr>
              </a:p>
              <a:p>
                <a:pPr marL="0" indent="0">
                  <a:buNone/>
                </a:pPr>
                <a:r>
                  <a:rPr lang="en-US" sz="2400" dirty="0">
                    <a:latin typeface="Gill Sans MT" panose="020B0502020104020203" pitchFamily="34" charset="0"/>
                  </a:rPr>
                  <a:t>where </a:t>
                </a:r>
                <a14:m>
                  <m:oMath xmlns:m="http://schemas.openxmlformats.org/officeDocument/2006/math">
                    <m:r>
                      <a:rPr lang="en-US" sz="2400" i="1">
                        <a:latin typeface="Cambria Math"/>
                      </a:rPr>
                      <m:t>𝑖</m:t>
                    </m:r>
                    <m:r>
                      <a:rPr lang="en-US" sz="2400" i="1">
                        <a:latin typeface="Cambria Math"/>
                      </a:rPr>
                      <m:t>=1, 2, 3</m:t>
                    </m:r>
                  </m:oMath>
                </a14:m>
                <a:endParaRPr lang="en-US" sz="2400" dirty="0">
                  <a:latin typeface="Gill Sans MT" panose="020B0502020104020203"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𝑋</m:t>
                          </m:r>
                        </m:e>
                        <m:sub>
                          <m:r>
                            <a:rPr lang="en-US" sz="2400" i="1">
                              <a:latin typeface="Cambria Math"/>
                            </a:rPr>
                            <m:t>1</m:t>
                          </m:r>
                        </m:sub>
                        <m:sup>
                          <m:r>
                            <a:rPr lang="en-US" sz="2400" i="1">
                              <a:latin typeface="Cambria Math"/>
                            </a:rPr>
                            <m:t>(1)</m:t>
                          </m:r>
                        </m:sup>
                      </m:sSubSup>
                      <m:d>
                        <m:dPr>
                          <m:ctrlPr>
                            <a:rPr lang="en-US" sz="2400" i="1">
                              <a:latin typeface="Cambria Math" panose="02040503050406030204" pitchFamily="18" charset="0"/>
                            </a:rPr>
                          </m:ctrlPr>
                        </m:dPr>
                        <m:e>
                          <m:r>
                            <a:rPr lang="en-US" sz="2400" i="1">
                              <a:latin typeface="Cambria Math"/>
                            </a:rPr>
                            <m:t>𝑖</m:t>
                          </m:r>
                        </m:e>
                      </m:d>
                      <m:r>
                        <a:rPr lang="en-US" sz="2400" i="1">
                          <a:latin typeface="Cambria Math"/>
                        </a:rPr>
                        <m:t>=</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a:rPr>
                                <m:t>1,  </m:t>
                              </m:r>
                              <m:r>
                                <a:rPr lang="en-US" sz="2400" b="0" i="1" smtClean="0">
                                  <a:latin typeface="Cambria Math"/>
                                </a:rPr>
                                <m:t>     </m:t>
                              </m:r>
                              <m:r>
                                <a:rPr lang="en-US" sz="2400" i="1">
                                  <a:latin typeface="Cambria Math"/>
                                </a:rPr>
                                <m:t>𝑖𝑓</m:t>
                              </m:r>
                              <m:r>
                                <a:rPr lang="en-US" sz="2400" i="1">
                                  <a:latin typeface="Cambria Math"/>
                                </a:rPr>
                                <m:t> </m:t>
                              </m:r>
                              <m:r>
                                <a:rPr lang="en-US" sz="2400" i="1">
                                  <a:latin typeface="Cambria Math"/>
                                </a:rPr>
                                <m:t>𝑖</m:t>
                              </m:r>
                              <m:r>
                                <a:rPr lang="en-US" sz="2400" i="1">
                                  <a:latin typeface="Cambria Math"/>
                                </a:rPr>
                                <m:t>=1</m:t>
                              </m:r>
                            </m:e>
                            <m:e>
                              <m:r>
                                <a:rPr lang="en-US" sz="2400" i="1">
                                  <a:latin typeface="Cambria Math"/>
                                </a:rPr>
                                <m:t>0,</m:t>
                              </m:r>
                              <m:r>
                                <a:rPr lang="en-US" sz="2400" b="0" i="1" smtClean="0">
                                  <a:latin typeface="Cambria Math"/>
                                </a:rPr>
                                <m:t>  </m:t>
                              </m:r>
                              <m:r>
                                <a:rPr lang="en-US" sz="2400" i="1">
                                  <a:latin typeface="Cambria Math"/>
                                </a:rPr>
                                <m:t>𝑜𝑡h𝑒𝑟𝑤𝑖𝑠𝑒</m:t>
                              </m:r>
                            </m:e>
                          </m:eqArr>
                        </m:e>
                      </m:d>
                    </m:oMath>
                  </m:oMathPara>
                </a14:m>
                <a:endParaRPr lang="en-US" sz="2400" i="1" dirty="0" smtClean="0">
                  <a:latin typeface="Gill Sans MT" panose="020B0502020104020203" pitchFamily="34" charset="0"/>
                </a:endParaRPr>
              </a:p>
              <a:p>
                <a:pPr marL="0" indent="0" algn="ctr">
                  <a:buNone/>
                </a:pP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𝑋</m:t>
                        </m:r>
                      </m:e>
                      <m:sub>
                        <m:r>
                          <a:rPr lang="en-US" sz="2400" i="1">
                            <a:latin typeface="Cambria Math"/>
                          </a:rPr>
                          <m:t>1</m:t>
                        </m:r>
                      </m:sub>
                      <m:sup>
                        <m:r>
                          <a:rPr lang="en-US" sz="2400" i="1">
                            <a:latin typeface="Cambria Math"/>
                          </a:rPr>
                          <m:t>(2)</m:t>
                        </m:r>
                      </m:sup>
                    </m:sSubSup>
                    <m:d>
                      <m:dPr>
                        <m:ctrlPr>
                          <a:rPr lang="en-US" sz="2400" i="1">
                            <a:latin typeface="Cambria Math" panose="02040503050406030204" pitchFamily="18" charset="0"/>
                          </a:rPr>
                        </m:ctrlPr>
                      </m:dPr>
                      <m:e>
                        <m:r>
                          <a:rPr lang="en-US" sz="2400" i="1">
                            <a:latin typeface="Cambria Math"/>
                          </a:rPr>
                          <m:t>𝑖</m:t>
                        </m:r>
                      </m:e>
                    </m:d>
                    <m:r>
                      <a:rPr lang="en-US" sz="2400" i="1">
                        <a:latin typeface="Cambria Math"/>
                      </a:rPr>
                      <m:t>=</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a:rPr>
                              <m:t>1,  </m:t>
                            </m:r>
                            <m:r>
                              <a:rPr lang="en-US" sz="2400" b="0" i="1" smtClean="0">
                                <a:latin typeface="Cambria Math"/>
                              </a:rPr>
                              <m:t>            </m:t>
                            </m:r>
                            <m:r>
                              <a:rPr lang="en-US" sz="2400" i="1">
                                <a:latin typeface="Cambria Math"/>
                              </a:rPr>
                              <m:t>𝑖𝑓</m:t>
                            </m:r>
                            <m:r>
                              <a:rPr lang="en-US" sz="2400" i="1">
                                <a:latin typeface="Cambria Math"/>
                              </a:rPr>
                              <m:t> </m:t>
                            </m:r>
                            <m:r>
                              <a:rPr lang="en-US" sz="2400" i="1">
                                <a:latin typeface="Cambria Math"/>
                              </a:rPr>
                              <m:t>𝑖</m:t>
                            </m:r>
                            <m:r>
                              <a:rPr lang="en-US" sz="2400" i="1">
                                <a:latin typeface="Cambria Math"/>
                              </a:rPr>
                              <m:t>=2</m:t>
                            </m:r>
                          </m:e>
                          <m:e>
                            <m:r>
                              <a:rPr lang="en-US" sz="2400" i="1">
                                <a:latin typeface="Cambria Math"/>
                              </a:rPr>
                              <m:t>0,     </m:t>
                            </m:r>
                            <m:r>
                              <a:rPr lang="en-US" sz="2400" b="0" i="1" smtClean="0">
                                <a:latin typeface="Cambria Math"/>
                              </a:rPr>
                              <m:t>    </m:t>
                            </m:r>
                            <m:r>
                              <a:rPr lang="en-US" sz="2400" i="1">
                                <a:latin typeface="Cambria Math"/>
                              </a:rPr>
                              <m:t>𝑜𝑡h𝑒𝑟𝑤𝑖𝑠𝑒</m:t>
                            </m:r>
                          </m:e>
                        </m:eqArr>
                      </m:e>
                    </m:d>
                  </m:oMath>
                </a14:m>
                <a:r>
                  <a:rPr lang="en-US" sz="2400" dirty="0" smtClean="0">
                    <a:latin typeface="Gill Sans MT" panose="020B0502020104020203" pitchFamily="34" charset="0"/>
                  </a:rPr>
                  <a:t> </a:t>
                </a:r>
              </a:p>
              <a:p>
                <a:pPr marL="0" indent="0">
                  <a:buNone/>
                </a:pPr>
                <a:r>
                  <a:rPr lang="en-US" sz="2400" dirty="0" smtClean="0">
                    <a:latin typeface="Gill Sans MT" panose="020B0502020104020203" pitchFamily="34" charset="0"/>
                  </a:rPr>
                  <a:t>And</a:t>
                </a:r>
                <a:r>
                  <a:rPr lang="en-US" sz="2400" dirty="0">
                    <a:latin typeface="Gill Sans MT" panose="020B0502020104020203" pitchFamily="34" charset="0"/>
                  </a:rPr>
                  <a:t>,</a:t>
                </a:r>
                <a:endParaRPr lang="en-US" sz="2400" dirty="0" smtClean="0">
                  <a:latin typeface="Gill Sans MT" panose="020B0502020104020203" pitchFamily="34" charset="0"/>
                </a:endParaRPr>
              </a:p>
              <a:p>
                <a:pPr marL="0" indent="0" algn="ctr">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𝑍</m:t>
                        </m:r>
                      </m:e>
                      <m:sub>
                        <m:r>
                          <a:rPr lang="en-US" sz="2400" i="1">
                            <a:latin typeface="Cambria Math"/>
                          </a:rPr>
                          <m:t>𝑖</m:t>
                        </m:r>
                      </m:sub>
                    </m:sSub>
                    <m:r>
                      <a:rPr lang="en-US" sz="2400" i="1">
                        <a:latin typeface="Cambria Math"/>
                      </a:rPr>
                      <m:t>=(1,</m:t>
                    </m:r>
                    <m:sSubSup>
                      <m:sSubSupPr>
                        <m:ctrlPr>
                          <a:rPr lang="en-US" sz="2400" i="1">
                            <a:latin typeface="Cambria Math" panose="02040503050406030204" pitchFamily="18" charset="0"/>
                          </a:rPr>
                        </m:ctrlPr>
                      </m:sSubSupPr>
                      <m:e>
                        <m:r>
                          <a:rPr lang="en-US" sz="2400" i="1">
                            <a:latin typeface="Cambria Math"/>
                          </a:rPr>
                          <m:t>𝑋</m:t>
                        </m:r>
                      </m:e>
                      <m:sub>
                        <m:r>
                          <a:rPr lang="en-US" sz="2400" i="1">
                            <a:latin typeface="Cambria Math"/>
                          </a:rPr>
                          <m:t>1</m:t>
                        </m:r>
                      </m:sub>
                      <m:sup>
                        <m:r>
                          <a:rPr lang="en-US" sz="2400" i="1">
                            <a:latin typeface="Cambria Math"/>
                          </a:rPr>
                          <m:t>(1)</m:t>
                        </m:r>
                      </m:sup>
                    </m:sSubSup>
                    <m:d>
                      <m:dPr>
                        <m:ctrlPr>
                          <a:rPr lang="en-US" sz="2400" i="1">
                            <a:latin typeface="Cambria Math" panose="02040503050406030204" pitchFamily="18" charset="0"/>
                          </a:rPr>
                        </m:ctrlPr>
                      </m:dPr>
                      <m:e>
                        <m:r>
                          <a:rPr lang="en-US" sz="2400" i="1">
                            <a:latin typeface="Cambria Math"/>
                          </a:rPr>
                          <m:t>𝑖</m:t>
                        </m:r>
                      </m:e>
                    </m:d>
                    <m:r>
                      <a:rPr lang="en-US" sz="2400" i="1">
                        <a:latin typeface="Cambria Math"/>
                      </a:rPr>
                      <m:t>,</m:t>
                    </m:r>
                    <m:sSubSup>
                      <m:sSubSupPr>
                        <m:ctrlPr>
                          <a:rPr lang="en-US" sz="2400" i="1">
                            <a:latin typeface="Cambria Math" panose="02040503050406030204" pitchFamily="18" charset="0"/>
                          </a:rPr>
                        </m:ctrlPr>
                      </m:sSubSupPr>
                      <m:e>
                        <m:r>
                          <a:rPr lang="en-US" sz="2400" i="1">
                            <a:latin typeface="Cambria Math"/>
                          </a:rPr>
                          <m:t>𝑋</m:t>
                        </m:r>
                      </m:e>
                      <m:sub>
                        <m:r>
                          <a:rPr lang="en-US" sz="2400" i="1">
                            <a:latin typeface="Cambria Math"/>
                          </a:rPr>
                          <m:t>1</m:t>
                        </m:r>
                      </m:sub>
                      <m:sup>
                        <m:r>
                          <a:rPr lang="en-US" sz="2400" i="1">
                            <a:latin typeface="Cambria Math"/>
                          </a:rPr>
                          <m:t>(2)</m:t>
                        </m:r>
                      </m:sup>
                    </m:sSubSup>
                    <m:r>
                      <a:rPr lang="en-US" sz="2400" i="1">
                        <a:latin typeface="Cambria Math"/>
                      </a:rPr>
                      <m:t>(</m:t>
                    </m:r>
                    <m:r>
                      <a:rPr lang="en-US" sz="2400" i="1">
                        <a:latin typeface="Cambria Math"/>
                      </a:rPr>
                      <m:t>𝑖</m:t>
                    </m:r>
                    <m:r>
                      <a:rPr lang="en-US" sz="2400" i="1">
                        <a:latin typeface="Cambria Math"/>
                      </a:rPr>
                      <m:t>)</m:t>
                    </m:r>
                  </m:oMath>
                </a14:m>
                <a:r>
                  <a:rPr lang="en-US" sz="2400" dirty="0">
                    <a:latin typeface="Gill Sans MT" panose="020B0502020104020203" pitchFamily="34" charset="0"/>
                  </a:rPr>
                  <a:t>)</a:t>
                </a:r>
                <a:endParaRPr lang="en-US" sz="2400" dirty="0" smtClean="0">
                  <a:latin typeface="Gill Sans MT" panose="020B0502020104020203" pitchFamily="34" charset="0"/>
                </a:endParaRPr>
              </a:p>
              <a:p>
                <a:pPr marL="0" indent="0" algn="ctr">
                  <a:buNone/>
                </a:pPr>
                <a:endParaRPr lang="en-US" sz="2400" dirty="0">
                  <a:latin typeface="Gill Sans MT" panose="020B0502020104020203" pitchFamily="34" charset="0"/>
                </a:endParaRP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685800"/>
                <a:ext cx="8229600" cy="5867400"/>
              </a:xfrm>
              <a:blipFill rotWithShape="1">
                <a:blip r:embed="rId2"/>
                <a:stretch>
                  <a:fillRect l="-1111" t="-832"/>
                </a:stretch>
              </a:blipFill>
            </p:spPr>
            <p:txBody>
              <a:bodyPr/>
              <a:lstStyle/>
              <a:p>
                <a:r>
                  <a:rPr lang="en-US">
                    <a:noFill/>
                  </a:rPr>
                  <a:t> </a:t>
                </a:r>
              </a:p>
            </p:txBody>
          </p:sp>
        </mc:Fallback>
      </mc:AlternateContent>
    </p:spTree>
    <p:extLst>
      <p:ext uri="{BB962C8B-B14F-4D97-AF65-F5344CB8AC3E}">
        <p14:creationId xmlns:p14="http://schemas.microsoft.com/office/powerpoint/2010/main" val="1317245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pPr algn="l"/>
            <a:r>
              <a:rPr lang="en-US" sz="3200" dirty="0">
                <a:solidFill>
                  <a:srgbClr val="0000FF"/>
                </a:solidFill>
                <a:latin typeface="Gill Sans MT" panose="020B0502020104020203" pitchFamily="34" charset="0"/>
              </a:rPr>
              <a:t>Methods :</a:t>
            </a:r>
            <a:r>
              <a:rPr lang="en-US" sz="3200" dirty="0" smtClean="0">
                <a:solidFill>
                  <a:srgbClr val="0000FF"/>
                </a:solidFill>
                <a:latin typeface="Gill Sans MT" panose="020B0502020104020203" pitchFamily="34" charset="0"/>
              </a:rPr>
              <a:t> Examples</a:t>
            </a:r>
            <a:endParaRPr lang="en-US" sz="3200" dirty="0">
              <a:solidFill>
                <a:srgbClr val="0000FF"/>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19</a:t>
            </a:fld>
            <a:endParaRPr lang="en-US">
              <a:latin typeface="Gill Sans MT" panose="020B0502020104020203" pitchFamily="34" charset="0"/>
            </a:endParaRP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381000" y="685800"/>
                <a:ext cx="8229600" cy="586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lumMod val="65000"/>
                      </a:schemeClr>
                    </a:solidFill>
                    <a:latin typeface="Gill Sans MT" panose="020B0502020104020203" pitchFamily="34" charset="0"/>
                  </a:rPr>
                  <a:t>Consider as an example with only one covariate, </a:t>
                </a:r>
                <a14:m>
                  <m:oMath xmlns:m="http://schemas.openxmlformats.org/officeDocument/2006/math">
                    <m:sSub>
                      <m:sSubPr>
                        <m:ctrlPr>
                          <a:rPr lang="en-US" sz="2400" i="1">
                            <a:solidFill>
                              <a:schemeClr val="bg1">
                                <a:lumMod val="65000"/>
                              </a:schemeClr>
                            </a:solidFill>
                            <a:latin typeface="Cambria Math" panose="02040503050406030204" pitchFamily="18" charset="0"/>
                          </a:rPr>
                        </m:ctrlPr>
                      </m:sSubPr>
                      <m:e>
                        <m:r>
                          <a:rPr lang="en-US" sz="2400" i="1">
                            <a:solidFill>
                              <a:schemeClr val="bg1">
                                <a:lumMod val="65000"/>
                              </a:schemeClr>
                            </a:solidFill>
                            <a:latin typeface="Cambria Math"/>
                          </a:rPr>
                          <m:t>𝑋</m:t>
                        </m:r>
                      </m:e>
                      <m:sub>
                        <m:r>
                          <a:rPr lang="en-US" sz="2400" i="1">
                            <a:solidFill>
                              <a:schemeClr val="bg1">
                                <a:lumMod val="65000"/>
                              </a:schemeClr>
                            </a:solidFill>
                            <a:latin typeface="Cambria Math"/>
                          </a:rPr>
                          <m:t>1</m:t>
                        </m:r>
                      </m:sub>
                    </m:sSub>
                  </m:oMath>
                </a14:m>
                <a:r>
                  <a:rPr lang="en-US" sz="2400" dirty="0">
                    <a:solidFill>
                      <a:schemeClr val="bg1">
                        <a:lumMod val="65000"/>
                      </a:schemeClr>
                    </a:solidFill>
                    <a:latin typeface="Gill Sans MT" panose="020B0502020104020203" pitchFamily="34" charset="0"/>
                  </a:rPr>
                  <a:t>, with </a:t>
                </a:r>
                <a14:m>
                  <m:oMath xmlns:m="http://schemas.openxmlformats.org/officeDocument/2006/math">
                    <m:sSub>
                      <m:sSubPr>
                        <m:ctrlPr>
                          <a:rPr lang="en-US" sz="2400" i="1">
                            <a:solidFill>
                              <a:schemeClr val="bg1">
                                <a:lumMod val="65000"/>
                              </a:schemeClr>
                            </a:solidFill>
                            <a:latin typeface="Cambria Math" panose="02040503050406030204" pitchFamily="18" charset="0"/>
                          </a:rPr>
                        </m:ctrlPr>
                      </m:sSubPr>
                      <m:e>
                        <m:r>
                          <a:rPr lang="en-US" sz="2400" i="1">
                            <a:solidFill>
                              <a:schemeClr val="bg1">
                                <a:lumMod val="65000"/>
                              </a:schemeClr>
                            </a:solidFill>
                            <a:latin typeface="Cambria Math"/>
                          </a:rPr>
                          <m:t>𝑛</m:t>
                        </m:r>
                      </m:e>
                      <m:sub>
                        <m:r>
                          <a:rPr lang="en-US" sz="2400" i="1">
                            <a:solidFill>
                              <a:schemeClr val="bg1">
                                <a:lumMod val="65000"/>
                              </a:schemeClr>
                            </a:solidFill>
                            <a:latin typeface="Cambria Math"/>
                          </a:rPr>
                          <m:t>1</m:t>
                        </m:r>
                      </m:sub>
                    </m:sSub>
                    <m:r>
                      <a:rPr lang="en-US" sz="2400" i="1">
                        <a:solidFill>
                          <a:schemeClr val="bg1">
                            <a:lumMod val="65000"/>
                          </a:schemeClr>
                        </a:solidFill>
                        <a:latin typeface="Cambria Math"/>
                      </a:rPr>
                      <m:t>=3</m:t>
                    </m:r>
                  </m:oMath>
                </a14:m>
                <a:r>
                  <a:rPr lang="en-US" sz="2400" dirty="0">
                    <a:solidFill>
                      <a:schemeClr val="bg1">
                        <a:lumMod val="65000"/>
                      </a:schemeClr>
                    </a:solidFill>
                    <a:latin typeface="Gill Sans MT" panose="020B0502020104020203" pitchFamily="34" charset="0"/>
                  </a:rPr>
                  <a:t> categories. The last category is the reference </a:t>
                </a:r>
                <a:r>
                  <a:rPr lang="en-US" sz="2400" dirty="0" smtClean="0">
                    <a:solidFill>
                      <a:schemeClr val="bg1">
                        <a:lumMod val="65000"/>
                      </a:schemeClr>
                    </a:solidFill>
                    <a:latin typeface="Gill Sans MT" panose="020B0502020104020203" pitchFamily="34" charset="0"/>
                  </a:rPr>
                  <a:t>category</a:t>
                </a:r>
              </a:p>
              <a:p>
                <a:pPr marL="0" indent="0">
                  <a:buFont typeface="Arial" panose="020B0604020202020204" pitchFamily="34" charset="0"/>
                  <a:buNone/>
                </a:pPr>
                <a:r>
                  <a:rPr lang="en-US" sz="2400" dirty="0">
                    <a:solidFill>
                      <a:schemeClr val="bg1">
                        <a:lumMod val="65000"/>
                      </a:schemeClr>
                    </a:solidFill>
                    <a:latin typeface="Gill Sans MT" panose="020B0502020104020203" pitchFamily="34" charset="0"/>
                  </a:rPr>
                  <a:t>The model</a:t>
                </a:r>
                <a:r>
                  <a:rPr lang="en-US" sz="2400" dirty="0" smtClean="0">
                    <a:solidFill>
                      <a:schemeClr val="bg1">
                        <a:lumMod val="65000"/>
                      </a:schemeClr>
                    </a:solidFill>
                    <a:latin typeface="Gill Sans MT" panose="020B0502020104020203" pitchFamily="34" charset="0"/>
                  </a:rPr>
                  <a:t>: </a:t>
                </a:r>
                <a14:m>
                  <m:oMath xmlns:m="http://schemas.openxmlformats.org/officeDocument/2006/math">
                    <m:r>
                      <a:rPr lang="en-US" sz="2400" i="1" smtClean="0">
                        <a:latin typeface="Cambria Math"/>
                      </a:rPr>
                      <m:t>𝑙𝑜𝑔𝑖𝑡</m:t>
                    </m:r>
                    <m:r>
                      <a:rPr lang="en-US" sz="2400" i="1" smtClean="0">
                        <a:latin typeface="Cambria Math"/>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m:t>
                            </m:r>
                          </m:sub>
                        </m:sSub>
                      </m:e>
                    </m:d>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1</m:t>
                        </m:r>
                      </m:sub>
                    </m:sSub>
                    <m:sSubSup>
                      <m:sSubSupPr>
                        <m:ctrlPr>
                          <a:rPr lang="en-US" sz="2400" i="1">
                            <a:latin typeface="Cambria Math" panose="02040503050406030204" pitchFamily="18" charset="0"/>
                          </a:rPr>
                        </m:ctrlPr>
                      </m:sSubSupPr>
                      <m:e>
                        <m:r>
                          <a:rPr lang="en-US" sz="2400" i="1">
                            <a:latin typeface="Cambria Math"/>
                          </a:rPr>
                          <m:t>𝑋</m:t>
                        </m:r>
                      </m:e>
                      <m:sub>
                        <m:r>
                          <a:rPr lang="en-US" sz="2400" i="1">
                            <a:latin typeface="Cambria Math"/>
                          </a:rPr>
                          <m:t>1</m:t>
                        </m:r>
                      </m:sub>
                      <m:sup>
                        <m:r>
                          <a:rPr lang="en-US" sz="2400" i="1">
                            <a:latin typeface="Cambria Math"/>
                          </a:rPr>
                          <m:t>(1)</m:t>
                        </m:r>
                      </m:sup>
                    </m:sSubSup>
                    <m:d>
                      <m:dPr>
                        <m:ctrlPr>
                          <a:rPr lang="en-US" sz="2400" i="1">
                            <a:latin typeface="Cambria Math" panose="02040503050406030204" pitchFamily="18" charset="0"/>
                          </a:rPr>
                        </m:ctrlPr>
                      </m:dPr>
                      <m:e>
                        <m:r>
                          <a:rPr lang="en-US" sz="2400" i="1">
                            <a:latin typeface="Cambria Math"/>
                          </a:rPr>
                          <m:t>𝑖</m:t>
                        </m:r>
                      </m:e>
                    </m:d>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2</m:t>
                        </m:r>
                      </m:sub>
                    </m:sSub>
                    <m:sSubSup>
                      <m:sSubSupPr>
                        <m:ctrlPr>
                          <a:rPr lang="en-US" sz="2400" i="1">
                            <a:latin typeface="Cambria Math" panose="02040503050406030204" pitchFamily="18" charset="0"/>
                          </a:rPr>
                        </m:ctrlPr>
                      </m:sSubSupPr>
                      <m:e>
                        <m:r>
                          <a:rPr lang="en-US" sz="2400" i="1">
                            <a:latin typeface="Cambria Math"/>
                          </a:rPr>
                          <m:t>𝑋</m:t>
                        </m:r>
                      </m:e>
                      <m:sub>
                        <m:r>
                          <a:rPr lang="en-US" sz="2400" i="1">
                            <a:latin typeface="Cambria Math"/>
                          </a:rPr>
                          <m:t>1</m:t>
                        </m:r>
                      </m:sub>
                      <m:sup>
                        <m:r>
                          <a:rPr lang="en-US" sz="2400" i="1">
                            <a:latin typeface="Cambria Math"/>
                          </a:rPr>
                          <m:t>(2)</m:t>
                        </m:r>
                      </m:sup>
                    </m:sSubSup>
                    <m:d>
                      <m:dPr>
                        <m:ctrlPr>
                          <a:rPr lang="en-US" sz="2400" i="1">
                            <a:latin typeface="Cambria Math" panose="02040503050406030204" pitchFamily="18" charset="0"/>
                          </a:rPr>
                        </m:ctrlPr>
                      </m:dPr>
                      <m:e>
                        <m:r>
                          <a:rPr lang="en-US" sz="2400" i="1">
                            <a:latin typeface="Cambria Math"/>
                          </a:rPr>
                          <m:t>𝑖</m:t>
                        </m:r>
                      </m:e>
                    </m:d>
                    <m:r>
                      <a:rPr lang="en-US" sz="2400" i="1">
                        <a:latin typeface="Cambria Math"/>
                      </a:rPr>
                      <m:t>,</m:t>
                    </m:r>
                  </m:oMath>
                </a14:m>
                <a:r>
                  <a:rPr lang="en-US" sz="2400" dirty="0">
                    <a:solidFill>
                      <a:schemeClr val="bg1">
                        <a:lumMod val="65000"/>
                      </a:schemeClr>
                    </a:solidFill>
                    <a:latin typeface="Gill Sans MT" panose="020B0502020104020203" pitchFamily="34" charset="0"/>
                  </a:rPr>
                  <a:t> 	</a:t>
                </a:r>
                <a:endParaRPr lang="en-US" sz="2400" dirty="0" smtClean="0">
                  <a:solidFill>
                    <a:schemeClr val="bg1">
                      <a:lumMod val="65000"/>
                    </a:schemeClr>
                  </a:solidFill>
                  <a:latin typeface="Gill Sans MT" panose="020B0502020104020203" pitchFamily="34" charset="0"/>
                </a:endParaRPr>
              </a:p>
              <a:p>
                <a:pPr marL="0" indent="0">
                  <a:buFont typeface="Arial" panose="020B0604020202020204" pitchFamily="34" charset="0"/>
                  <a:buNone/>
                </a:pPr>
                <a:r>
                  <a:rPr lang="en-US" sz="2400" dirty="0">
                    <a:solidFill>
                      <a:schemeClr val="bg1">
                        <a:lumMod val="65000"/>
                      </a:schemeClr>
                    </a:solidFill>
                    <a:latin typeface="Gill Sans MT" panose="020B0502020104020203" pitchFamily="34" charset="0"/>
                  </a:rPr>
                  <a:t>where </a:t>
                </a:r>
                <a14:m>
                  <m:oMath xmlns:m="http://schemas.openxmlformats.org/officeDocument/2006/math">
                    <m:r>
                      <a:rPr lang="en-US" sz="2400" i="1">
                        <a:solidFill>
                          <a:schemeClr val="bg1">
                            <a:lumMod val="65000"/>
                          </a:schemeClr>
                        </a:solidFill>
                        <a:latin typeface="Cambria Math"/>
                      </a:rPr>
                      <m:t>𝑖</m:t>
                    </m:r>
                    <m:r>
                      <a:rPr lang="en-US" sz="2400" i="1">
                        <a:solidFill>
                          <a:schemeClr val="bg1">
                            <a:lumMod val="65000"/>
                          </a:schemeClr>
                        </a:solidFill>
                        <a:latin typeface="Cambria Math"/>
                      </a:rPr>
                      <m:t>=1, 2, 3</m:t>
                    </m:r>
                  </m:oMath>
                </a14:m>
                <a:endParaRPr lang="en-US" sz="2400" dirty="0">
                  <a:solidFill>
                    <a:schemeClr val="bg1">
                      <a:lumMod val="65000"/>
                    </a:schemeClr>
                  </a:solidFill>
                  <a:latin typeface="Gill Sans MT" panose="020B0502020104020203" pitchFamily="34" charset="0"/>
                </a:endParaRPr>
              </a:p>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sSubSup>
                        <m:sSubSupPr>
                          <m:ctrlPr>
                            <a:rPr lang="en-US" sz="2400" i="1">
                              <a:solidFill>
                                <a:schemeClr val="bg1">
                                  <a:lumMod val="65000"/>
                                </a:schemeClr>
                              </a:solidFill>
                              <a:latin typeface="Cambria Math" panose="02040503050406030204" pitchFamily="18" charset="0"/>
                            </a:rPr>
                          </m:ctrlPr>
                        </m:sSubSupPr>
                        <m:e>
                          <m:r>
                            <a:rPr lang="en-US" sz="2400" i="1">
                              <a:solidFill>
                                <a:schemeClr val="bg1">
                                  <a:lumMod val="65000"/>
                                </a:schemeClr>
                              </a:solidFill>
                              <a:latin typeface="Cambria Math"/>
                            </a:rPr>
                            <m:t>𝑋</m:t>
                          </m:r>
                        </m:e>
                        <m:sub>
                          <m:r>
                            <a:rPr lang="en-US" sz="2400" i="1">
                              <a:solidFill>
                                <a:schemeClr val="bg1">
                                  <a:lumMod val="65000"/>
                                </a:schemeClr>
                              </a:solidFill>
                              <a:latin typeface="Cambria Math"/>
                            </a:rPr>
                            <m:t>1</m:t>
                          </m:r>
                        </m:sub>
                        <m:sup>
                          <m:r>
                            <a:rPr lang="en-US" sz="2400" i="1">
                              <a:solidFill>
                                <a:schemeClr val="bg1">
                                  <a:lumMod val="65000"/>
                                </a:schemeClr>
                              </a:solidFill>
                              <a:latin typeface="Cambria Math"/>
                            </a:rPr>
                            <m:t>(1)</m:t>
                          </m:r>
                        </m:sup>
                      </m:sSubSup>
                      <m:d>
                        <m:dPr>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a:rPr>
                            <m:t>𝑖</m:t>
                          </m:r>
                        </m:e>
                      </m:d>
                      <m:r>
                        <a:rPr lang="en-US" sz="2400" i="1">
                          <a:solidFill>
                            <a:schemeClr val="bg1">
                              <a:lumMod val="65000"/>
                            </a:schemeClr>
                          </a:solidFill>
                          <a:latin typeface="Cambria Math"/>
                        </a:rPr>
                        <m:t>=</m:t>
                      </m:r>
                      <m:d>
                        <m:dPr>
                          <m:begChr m:val="{"/>
                          <m:endChr m:val=""/>
                          <m:ctrlPr>
                            <a:rPr lang="en-US" sz="2400" i="1">
                              <a:solidFill>
                                <a:schemeClr val="bg1">
                                  <a:lumMod val="65000"/>
                                </a:schemeClr>
                              </a:solidFill>
                              <a:latin typeface="Cambria Math" panose="02040503050406030204" pitchFamily="18" charset="0"/>
                            </a:rPr>
                          </m:ctrlPr>
                        </m:dPr>
                        <m:e>
                          <m:eqArr>
                            <m:eqArrPr>
                              <m:ctrlPr>
                                <a:rPr lang="en-US" sz="2400" i="1">
                                  <a:solidFill>
                                    <a:schemeClr val="bg1">
                                      <a:lumMod val="65000"/>
                                    </a:schemeClr>
                                  </a:solidFill>
                                  <a:latin typeface="Cambria Math" panose="02040503050406030204" pitchFamily="18" charset="0"/>
                                </a:rPr>
                              </m:ctrlPr>
                            </m:eqArrPr>
                            <m:e>
                              <m:r>
                                <a:rPr lang="en-US" sz="2400" i="1">
                                  <a:solidFill>
                                    <a:schemeClr val="bg1">
                                      <a:lumMod val="65000"/>
                                    </a:schemeClr>
                                  </a:solidFill>
                                  <a:latin typeface="Cambria Math"/>
                                </a:rPr>
                                <m:t>1,  </m:t>
                              </m:r>
                              <m:r>
                                <a:rPr lang="en-US" sz="2400" i="1" smtClean="0">
                                  <a:solidFill>
                                    <a:schemeClr val="bg1">
                                      <a:lumMod val="65000"/>
                                    </a:schemeClr>
                                  </a:solidFill>
                                  <a:latin typeface="Cambria Math"/>
                                </a:rPr>
                                <m:t>     </m:t>
                              </m:r>
                              <m:r>
                                <a:rPr lang="en-US" sz="2400" i="1">
                                  <a:solidFill>
                                    <a:schemeClr val="bg1">
                                      <a:lumMod val="65000"/>
                                    </a:schemeClr>
                                  </a:solidFill>
                                  <a:latin typeface="Cambria Math"/>
                                </a:rPr>
                                <m:t>𝑖𝑓</m:t>
                              </m:r>
                              <m:r>
                                <a:rPr lang="en-US" sz="2400" i="1">
                                  <a:solidFill>
                                    <a:schemeClr val="bg1">
                                      <a:lumMod val="65000"/>
                                    </a:schemeClr>
                                  </a:solidFill>
                                  <a:latin typeface="Cambria Math"/>
                                </a:rPr>
                                <m:t> </m:t>
                              </m:r>
                              <m:r>
                                <a:rPr lang="en-US" sz="2400" i="1">
                                  <a:solidFill>
                                    <a:schemeClr val="bg1">
                                      <a:lumMod val="65000"/>
                                    </a:schemeClr>
                                  </a:solidFill>
                                  <a:latin typeface="Cambria Math"/>
                                </a:rPr>
                                <m:t>𝑖</m:t>
                              </m:r>
                              <m:r>
                                <a:rPr lang="en-US" sz="2400" i="1">
                                  <a:solidFill>
                                    <a:schemeClr val="bg1">
                                      <a:lumMod val="65000"/>
                                    </a:schemeClr>
                                  </a:solidFill>
                                  <a:latin typeface="Cambria Math"/>
                                </a:rPr>
                                <m:t>=1</m:t>
                              </m:r>
                            </m:e>
                            <m:e>
                              <m:r>
                                <a:rPr lang="en-US" sz="2400" i="1">
                                  <a:solidFill>
                                    <a:schemeClr val="bg1">
                                      <a:lumMod val="65000"/>
                                    </a:schemeClr>
                                  </a:solidFill>
                                  <a:latin typeface="Cambria Math"/>
                                </a:rPr>
                                <m:t>0,</m:t>
                              </m:r>
                              <m:r>
                                <a:rPr lang="en-US" sz="2400" i="1" smtClean="0">
                                  <a:solidFill>
                                    <a:schemeClr val="bg1">
                                      <a:lumMod val="65000"/>
                                    </a:schemeClr>
                                  </a:solidFill>
                                  <a:latin typeface="Cambria Math"/>
                                </a:rPr>
                                <m:t>  </m:t>
                              </m:r>
                              <m:r>
                                <a:rPr lang="en-US" sz="2400" i="1">
                                  <a:solidFill>
                                    <a:schemeClr val="bg1">
                                      <a:lumMod val="65000"/>
                                    </a:schemeClr>
                                  </a:solidFill>
                                  <a:latin typeface="Cambria Math"/>
                                </a:rPr>
                                <m:t>𝑜𝑡h𝑒𝑟𝑤𝑖𝑠𝑒</m:t>
                              </m:r>
                            </m:e>
                          </m:eqArr>
                        </m:e>
                      </m:d>
                    </m:oMath>
                  </m:oMathPara>
                </a14:m>
                <a:endParaRPr lang="en-US" sz="2400" i="1" dirty="0" smtClean="0">
                  <a:solidFill>
                    <a:schemeClr val="bg1">
                      <a:lumMod val="65000"/>
                    </a:schemeClr>
                  </a:solidFill>
                  <a:latin typeface="Gill Sans MT" panose="020B0502020104020203" pitchFamily="34" charset="0"/>
                </a:endParaRPr>
              </a:p>
              <a:p>
                <a:pPr marL="0" indent="0" algn="ctr">
                  <a:buFont typeface="Arial" panose="020B0604020202020204" pitchFamily="34" charset="0"/>
                  <a:buNone/>
                </a:pPr>
                <a14:m>
                  <m:oMath xmlns:m="http://schemas.openxmlformats.org/officeDocument/2006/math">
                    <m:sSubSup>
                      <m:sSubSupPr>
                        <m:ctrlPr>
                          <a:rPr lang="en-US" sz="2400" i="1">
                            <a:solidFill>
                              <a:schemeClr val="bg1">
                                <a:lumMod val="65000"/>
                              </a:schemeClr>
                            </a:solidFill>
                            <a:latin typeface="Cambria Math" panose="02040503050406030204" pitchFamily="18" charset="0"/>
                          </a:rPr>
                        </m:ctrlPr>
                      </m:sSubSupPr>
                      <m:e>
                        <m:r>
                          <a:rPr lang="en-US" sz="2400" i="1">
                            <a:solidFill>
                              <a:schemeClr val="bg1">
                                <a:lumMod val="65000"/>
                              </a:schemeClr>
                            </a:solidFill>
                            <a:latin typeface="Cambria Math"/>
                          </a:rPr>
                          <m:t>𝑋</m:t>
                        </m:r>
                      </m:e>
                      <m:sub>
                        <m:r>
                          <a:rPr lang="en-US" sz="2400" i="1">
                            <a:solidFill>
                              <a:schemeClr val="bg1">
                                <a:lumMod val="65000"/>
                              </a:schemeClr>
                            </a:solidFill>
                            <a:latin typeface="Cambria Math"/>
                          </a:rPr>
                          <m:t>1</m:t>
                        </m:r>
                      </m:sub>
                      <m:sup>
                        <m:r>
                          <a:rPr lang="en-US" sz="2400" i="1">
                            <a:solidFill>
                              <a:schemeClr val="bg1">
                                <a:lumMod val="65000"/>
                              </a:schemeClr>
                            </a:solidFill>
                            <a:latin typeface="Cambria Math"/>
                          </a:rPr>
                          <m:t>(2)</m:t>
                        </m:r>
                      </m:sup>
                    </m:sSubSup>
                    <m:d>
                      <m:dPr>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a:rPr>
                          <m:t>𝑖</m:t>
                        </m:r>
                      </m:e>
                    </m:d>
                    <m:r>
                      <a:rPr lang="en-US" sz="2400" i="1">
                        <a:solidFill>
                          <a:schemeClr val="bg1">
                            <a:lumMod val="65000"/>
                          </a:schemeClr>
                        </a:solidFill>
                        <a:latin typeface="Cambria Math"/>
                      </a:rPr>
                      <m:t>=</m:t>
                    </m:r>
                    <m:d>
                      <m:dPr>
                        <m:begChr m:val="{"/>
                        <m:endChr m:val=""/>
                        <m:ctrlPr>
                          <a:rPr lang="en-US" sz="2400" i="1">
                            <a:solidFill>
                              <a:schemeClr val="bg1">
                                <a:lumMod val="65000"/>
                              </a:schemeClr>
                            </a:solidFill>
                            <a:latin typeface="Cambria Math" panose="02040503050406030204" pitchFamily="18" charset="0"/>
                          </a:rPr>
                        </m:ctrlPr>
                      </m:dPr>
                      <m:e>
                        <m:eqArr>
                          <m:eqArrPr>
                            <m:ctrlPr>
                              <a:rPr lang="en-US" sz="2400" i="1">
                                <a:solidFill>
                                  <a:schemeClr val="bg1">
                                    <a:lumMod val="65000"/>
                                  </a:schemeClr>
                                </a:solidFill>
                                <a:latin typeface="Cambria Math" panose="02040503050406030204" pitchFamily="18" charset="0"/>
                              </a:rPr>
                            </m:ctrlPr>
                          </m:eqArrPr>
                          <m:e>
                            <m:r>
                              <a:rPr lang="en-US" sz="2400" i="1">
                                <a:solidFill>
                                  <a:schemeClr val="bg1">
                                    <a:lumMod val="65000"/>
                                  </a:schemeClr>
                                </a:solidFill>
                                <a:latin typeface="Cambria Math"/>
                              </a:rPr>
                              <m:t>1,  </m:t>
                            </m:r>
                            <m:r>
                              <a:rPr lang="en-US" sz="2400" i="1" smtClean="0">
                                <a:solidFill>
                                  <a:schemeClr val="bg1">
                                    <a:lumMod val="65000"/>
                                  </a:schemeClr>
                                </a:solidFill>
                                <a:latin typeface="Cambria Math"/>
                              </a:rPr>
                              <m:t>            </m:t>
                            </m:r>
                            <m:r>
                              <a:rPr lang="en-US" sz="2400" i="1">
                                <a:solidFill>
                                  <a:schemeClr val="bg1">
                                    <a:lumMod val="65000"/>
                                  </a:schemeClr>
                                </a:solidFill>
                                <a:latin typeface="Cambria Math"/>
                              </a:rPr>
                              <m:t>𝑖𝑓</m:t>
                            </m:r>
                            <m:r>
                              <a:rPr lang="en-US" sz="2400" i="1">
                                <a:solidFill>
                                  <a:schemeClr val="bg1">
                                    <a:lumMod val="65000"/>
                                  </a:schemeClr>
                                </a:solidFill>
                                <a:latin typeface="Cambria Math"/>
                              </a:rPr>
                              <m:t> </m:t>
                            </m:r>
                            <m:r>
                              <a:rPr lang="en-US" sz="2400" i="1">
                                <a:solidFill>
                                  <a:schemeClr val="bg1">
                                    <a:lumMod val="65000"/>
                                  </a:schemeClr>
                                </a:solidFill>
                                <a:latin typeface="Cambria Math"/>
                              </a:rPr>
                              <m:t>𝑖</m:t>
                            </m:r>
                            <m:r>
                              <a:rPr lang="en-US" sz="2400" i="1">
                                <a:solidFill>
                                  <a:schemeClr val="bg1">
                                    <a:lumMod val="65000"/>
                                  </a:schemeClr>
                                </a:solidFill>
                                <a:latin typeface="Cambria Math"/>
                              </a:rPr>
                              <m:t>=2</m:t>
                            </m:r>
                          </m:e>
                          <m:e>
                            <m:r>
                              <a:rPr lang="en-US" sz="2400" i="1">
                                <a:solidFill>
                                  <a:schemeClr val="bg1">
                                    <a:lumMod val="65000"/>
                                  </a:schemeClr>
                                </a:solidFill>
                                <a:latin typeface="Cambria Math"/>
                              </a:rPr>
                              <m:t>0,     </m:t>
                            </m:r>
                            <m:r>
                              <a:rPr lang="en-US" sz="2400" i="1" smtClean="0">
                                <a:solidFill>
                                  <a:schemeClr val="bg1">
                                    <a:lumMod val="65000"/>
                                  </a:schemeClr>
                                </a:solidFill>
                                <a:latin typeface="Cambria Math"/>
                              </a:rPr>
                              <m:t>    </m:t>
                            </m:r>
                            <m:r>
                              <a:rPr lang="en-US" sz="2400" i="1">
                                <a:solidFill>
                                  <a:schemeClr val="bg1">
                                    <a:lumMod val="65000"/>
                                  </a:schemeClr>
                                </a:solidFill>
                                <a:latin typeface="Cambria Math"/>
                              </a:rPr>
                              <m:t>𝑜𝑡h𝑒𝑟𝑤𝑖𝑠𝑒</m:t>
                            </m:r>
                          </m:e>
                        </m:eqArr>
                      </m:e>
                    </m:d>
                  </m:oMath>
                </a14:m>
                <a:r>
                  <a:rPr lang="en-US" sz="2400" dirty="0" smtClean="0">
                    <a:solidFill>
                      <a:schemeClr val="bg1">
                        <a:lumMod val="65000"/>
                      </a:schemeClr>
                    </a:solidFill>
                    <a:latin typeface="Gill Sans MT" panose="020B0502020104020203" pitchFamily="34" charset="0"/>
                  </a:rPr>
                  <a:t> </a:t>
                </a:r>
              </a:p>
              <a:p>
                <a:pPr marL="0" indent="0" algn="ctr">
                  <a:buFont typeface="Arial" panose="020B0604020202020204" pitchFamily="34" charset="0"/>
                  <a:buNone/>
                </a:pPr>
                <a14:m>
                  <m:oMath xmlns:m="http://schemas.openxmlformats.org/officeDocument/2006/math">
                    <m:sSub>
                      <m:sSubPr>
                        <m:ctrlPr>
                          <a:rPr lang="en-US" sz="2400" i="1">
                            <a:solidFill>
                              <a:schemeClr val="bg1">
                                <a:lumMod val="65000"/>
                              </a:schemeClr>
                            </a:solidFill>
                            <a:latin typeface="Cambria Math" panose="02040503050406030204" pitchFamily="18" charset="0"/>
                          </a:rPr>
                        </m:ctrlPr>
                      </m:sSubPr>
                      <m:e>
                        <m:r>
                          <a:rPr lang="en-US" sz="2400" i="1">
                            <a:solidFill>
                              <a:schemeClr val="bg1">
                                <a:lumMod val="65000"/>
                              </a:schemeClr>
                            </a:solidFill>
                            <a:latin typeface="Cambria Math"/>
                          </a:rPr>
                          <m:t>𝑍</m:t>
                        </m:r>
                      </m:e>
                      <m:sub>
                        <m:r>
                          <a:rPr lang="en-US" sz="2400" i="1">
                            <a:solidFill>
                              <a:schemeClr val="bg1">
                                <a:lumMod val="65000"/>
                              </a:schemeClr>
                            </a:solidFill>
                            <a:latin typeface="Cambria Math"/>
                          </a:rPr>
                          <m:t>𝑖</m:t>
                        </m:r>
                      </m:sub>
                    </m:sSub>
                    <m:r>
                      <a:rPr lang="en-US" sz="2400" i="1">
                        <a:solidFill>
                          <a:schemeClr val="bg1">
                            <a:lumMod val="65000"/>
                          </a:schemeClr>
                        </a:solidFill>
                        <a:latin typeface="Cambria Math"/>
                      </a:rPr>
                      <m:t>=(1,</m:t>
                    </m:r>
                    <m:sSubSup>
                      <m:sSubSupPr>
                        <m:ctrlPr>
                          <a:rPr lang="en-US" sz="2400" i="1">
                            <a:solidFill>
                              <a:schemeClr val="bg1">
                                <a:lumMod val="65000"/>
                              </a:schemeClr>
                            </a:solidFill>
                            <a:latin typeface="Cambria Math" panose="02040503050406030204" pitchFamily="18" charset="0"/>
                          </a:rPr>
                        </m:ctrlPr>
                      </m:sSubSupPr>
                      <m:e>
                        <m:r>
                          <a:rPr lang="en-US" sz="2400" i="1">
                            <a:solidFill>
                              <a:schemeClr val="bg1">
                                <a:lumMod val="65000"/>
                              </a:schemeClr>
                            </a:solidFill>
                            <a:latin typeface="Cambria Math"/>
                          </a:rPr>
                          <m:t>𝑋</m:t>
                        </m:r>
                      </m:e>
                      <m:sub>
                        <m:r>
                          <a:rPr lang="en-US" sz="2400" i="1">
                            <a:solidFill>
                              <a:schemeClr val="bg1">
                                <a:lumMod val="65000"/>
                              </a:schemeClr>
                            </a:solidFill>
                            <a:latin typeface="Cambria Math"/>
                          </a:rPr>
                          <m:t>1</m:t>
                        </m:r>
                      </m:sub>
                      <m:sup>
                        <m:r>
                          <a:rPr lang="en-US" sz="2400" i="1">
                            <a:solidFill>
                              <a:schemeClr val="bg1">
                                <a:lumMod val="65000"/>
                              </a:schemeClr>
                            </a:solidFill>
                            <a:latin typeface="Cambria Math"/>
                          </a:rPr>
                          <m:t>(1)</m:t>
                        </m:r>
                      </m:sup>
                    </m:sSubSup>
                    <m:d>
                      <m:dPr>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a:rPr>
                          <m:t>𝑖</m:t>
                        </m:r>
                      </m:e>
                    </m:d>
                    <m:r>
                      <a:rPr lang="en-US" sz="2400" i="1">
                        <a:solidFill>
                          <a:schemeClr val="bg1">
                            <a:lumMod val="65000"/>
                          </a:schemeClr>
                        </a:solidFill>
                        <a:latin typeface="Cambria Math"/>
                      </a:rPr>
                      <m:t>,</m:t>
                    </m:r>
                    <m:sSubSup>
                      <m:sSubSupPr>
                        <m:ctrlPr>
                          <a:rPr lang="en-US" sz="2400" i="1">
                            <a:solidFill>
                              <a:schemeClr val="bg1">
                                <a:lumMod val="65000"/>
                              </a:schemeClr>
                            </a:solidFill>
                            <a:latin typeface="Cambria Math" panose="02040503050406030204" pitchFamily="18" charset="0"/>
                          </a:rPr>
                        </m:ctrlPr>
                      </m:sSubSupPr>
                      <m:e>
                        <m:r>
                          <a:rPr lang="en-US" sz="2400" i="1">
                            <a:solidFill>
                              <a:schemeClr val="bg1">
                                <a:lumMod val="65000"/>
                              </a:schemeClr>
                            </a:solidFill>
                            <a:latin typeface="Cambria Math"/>
                          </a:rPr>
                          <m:t>𝑋</m:t>
                        </m:r>
                      </m:e>
                      <m:sub>
                        <m:r>
                          <a:rPr lang="en-US" sz="2400" i="1">
                            <a:solidFill>
                              <a:schemeClr val="bg1">
                                <a:lumMod val="65000"/>
                              </a:schemeClr>
                            </a:solidFill>
                            <a:latin typeface="Cambria Math"/>
                          </a:rPr>
                          <m:t>1</m:t>
                        </m:r>
                      </m:sub>
                      <m:sup>
                        <m:r>
                          <a:rPr lang="en-US" sz="2400" i="1">
                            <a:solidFill>
                              <a:schemeClr val="bg1">
                                <a:lumMod val="65000"/>
                              </a:schemeClr>
                            </a:solidFill>
                            <a:latin typeface="Cambria Math"/>
                          </a:rPr>
                          <m:t>(2)</m:t>
                        </m:r>
                      </m:sup>
                    </m:sSubSup>
                    <m:r>
                      <a:rPr lang="en-US" sz="2400" i="1">
                        <a:solidFill>
                          <a:schemeClr val="bg1">
                            <a:lumMod val="65000"/>
                          </a:schemeClr>
                        </a:solidFill>
                        <a:latin typeface="Cambria Math"/>
                      </a:rPr>
                      <m:t>(</m:t>
                    </m:r>
                    <m:r>
                      <a:rPr lang="en-US" sz="2400" i="1">
                        <a:solidFill>
                          <a:schemeClr val="bg1">
                            <a:lumMod val="65000"/>
                          </a:schemeClr>
                        </a:solidFill>
                        <a:latin typeface="Cambria Math"/>
                      </a:rPr>
                      <m:t>𝑖</m:t>
                    </m:r>
                    <m:r>
                      <a:rPr lang="en-US" sz="2400" i="1">
                        <a:solidFill>
                          <a:schemeClr val="bg1">
                            <a:lumMod val="65000"/>
                          </a:schemeClr>
                        </a:solidFill>
                        <a:latin typeface="Cambria Math"/>
                      </a:rPr>
                      <m:t>)</m:t>
                    </m:r>
                  </m:oMath>
                </a14:m>
                <a:r>
                  <a:rPr lang="en-US" sz="2400" dirty="0">
                    <a:solidFill>
                      <a:schemeClr val="bg1">
                        <a:lumMod val="65000"/>
                      </a:schemeClr>
                    </a:solidFill>
                    <a:latin typeface="Gill Sans MT" panose="020B0502020104020203" pitchFamily="34" charset="0"/>
                  </a:rPr>
                  <a:t>)</a:t>
                </a:r>
                <a:endParaRPr lang="en-US" sz="2400" dirty="0" smtClean="0">
                  <a:solidFill>
                    <a:schemeClr val="bg1">
                      <a:lumMod val="65000"/>
                    </a:schemeClr>
                  </a:solidFill>
                  <a:latin typeface="Gill Sans MT" panose="020B0502020104020203" pitchFamily="34" charset="0"/>
                </a:endParaRPr>
              </a:p>
              <a:p>
                <a:pPr marL="0" indent="0">
                  <a:buFont typeface="Arial" panose="020B0604020202020204" pitchFamily="34" charset="0"/>
                  <a:buNone/>
                </a:pPr>
                <a:r>
                  <a:rPr lang="en-US" sz="2400" dirty="0" smtClean="0">
                    <a:latin typeface="Gill Sans MT" panose="020B0502020104020203" pitchFamily="34" charset="0"/>
                  </a:rPr>
                  <a:t>The </a:t>
                </a:r>
                <a:r>
                  <a:rPr lang="en-US" sz="2400" dirty="0">
                    <a:latin typeface="Gill Sans MT" panose="020B0502020104020203" pitchFamily="34" charset="0"/>
                  </a:rPr>
                  <a:t>matrix form of</a:t>
                </a:r>
                <a:r>
                  <a:rPr lang="en-US" sz="2400" b="1" dirty="0">
                    <a:latin typeface="Gill Sans MT" panose="020B0502020104020203" pitchFamily="34" charset="0"/>
                  </a:rPr>
                  <a:t> </a:t>
                </a:r>
                <a:r>
                  <a:rPr lang="en-US" sz="2400" b="1" i="1" dirty="0">
                    <a:latin typeface="Gill Sans MT" panose="020B0502020104020203" pitchFamily="34" charset="0"/>
                  </a:rPr>
                  <a:t>π</a:t>
                </a:r>
                <a:r>
                  <a:rPr lang="en-US" sz="2400" b="1" dirty="0">
                    <a:latin typeface="Gill Sans MT" panose="020B0502020104020203" pitchFamily="34" charset="0"/>
                  </a:rPr>
                  <a:t>, </a:t>
                </a:r>
                <a:r>
                  <a:rPr lang="en-US" sz="2400" b="1" i="1" dirty="0">
                    <a:latin typeface="Gill Sans MT" panose="020B0502020104020203" pitchFamily="34" charset="0"/>
                  </a:rPr>
                  <a:t>Z</a:t>
                </a:r>
                <a:r>
                  <a:rPr lang="en-US" sz="2400" b="1" dirty="0">
                    <a:latin typeface="Gill Sans MT" panose="020B0502020104020203" pitchFamily="34" charset="0"/>
                  </a:rPr>
                  <a:t>, </a:t>
                </a:r>
                <a:r>
                  <a:rPr lang="en-US" sz="2400" dirty="0">
                    <a:latin typeface="Gill Sans MT" panose="020B0502020104020203" pitchFamily="34" charset="0"/>
                  </a:rPr>
                  <a:t>and</a:t>
                </a:r>
                <a:r>
                  <a:rPr lang="en-US" sz="2400" b="1" dirty="0">
                    <a:latin typeface="Gill Sans MT" panose="020B0502020104020203" pitchFamily="34" charset="0"/>
                  </a:rPr>
                  <a:t> </a:t>
                </a:r>
                <a:r>
                  <a:rPr lang="en-US" sz="2400" b="1" i="1" dirty="0">
                    <a:latin typeface="Gill Sans MT" panose="020B0502020104020203" pitchFamily="34" charset="0"/>
                  </a:rPr>
                  <a:t>β</a:t>
                </a:r>
                <a:r>
                  <a:rPr lang="en-US" sz="2400" dirty="0">
                    <a:latin typeface="Gill Sans MT" panose="020B0502020104020203" pitchFamily="34" charset="0"/>
                  </a:rPr>
                  <a:t> can be expressed as follows; </a:t>
                </a:r>
              </a:p>
              <a:p>
                <a:pPr marL="0" indent="0">
                  <a:buFont typeface="Arial" panose="020B0604020202020204" pitchFamily="34" charset="0"/>
                  <a:buNone/>
                </a:pPr>
                <a:r>
                  <a:rPr lang="en-US" sz="2400" dirty="0">
                    <a:latin typeface="Gill Sans MT" panose="020B0502020104020203" pitchFamily="34" charset="0"/>
                  </a:rPr>
                  <a:t>Now</a:t>
                </a:r>
                <a:r>
                  <a:rPr lang="en-US" sz="2400" dirty="0" smtClean="0">
                    <a:latin typeface="Gill Sans MT" panose="020B0502020104020203" pitchFamily="34" charset="0"/>
                  </a:rPr>
                  <a:t>, </a:t>
                </a:r>
                <a14:m>
                  <m:oMath xmlns:m="http://schemas.openxmlformats.org/officeDocument/2006/math">
                    <m:sSub>
                      <m:sSubPr>
                        <m:ctrlPr>
                          <a:rPr lang="en-US" sz="2400" i="1">
                            <a:latin typeface="Cambria Math" panose="02040503050406030204" pitchFamily="18" charset="0"/>
                          </a:rPr>
                        </m:ctrlPr>
                      </m:sSubPr>
                      <m:e>
                        <m:r>
                          <a:rPr lang="en-US" sz="2400" b="1" i="1">
                            <a:latin typeface="Cambria Math"/>
                          </a:rPr>
                          <m:t>𝝅</m:t>
                        </m:r>
                      </m:e>
                      <m:sub>
                        <m:r>
                          <a:rPr lang="en-US" sz="2400" i="1">
                            <a:latin typeface="Cambria Math"/>
                          </a:rPr>
                          <m:t>3×1</m:t>
                        </m:r>
                      </m:sub>
                    </m:sSub>
                  </m:oMath>
                </a14:m>
                <a:r>
                  <a:rPr lang="en-US" sz="2400" dirty="0">
                    <a:latin typeface="Gill Sans MT" panose="020B0502020104020203" pitchFamily="34" charset="0"/>
                  </a:rPr>
                  <a:t>=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1</m:t>
                                  </m:r>
                                </m:sub>
                              </m:sSub>
                            </m:e>
                          </m:mr>
                          <m:m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2</m:t>
                                  </m:r>
                                </m:sub>
                              </m:sSub>
                            </m:e>
                          </m:mr>
                          <m:m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3</m:t>
                                  </m:r>
                                </m:sub>
                              </m:sSub>
                            </m:e>
                          </m:mr>
                        </m:m>
                      </m:e>
                    </m:d>
                  </m:oMath>
                </a14:m>
                <a:r>
                  <a:rPr lang="en-US" sz="2400" dirty="0">
                    <a:latin typeface="Gill Sans MT" panose="020B0502020104020203" pitchFamily="34" charset="0"/>
                  </a:rPr>
                  <a:t>, 	 </a:t>
                </a:r>
                <a14:m>
                  <m:oMath xmlns:m="http://schemas.openxmlformats.org/officeDocument/2006/math">
                    <m:sSub>
                      <m:sSubPr>
                        <m:ctrlPr>
                          <a:rPr lang="en-US" sz="2400" i="1">
                            <a:latin typeface="Cambria Math" panose="02040503050406030204" pitchFamily="18" charset="0"/>
                          </a:rPr>
                        </m:ctrlPr>
                      </m:sSubPr>
                      <m:e>
                        <m:r>
                          <a:rPr lang="en-US" sz="2400" b="1" i="1">
                            <a:latin typeface="Cambria Math"/>
                          </a:rPr>
                          <m:t>𝒁</m:t>
                        </m:r>
                      </m:e>
                      <m:sub>
                        <m:r>
                          <a:rPr lang="en-US" sz="2400" i="1">
                            <a:latin typeface="Cambria Math"/>
                          </a:rPr>
                          <m:t>3×3</m:t>
                        </m:r>
                      </m:sub>
                    </m:sSub>
                  </m:oMath>
                </a14:m>
                <a:r>
                  <a:rPr lang="en-US" sz="2400" dirty="0">
                    <a:latin typeface="Gill Sans MT" panose="020B0502020104020203" pitchFamily="34" charset="0"/>
                  </a:rPr>
                  <a:t>= </a:t>
                </a:r>
                <a14:m>
                  <m:oMath xmlns:m="http://schemas.openxmlformats.org/officeDocument/2006/math">
                    <m:d>
                      <m:dPr>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r>
                                <a:rPr lang="en-US" sz="2400" i="1">
                                  <a:latin typeface="Cambria Math"/>
                                </a:rPr>
                                <m:t>1</m:t>
                              </m:r>
                            </m:e>
                            <m:e>
                              <m:r>
                                <a:rPr lang="en-US" sz="2400" i="1">
                                  <a:latin typeface="Cambria Math"/>
                                </a:rPr>
                                <m:t>1</m:t>
                              </m:r>
                            </m:e>
                            <m:e>
                              <m:r>
                                <a:rPr lang="en-US" sz="2400" i="1">
                                  <a:latin typeface="Cambria Math"/>
                                </a:rPr>
                                <m:t>0</m:t>
                              </m:r>
                            </m:e>
                          </m:mr>
                          <m:mr>
                            <m:e>
                              <m:r>
                                <a:rPr lang="en-US" sz="2400" i="1">
                                  <a:latin typeface="Cambria Math"/>
                                </a:rPr>
                                <m:t>1</m:t>
                              </m:r>
                            </m:e>
                            <m:e>
                              <m:r>
                                <a:rPr lang="en-US" sz="2400" i="1">
                                  <a:latin typeface="Cambria Math"/>
                                </a:rPr>
                                <m:t>0</m:t>
                              </m:r>
                            </m:e>
                            <m:e>
                              <m:r>
                                <a:rPr lang="en-US" sz="2400" i="1">
                                  <a:latin typeface="Cambria Math"/>
                                </a:rPr>
                                <m:t>1</m:t>
                              </m:r>
                            </m:e>
                          </m:mr>
                          <m:mr>
                            <m:e>
                              <m:r>
                                <a:rPr lang="en-US" sz="2400" i="1">
                                  <a:latin typeface="Cambria Math"/>
                                </a:rPr>
                                <m:t>1</m:t>
                              </m:r>
                            </m:e>
                            <m:e>
                              <m:r>
                                <a:rPr lang="en-US" sz="2400" i="1">
                                  <a:latin typeface="Cambria Math"/>
                                </a:rPr>
                                <m:t>0</m:t>
                              </m:r>
                            </m:e>
                            <m:e>
                              <m:r>
                                <a:rPr lang="en-US" sz="2400" i="1">
                                  <a:latin typeface="Cambria Math"/>
                                </a:rPr>
                                <m:t>0</m:t>
                              </m:r>
                            </m:e>
                          </m:mr>
                        </m:m>
                      </m:e>
                    </m:d>
                  </m:oMath>
                </a14:m>
                <a:r>
                  <a:rPr lang="en-US" sz="2400" dirty="0">
                    <a:latin typeface="Gill Sans MT" panose="020B0502020104020203" pitchFamily="34" charset="0"/>
                  </a:rPr>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a:rPr>
                          <m:t>𝜷</m:t>
                        </m:r>
                      </m:e>
                      <m:sub>
                        <m:r>
                          <a:rPr lang="en-US" sz="2400" i="1">
                            <a:latin typeface="Cambria Math"/>
                          </a:rPr>
                          <m:t>3×1</m:t>
                        </m:r>
                      </m:sub>
                    </m:sSub>
                  </m:oMath>
                </a14:m>
                <a:r>
                  <a:rPr lang="en-US" sz="2400" b="1" dirty="0">
                    <a:latin typeface="Gill Sans MT" panose="020B0502020104020203" pitchFamily="34" charset="0"/>
                  </a:rPr>
                  <a:t>=</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e>
                          </m:mr>
                          <m:mr>
                            <m:e>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1</m:t>
                                  </m:r>
                                </m:sub>
                              </m:sSub>
                            </m:e>
                          </m:mr>
                          <m:mr>
                            <m:e>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2</m:t>
                                  </m:r>
                                </m:sub>
                              </m:sSub>
                            </m:e>
                          </m:mr>
                        </m:m>
                      </m:e>
                    </m:d>
                  </m:oMath>
                </a14:m>
                <a:r>
                  <a:rPr lang="en-US" sz="2400" dirty="0">
                    <a:latin typeface="Gill Sans MT" panose="020B0502020104020203" pitchFamily="34" charset="0"/>
                  </a:rPr>
                  <a:t> </a:t>
                </a:r>
              </a:p>
              <a:p>
                <a:pPr marL="0" indent="0" algn="ctr">
                  <a:buFont typeface="Arial" panose="020B0604020202020204" pitchFamily="34" charset="0"/>
                  <a:buNone/>
                </a:pPr>
                <a:endParaRPr lang="en-US" sz="2400" dirty="0">
                  <a:latin typeface="Gill Sans MT" panose="020B0502020104020203" pitchFamily="34"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81000" y="685800"/>
                <a:ext cx="8229600" cy="5867400"/>
              </a:xfrm>
              <a:prstGeom prst="rect">
                <a:avLst/>
              </a:prstGeom>
              <a:blipFill rotWithShape="1">
                <a:blip r:embed="rId2"/>
                <a:stretch>
                  <a:fillRect l="-1185" t="-832"/>
                </a:stretch>
              </a:blipFill>
            </p:spPr>
            <p:txBody>
              <a:bodyPr/>
              <a:lstStyle/>
              <a:p>
                <a:r>
                  <a:rPr lang="en-US">
                    <a:noFill/>
                  </a:rPr>
                  <a:t> </a:t>
                </a:r>
              </a:p>
            </p:txBody>
          </p:sp>
        </mc:Fallback>
      </mc:AlternateContent>
    </p:spTree>
    <p:extLst>
      <p:ext uri="{BB962C8B-B14F-4D97-AF65-F5344CB8AC3E}">
        <p14:creationId xmlns:p14="http://schemas.microsoft.com/office/powerpoint/2010/main" val="314167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00FF"/>
                </a:solidFill>
                <a:latin typeface="Gill Sans MT" panose="020B0502020104020203" pitchFamily="34" charset="0"/>
              </a:rPr>
              <a:t>Presentation Outline</a:t>
            </a:r>
            <a:endParaRPr lang="en-US" dirty="0">
              <a:solidFill>
                <a:srgbClr val="0000FF"/>
              </a:solidFill>
              <a:latin typeface="Gill Sans MT" panose="020B0502020104020203" pitchFamily="34" charset="0"/>
            </a:endParaRPr>
          </a:p>
        </p:txBody>
      </p:sp>
      <p:sp>
        <p:nvSpPr>
          <p:cNvPr id="3" name="Content Placeholder 2"/>
          <p:cNvSpPr>
            <a:spLocks noGrp="1"/>
          </p:cNvSpPr>
          <p:nvPr>
            <p:ph idx="1"/>
          </p:nvPr>
        </p:nvSpPr>
        <p:spPr>
          <a:xfrm>
            <a:off x="457200" y="1371600"/>
            <a:ext cx="8458200" cy="4984750"/>
          </a:xfrm>
        </p:spPr>
        <p:txBody>
          <a:bodyPr>
            <a:noAutofit/>
          </a:bodyPr>
          <a:lstStyle/>
          <a:p>
            <a:r>
              <a:rPr lang="en-US" dirty="0" smtClean="0">
                <a:latin typeface="Gill Sans MT" panose="020B0502020104020203" pitchFamily="34" charset="0"/>
              </a:rPr>
              <a:t>Introduction</a:t>
            </a:r>
          </a:p>
          <a:p>
            <a:r>
              <a:rPr lang="en-US" dirty="0" smtClean="0">
                <a:latin typeface="Gill Sans MT" panose="020B0502020104020203" pitchFamily="34" charset="0"/>
              </a:rPr>
              <a:t>Objective</a:t>
            </a:r>
          </a:p>
          <a:p>
            <a:r>
              <a:rPr lang="en-US" dirty="0" smtClean="0">
                <a:latin typeface="Gill Sans MT" panose="020B0502020104020203" pitchFamily="34" charset="0"/>
              </a:rPr>
              <a:t>Methods – </a:t>
            </a:r>
            <a:r>
              <a:rPr lang="en-US" sz="2800" dirty="0" smtClean="0">
                <a:latin typeface="Gill Sans MT" panose="020B0502020104020203" pitchFamily="34" charset="0"/>
              </a:rPr>
              <a:t>model, examples, estimation, data simulation</a:t>
            </a:r>
          </a:p>
          <a:p>
            <a:r>
              <a:rPr lang="en-US" dirty="0" smtClean="0">
                <a:latin typeface="Gill Sans MT" panose="020B0502020104020203" pitchFamily="34" charset="0"/>
              </a:rPr>
              <a:t>Results – </a:t>
            </a:r>
            <a:r>
              <a:rPr lang="en-US" sz="2800" dirty="0" smtClean="0">
                <a:latin typeface="Gill Sans MT" panose="020B0502020104020203" pitchFamily="34" charset="0"/>
              </a:rPr>
              <a:t>Simulation results and application of proposed method on FAS/FASD clinical trial data</a:t>
            </a:r>
          </a:p>
          <a:p>
            <a:r>
              <a:rPr lang="en-US" dirty="0" smtClean="0">
                <a:latin typeface="Gill Sans MT" panose="020B0502020104020203" pitchFamily="34" charset="0"/>
              </a:rPr>
              <a:t>Discussion and limitations</a:t>
            </a:r>
          </a:p>
          <a:p>
            <a:endParaRPr lang="en-US" dirty="0" smtClean="0">
              <a:latin typeface="Gill Sans MT" panose="020B0502020104020203" pitchFamily="34" charset="0"/>
            </a:endParaRPr>
          </a:p>
          <a:p>
            <a:endParaRPr lang="en-US" dirty="0" smtClean="0">
              <a:latin typeface="Gill Sans MT" panose="020B0502020104020203" pitchFamily="34" charset="0"/>
            </a:endParaRPr>
          </a:p>
          <a:p>
            <a:endParaRPr lang="en-US" dirty="0" smtClean="0">
              <a:latin typeface="Gill Sans MT" panose="020B0502020104020203" pitchFamily="34" charset="0"/>
            </a:endParaRPr>
          </a:p>
          <a:p>
            <a:endParaRPr lang="en-US"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t>2</a:t>
            </a:fld>
            <a:endParaRPr lang="en-US"/>
          </a:p>
        </p:txBody>
      </p:sp>
    </p:spTree>
    <p:extLst>
      <p:ext uri="{BB962C8B-B14F-4D97-AF65-F5344CB8AC3E}">
        <p14:creationId xmlns:p14="http://schemas.microsoft.com/office/powerpoint/2010/main" val="1757873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pPr algn="l"/>
            <a:r>
              <a:rPr lang="en-US" sz="3200" dirty="0">
                <a:solidFill>
                  <a:srgbClr val="0000FF"/>
                </a:solidFill>
                <a:latin typeface="Gill Sans MT" panose="020B0502020104020203" pitchFamily="34" charset="0"/>
              </a:rPr>
              <a:t>Methods :</a:t>
            </a:r>
            <a:r>
              <a:rPr lang="en-US" sz="3200" dirty="0" smtClean="0">
                <a:solidFill>
                  <a:srgbClr val="0000FF"/>
                </a:solidFill>
                <a:latin typeface="Gill Sans MT" panose="020B0502020104020203" pitchFamily="34" charset="0"/>
              </a:rPr>
              <a:t> Example contd. </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6172200"/>
              </a:xfrm>
            </p:spPr>
            <p:txBody>
              <a:bodyPr>
                <a:noAutofit/>
              </a:bodyPr>
              <a:lstStyle/>
              <a:p>
                <a:pPr marL="0" indent="0">
                  <a:buNone/>
                </a:pPr>
                <a:r>
                  <a:rPr lang="en-US" sz="2000" dirty="0" smtClean="0">
                    <a:latin typeface="Gill Sans MT" panose="020B0502020104020203" pitchFamily="34" charset="0"/>
                  </a:rPr>
                  <a:t>Consider another example, when </a:t>
                </a:r>
                <a14:m>
                  <m:oMath xmlns:m="http://schemas.openxmlformats.org/officeDocument/2006/math">
                    <m:r>
                      <a:rPr lang="en-US" sz="2000" i="1">
                        <a:latin typeface="Cambria Math"/>
                      </a:rPr>
                      <m:t>𝑘</m:t>
                    </m:r>
                    <m:r>
                      <a:rPr lang="en-US" sz="2000" i="1">
                        <a:latin typeface="Cambria Math"/>
                      </a:rPr>
                      <m:t>=2, </m:t>
                    </m:r>
                    <m:sSub>
                      <m:sSubPr>
                        <m:ctrlPr>
                          <a:rPr lang="en-US" sz="2000" i="1">
                            <a:latin typeface="Cambria Math" panose="02040503050406030204" pitchFamily="18" charset="0"/>
                          </a:rPr>
                        </m:ctrlPr>
                      </m:sSubPr>
                      <m:e>
                        <m:r>
                          <a:rPr lang="en-US" sz="2000" i="1">
                            <a:latin typeface="Cambria Math"/>
                          </a:rPr>
                          <m:t>𝑛</m:t>
                        </m:r>
                      </m:e>
                      <m:sub>
                        <m:r>
                          <a:rPr lang="en-US" sz="2000" i="1">
                            <a:latin typeface="Cambria Math"/>
                          </a:rPr>
                          <m:t>1</m:t>
                        </m:r>
                      </m:sub>
                    </m:sSub>
                    <m:r>
                      <a:rPr lang="en-US" sz="2000" i="1">
                        <a:latin typeface="Cambria Math"/>
                      </a:rPr>
                      <m:t>=2,</m:t>
                    </m:r>
                    <m:sSub>
                      <m:sSubPr>
                        <m:ctrlPr>
                          <a:rPr lang="en-US" sz="2000" i="1">
                            <a:latin typeface="Cambria Math" panose="02040503050406030204" pitchFamily="18" charset="0"/>
                          </a:rPr>
                        </m:ctrlPr>
                      </m:sSubPr>
                      <m:e>
                        <m:r>
                          <a:rPr lang="en-US" sz="2000" i="1">
                            <a:latin typeface="Cambria Math"/>
                          </a:rPr>
                          <m:t>𝑛</m:t>
                        </m:r>
                      </m:e>
                      <m:sub>
                        <m:r>
                          <a:rPr lang="en-US" sz="2000" i="1">
                            <a:latin typeface="Cambria Math"/>
                          </a:rPr>
                          <m:t>2</m:t>
                        </m:r>
                      </m:sub>
                    </m:sSub>
                    <m:r>
                      <a:rPr lang="en-US" sz="2000" i="1">
                        <a:latin typeface="Cambria Math"/>
                      </a:rPr>
                      <m:t>=3</m:t>
                    </m:r>
                  </m:oMath>
                </a14:m>
                <a:r>
                  <a:rPr lang="en-US" sz="2000" dirty="0">
                    <a:latin typeface="Gill Sans MT" panose="020B0502020104020203" pitchFamily="34" charset="0"/>
                  </a:rPr>
                  <a:t> and </a:t>
                </a:r>
                <a:r>
                  <a:rPr lang="en-US" sz="2000" b="1" dirty="0">
                    <a:latin typeface="Gill Sans MT" panose="020B0502020104020203" pitchFamily="34" charset="0"/>
                  </a:rPr>
                  <a:t>no interaction</a:t>
                </a:r>
                <a:r>
                  <a:rPr lang="en-US" sz="2000" dirty="0">
                    <a:latin typeface="Gill Sans MT" panose="020B0502020104020203" pitchFamily="34" charset="0"/>
                  </a:rPr>
                  <a:t> between two covariates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1</m:t>
                        </m:r>
                      </m:sub>
                    </m:sSub>
                  </m:oMath>
                </a14:m>
                <a:r>
                  <a:rPr lang="en-US" sz="2000" dirty="0">
                    <a:latin typeface="Gill Sans MT" panose="020B0502020104020203" pitchFamily="34" charset="0"/>
                  </a:rPr>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2</m:t>
                        </m:r>
                      </m:sub>
                    </m:sSub>
                    <m:r>
                      <a:rPr lang="en-US" sz="2000" i="1">
                        <a:latin typeface="Cambria Math"/>
                      </a:rPr>
                      <m:t> </m:t>
                    </m:r>
                  </m:oMath>
                </a14:m>
                <a:r>
                  <a:rPr lang="en-US" sz="2000" dirty="0">
                    <a:latin typeface="Gill Sans MT" panose="020B0502020104020203" pitchFamily="34" charset="0"/>
                  </a:rPr>
                  <a:t>exists, we obtain the following model</a:t>
                </a:r>
                <a:r>
                  <a:rPr lang="en-US" sz="2000" dirty="0" smtClean="0">
                    <a:latin typeface="Gill Sans MT" panose="020B0502020104020203" pitchFamily="34" charset="0"/>
                  </a:rPr>
                  <a:t>;</a:t>
                </a:r>
              </a:p>
              <a:p>
                <a:pPr marL="0" indent="0">
                  <a:buNone/>
                </a:pPr>
                <a:endParaRPr lang="en-US" sz="1800" dirty="0" smtClean="0">
                  <a:latin typeface="Gill Sans MT" panose="020B05020201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𝑙𝑜𝑔𝑖𝑡</m:t>
                      </m:r>
                      <m:r>
                        <a:rPr lang="en-US" sz="2000" i="1">
                          <a:latin typeface="Cambria Math"/>
                        </a:rPr>
                        <m:t> </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𝜋</m:t>
                              </m:r>
                            </m:e>
                            <m:sub>
                              <m:r>
                                <a:rPr lang="en-US" sz="2000" i="1">
                                  <a:latin typeface="Cambria Math"/>
                                </a:rPr>
                                <m:t>𝑖𝑗</m:t>
                              </m:r>
                            </m:sub>
                          </m:sSub>
                        </m:e>
                      </m:d>
                      <m:r>
                        <a:rPr lang="en-US" sz="2000" i="1">
                          <a:latin typeface="Cambria Math"/>
                        </a:rPr>
                        <m:t>= </m:t>
                      </m:r>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𝑋</m:t>
                          </m:r>
                        </m:e>
                        <m:sub>
                          <m:r>
                            <a:rPr lang="en-US" sz="2000" i="1">
                              <a:latin typeface="Cambria Math"/>
                            </a:rPr>
                            <m:t>1</m:t>
                          </m:r>
                        </m:sub>
                        <m:sup>
                          <m:r>
                            <a:rPr lang="en-US" sz="2000" i="1">
                              <a:latin typeface="Cambria Math"/>
                            </a:rPr>
                            <m:t>(1)</m:t>
                          </m:r>
                        </m:sup>
                      </m:sSubSup>
                      <m:d>
                        <m:dPr>
                          <m:ctrlPr>
                            <a:rPr lang="en-US" sz="2000" i="1">
                              <a:latin typeface="Cambria Math" panose="02040503050406030204" pitchFamily="18" charset="0"/>
                            </a:rPr>
                          </m:ctrlPr>
                        </m:dPr>
                        <m:e>
                          <m:r>
                            <a:rPr lang="en-US" sz="2000" i="1">
                              <a:latin typeface="Cambria Math"/>
                            </a:rPr>
                            <m:t>𝑖</m:t>
                          </m:r>
                        </m:e>
                      </m:d>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𝑋</m:t>
                          </m:r>
                        </m:e>
                        <m:sub>
                          <m:r>
                            <a:rPr lang="en-US" sz="2000" i="1">
                              <a:latin typeface="Cambria Math"/>
                            </a:rPr>
                            <m:t>2</m:t>
                          </m:r>
                        </m:sub>
                        <m:sup>
                          <m:r>
                            <a:rPr lang="en-US" sz="2000" i="1">
                              <a:latin typeface="Cambria Math"/>
                            </a:rPr>
                            <m:t>(1)</m:t>
                          </m:r>
                        </m:sup>
                      </m:sSubSup>
                      <m:d>
                        <m:dPr>
                          <m:ctrlPr>
                            <a:rPr lang="en-US" sz="2000" i="1">
                              <a:latin typeface="Cambria Math" panose="02040503050406030204" pitchFamily="18" charset="0"/>
                            </a:rPr>
                          </m:ctrlPr>
                        </m:dPr>
                        <m:e>
                          <m:r>
                            <a:rPr lang="en-US" sz="2000" i="1">
                              <a:latin typeface="Cambria Math"/>
                            </a:rPr>
                            <m:t>𝑗</m:t>
                          </m:r>
                        </m:e>
                      </m:d>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3</m:t>
                          </m:r>
                        </m:sub>
                      </m:sSub>
                      <m:sSubSup>
                        <m:sSubSupPr>
                          <m:ctrlPr>
                            <a:rPr lang="en-US" sz="2000" i="1">
                              <a:latin typeface="Cambria Math" panose="02040503050406030204" pitchFamily="18" charset="0"/>
                            </a:rPr>
                          </m:ctrlPr>
                        </m:sSubSupPr>
                        <m:e>
                          <m:r>
                            <a:rPr lang="en-US" sz="2000" i="1">
                              <a:latin typeface="Cambria Math"/>
                            </a:rPr>
                            <m:t>𝑋</m:t>
                          </m:r>
                        </m:e>
                        <m:sub>
                          <m:r>
                            <a:rPr lang="en-US" sz="2000" i="1">
                              <a:latin typeface="Cambria Math"/>
                            </a:rPr>
                            <m:t>2</m:t>
                          </m:r>
                        </m:sub>
                        <m:sup>
                          <m:d>
                            <m:dPr>
                              <m:ctrlPr>
                                <a:rPr lang="en-US" sz="2000" i="1">
                                  <a:latin typeface="Cambria Math" panose="02040503050406030204" pitchFamily="18" charset="0"/>
                                </a:rPr>
                              </m:ctrlPr>
                            </m:dPr>
                            <m:e>
                              <m:r>
                                <a:rPr lang="en-US" sz="2000" i="1">
                                  <a:latin typeface="Cambria Math"/>
                                </a:rPr>
                                <m:t>2</m:t>
                              </m:r>
                            </m:e>
                          </m:d>
                        </m:sup>
                      </m:sSubSup>
                      <m:d>
                        <m:dPr>
                          <m:ctrlPr>
                            <a:rPr lang="en-US" sz="2000" i="1">
                              <a:latin typeface="Cambria Math" panose="02040503050406030204" pitchFamily="18" charset="0"/>
                            </a:rPr>
                          </m:ctrlPr>
                        </m:dPr>
                        <m:e>
                          <m:r>
                            <a:rPr lang="en-US" sz="2000" i="1">
                              <a:latin typeface="Cambria Math"/>
                            </a:rPr>
                            <m:t>𝑗</m:t>
                          </m:r>
                        </m:e>
                      </m:d>
                      <m:r>
                        <a:rPr lang="en-US" sz="2000" i="1">
                          <a:latin typeface="Cambria Math"/>
                        </a:rPr>
                        <m:t>,</m:t>
                      </m:r>
                    </m:oMath>
                  </m:oMathPara>
                </a14:m>
                <a:endParaRPr lang="en-US" sz="2000" dirty="0">
                  <a:latin typeface="Gill Sans MT" panose="020B0502020104020203" pitchFamily="34" charset="0"/>
                </a:endParaRPr>
              </a:p>
              <a:p>
                <a:pPr marL="0" indent="0">
                  <a:buNone/>
                </a:pPr>
                <a:r>
                  <a:rPr lang="en-US" sz="2000" dirty="0">
                    <a:latin typeface="Gill Sans MT" panose="020B0502020104020203" pitchFamily="34" charset="0"/>
                  </a:rPr>
                  <a:t>where  </a:t>
                </a:r>
                <a:r>
                  <a:rPr lang="en-US" sz="2000" i="1" dirty="0" err="1">
                    <a:latin typeface="Gill Sans MT" panose="020B0502020104020203" pitchFamily="34" charset="0"/>
                  </a:rPr>
                  <a:t>i</a:t>
                </a:r>
                <a:r>
                  <a:rPr lang="en-US" sz="2000" dirty="0">
                    <a:latin typeface="Gill Sans MT" panose="020B0502020104020203" pitchFamily="34" charset="0"/>
                  </a:rPr>
                  <a:t> = 1, 2,</a:t>
                </a:r>
                <a:r>
                  <a:rPr lang="en-US" sz="2000" i="1" dirty="0">
                    <a:latin typeface="Gill Sans MT" panose="020B0502020104020203" pitchFamily="34" charset="0"/>
                  </a:rPr>
                  <a:t> j</a:t>
                </a:r>
                <a:r>
                  <a:rPr lang="en-US" sz="2000" dirty="0">
                    <a:latin typeface="Gill Sans MT" panose="020B0502020104020203" pitchFamily="34" charset="0"/>
                  </a:rPr>
                  <a:t> = 1, 2, 3, and </a:t>
                </a:r>
              </a:p>
              <a:p>
                <a:pPr mar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a:rPr>
                            <m:t>𝑋</m:t>
                          </m:r>
                        </m:e>
                        <m:sub>
                          <m:r>
                            <a:rPr lang="en-US" sz="2000" i="1">
                              <a:latin typeface="Cambria Math"/>
                            </a:rPr>
                            <m:t>1</m:t>
                          </m:r>
                        </m:sub>
                        <m:sup>
                          <m:r>
                            <a:rPr lang="en-US" sz="2000" i="1">
                              <a:latin typeface="Cambria Math"/>
                            </a:rPr>
                            <m:t>(1)</m:t>
                          </m:r>
                        </m:sup>
                      </m:sSubSup>
                      <m:d>
                        <m:dPr>
                          <m:ctrlPr>
                            <a:rPr lang="en-US" sz="2000" i="1">
                              <a:latin typeface="Cambria Math" panose="02040503050406030204" pitchFamily="18" charset="0"/>
                            </a:rPr>
                          </m:ctrlPr>
                        </m:dPr>
                        <m:e>
                          <m:r>
                            <a:rPr lang="en-US" sz="2000" i="1">
                              <a:latin typeface="Cambria Math"/>
                            </a:rPr>
                            <m:t>𝑖</m:t>
                          </m:r>
                        </m:e>
                      </m:d>
                      <m:r>
                        <a:rPr lang="en-US" sz="2000" i="1">
                          <a:latin typeface="Cambria Math"/>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a:rPr>
                                <m:t>1,</m:t>
                              </m:r>
                              <m:r>
                                <a:rPr lang="en-US" sz="2000" b="0" i="1" smtClean="0">
                                  <a:latin typeface="Cambria Math"/>
                                </a:rPr>
                                <m:t>      </m:t>
                              </m:r>
                              <m:r>
                                <a:rPr lang="en-US" sz="2000" i="1">
                                  <a:latin typeface="Cambria Math"/>
                                </a:rPr>
                                <m:t>  </m:t>
                              </m:r>
                              <m:r>
                                <a:rPr lang="en-US" sz="2000" i="1">
                                  <a:latin typeface="Cambria Math"/>
                                </a:rPr>
                                <m:t>𝑖𝑓</m:t>
                              </m:r>
                              <m:r>
                                <a:rPr lang="en-US" sz="2000" i="1">
                                  <a:latin typeface="Cambria Math"/>
                                </a:rPr>
                                <m:t> </m:t>
                              </m:r>
                              <m:r>
                                <a:rPr lang="en-US" sz="2000" i="1">
                                  <a:latin typeface="Cambria Math"/>
                                </a:rPr>
                                <m:t>𝑖</m:t>
                              </m:r>
                              <m:r>
                                <a:rPr lang="en-US" sz="2000" i="1">
                                  <a:latin typeface="Cambria Math"/>
                                </a:rPr>
                                <m:t>=1</m:t>
                              </m:r>
                            </m:e>
                            <m:e>
                              <m:r>
                                <a:rPr lang="en-US" sz="2000" i="1">
                                  <a:latin typeface="Cambria Math"/>
                                </a:rPr>
                                <m:t>0,   </m:t>
                              </m:r>
                              <m:r>
                                <a:rPr lang="en-US" sz="2000" i="1">
                                  <a:latin typeface="Cambria Math"/>
                                </a:rPr>
                                <m:t>𝑜𝑡h𝑒𝑟𝑤𝑖𝑠𝑒</m:t>
                              </m:r>
                            </m:e>
                          </m:eqArr>
                        </m:e>
                      </m:d>
                    </m:oMath>
                  </m:oMathPara>
                </a14:m>
                <a:endParaRPr lang="en-US" sz="2000" dirty="0">
                  <a:latin typeface="Gill Sans MT" panose="020B0502020104020203"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a:rPr>
                            <m:t>𝑋</m:t>
                          </m:r>
                        </m:e>
                        <m:sub>
                          <m:r>
                            <a:rPr lang="en-US" sz="2000" i="1">
                              <a:latin typeface="Cambria Math"/>
                            </a:rPr>
                            <m:t>2</m:t>
                          </m:r>
                        </m:sub>
                        <m:sup>
                          <m:r>
                            <a:rPr lang="en-US" sz="2000" i="1">
                              <a:latin typeface="Cambria Math"/>
                            </a:rPr>
                            <m:t>(1)</m:t>
                          </m:r>
                        </m:sup>
                      </m:sSubSup>
                      <m:d>
                        <m:dPr>
                          <m:ctrlPr>
                            <a:rPr lang="en-US" sz="2000" i="1">
                              <a:latin typeface="Cambria Math" panose="02040503050406030204" pitchFamily="18" charset="0"/>
                            </a:rPr>
                          </m:ctrlPr>
                        </m:dPr>
                        <m:e>
                          <m:r>
                            <a:rPr lang="en-US" sz="2000" i="1">
                              <a:latin typeface="Cambria Math"/>
                            </a:rPr>
                            <m:t>𝑗</m:t>
                          </m:r>
                        </m:e>
                      </m:d>
                      <m:r>
                        <a:rPr lang="en-US" sz="2000" i="1">
                          <a:latin typeface="Cambria Math"/>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a:rPr>
                                <m:t>1,</m:t>
                              </m:r>
                              <m:r>
                                <a:rPr lang="en-US" sz="2000" b="0" i="1" smtClean="0">
                                  <a:latin typeface="Cambria Math"/>
                                </a:rPr>
                                <m:t>      </m:t>
                              </m:r>
                              <m:r>
                                <a:rPr lang="en-US" sz="2000" i="1">
                                  <a:latin typeface="Cambria Math"/>
                                </a:rPr>
                                <m:t>  </m:t>
                              </m:r>
                              <m:r>
                                <a:rPr lang="en-US" sz="2000" i="1">
                                  <a:latin typeface="Cambria Math"/>
                                </a:rPr>
                                <m:t>𝑖𝑓</m:t>
                              </m:r>
                              <m:r>
                                <a:rPr lang="en-US" sz="2000" i="1">
                                  <a:latin typeface="Cambria Math"/>
                                </a:rPr>
                                <m:t> </m:t>
                              </m:r>
                              <m:r>
                                <a:rPr lang="en-US" sz="2000" i="1">
                                  <a:latin typeface="Cambria Math"/>
                                </a:rPr>
                                <m:t>𝑗</m:t>
                              </m:r>
                              <m:r>
                                <a:rPr lang="en-US" sz="2000" i="1">
                                  <a:latin typeface="Cambria Math"/>
                                </a:rPr>
                                <m:t>=1</m:t>
                              </m:r>
                            </m:e>
                            <m:e>
                              <m:r>
                                <a:rPr lang="en-US" sz="2000" i="1">
                                  <a:latin typeface="Cambria Math"/>
                                </a:rPr>
                                <m:t>0,   </m:t>
                              </m:r>
                              <m:r>
                                <a:rPr lang="en-US" sz="2000" i="1">
                                  <a:latin typeface="Cambria Math"/>
                                </a:rPr>
                                <m:t>𝑜𝑡h𝑒𝑟𝑤𝑖𝑠𝑒</m:t>
                              </m:r>
                            </m:e>
                          </m:eqArr>
                        </m:e>
                      </m:d>
                    </m:oMath>
                  </m:oMathPara>
                </a14:m>
                <a:endParaRPr lang="en-US" sz="2000" dirty="0">
                  <a:latin typeface="Gill Sans MT" panose="020B0502020104020203"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a:rPr>
                            <m:t>𝑋</m:t>
                          </m:r>
                        </m:e>
                        <m:sub>
                          <m:r>
                            <a:rPr lang="en-US" sz="2000" i="1">
                              <a:latin typeface="Cambria Math"/>
                            </a:rPr>
                            <m:t>2</m:t>
                          </m:r>
                        </m:sub>
                        <m:sup>
                          <m:r>
                            <a:rPr lang="en-US" sz="2000" i="1">
                              <a:latin typeface="Cambria Math"/>
                            </a:rPr>
                            <m:t>(2)</m:t>
                          </m:r>
                        </m:sup>
                      </m:sSubSup>
                      <m:d>
                        <m:dPr>
                          <m:ctrlPr>
                            <a:rPr lang="en-US" sz="2000" i="1">
                              <a:latin typeface="Cambria Math" panose="02040503050406030204" pitchFamily="18" charset="0"/>
                            </a:rPr>
                          </m:ctrlPr>
                        </m:dPr>
                        <m:e>
                          <m:r>
                            <a:rPr lang="en-US" sz="2000" i="1">
                              <a:latin typeface="Cambria Math"/>
                            </a:rPr>
                            <m:t>𝑗</m:t>
                          </m:r>
                        </m:e>
                      </m:d>
                      <m:r>
                        <a:rPr lang="en-US" sz="2000" i="1">
                          <a:latin typeface="Cambria Math"/>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a:rPr>
                                <m:t>1,  </m:t>
                              </m:r>
                              <m:r>
                                <a:rPr lang="en-US" sz="2000" b="0" i="1" smtClean="0">
                                  <a:latin typeface="Cambria Math"/>
                                </a:rPr>
                                <m:t>      </m:t>
                              </m:r>
                              <m:r>
                                <a:rPr lang="en-US" sz="2000" i="1">
                                  <a:latin typeface="Cambria Math"/>
                                </a:rPr>
                                <m:t>𝑖𝑓</m:t>
                              </m:r>
                              <m:r>
                                <a:rPr lang="en-US" sz="2000" i="1">
                                  <a:latin typeface="Cambria Math"/>
                                </a:rPr>
                                <m:t> </m:t>
                              </m:r>
                              <m:r>
                                <a:rPr lang="en-US" sz="2000" i="1">
                                  <a:latin typeface="Cambria Math"/>
                                </a:rPr>
                                <m:t>𝑗</m:t>
                              </m:r>
                              <m:r>
                                <a:rPr lang="en-US" sz="2000" i="1">
                                  <a:latin typeface="Cambria Math"/>
                                </a:rPr>
                                <m:t>=2</m:t>
                              </m:r>
                            </m:e>
                            <m:e>
                              <m:r>
                                <a:rPr lang="en-US" sz="2000" i="1">
                                  <a:latin typeface="Cambria Math"/>
                                </a:rPr>
                                <m:t>0,  </m:t>
                              </m:r>
                              <m:r>
                                <a:rPr lang="en-US" sz="2000" i="1">
                                  <a:latin typeface="Cambria Math"/>
                                </a:rPr>
                                <m:t>𝑜𝑡h𝑒𝑟𝑤𝑖𝑠𝑒</m:t>
                              </m:r>
                            </m:e>
                          </m:eqArr>
                        </m:e>
                      </m:d>
                    </m:oMath>
                  </m:oMathPara>
                </a14:m>
                <a:endParaRPr lang="en-US" sz="2000" dirty="0">
                  <a:latin typeface="Gill Sans MT" panose="020B0502020104020203" pitchFamily="34" charset="0"/>
                </a:endParaRPr>
              </a:p>
              <a:p>
                <a:pPr marL="0" indent="0" algn="ctr">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𝑍</m:t>
                        </m:r>
                      </m:e>
                      <m:sub>
                        <m:r>
                          <a:rPr lang="en-US" sz="2000" i="1">
                            <a:latin typeface="Cambria Math"/>
                          </a:rPr>
                          <m:t>𝑖𝑗</m:t>
                        </m:r>
                      </m:sub>
                    </m:sSub>
                    <m:r>
                      <a:rPr lang="en-US" sz="2000" i="1">
                        <a:latin typeface="Cambria Math"/>
                      </a:rPr>
                      <m:t>=(1,</m:t>
                    </m:r>
                    <m:sSubSup>
                      <m:sSubSupPr>
                        <m:ctrlPr>
                          <a:rPr lang="en-US" sz="2000" i="1">
                            <a:latin typeface="Cambria Math" panose="02040503050406030204" pitchFamily="18" charset="0"/>
                          </a:rPr>
                        </m:ctrlPr>
                      </m:sSubSupPr>
                      <m:e>
                        <m:r>
                          <a:rPr lang="en-US" sz="2000" i="1">
                            <a:latin typeface="Cambria Math"/>
                          </a:rPr>
                          <m:t>𝑋</m:t>
                        </m:r>
                      </m:e>
                      <m:sub>
                        <m:r>
                          <a:rPr lang="en-US" sz="2000" i="1">
                            <a:latin typeface="Cambria Math"/>
                          </a:rPr>
                          <m:t>1</m:t>
                        </m:r>
                      </m:sub>
                      <m:sup>
                        <m:r>
                          <a:rPr lang="en-US" sz="2000" i="1">
                            <a:latin typeface="Cambria Math"/>
                          </a:rPr>
                          <m:t>(1)</m:t>
                        </m:r>
                      </m:sup>
                    </m:sSubSup>
                    <m:d>
                      <m:dPr>
                        <m:ctrlPr>
                          <a:rPr lang="en-US" sz="2000" i="1">
                            <a:latin typeface="Cambria Math" panose="02040503050406030204" pitchFamily="18" charset="0"/>
                          </a:rPr>
                        </m:ctrlPr>
                      </m:dPr>
                      <m:e>
                        <m:r>
                          <a:rPr lang="en-US" sz="2000" i="1">
                            <a:latin typeface="Cambria Math"/>
                          </a:rPr>
                          <m:t>𝑖</m:t>
                        </m:r>
                      </m:e>
                    </m:d>
                    <m:r>
                      <a:rPr lang="en-US" sz="2000" i="1">
                        <a:latin typeface="Cambria Math"/>
                      </a:rPr>
                      <m:t>,</m:t>
                    </m:r>
                    <m:sSubSup>
                      <m:sSubSupPr>
                        <m:ctrlPr>
                          <a:rPr lang="en-US" sz="2000" i="1">
                            <a:latin typeface="Cambria Math" panose="02040503050406030204" pitchFamily="18" charset="0"/>
                          </a:rPr>
                        </m:ctrlPr>
                      </m:sSubSupPr>
                      <m:e>
                        <m:r>
                          <a:rPr lang="en-US" sz="2000" i="1">
                            <a:latin typeface="Cambria Math"/>
                          </a:rPr>
                          <m:t>𝑋</m:t>
                        </m:r>
                      </m:e>
                      <m:sub>
                        <m:r>
                          <a:rPr lang="en-US" sz="2000" i="1">
                            <a:latin typeface="Cambria Math"/>
                          </a:rPr>
                          <m:t>2</m:t>
                        </m:r>
                      </m:sub>
                      <m:sup>
                        <m:r>
                          <a:rPr lang="en-US" sz="2000" i="1">
                            <a:latin typeface="Cambria Math"/>
                          </a:rPr>
                          <m:t>(1)</m:t>
                        </m:r>
                      </m:sup>
                    </m:sSubSup>
                    <m:d>
                      <m:dPr>
                        <m:ctrlPr>
                          <a:rPr lang="en-US" sz="2000" i="1">
                            <a:latin typeface="Cambria Math" panose="02040503050406030204" pitchFamily="18" charset="0"/>
                          </a:rPr>
                        </m:ctrlPr>
                      </m:dPr>
                      <m:e>
                        <m:r>
                          <a:rPr lang="en-US" sz="2000" i="1">
                            <a:latin typeface="Cambria Math"/>
                          </a:rPr>
                          <m:t>𝑗</m:t>
                        </m:r>
                      </m:e>
                    </m:d>
                    <m:r>
                      <a:rPr lang="en-US" sz="2000" i="1">
                        <a:latin typeface="Cambria Math"/>
                      </a:rPr>
                      <m:t>,</m:t>
                    </m:r>
                    <m:sSubSup>
                      <m:sSubSupPr>
                        <m:ctrlPr>
                          <a:rPr lang="en-US" sz="2000" i="1">
                            <a:latin typeface="Cambria Math" panose="02040503050406030204" pitchFamily="18" charset="0"/>
                          </a:rPr>
                        </m:ctrlPr>
                      </m:sSubSupPr>
                      <m:e>
                        <m:r>
                          <a:rPr lang="en-US" sz="2000" i="1">
                            <a:latin typeface="Cambria Math"/>
                          </a:rPr>
                          <m:t>𝑋</m:t>
                        </m:r>
                      </m:e>
                      <m:sub>
                        <m:r>
                          <a:rPr lang="en-US" sz="2000" i="1">
                            <a:latin typeface="Cambria Math"/>
                          </a:rPr>
                          <m:t>2</m:t>
                        </m:r>
                      </m:sub>
                      <m:sup>
                        <m:r>
                          <a:rPr lang="en-US" sz="2000" i="1">
                            <a:latin typeface="Cambria Math"/>
                          </a:rPr>
                          <m:t>(2)</m:t>
                        </m:r>
                      </m:sup>
                    </m:sSubSup>
                    <m:r>
                      <a:rPr lang="en-US" sz="2000" i="1">
                        <a:latin typeface="Cambria Math"/>
                      </a:rPr>
                      <m:t>(</m:t>
                    </m:r>
                    <m:r>
                      <a:rPr lang="en-US" sz="2000" i="1">
                        <a:latin typeface="Cambria Math"/>
                      </a:rPr>
                      <m:t>𝑗</m:t>
                    </m:r>
                    <m:r>
                      <a:rPr lang="en-US" sz="2000" i="1">
                        <a:latin typeface="Cambria Math"/>
                      </a:rPr>
                      <m:t>)</m:t>
                    </m:r>
                  </m:oMath>
                </a14:m>
                <a:r>
                  <a:rPr lang="en-US" sz="2000" dirty="0">
                    <a:latin typeface="Gill Sans MT" panose="020B0502020104020203" pitchFamily="34" charset="0"/>
                  </a:rPr>
                  <a:t>)</a:t>
                </a:r>
                <a:endParaRPr lang="en-US" sz="200" dirty="0" smtClean="0">
                  <a:latin typeface="Gill Sans MT" panose="020B0502020104020203" pitchFamily="34" charset="0"/>
                </a:endParaRPr>
              </a:p>
              <a:p>
                <a:endParaRPr lang="en-US" sz="20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6172200"/>
              </a:xfrm>
              <a:blipFill rotWithShape="1">
                <a:blip r:embed="rId2"/>
                <a:stretch>
                  <a:fillRect l="-741" t="-49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20</a:t>
            </a:fld>
            <a:endParaRPr lang="en-US">
              <a:latin typeface="Gill Sans MT" panose="020B0502020104020203" pitchFamily="34" charset="0"/>
            </a:endParaRPr>
          </a:p>
        </p:txBody>
      </p:sp>
    </p:spTree>
    <p:extLst>
      <p:ext uri="{BB962C8B-B14F-4D97-AF65-F5344CB8AC3E}">
        <p14:creationId xmlns:p14="http://schemas.microsoft.com/office/powerpoint/2010/main" val="2786608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38200"/>
          </a:xfrm>
        </p:spPr>
        <p:txBody>
          <a:bodyPr>
            <a:normAutofit/>
          </a:bodyPr>
          <a:lstStyle/>
          <a:p>
            <a:pPr algn="l"/>
            <a:r>
              <a:rPr lang="en-US" sz="3200" dirty="0">
                <a:solidFill>
                  <a:srgbClr val="0000FF"/>
                </a:solidFill>
                <a:latin typeface="Gill Sans MT" panose="020B0502020104020203" pitchFamily="34" charset="0"/>
              </a:rPr>
              <a:t>Methods :</a:t>
            </a:r>
            <a:r>
              <a:rPr lang="en-US" sz="3200" dirty="0" smtClean="0">
                <a:solidFill>
                  <a:srgbClr val="0000FF"/>
                </a:solidFill>
                <a:latin typeface="Gill Sans MT" panose="020B0502020104020203" pitchFamily="34" charset="0"/>
              </a:rPr>
              <a:t> Examples contd.</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33400"/>
                <a:ext cx="8229600" cy="6172200"/>
              </a:xfrm>
            </p:spPr>
            <p:txBody>
              <a:bodyPr>
                <a:noAutofit/>
              </a:bodyPr>
              <a:lstStyle/>
              <a:p>
                <a:pPr marL="0" indent="0">
                  <a:buNone/>
                </a:pPr>
                <a:r>
                  <a:rPr lang="en-US" sz="1800" dirty="0" smtClean="0">
                    <a:solidFill>
                      <a:schemeClr val="bg1">
                        <a:lumMod val="75000"/>
                      </a:schemeClr>
                    </a:solidFill>
                    <a:latin typeface="Gill Sans MT" panose="020B0502020104020203" pitchFamily="34" charset="0"/>
                  </a:rPr>
                  <a:t>Consider another example, when </a:t>
                </a:r>
                <a14:m>
                  <m:oMath xmlns:m="http://schemas.openxmlformats.org/officeDocument/2006/math">
                    <m:r>
                      <a:rPr lang="en-US" sz="1800" i="1">
                        <a:solidFill>
                          <a:schemeClr val="bg1">
                            <a:lumMod val="75000"/>
                          </a:schemeClr>
                        </a:solidFill>
                        <a:latin typeface="Cambria Math"/>
                      </a:rPr>
                      <m:t>𝑘</m:t>
                    </m:r>
                    <m:r>
                      <a:rPr lang="en-US" sz="1800" i="1">
                        <a:solidFill>
                          <a:schemeClr val="bg1">
                            <a:lumMod val="75000"/>
                          </a:schemeClr>
                        </a:solidFill>
                        <a:latin typeface="Cambria Math"/>
                      </a:rPr>
                      <m:t>=2, </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𝑛</m:t>
                        </m:r>
                      </m:e>
                      <m:sub>
                        <m:r>
                          <a:rPr lang="en-US" sz="1800" i="1">
                            <a:solidFill>
                              <a:schemeClr val="bg1">
                                <a:lumMod val="75000"/>
                              </a:schemeClr>
                            </a:solidFill>
                            <a:latin typeface="Cambria Math"/>
                          </a:rPr>
                          <m:t>1</m:t>
                        </m:r>
                      </m:sub>
                    </m:sSub>
                    <m:r>
                      <a:rPr lang="en-US" sz="1800" i="1">
                        <a:solidFill>
                          <a:schemeClr val="bg1">
                            <a:lumMod val="75000"/>
                          </a:schemeClr>
                        </a:solidFill>
                        <a:latin typeface="Cambria Math"/>
                      </a:rPr>
                      <m:t>=2,</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𝑛</m:t>
                        </m:r>
                      </m:e>
                      <m:sub>
                        <m:r>
                          <a:rPr lang="en-US" sz="1800" i="1">
                            <a:solidFill>
                              <a:schemeClr val="bg1">
                                <a:lumMod val="75000"/>
                              </a:schemeClr>
                            </a:solidFill>
                            <a:latin typeface="Cambria Math"/>
                          </a:rPr>
                          <m:t>2</m:t>
                        </m:r>
                      </m:sub>
                    </m:sSub>
                    <m:r>
                      <a:rPr lang="en-US" sz="1800" i="1">
                        <a:solidFill>
                          <a:schemeClr val="bg1">
                            <a:lumMod val="75000"/>
                          </a:schemeClr>
                        </a:solidFill>
                        <a:latin typeface="Cambria Math"/>
                      </a:rPr>
                      <m:t>=3</m:t>
                    </m:r>
                  </m:oMath>
                </a14:m>
                <a:r>
                  <a:rPr lang="en-US" sz="1800" dirty="0">
                    <a:solidFill>
                      <a:schemeClr val="bg1">
                        <a:lumMod val="75000"/>
                      </a:schemeClr>
                    </a:solidFill>
                    <a:latin typeface="Gill Sans MT" panose="020B0502020104020203" pitchFamily="34" charset="0"/>
                  </a:rPr>
                  <a:t> and </a:t>
                </a:r>
                <a:r>
                  <a:rPr lang="en-US" sz="1800" b="1" dirty="0">
                    <a:solidFill>
                      <a:schemeClr val="bg1">
                        <a:lumMod val="75000"/>
                      </a:schemeClr>
                    </a:solidFill>
                    <a:latin typeface="Gill Sans MT" panose="020B0502020104020203" pitchFamily="34" charset="0"/>
                  </a:rPr>
                  <a:t>no interaction</a:t>
                </a:r>
                <a:r>
                  <a:rPr lang="en-US" sz="1800" dirty="0">
                    <a:solidFill>
                      <a:schemeClr val="bg1">
                        <a:lumMod val="75000"/>
                      </a:schemeClr>
                    </a:solidFill>
                    <a:latin typeface="Gill Sans MT" panose="020B0502020104020203" pitchFamily="34" charset="0"/>
                  </a:rPr>
                  <a:t> between two covariates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1</m:t>
                        </m:r>
                      </m:sub>
                    </m:sSub>
                  </m:oMath>
                </a14:m>
                <a:r>
                  <a:rPr lang="en-US" sz="1800" dirty="0">
                    <a:solidFill>
                      <a:schemeClr val="bg1">
                        <a:lumMod val="75000"/>
                      </a:schemeClr>
                    </a:solidFill>
                    <a:latin typeface="Gill Sans MT" panose="020B0502020104020203" pitchFamily="34" charset="0"/>
                  </a:rPr>
                  <a:t> and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2</m:t>
                        </m:r>
                      </m:sub>
                    </m:sSub>
                    <m:r>
                      <a:rPr lang="en-US" sz="1800" i="1">
                        <a:solidFill>
                          <a:schemeClr val="bg1">
                            <a:lumMod val="75000"/>
                          </a:schemeClr>
                        </a:solidFill>
                        <a:latin typeface="Cambria Math"/>
                      </a:rPr>
                      <m:t> </m:t>
                    </m:r>
                  </m:oMath>
                </a14:m>
                <a:r>
                  <a:rPr lang="en-US" sz="1800" dirty="0">
                    <a:solidFill>
                      <a:schemeClr val="bg1">
                        <a:lumMod val="75000"/>
                      </a:schemeClr>
                    </a:solidFill>
                    <a:latin typeface="Gill Sans MT" panose="020B0502020104020203" pitchFamily="34" charset="0"/>
                  </a:rPr>
                  <a:t>exists, we obtain the following model;</a:t>
                </a:r>
              </a:p>
              <a:p>
                <a:pPr marL="0" indent="0">
                  <a:buNone/>
                </a:pPr>
                <a:endParaRPr lang="en-US" sz="1600" dirty="0">
                  <a:solidFill>
                    <a:schemeClr val="bg1">
                      <a:lumMod val="75000"/>
                    </a:schemeClr>
                  </a:solidFill>
                  <a:latin typeface="Gill Sans MT" panose="020B05020201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a:rPr>
                        <m:t>𝑙𝑜𝑔𝑖𝑡</m:t>
                      </m:r>
                      <m:r>
                        <a:rPr lang="en-US" sz="1800" i="1" smtClean="0">
                          <a:solidFill>
                            <a:schemeClr val="tx1"/>
                          </a:solidFill>
                          <a:latin typeface="Cambria Math"/>
                        </a:rPr>
                        <m:t> </m:t>
                      </m:r>
                      <m:d>
                        <m:dPr>
                          <m:ctrlPr>
                            <a:rPr lang="en-US" sz="1800" i="1">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𝜋</m:t>
                              </m:r>
                            </m:e>
                            <m:sub>
                              <m:r>
                                <a:rPr lang="en-US" sz="1800" i="1">
                                  <a:solidFill>
                                    <a:schemeClr val="tx1"/>
                                  </a:solidFill>
                                  <a:latin typeface="Cambria Math"/>
                                </a:rPr>
                                <m:t>𝑖𝑗</m:t>
                              </m:r>
                            </m:sub>
                          </m:sSub>
                        </m:e>
                      </m:d>
                      <m:r>
                        <a:rPr lang="en-US" sz="1800" i="1">
                          <a:solidFill>
                            <a:schemeClr val="tx1"/>
                          </a:solidFill>
                          <a:latin typeface="Cambria Math"/>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𝛽</m:t>
                          </m:r>
                        </m:e>
                        <m:sub>
                          <m:r>
                            <a:rPr lang="en-US" sz="1800" i="1">
                              <a:solidFill>
                                <a:schemeClr val="tx1"/>
                              </a:solidFill>
                              <a:latin typeface="Cambria Math"/>
                            </a:rPr>
                            <m:t>0</m:t>
                          </m:r>
                        </m:sub>
                      </m:sSub>
                      <m:r>
                        <a:rPr lang="en-US" sz="1800" i="1">
                          <a:solidFill>
                            <a:schemeClr val="tx1"/>
                          </a:solidFill>
                          <a:latin typeface="Cambria Math"/>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𝛽</m:t>
                          </m:r>
                        </m:e>
                        <m:sub>
                          <m:r>
                            <a:rPr lang="en-US" sz="1800" i="1">
                              <a:solidFill>
                                <a:schemeClr val="tx1"/>
                              </a:solidFill>
                              <a:latin typeface="Cambria Math"/>
                            </a:rPr>
                            <m:t>1</m:t>
                          </m:r>
                        </m:sub>
                      </m:sSub>
                      <m:sSubSup>
                        <m:sSubSupPr>
                          <m:ctrlPr>
                            <a:rPr lang="en-US" sz="1800" i="1">
                              <a:solidFill>
                                <a:schemeClr val="tx1"/>
                              </a:solidFill>
                              <a:latin typeface="Cambria Math" panose="02040503050406030204" pitchFamily="18" charset="0"/>
                            </a:rPr>
                          </m:ctrlPr>
                        </m:sSubSupPr>
                        <m:e>
                          <m:r>
                            <a:rPr lang="en-US" sz="1800" i="1">
                              <a:solidFill>
                                <a:schemeClr val="tx1"/>
                              </a:solidFill>
                              <a:latin typeface="Cambria Math"/>
                            </a:rPr>
                            <m:t>𝑋</m:t>
                          </m:r>
                        </m:e>
                        <m:sub>
                          <m:r>
                            <a:rPr lang="en-US" sz="1800" i="1">
                              <a:solidFill>
                                <a:schemeClr val="tx1"/>
                              </a:solidFill>
                              <a:latin typeface="Cambria Math"/>
                            </a:rPr>
                            <m:t>1</m:t>
                          </m:r>
                        </m:sub>
                        <m:sup>
                          <m:r>
                            <a:rPr lang="en-US" sz="1800" i="1">
                              <a:solidFill>
                                <a:schemeClr val="tx1"/>
                              </a:solidFill>
                              <a:latin typeface="Cambria Math"/>
                            </a:rPr>
                            <m:t>(1)</m:t>
                          </m:r>
                        </m:sup>
                      </m:sSubSup>
                      <m:d>
                        <m:dPr>
                          <m:ctrlPr>
                            <a:rPr lang="en-US" sz="1800" i="1">
                              <a:solidFill>
                                <a:schemeClr val="tx1"/>
                              </a:solidFill>
                              <a:latin typeface="Cambria Math" panose="02040503050406030204" pitchFamily="18" charset="0"/>
                            </a:rPr>
                          </m:ctrlPr>
                        </m:dPr>
                        <m:e>
                          <m:r>
                            <a:rPr lang="en-US" sz="1800" i="1">
                              <a:solidFill>
                                <a:schemeClr val="tx1"/>
                              </a:solidFill>
                              <a:latin typeface="Cambria Math"/>
                            </a:rPr>
                            <m:t>𝑖</m:t>
                          </m:r>
                        </m:e>
                      </m:d>
                      <m:r>
                        <a:rPr lang="en-US" sz="1800" i="1">
                          <a:solidFill>
                            <a:schemeClr val="tx1"/>
                          </a:solidFill>
                          <a:latin typeface="Cambria Math"/>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𝛽</m:t>
                          </m:r>
                        </m:e>
                        <m:sub>
                          <m:r>
                            <a:rPr lang="en-US" sz="1800" i="1">
                              <a:solidFill>
                                <a:schemeClr val="tx1"/>
                              </a:solidFill>
                              <a:latin typeface="Cambria Math"/>
                            </a:rPr>
                            <m:t>2</m:t>
                          </m:r>
                        </m:sub>
                      </m:sSub>
                      <m:sSubSup>
                        <m:sSubSupPr>
                          <m:ctrlPr>
                            <a:rPr lang="en-US" sz="1800" i="1">
                              <a:solidFill>
                                <a:schemeClr val="tx1"/>
                              </a:solidFill>
                              <a:latin typeface="Cambria Math" panose="02040503050406030204" pitchFamily="18" charset="0"/>
                            </a:rPr>
                          </m:ctrlPr>
                        </m:sSubSupPr>
                        <m:e>
                          <m:r>
                            <a:rPr lang="en-US" sz="1800" i="1">
                              <a:solidFill>
                                <a:schemeClr val="tx1"/>
                              </a:solidFill>
                              <a:latin typeface="Cambria Math"/>
                            </a:rPr>
                            <m:t>𝑋</m:t>
                          </m:r>
                        </m:e>
                        <m:sub>
                          <m:r>
                            <a:rPr lang="en-US" sz="1800" i="1">
                              <a:solidFill>
                                <a:schemeClr val="tx1"/>
                              </a:solidFill>
                              <a:latin typeface="Cambria Math"/>
                            </a:rPr>
                            <m:t>2</m:t>
                          </m:r>
                        </m:sub>
                        <m:sup>
                          <m:r>
                            <a:rPr lang="en-US" sz="1800" i="1">
                              <a:solidFill>
                                <a:schemeClr val="tx1"/>
                              </a:solidFill>
                              <a:latin typeface="Cambria Math"/>
                            </a:rPr>
                            <m:t>(1)</m:t>
                          </m:r>
                        </m:sup>
                      </m:sSubSup>
                      <m:d>
                        <m:dPr>
                          <m:ctrlPr>
                            <a:rPr lang="en-US" sz="1800" i="1">
                              <a:solidFill>
                                <a:schemeClr val="tx1"/>
                              </a:solidFill>
                              <a:latin typeface="Cambria Math" panose="02040503050406030204" pitchFamily="18" charset="0"/>
                            </a:rPr>
                          </m:ctrlPr>
                        </m:dPr>
                        <m:e>
                          <m:r>
                            <a:rPr lang="en-US" sz="1800" i="1">
                              <a:solidFill>
                                <a:schemeClr val="tx1"/>
                              </a:solidFill>
                              <a:latin typeface="Cambria Math"/>
                            </a:rPr>
                            <m:t>𝑗</m:t>
                          </m:r>
                        </m:e>
                      </m:d>
                      <m:r>
                        <a:rPr lang="en-US" sz="1800" i="1">
                          <a:solidFill>
                            <a:schemeClr val="tx1"/>
                          </a:solidFill>
                          <a:latin typeface="Cambria Math"/>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𝛽</m:t>
                          </m:r>
                        </m:e>
                        <m:sub>
                          <m:r>
                            <a:rPr lang="en-US" sz="1800" i="1">
                              <a:solidFill>
                                <a:schemeClr val="tx1"/>
                              </a:solidFill>
                              <a:latin typeface="Cambria Math"/>
                            </a:rPr>
                            <m:t>3</m:t>
                          </m:r>
                        </m:sub>
                      </m:sSub>
                      <m:sSubSup>
                        <m:sSubSupPr>
                          <m:ctrlPr>
                            <a:rPr lang="en-US" sz="1800" i="1">
                              <a:solidFill>
                                <a:schemeClr val="tx1"/>
                              </a:solidFill>
                              <a:latin typeface="Cambria Math" panose="02040503050406030204" pitchFamily="18" charset="0"/>
                            </a:rPr>
                          </m:ctrlPr>
                        </m:sSubSupPr>
                        <m:e>
                          <m:r>
                            <a:rPr lang="en-US" sz="1800" i="1">
                              <a:solidFill>
                                <a:schemeClr val="tx1"/>
                              </a:solidFill>
                              <a:latin typeface="Cambria Math"/>
                            </a:rPr>
                            <m:t>𝑋</m:t>
                          </m:r>
                        </m:e>
                        <m:sub>
                          <m:r>
                            <a:rPr lang="en-US" sz="1800" i="1">
                              <a:solidFill>
                                <a:schemeClr val="tx1"/>
                              </a:solidFill>
                              <a:latin typeface="Cambria Math"/>
                            </a:rPr>
                            <m:t>2</m:t>
                          </m:r>
                        </m:sub>
                        <m:sup>
                          <m:d>
                            <m:dPr>
                              <m:ctrlPr>
                                <a:rPr lang="en-US" sz="1800" i="1">
                                  <a:solidFill>
                                    <a:schemeClr val="tx1"/>
                                  </a:solidFill>
                                  <a:latin typeface="Cambria Math" panose="02040503050406030204" pitchFamily="18" charset="0"/>
                                </a:rPr>
                              </m:ctrlPr>
                            </m:dPr>
                            <m:e>
                              <m:r>
                                <a:rPr lang="en-US" sz="1800" i="1">
                                  <a:solidFill>
                                    <a:schemeClr val="tx1"/>
                                  </a:solidFill>
                                  <a:latin typeface="Cambria Math"/>
                                </a:rPr>
                                <m:t>2</m:t>
                              </m:r>
                            </m:e>
                          </m:d>
                        </m:sup>
                      </m:sSubSup>
                      <m:d>
                        <m:dPr>
                          <m:ctrlPr>
                            <a:rPr lang="en-US" sz="1800" i="1">
                              <a:solidFill>
                                <a:schemeClr val="tx1"/>
                              </a:solidFill>
                              <a:latin typeface="Cambria Math" panose="02040503050406030204" pitchFamily="18" charset="0"/>
                            </a:rPr>
                          </m:ctrlPr>
                        </m:dPr>
                        <m:e>
                          <m:r>
                            <a:rPr lang="en-US" sz="1800" i="1">
                              <a:solidFill>
                                <a:schemeClr val="tx1"/>
                              </a:solidFill>
                              <a:latin typeface="Cambria Math"/>
                            </a:rPr>
                            <m:t>𝑗</m:t>
                          </m:r>
                        </m:e>
                      </m:d>
                      <m:r>
                        <a:rPr lang="en-US" sz="1800" i="1">
                          <a:solidFill>
                            <a:schemeClr val="tx1"/>
                          </a:solidFill>
                          <a:latin typeface="Cambria Math"/>
                        </a:rPr>
                        <m:t>,</m:t>
                      </m:r>
                    </m:oMath>
                  </m:oMathPara>
                </a14:m>
                <a:endParaRPr lang="en-US" sz="1800" dirty="0">
                  <a:solidFill>
                    <a:schemeClr val="tx1"/>
                  </a:solidFill>
                  <a:latin typeface="Gill Sans MT" panose="020B0502020104020203" pitchFamily="34" charset="0"/>
                </a:endParaRPr>
              </a:p>
              <a:p>
                <a:pPr marL="0" indent="0">
                  <a:buNone/>
                </a:pPr>
                <a:r>
                  <a:rPr lang="en-US" sz="1800" dirty="0">
                    <a:solidFill>
                      <a:schemeClr val="bg1">
                        <a:lumMod val="75000"/>
                      </a:schemeClr>
                    </a:solidFill>
                    <a:latin typeface="Gill Sans MT" panose="020B0502020104020203" pitchFamily="34" charset="0"/>
                  </a:rPr>
                  <a:t>where  </a:t>
                </a:r>
                <a:r>
                  <a:rPr lang="en-US" sz="1800" i="1" dirty="0" err="1">
                    <a:solidFill>
                      <a:schemeClr val="bg1">
                        <a:lumMod val="75000"/>
                      </a:schemeClr>
                    </a:solidFill>
                    <a:latin typeface="Gill Sans MT" panose="020B0502020104020203" pitchFamily="34" charset="0"/>
                  </a:rPr>
                  <a:t>i</a:t>
                </a:r>
                <a:r>
                  <a:rPr lang="en-US" sz="1800" dirty="0">
                    <a:solidFill>
                      <a:schemeClr val="bg1">
                        <a:lumMod val="75000"/>
                      </a:schemeClr>
                    </a:solidFill>
                    <a:latin typeface="Gill Sans MT" panose="020B0502020104020203" pitchFamily="34" charset="0"/>
                  </a:rPr>
                  <a:t> = 1, 2,</a:t>
                </a:r>
                <a:r>
                  <a:rPr lang="en-US" sz="1800" i="1" dirty="0">
                    <a:solidFill>
                      <a:schemeClr val="bg1">
                        <a:lumMod val="75000"/>
                      </a:schemeClr>
                    </a:solidFill>
                    <a:latin typeface="Gill Sans MT" panose="020B0502020104020203" pitchFamily="34" charset="0"/>
                  </a:rPr>
                  <a:t> j</a:t>
                </a:r>
                <a:r>
                  <a:rPr lang="en-US" sz="1800" dirty="0">
                    <a:solidFill>
                      <a:schemeClr val="bg1">
                        <a:lumMod val="75000"/>
                      </a:schemeClr>
                    </a:solidFill>
                    <a:latin typeface="Gill Sans MT" panose="020B0502020104020203" pitchFamily="34" charset="0"/>
                  </a:rPr>
                  <a:t> = 1, 2, 3, and </a:t>
                </a:r>
              </a:p>
              <a:p>
                <a:pPr marL="0" indent="0">
                  <a:buNone/>
                </a:pPr>
                <a14:m>
                  <m:oMathPara xmlns:m="http://schemas.openxmlformats.org/officeDocument/2006/math">
                    <m:oMathParaPr>
                      <m:jc m:val="centerGroup"/>
                    </m:oMathParaPr>
                    <m:oMath xmlns:m="http://schemas.openxmlformats.org/officeDocument/2006/math">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1</m:t>
                          </m:r>
                        </m:sub>
                        <m:sup>
                          <m:r>
                            <a:rPr lang="en-US" sz="1800" i="1">
                              <a:solidFill>
                                <a:schemeClr val="bg1">
                                  <a:lumMod val="75000"/>
                                </a:schemeClr>
                              </a:solidFill>
                              <a:latin typeface="Cambria Math"/>
                            </a:rPr>
                            <m:t>(1)</m:t>
                          </m:r>
                        </m:sup>
                      </m:sSubSup>
                      <m:d>
                        <m:dPr>
                          <m:ctrlPr>
                            <a:rPr lang="en-US" sz="1800" i="1">
                              <a:solidFill>
                                <a:schemeClr val="bg1">
                                  <a:lumMod val="75000"/>
                                </a:schemeClr>
                              </a:solidFill>
                              <a:latin typeface="Cambria Math" panose="02040503050406030204" pitchFamily="18" charset="0"/>
                            </a:rPr>
                          </m:ctrlPr>
                        </m:dPr>
                        <m:e>
                          <m:r>
                            <a:rPr lang="en-US" sz="1800" i="1">
                              <a:solidFill>
                                <a:schemeClr val="bg1">
                                  <a:lumMod val="75000"/>
                                </a:schemeClr>
                              </a:solidFill>
                              <a:latin typeface="Cambria Math"/>
                            </a:rPr>
                            <m:t>𝑖</m:t>
                          </m:r>
                        </m:e>
                      </m:d>
                      <m:r>
                        <a:rPr lang="en-US" sz="1800" i="1">
                          <a:solidFill>
                            <a:schemeClr val="bg1">
                              <a:lumMod val="75000"/>
                            </a:schemeClr>
                          </a:solidFill>
                          <a:latin typeface="Cambria Math"/>
                        </a:rPr>
                        <m:t>=</m:t>
                      </m:r>
                      <m:d>
                        <m:dPr>
                          <m:begChr m:val="{"/>
                          <m:endChr m:val=""/>
                          <m:ctrlPr>
                            <a:rPr lang="en-US" sz="1800" i="1">
                              <a:solidFill>
                                <a:schemeClr val="bg1">
                                  <a:lumMod val="75000"/>
                                </a:schemeClr>
                              </a:solidFill>
                              <a:latin typeface="Cambria Math" panose="02040503050406030204" pitchFamily="18" charset="0"/>
                            </a:rPr>
                          </m:ctrlPr>
                        </m:dPr>
                        <m:e>
                          <m:eqArr>
                            <m:eqArrPr>
                              <m:ctrlPr>
                                <a:rPr lang="en-US" sz="1800" i="1">
                                  <a:solidFill>
                                    <a:schemeClr val="bg1">
                                      <a:lumMod val="75000"/>
                                    </a:schemeClr>
                                  </a:solidFill>
                                  <a:latin typeface="Cambria Math" panose="02040503050406030204" pitchFamily="18" charset="0"/>
                                </a:rPr>
                              </m:ctrlPr>
                            </m:eqArrPr>
                            <m:e>
                              <m:r>
                                <a:rPr lang="en-US" sz="1800" i="1">
                                  <a:solidFill>
                                    <a:schemeClr val="bg1">
                                      <a:lumMod val="75000"/>
                                    </a:schemeClr>
                                  </a:solidFill>
                                  <a:latin typeface="Cambria Math"/>
                                </a:rPr>
                                <m:t>1,        </m:t>
                              </m:r>
                              <m:r>
                                <a:rPr lang="en-US" sz="1800" i="1">
                                  <a:solidFill>
                                    <a:schemeClr val="bg1">
                                      <a:lumMod val="75000"/>
                                    </a:schemeClr>
                                  </a:solidFill>
                                  <a:latin typeface="Cambria Math"/>
                                </a:rPr>
                                <m:t>𝑖𝑓</m:t>
                              </m:r>
                              <m:r>
                                <a:rPr lang="en-US" sz="1800" i="1">
                                  <a:solidFill>
                                    <a:schemeClr val="bg1">
                                      <a:lumMod val="75000"/>
                                    </a:schemeClr>
                                  </a:solidFill>
                                  <a:latin typeface="Cambria Math"/>
                                </a:rPr>
                                <m:t> </m:t>
                              </m:r>
                              <m:r>
                                <a:rPr lang="en-US" sz="1800" i="1">
                                  <a:solidFill>
                                    <a:schemeClr val="bg1">
                                      <a:lumMod val="75000"/>
                                    </a:schemeClr>
                                  </a:solidFill>
                                  <a:latin typeface="Cambria Math"/>
                                </a:rPr>
                                <m:t>𝑖</m:t>
                              </m:r>
                              <m:r>
                                <a:rPr lang="en-US" sz="1800" i="1">
                                  <a:solidFill>
                                    <a:schemeClr val="bg1">
                                      <a:lumMod val="75000"/>
                                    </a:schemeClr>
                                  </a:solidFill>
                                  <a:latin typeface="Cambria Math"/>
                                </a:rPr>
                                <m:t>=1</m:t>
                              </m:r>
                            </m:e>
                            <m:e>
                              <m:r>
                                <a:rPr lang="en-US" sz="1800" i="1">
                                  <a:solidFill>
                                    <a:schemeClr val="bg1">
                                      <a:lumMod val="75000"/>
                                    </a:schemeClr>
                                  </a:solidFill>
                                  <a:latin typeface="Cambria Math"/>
                                </a:rPr>
                                <m:t>0,   </m:t>
                              </m:r>
                              <m:r>
                                <a:rPr lang="en-US" sz="1800" i="1">
                                  <a:solidFill>
                                    <a:schemeClr val="bg1">
                                      <a:lumMod val="75000"/>
                                    </a:schemeClr>
                                  </a:solidFill>
                                  <a:latin typeface="Cambria Math"/>
                                </a:rPr>
                                <m:t>𝑜𝑡h𝑒𝑟𝑤𝑖𝑠𝑒</m:t>
                              </m:r>
                            </m:e>
                          </m:eqArr>
                        </m:e>
                      </m:d>
                    </m:oMath>
                  </m:oMathPara>
                </a14:m>
                <a:endParaRPr lang="en-US" sz="1800" dirty="0">
                  <a:solidFill>
                    <a:schemeClr val="bg1">
                      <a:lumMod val="75000"/>
                    </a:schemeClr>
                  </a:solidFill>
                  <a:latin typeface="Gill Sans MT" panose="020B0502020104020203"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2</m:t>
                          </m:r>
                        </m:sub>
                        <m:sup>
                          <m:r>
                            <a:rPr lang="en-US" sz="1800" i="1">
                              <a:solidFill>
                                <a:schemeClr val="bg1">
                                  <a:lumMod val="75000"/>
                                </a:schemeClr>
                              </a:solidFill>
                              <a:latin typeface="Cambria Math"/>
                            </a:rPr>
                            <m:t>(1)</m:t>
                          </m:r>
                        </m:sup>
                      </m:sSubSup>
                      <m:d>
                        <m:dPr>
                          <m:ctrlPr>
                            <a:rPr lang="en-US" sz="1800" i="1">
                              <a:solidFill>
                                <a:schemeClr val="bg1">
                                  <a:lumMod val="75000"/>
                                </a:schemeClr>
                              </a:solidFill>
                              <a:latin typeface="Cambria Math" panose="02040503050406030204" pitchFamily="18" charset="0"/>
                            </a:rPr>
                          </m:ctrlPr>
                        </m:dPr>
                        <m:e>
                          <m:r>
                            <a:rPr lang="en-US" sz="1800" i="1">
                              <a:solidFill>
                                <a:schemeClr val="bg1">
                                  <a:lumMod val="75000"/>
                                </a:schemeClr>
                              </a:solidFill>
                              <a:latin typeface="Cambria Math"/>
                            </a:rPr>
                            <m:t>𝑗</m:t>
                          </m:r>
                        </m:e>
                      </m:d>
                      <m:r>
                        <a:rPr lang="en-US" sz="1800" i="1">
                          <a:solidFill>
                            <a:schemeClr val="bg1">
                              <a:lumMod val="75000"/>
                            </a:schemeClr>
                          </a:solidFill>
                          <a:latin typeface="Cambria Math"/>
                        </a:rPr>
                        <m:t>=</m:t>
                      </m:r>
                      <m:d>
                        <m:dPr>
                          <m:begChr m:val="{"/>
                          <m:endChr m:val=""/>
                          <m:ctrlPr>
                            <a:rPr lang="en-US" sz="1800" i="1">
                              <a:solidFill>
                                <a:schemeClr val="bg1">
                                  <a:lumMod val="75000"/>
                                </a:schemeClr>
                              </a:solidFill>
                              <a:latin typeface="Cambria Math" panose="02040503050406030204" pitchFamily="18" charset="0"/>
                            </a:rPr>
                          </m:ctrlPr>
                        </m:dPr>
                        <m:e>
                          <m:eqArr>
                            <m:eqArrPr>
                              <m:ctrlPr>
                                <a:rPr lang="en-US" sz="1800" i="1">
                                  <a:solidFill>
                                    <a:schemeClr val="bg1">
                                      <a:lumMod val="75000"/>
                                    </a:schemeClr>
                                  </a:solidFill>
                                  <a:latin typeface="Cambria Math" panose="02040503050406030204" pitchFamily="18" charset="0"/>
                                </a:rPr>
                              </m:ctrlPr>
                            </m:eqArrPr>
                            <m:e>
                              <m:r>
                                <a:rPr lang="en-US" sz="1800" i="1">
                                  <a:solidFill>
                                    <a:schemeClr val="bg1">
                                      <a:lumMod val="75000"/>
                                    </a:schemeClr>
                                  </a:solidFill>
                                  <a:latin typeface="Cambria Math"/>
                                </a:rPr>
                                <m:t>1,        </m:t>
                              </m:r>
                              <m:r>
                                <a:rPr lang="en-US" sz="1800" i="1">
                                  <a:solidFill>
                                    <a:schemeClr val="bg1">
                                      <a:lumMod val="75000"/>
                                    </a:schemeClr>
                                  </a:solidFill>
                                  <a:latin typeface="Cambria Math"/>
                                </a:rPr>
                                <m:t>𝑖𝑓</m:t>
                              </m:r>
                              <m:r>
                                <a:rPr lang="en-US" sz="1800" i="1">
                                  <a:solidFill>
                                    <a:schemeClr val="bg1">
                                      <a:lumMod val="75000"/>
                                    </a:schemeClr>
                                  </a:solidFill>
                                  <a:latin typeface="Cambria Math"/>
                                </a:rPr>
                                <m:t> </m:t>
                              </m:r>
                              <m:r>
                                <a:rPr lang="en-US" sz="1800" i="1">
                                  <a:solidFill>
                                    <a:schemeClr val="bg1">
                                      <a:lumMod val="75000"/>
                                    </a:schemeClr>
                                  </a:solidFill>
                                  <a:latin typeface="Cambria Math"/>
                                </a:rPr>
                                <m:t>𝑗</m:t>
                              </m:r>
                              <m:r>
                                <a:rPr lang="en-US" sz="1800" i="1">
                                  <a:solidFill>
                                    <a:schemeClr val="bg1">
                                      <a:lumMod val="75000"/>
                                    </a:schemeClr>
                                  </a:solidFill>
                                  <a:latin typeface="Cambria Math"/>
                                </a:rPr>
                                <m:t>=1</m:t>
                              </m:r>
                            </m:e>
                            <m:e>
                              <m:r>
                                <a:rPr lang="en-US" sz="1800" i="1">
                                  <a:solidFill>
                                    <a:schemeClr val="bg1">
                                      <a:lumMod val="75000"/>
                                    </a:schemeClr>
                                  </a:solidFill>
                                  <a:latin typeface="Cambria Math"/>
                                </a:rPr>
                                <m:t>0,   </m:t>
                              </m:r>
                              <m:r>
                                <a:rPr lang="en-US" sz="1800" i="1">
                                  <a:solidFill>
                                    <a:schemeClr val="bg1">
                                      <a:lumMod val="75000"/>
                                    </a:schemeClr>
                                  </a:solidFill>
                                  <a:latin typeface="Cambria Math"/>
                                </a:rPr>
                                <m:t>𝑜𝑡h𝑒𝑟𝑤𝑖𝑠𝑒</m:t>
                              </m:r>
                            </m:e>
                          </m:eqArr>
                        </m:e>
                      </m:d>
                    </m:oMath>
                  </m:oMathPara>
                </a14:m>
                <a:endParaRPr lang="en-US" sz="1800" dirty="0">
                  <a:solidFill>
                    <a:schemeClr val="bg1">
                      <a:lumMod val="75000"/>
                    </a:schemeClr>
                  </a:solidFill>
                  <a:latin typeface="Gill Sans MT" panose="020B0502020104020203"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2</m:t>
                          </m:r>
                        </m:sub>
                        <m:sup>
                          <m:r>
                            <a:rPr lang="en-US" sz="1800" i="1">
                              <a:solidFill>
                                <a:schemeClr val="bg1">
                                  <a:lumMod val="75000"/>
                                </a:schemeClr>
                              </a:solidFill>
                              <a:latin typeface="Cambria Math"/>
                            </a:rPr>
                            <m:t>(2)</m:t>
                          </m:r>
                        </m:sup>
                      </m:sSubSup>
                      <m:d>
                        <m:dPr>
                          <m:ctrlPr>
                            <a:rPr lang="en-US" sz="1800" i="1">
                              <a:solidFill>
                                <a:schemeClr val="bg1">
                                  <a:lumMod val="75000"/>
                                </a:schemeClr>
                              </a:solidFill>
                              <a:latin typeface="Cambria Math" panose="02040503050406030204" pitchFamily="18" charset="0"/>
                            </a:rPr>
                          </m:ctrlPr>
                        </m:dPr>
                        <m:e>
                          <m:r>
                            <a:rPr lang="en-US" sz="1800" i="1">
                              <a:solidFill>
                                <a:schemeClr val="bg1">
                                  <a:lumMod val="75000"/>
                                </a:schemeClr>
                              </a:solidFill>
                              <a:latin typeface="Cambria Math"/>
                            </a:rPr>
                            <m:t>𝑗</m:t>
                          </m:r>
                        </m:e>
                      </m:d>
                      <m:r>
                        <a:rPr lang="en-US" sz="1800" i="1">
                          <a:solidFill>
                            <a:schemeClr val="bg1">
                              <a:lumMod val="75000"/>
                            </a:schemeClr>
                          </a:solidFill>
                          <a:latin typeface="Cambria Math"/>
                        </a:rPr>
                        <m:t>=</m:t>
                      </m:r>
                      <m:d>
                        <m:dPr>
                          <m:begChr m:val="{"/>
                          <m:endChr m:val=""/>
                          <m:ctrlPr>
                            <a:rPr lang="en-US" sz="1800" i="1">
                              <a:solidFill>
                                <a:schemeClr val="bg1">
                                  <a:lumMod val="75000"/>
                                </a:schemeClr>
                              </a:solidFill>
                              <a:latin typeface="Cambria Math" panose="02040503050406030204" pitchFamily="18" charset="0"/>
                            </a:rPr>
                          </m:ctrlPr>
                        </m:dPr>
                        <m:e>
                          <m:eqArr>
                            <m:eqArrPr>
                              <m:ctrlPr>
                                <a:rPr lang="en-US" sz="1800" i="1">
                                  <a:solidFill>
                                    <a:schemeClr val="bg1">
                                      <a:lumMod val="75000"/>
                                    </a:schemeClr>
                                  </a:solidFill>
                                  <a:latin typeface="Cambria Math" panose="02040503050406030204" pitchFamily="18" charset="0"/>
                                </a:rPr>
                              </m:ctrlPr>
                            </m:eqArrPr>
                            <m:e>
                              <m:r>
                                <a:rPr lang="en-US" sz="1800" i="1">
                                  <a:solidFill>
                                    <a:schemeClr val="bg1">
                                      <a:lumMod val="75000"/>
                                    </a:schemeClr>
                                  </a:solidFill>
                                  <a:latin typeface="Cambria Math"/>
                                </a:rPr>
                                <m:t>1,        </m:t>
                              </m:r>
                              <m:r>
                                <a:rPr lang="en-US" sz="1800" i="1">
                                  <a:solidFill>
                                    <a:schemeClr val="bg1">
                                      <a:lumMod val="75000"/>
                                    </a:schemeClr>
                                  </a:solidFill>
                                  <a:latin typeface="Cambria Math"/>
                                </a:rPr>
                                <m:t>𝑖𝑓</m:t>
                              </m:r>
                              <m:r>
                                <a:rPr lang="en-US" sz="1800" i="1">
                                  <a:solidFill>
                                    <a:schemeClr val="bg1">
                                      <a:lumMod val="75000"/>
                                    </a:schemeClr>
                                  </a:solidFill>
                                  <a:latin typeface="Cambria Math"/>
                                </a:rPr>
                                <m:t> </m:t>
                              </m:r>
                              <m:r>
                                <a:rPr lang="en-US" sz="1800" i="1">
                                  <a:solidFill>
                                    <a:schemeClr val="bg1">
                                      <a:lumMod val="75000"/>
                                    </a:schemeClr>
                                  </a:solidFill>
                                  <a:latin typeface="Cambria Math"/>
                                </a:rPr>
                                <m:t>𝑗</m:t>
                              </m:r>
                              <m:r>
                                <a:rPr lang="en-US" sz="1800" i="1">
                                  <a:solidFill>
                                    <a:schemeClr val="bg1">
                                      <a:lumMod val="75000"/>
                                    </a:schemeClr>
                                  </a:solidFill>
                                  <a:latin typeface="Cambria Math"/>
                                </a:rPr>
                                <m:t>=2</m:t>
                              </m:r>
                            </m:e>
                            <m:e>
                              <m:r>
                                <a:rPr lang="en-US" sz="1800" i="1">
                                  <a:solidFill>
                                    <a:schemeClr val="bg1">
                                      <a:lumMod val="75000"/>
                                    </a:schemeClr>
                                  </a:solidFill>
                                  <a:latin typeface="Cambria Math"/>
                                </a:rPr>
                                <m:t>0,  </m:t>
                              </m:r>
                              <m:r>
                                <a:rPr lang="en-US" sz="1800" i="1">
                                  <a:solidFill>
                                    <a:schemeClr val="bg1">
                                      <a:lumMod val="75000"/>
                                    </a:schemeClr>
                                  </a:solidFill>
                                  <a:latin typeface="Cambria Math"/>
                                </a:rPr>
                                <m:t>𝑜𝑡h𝑒𝑟𝑤𝑖𝑠𝑒</m:t>
                              </m:r>
                            </m:e>
                          </m:eqArr>
                        </m:e>
                      </m:d>
                    </m:oMath>
                  </m:oMathPara>
                </a14:m>
                <a:endParaRPr lang="en-US" sz="1800" dirty="0">
                  <a:solidFill>
                    <a:schemeClr val="bg1">
                      <a:lumMod val="75000"/>
                    </a:schemeClr>
                  </a:solidFill>
                  <a:latin typeface="Gill Sans MT" panose="020B0502020104020203" pitchFamily="34" charset="0"/>
                </a:endParaRPr>
              </a:p>
              <a:p>
                <a:pPr marL="0" indent="0" algn="ctr">
                  <a:buNone/>
                </a:pP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𝑍</m:t>
                        </m:r>
                      </m:e>
                      <m:sub>
                        <m:r>
                          <a:rPr lang="en-US" sz="1800" i="1">
                            <a:solidFill>
                              <a:schemeClr val="bg1">
                                <a:lumMod val="75000"/>
                              </a:schemeClr>
                            </a:solidFill>
                            <a:latin typeface="Cambria Math"/>
                          </a:rPr>
                          <m:t>𝑖𝑗</m:t>
                        </m:r>
                      </m:sub>
                    </m:sSub>
                    <m:r>
                      <a:rPr lang="en-US" sz="1800" i="1">
                        <a:solidFill>
                          <a:schemeClr val="bg1">
                            <a:lumMod val="75000"/>
                          </a:schemeClr>
                        </a:solidFill>
                        <a:latin typeface="Cambria Math"/>
                      </a:rPr>
                      <m:t>=(1,</m:t>
                    </m:r>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1</m:t>
                        </m:r>
                      </m:sub>
                      <m:sup>
                        <m:r>
                          <a:rPr lang="en-US" sz="1800" i="1">
                            <a:solidFill>
                              <a:schemeClr val="bg1">
                                <a:lumMod val="75000"/>
                              </a:schemeClr>
                            </a:solidFill>
                            <a:latin typeface="Cambria Math"/>
                          </a:rPr>
                          <m:t>(1)</m:t>
                        </m:r>
                      </m:sup>
                    </m:sSubSup>
                    <m:d>
                      <m:dPr>
                        <m:ctrlPr>
                          <a:rPr lang="en-US" sz="1800" i="1">
                            <a:solidFill>
                              <a:schemeClr val="bg1">
                                <a:lumMod val="75000"/>
                              </a:schemeClr>
                            </a:solidFill>
                            <a:latin typeface="Cambria Math" panose="02040503050406030204" pitchFamily="18" charset="0"/>
                          </a:rPr>
                        </m:ctrlPr>
                      </m:dPr>
                      <m:e>
                        <m:r>
                          <a:rPr lang="en-US" sz="1800" i="1">
                            <a:solidFill>
                              <a:schemeClr val="bg1">
                                <a:lumMod val="75000"/>
                              </a:schemeClr>
                            </a:solidFill>
                            <a:latin typeface="Cambria Math"/>
                          </a:rPr>
                          <m:t>𝑖</m:t>
                        </m:r>
                      </m:e>
                    </m:d>
                    <m:r>
                      <a:rPr lang="en-US" sz="1800" i="1">
                        <a:solidFill>
                          <a:schemeClr val="bg1">
                            <a:lumMod val="75000"/>
                          </a:schemeClr>
                        </a:solidFill>
                        <a:latin typeface="Cambria Math"/>
                      </a:rPr>
                      <m:t>,</m:t>
                    </m:r>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2</m:t>
                        </m:r>
                      </m:sub>
                      <m:sup>
                        <m:r>
                          <a:rPr lang="en-US" sz="1800" i="1">
                            <a:solidFill>
                              <a:schemeClr val="bg1">
                                <a:lumMod val="75000"/>
                              </a:schemeClr>
                            </a:solidFill>
                            <a:latin typeface="Cambria Math"/>
                          </a:rPr>
                          <m:t>(1)</m:t>
                        </m:r>
                      </m:sup>
                    </m:sSubSup>
                    <m:d>
                      <m:dPr>
                        <m:ctrlPr>
                          <a:rPr lang="en-US" sz="1800" i="1">
                            <a:solidFill>
                              <a:schemeClr val="bg1">
                                <a:lumMod val="75000"/>
                              </a:schemeClr>
                            </a:solidFill>
                            <a:latin typeface="Cambria Math" panose="02040503050406030204" pitchFamily="18" charset="0"/>
                          </a:rPr>
                        </m:ctrlPr>
                      </m:dPr>
                      <m:e>
                        <m:r>
                          <a:rPr lang="en-US" sz="1800" i="1">
                            <a:solidFill>
                              <a:schemeClr val="bg1">
                                <a:lumMod val="75000"/>
                              </a:schemeClr>
                            </a:solidFill>
                            <a:latin typeface="Cambria Math"/>
                          </a:rPr>
                          <m:t>𝑗</m:t>
                        </m:r>
                      </m:e>
                    </m:d>
                    <m:r>
                      <a:rPr lang="en-US" sz="1800" i="1">
                        <a:solidFill>
                          <a:schemeClr val="bg1">
                            <a:lumMod val="75000"/>
                          </a:schemeClr>
                        </a:solidFill>
                        <a:latin typeface="Cambria Math"/>
                      </a:rPr>
                      <m:t>,</m:t>
                    </m:r>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2</m:t>
                        </m:r>
                      </m:sub>
                      <m:sup>
                        <m:r>
                          <a:rPr lang="en-US" sz="1800" i="1">
                            <a:solidFill>
                              <a:schemeClr val="bg1">
                                <a:lumMod val="75000"/>
                              </a:schemeClr>
                            </a:solidFill>
                            <a:latin typeface="Cambria Math"/>
                          </a:rPr>
                          <m:t>(2)</m:t>
                        </m:r>
                      </m:sup>
                    </m:sSubSup>
                    <m:r>
                      <a:rPr lang="en-US" sz="1800" i="1">
                        <a:solidFill>
                          <a:schemeClr val="bg1">
                            <a:lumMod val="75000"/>
                          </a:schemeClr>
                        </a:solidFill>
                        <a:latin typeface="Cambria Math"/>
                      </a:rPr>
                      <m:t>(</m:t>
                    </m:r>
                    <m:r>
                      <a:rPr lang="en-US" sz="1800" i="1">
                        <a:solidFill>
                          <a:schemeClr val="bg1">
                            <a:lumMod val="75000"/>
                          </a:schemeClr>
                        </a:solidFill>
                        <a:latin typeface="Cambria Math"/>
                      </a:rPr>
                      <m:t>𝑗</m:t>
                    </m:r>
                    <m:r>
                      <a:rPr lang="en-US" sz="1800" i="1">
                        <a:solidFill>
                          <a:schemeClr val="bg1">
                            <a:lumMod val="75000"/>
                          </a:schemeClr>
                        </a:solidFill>
                        <a:latin typeface="Cambria Math"/>
                      </a:rPr>
                      <m:t>)</m:t>
                    </m:r>
                  </m:oMath>
                </a14:m>
                <a:r>
                  <a:rPr lang="en-US" sz="1800" dirty="0">
                    <a:solidFill>
                      <a:schemeClr val="bg1">
                        <a:lumMod val="75000"/>
                      </a:schemeClr>
                    </a:solidFill>
                    <a:latin typeface="Gill Sans MT" panose="020B0502020104020203" pitchFamily="34" charset="0"/>
                  </a:rPr>
                  <a:t>)</a:t>
                </a:r>
                <a:endParaRPr lang="en-US" sz="100" dirty="0">
                  <a:solidFill>
                    <a:schemeClr val="bg1">
                      <a:lumMod val="75000"/>
                    </a:schemeClr>
                  </a:solidFill>
                  <a:latin typeface="Gill Sans MT" panose="020B0502020104020203" pitchFamily="34" charset="0"/>
                </a:endParaRPr>
              </a:p>
              <a:p>
                <a:pPr marL="0" indent="0">
                  <a:buNone/>
                </a:pPr>
                <a:r>
                  <a:rPr lang="en-US" sz="2000" dirty="0" smtClean="0">
                    <a:latin typeface="Gill Sans MT" panose="020B0502020104020203" pitchFamily="34" charset="0"/>
                  </a:rPr>
                  <a:t>The </a:t>
                </a:r>
                <a:r>
                  <a:rPr lang="en-US" sz="2000" dirty="0">
                    <a:latin typeface="Gill Sans MT" panose="020B0502020104020203" pitchFamily="34" charset="0"/>
                  </a:rPr>
                  <a:t>matrix form of</a:t>
                </a:r>
                <a:r>
                  <a:rPr lang="en-US" sz="2000" b="1" dirty="0">
                    <a:latin typeface="Gill Sans MT" panose="020B0502020104020203" pitchFamily="34" charset="0"/>
                  </a:rPr>
                  <a:t> </a:t>
                </a:r>
                <a:r>
                  <a:rPr lang="en-US" sz="2000" b="1" i="1" dirty="0">
                    <a:latin typeface="Gill Sans MT" panose="020B0502020104020203" pitchFamily="34" charset="0"/>
                  </a:rPr>
                  <a:t>π</a:t>
                </a:r>
                <a:r>
                  <a:rPr lang="en-US" sz="2000" b="1" dirty="0">
                    <a:latin typeface="Gill Sans MT" panose="020B0502020104020203" pitchFamily="34" charset="0"/>
                  </a:rPr>
                  <a:t>, </a:t>
                </a:r>
                <a:r>
                  <a:rPr lang="en-US" sz="2000" b="1" i="1" dirty="0">
                    <a:latin typeface="Gill Sans MT" panose="020B0502020104020203" pitchFamily="34" charset="0"/>
                  </a:rPr>
                  <a:t>Z</a:t>
                </a:r>
                <a:r>
                  <a:rPr lang="en-US" sz="2000" b="1" dirty="0">
                    <a:latin typeface="Gill Sans MT" panose="020B0502020104020203" pitchFamily="34" charset="0"/>
                  </a:rPr>
                  <a:t>, </a:t>
                </a:r>
                <a:r>
                  <a:rPr lang="en-US" sz="2000" dirty="0">
                    <a:latin typeface="Gill Sans MT" panose="020B0502020104020203" pitchFamily="34" charset="0"/>
                  </a:rPr>
                  <a:t>and</a:t>
                </a:r>
                <a:r>
                  <a:rPr lang="en-US" sz="2000" b="1" dirty="0">
                    <a:latin typeface="Gill Sans MT" panose="020B0502020104020203" pitchFamily="34" charset="0"/>
                  </a:rPr>
                  <a:t> </a:t>
                </a:r>
                <a:r>
                  <a:rPr lang="en-US" sz="2000" b="1" i="1" dirty="0">
                    <a:latin typeface="Gill Sans MT" panose="020B0502020104020203" pitchFamily="34" charset="0"/>
                  </a:rPr>
                  <a:t>β</a:t>
                </a:r>
                <a:r>
                  <a:rPr lang="en-US" sz="2000" dirty="0">
                    <a:latin typeface="Gill Sans MT" panose="020B0502020104020203" pitchFamily="34" charset="0"/>
                  </a:rPr>
                  <a:t> can be expressed as follows; </a:t>
                </a:r>
              </a:p>
              <a:p>
                <a:pPr marL="0" indent="0">
                  <a:buNone/>
                </a:pPr>
                <a14:m>
                  <m:oMath xmlns:m="http://schemas.openxmlformats.org/officeDocument/2006/math">
                    <m:sSub>
                      <m:sSubPr>
                        <m:ctrlPr>
                          <a:rPr lang="en-US" sz="2000" i="1">
                            <a:latin typeface="Cambria Math" panose="02040503050406030204" pitchFamily="18" charset="0"/>
                          </a:rPr>
                        </m:ctrlPr>
                      </m:sSubPr>
                      <m:e>
                        <m:r>
                          <a:rPr lang="en-US" sz="2000" b="1" i="1">
                            <a:latin typeface="Cambria Math"/>
                          </a:rPr>
                          <m:t>𝝅</m:t>
                        </m:r>
                      </m:e>
                      <m:sub>
                        <m:r>
                          <a:rPr lang="en-US" sz="2000" i="1">
                            <a:latin typeface="Cambria Math"/>
                          </a:rPr>
                          <m:t>6×1</m:t>
                        </m:r>
                      </m:sub>
                    </m:sSub>
                  </m:oMath>
                </a14:m>
                <a:r>
                  <a:rPr lang="en-US" sz="2000" dirty="0">
                    <a:latin typeface="Gill Sans MT" panose="020B0502020104020203" pitchFamily="34" charset="0"/>
                  </a:rPr>
                  <a:t> =</a:t>
                </a:r>
                <a14:m>
                  <m:oMath xmlns:m="http://schemas.openxmlformats.org/officeDocument/2006/math">
                    <m:d>
                      <m:dPr>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m>
                              <m:mPr>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a:rPr>
                                        <m:t>𝜋</m:t>
                                      </m:r>
                                    </m:e>
                                    <m:sub>
                                      <m:r>
                                        <a:rPr lang="en-US" sz="2000" i="1">
                                          <a:latin typeface="Cambria Math"/>
                                        </a:rPr>
                                        <m:t>11</m:t>
                                      </m:r>
                                    </m:sub>
                                  </m:sSub>
                                </m:e>
                              </m:mr>
                              <m:mr>
                                <m:e>
                                  <m:sSub>
                                    <m:sSubPr>
                                      <m:ctrlPr>
                                        <a:rPr lang="en-US" sz="2000" i="1">
                                          <a:latin typeface="Cambria Math" panose="02040503050406030204" pitchFamily="18" charset="0"/>
                                        </a:rPr>
                                      </m:ctrlPr>
                                    </m:sSubPr>
                                    <m:e>
                                      <m:r>
                                        <a:rPr lang="en-US" sz="2000" i="1">
                                          <a:latin typeface="Cambria Math"/>
                                        </a:rPr>
                                        <m:t>𝜋</m:t>
                                      </m:r>
                                    </m:e>
                                    <m:sub>
                                      <m:r>
                                        <a:rPr lang="en-US" sz="2000" i="1">
                                          <a:latin typeface="Cambria Math"/>
                                        </a:rPr>
                                        <m:t>12</m:t>
                                      </m:r>
                                    </m:sub>
                                  </m:sSub>
                                </m:e>
                              </m:mr>
                              <m:mr>
                                <m:e>
                                  <m:sSub>
                                    <m:sSubPr>
                                      <m:ctrlPr>
                                        <a:rPr lang="en-US" sz="2000" i="1">
                                          <a:latin typeface="Cambria Math" panose="02040503050406030204" pitchFamily="18" charset="0"/>
                                        </a:rPr>
                                      </m:ctrlPr>
                                    </m:sSubPr>
                                    <m:e>
                                      <m:r>
                                        <a:rPr lang="en-US" sz="2000" i="1">
                                          <a:latin typeface="Cambria Math"/>
                                        </a:rPr>
                                        <m:t>𝜋</m:t>
                                      </m:r>
                                    </m:e>
                                    <m:sub>
                                      <m:r>
                                        <a:rPr lang="en-US" sz="2000" i="1">
                                          <a:latin typeface="Cambria Math"/>
                                        </a:rPr>
                                        <m:t>13</m:t>
                                      </m:r>
                                    </m:sub>
                                  </m:sSub>
                                </m:e>
                              </m:mr>
                              <m:mr>
                                <m:e>
                                  <m:sSub>
                                    <m:sSubPr>
                                      <m:ctrlPr>
                                        <a:rPr lang="en-US" sz="2000" i="1">
                                          <a:latin typeface="Cambria Math" panose="02040503050406030204" pitchFamily="18" charset="0"/>
                                        </a:rPr>
                                      </m:ctrlPr>
                                    </m:sSubPr>
                                    <m:e>
                                      <m:r>
                                        <a:rPr lang="en-US" sz="2000" i="1">
                                          <a:latin typeface="Cambria Math"/>
                                        </a:rPr>
                                        <m:t>𝜋</m:t>
                                      </m:r>
                                    </m:e>
                                    <m:sub>
                                      <m:r>
                                        <a:rPr lang="en-US" sz="2000" i="1">
                                          <a:latin typeface="Cambria Math"/>
                                        </a:rPr>
                                        <m:t>21</m:t>
                                      </m:r>
                                    </m:sub>
                                  </m:sSub>
                                </m:e>
                              </m:mr>
                            </m:m>
                          </m:e>
                          <m:e>
                            <m:sSub>
                              <m:sSubPr>
                                <m:ctrlPr>
                                  <a:rPr lang="en-US" sz="2000" i="1">
                                    <a:latin typeface="Cambria Math" panose="02040503050406030204" pitchFamily="18" charset="0"/>
                                  </a:rPr>
                                </m:ctrlPr>
                              </m:sSubPr>
                              <m:e>
                                <m:r>
                                  <a:rPr lang="en-US" sz="2000" i="1">
                                    <a:latin typeface="Cambria Math"/>
                                  </a:rPr>
                                  <m:t>𝜋</m:t>
                                </m:r>
                              </m:e>
                              <m:sub>
                                <m:r>
                                  <a:rPr lang="en-US" sz="2000" i="1">
                                    <a:latin typeface="Cambria Math"/>
                                  </a:rPr>
                                  <m:t>22</m:t>
                                </m:r>
                              </m:sub>
                            </m:sSub>
                          </m:e>
                          <m:e>
                            <m:sSub>
                              <m:sSubPr>
                                <m:ctrlPr>
                                  <a:rPr lang="en-US" sz="2000" i="1">
                                    <a:latin typeface="Cambria Math" panose="02040503050406030204" pitchFamily="18" charset="0"/>
                                  </a:rPr>
                                </m:ctrlPr>
                              </m:sSubPr>
                              <m:e>
                                <m:r>
                                  <a:rPr lang="en-US" sz="2000" i="1">
                                    <a:latin typeface="Cambria Math"/>
                                  </a:rPr>
                                  <m:t>𝜋</m:t>
                                </m:r>
                              </m:e>
                              <m:sub>
                                <m:r>
                                  <a:rPr lang="en-US" sz="2000" i="1">
                                    <a:latin typeface="Cambria Math"/>
                                  </a:rPr>
                                  <m:t>23</m:t>
                                </m:r>
                              </m:sub>
                            </m:sSub>
                          </m:e>
                        </m:eqArr>
                      </m:e>
                    </m:d>
                  </m:oMath>
                </a14:m>
                <a:r>
                  <a:rPr lang="en-US" sz="2000" dirty="0">
                    <a:latin typeface="Gill Sans MT" panose="020B0502020104020203" pitchFamily="34" charset="0"/>
                  </a:rPr>
                  <a:t> ,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a:rPr>
                          <m:t>𝒁</m:t>
                        </m:r>
                      </m:e>
                      <m:sub>
                        <m:r>
                          <a:rPr lang="en-US" sz="2000" i="1">
                            <a:latin typeface="Cambria Math"/>
                          </a:rPr>
                          <m:t>6×4</m:t>
                        </m:r>
                      </m:sub>
                    </m:sSub>
                  </m:oMath>
                </a14:m>
                <a:r>
                  <a:rPr lang="en-US" sz="2000" dirty="0">
                    <a:latin typeface="Gill Sans MT" panose="020B0502020104020203" pitchFamily="34" charset="0"/>
                  </a:rPr>
                  <a:t>=</a:t>
                </a:r>
                <a14:m>
                  <m:oMath xmlns:m="http://schemas.openxmlformats.org/officeDocument/2006/math">
                    <m:d>
                      <m:dPr>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a:rPr lang="en-US" sz="2000" i="1">
                                  <a:latin typeface="Cambria Math"/>
                                </a:rPr>
                                <m:t>1</m:t>
                              </m:r>
                            </m:e>
                            <m:e>
                              <m:r>
                                <a:rPr lang="en-US" sz="2000" i="1">
                                  <a:latin typeface="Cambria Math"/>
                                </a:rPr>
                                <m:t>1</m:t>
                              </m:r>
                            </m:e>
                            <m:e>
                              <m:r>
                                <a:rPr lang="en-US" sz="2000" i="1">
                                  <a:latin typeface="Cambria Math"/>
                                </a:rPr>
                                <m:t>1</m:t>
                              </m:r>
                            </m:e>
                            <m:e>
                              <m:r>
                                <a:rPr lang="en-US" sz="2000" i="1">
                                  <a:latin typeface="Cambria Math"/>
                                </a:rPr>
                                <m:t>0</m:t>
                              </m:r>
                            </m:e>
                          </m:mr>
                          <m:mr>
                            <m:e>
                              <m:r>
                                <a:rPr lang="en-US" sz="2000" i="1">
                                  <a:latin typeface="Cambria Math"/>
                                </a:rPr>
                                <m:t>1</m:t>
                              </m:r>
                            </m:e>
                            <m:e>
                              <m:r>
                                <a:rPr lang="en-US" sz="2000" i="1">
                                  <a:latin typeface="Cambria Math"/>
                                </a:rPr>
                                <m:t>1</m:t>
                              </m:r>
                            </m:e>
                            <m:e>
                              <m:r>
                                <a:rPr lang="en-US" sz="2000" i="1">
                                  <a:latin typeface="Cambria Math"/>
                                </a:rPr>
                                <m:t>0</m:t>
                              </m:r>
                            </m:e>
                            <m:e>
                              <m:r>
                                <a:rPr lang="en-US" sz="2000" i="1">
                                  <a:latin typeface="Cambria Math"/>
                                </a:rPr>
                                <m:t>1</m:t>
                              </m:r>
                            </m:e>
                          </m:mr>
                          <m:mr>
                            <m:e>
                              <m:r>
                                <a:rPr lang="en-US" sz="2000" i="1">
                                  <a:latin typeface="Cambria Math"/>
                                </a:rPr>
                                <m:t>1</m:t>
                              </m:r>
                            </m:e>
                            <m:e>
                              <m:r>
                                <a:rPr lang="en-US" sz="2000" i="1">
                                  <a:latin typeface="Cambria Math"/>
                                </a:rPr>
                                <m:t>1</m:t>
                              </m:r>
                            </m:e>
                            <m:e>
                              <m:r>
                                <a:rPr lang="en-US" sz="2000" i="1">
                                  <a:latin typeface="Cambria Math"/>
                                </a:rPr>
                                <m:t>0</m:t>
                              </m:r>
                            </m:e>
                            <m:e>
                              <m:r>
                                <a:rPr lang="en-US" sz="2000" i="1">
                                  <a:latin typeface="Cambria Math"/>
                                </a:rPr>
                                <m:t>0</m:t>
                              </m:r>
                            </m:e>
                          </m:mr>
                          <m:mr>
                            <m:e>
                              <m:r>
                                <a:rPr lang="en-US" sz="2000" i="1">
                                  <a:latin typeface="Cambria Math"/>
                                </a:rPr>
                                <m:t>1</m:t>
                              </m:r>
                            </m:e>
                            <m:e>
                              <m:r>
                                <a:rPr lang="en-US" sz="2000" i="1">
                                  <a:latin typeface="Cambria Math"/>
                                </a:rPr>
                                <m:t>0</m:t>
                              </m:r>
                            </m:e>
                            <m:e>
                              <m:r>
                                <a:rPr lang="en-US" sz="2000" i="1">
                                  <a:latin typeface="Cambria Math"/>
                                </a:rPr>
                                <m:t>1</m:t>
                              </m:r>
                            </m:e>
                            <m:e>
                              <m:r>
                                <a:rPr lang="en-US" sz="2000" i="1">
                                  <a:latin typeface="Cambria Math"/>
                                </a:rPr>
                                <m:t>0</m:t>
                              </m:r>
                            </m:e>
                          </m:mr>
                          <m:mr>
                            <m:e>
                              <m:r>
                                <a:rPr lang="en-US" sz="2000" i="1">
                                  <a:latin typeface="Cambria Math"/>
                                </a:rPr>
                                <m:t>1</m:t>
                              </m:r>
                            </m:e>
                            <m:e>
                              <m:r>
                                <a:rPr lang="en-US" sz="2000" i="1">
                                  <a:latin typeface="Cambria Math"/>
                                </a:rPr>
                                <m:t>0</m:t>
                              </m:r>
                            </m:e>
                            <m:e>
                              <m:r>
                                <a:rPr lang="en-US" sz="2000" i="1">
                                  <a:latin typeface="Cambria Math"/>
                                </a:rPr>
                                <m:t>0</m:t>
                              </m:r>
                            </m:e>
                            <m:e>
                              <m:r>
                                <a:rPr lang="en-US" sz="2000" i="1">
                                  <a:latin typeface="Cambria Math"/>
                                </a:rPr>
                                <m:t>1</m:t>
                              </m:r>
                            </m:e>
                          </m:mr>
                          <m:mr>
                            <m:e>
                              <m:r>
                                <a:rPr lang="en-US" sz="2000" i="1">
                                  <a:latin typeface="Cambria Math"/>
                                </a:rPr>
                                <m:t>1</m:t>
                              </m:r>
                            </m:e>
                            <m:e>
                              <m:r>
                                <a:rPr lang="en-US" sz="2000" i="1">
                                  <a:latin typeface="Cambria Math"/>
                                </a:rPr>
                                <m:t>0</m:t>
                              </m:r>
                            </m:e>
                            <m:e>
                              <m:r>
                                <a:rPr lang="en-US" sz="2000" i="1">
                                  <a:latin typeface="Cambria Math"/>
                                </a:rPr>
                                <m:t>0</m:t>
                              </m:r>
                            </m:e>
                            <m:e>
                              <m:r>
                                <a:rPr lang="en-US" sz="2000" i="1">
                                  <a:latin typeface="Cambria Math"/>
                                </a:rPr>
                                <m:t>0</m:t>
                              </m:r>
                            </m:e>
                          </m:mr>
                        </m:m>
                      </m:e>
                    </m:d>
                  </m:oMath>
                </a14:m>
                <a:r>
                  <a:rPr lang="en-US" sz="2000" dirty="0">
                    <a:latin typeface="Gill Sans MT" panose="020B0502020104020203" pitchFamily="34" charset="0"/>
                  </a:rPr>
                  <a:t> ,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𝜷</m:t>
                        </m:r>
                      </m:e>
                      <m:sub>
                        <m:r>
                          <a:rPr lang="en-US" sz="2000" i="1">
                            <a:latin typeface="Cambria Math"/>
                          </a:rPr>
                          <m:t>4×1</m:t>
                        </m:r>
                      </m:sub>
                    </m:sSub>
                  </m:oMath>
                </a14:m>
                <a:r>
                  <a:rPr lang="en-US" sz="2000" b="1" dirty="0">
                    <a:latin typeface="Gill Sans MT" panose="020B0502020104020203" pitchFamily="34" charset="0"/>
                  </a:rPr>
                  <a:t> =</a:t>
                </a:r>
                <a14:m>
                  <m:oMath xmlns:m="http://schemas.openxmlformats.org/officeDocument/2006/math">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0</m:t>
                                  </m:r>
                                </m:sub>
                              </m:sSub>
                            </m:e>
                          </m:mr>
                          <m:mr>
                            <m:e>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1</m:t>
                                  </m:r>
                                </m:sub>
                              </m:sSub>
                            </m:e>
                          </m:mr>
                          <m:mr>
                            <m:e>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2</m:t>
                                  </m:r>
                                </m:sub>
                              </m:sSub>
                            </m:e>
                          </m:mr>
                          <m:mr>
                            <m:e>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3</m:t>
                                  </m:r>
                                </m:sub>
                              </m:sSub>
                            </m:e>
                          </m:mr>
                        </m:m>
                      </m:e>
                    </m:d>
                  </m:oMath>
                </a14:m>
                <a:r>
                  <a:rPr lang="en-US" sz="2000" dirty="0">
                    <a:latin typeface="Gill Sans MT" panose="020B0502020104020203" pitchFamily="34" charset="0"/>
                  </a:rPr>
                  <a:t> ,</a:t>
                </a:r>
              </a:p>
              <a:p>
                <a:endParaRPr lang="en-US" sz="20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33400"/>
                <a:ext cx="8229600" cy="6172200"/>
              </a:xfrm>
              <a:blipFill rotWithShape="1">
                <a:blip r:embed="rId2"/>
                <a:stretch>
                  <a:fillRect l="-741" t="-494" r="-96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21</a:t>
            </a:fld>
            <a:endParaRPr lang="en-US">
              <a:latin typeface="Gill Sans MT" panose="020B0502020104020203" pitchFamily="34" charset="0"/>
            </a:endParaRPr>
          </a:p>
        </p:txBody>
      </p:sp>
    </p:spTree>
    <p:extLst>
      <p:ext uri="{BB962C8B-B14F-4D97-AF65-F5344CB8AC3E}">
        <p14:creationId xmlns:p14="http://schemas.microsoft.com/office/powerpoint/2010/main" val="3873300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85800"/>
          </a:xfrm>
        </p:spPr>
        <p:txBody>
          <a:bodyPr>
            <a:normAutofit/>
          </a:bodyPr>
          <a:lstStyle/>
          <a:p>
            <a:pPr algn="l"/>
            <a:r>
              <a:rPr lang="en-US" sz="3200" dirty="0" smtClean="0">
                <a:solidFill>
                  <a:srgbClr val="0000FF"/>
                </a:solidFill>
                <a:latin typeface="Gill Sans MT" panose="020B0502020104020203" pitchFamily="34" charset="0"/>
              </a:rPr>
              <a:t>Methods : Estimation</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533400"/>
                <a:ext cx="8610600" cy="6324600"/>
              </a:xfrm>
            </p:spPr>
            <p:txBody>
              <a:bodyPr>
                <a:noAutofit/>
              </a:bodyPr>
              <a:lstStyle/>
              <a:p>
                <a:pPr marL="0" indent="0">
                  <a:buNone/>
                </a:pPr>
                <a:r>
                  <a:rPr lang="en-US" sz="2400" dirty="0" smtClean="0">
                    <a:latin typeface="Gill Sans MT" panose="020B0502020104020203" pitchFamily="34" charset="0"/>
                  </a:rPr>
                  <a:t>According to the Delong’s method (Delong, Delong &amp; Clarke-Pearson, 1988), </a:t>
                </a:r>
              </a:p>
              <a:p>
                <a:pPr marL="0" indent="0" algn="ctr">
                  <a:buNone/>
                </a:pPr>
                <a:r>
                  <a:rPr lang="en-US" sz="2400" dirty="0" smtClean="0"/>
                  <a:t>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𝜋</m:t>
                            </m:r>
                          </m:e>
                        </m:acc>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Sub>
                    <m:acc>
                      <m:accPr>
                        <m:chr m:val="̇"/>
                        <m:ctrlPr>
                          <a:rPr lang="en-US" sz="2400" i="1">
                            <a:latin typeface="Cambria Math" panose="02040503050406030204" pitchFamily="18" charset="0"/>
                          </a:rPr>
                        </m:ctrlPr>
                      </m:accPr>
                      <m:e>
                        <m:r>
                          <a:rPr lang="en-US" sz="2400" i="1">
                            <a:latin typeface="Cambria Math"/>
                          </a:rPr>
                          <m:t>∼</m:t>
                        </m:r>
                      </m:e>
                    </m:acc>
                    <m:r>
                      <a:rPr lang="en-US" sz="2400" i="1">
                        <a:latin typeface="Cambria Math"/>
                      </a:rPr>
                      <m:t>𝑁</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Sub>
                        <m:r>
                          <a:rPr lang="en-US" sz="2400" i="1">
                            <a:latin typeface="Cambria Math"/>
                          </a:rPr>
                          <m:t>, </m:t>
                        </m:r>
                        <m:sSubSup>
                          <m:sSubSupPr>
                            <m:ctrlPr>
                              <a:rPr lang="en-US" sz="2400" i="1">
                                <a:latin typeface="Cambria Math" panose="02040503050406030204" pitchFamily="18" charset="0"/>
                              </a:rPr>
                            </m:ctrlPr>
                          </m:sSubSupPr>
                          <m:e>
                            <m:r>
                              <a:rPr lang="en-US" sz="2400" b="0" i="1" smtClean="0">
                                <a:latin typeface="Cambria Math"/>
                              </a:rPr>
                              <m:t>𝜎</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up>
                            <m:r>
                              <a:rPr lang="en-US" sz="2400" i="1">
                                <a:latin typeface="Cambria Math"/>
                              </a:rPr>
                              <m:t>2</m:t>
                            </m:r>
                          </m:sup>
                        </m:sSubSup>
                      </m:e>
                    </m:d>
                    <m:r>
                      <a:rPr lang="en-US" sz="2400" i="1">
                        <a:latin typeface="Cambria Math"/>
                      </a:rPr>
                      <m:t>,</m:t>
                    </m:r>
                  </m:oMath>
                </a14:m>
                <a:r>
                  <a:rPr lang="en-US" sz="2400" dirty="0" smtClean="0">
                    <a:latin typeface="Gill Sans MT" panose="020B0502020104020203" pitchFamily="34" charset="0"/>
                  </a:rPr>
                  <a:t>     </a:t>
                </a:r>
                <a14:m>
                  <m:oMath xmlns:m="http://schemas.openxmlformats.org/officeDocument/2006/math">
                    <m:r>
                      <a:rPr lang="en-US" sz="2800" i="1">
                        <a:latin typeface="Cambria Math"/>
                      </a:rPr>
                      <m:t>𝑖</m:t>
                    </m:r>
                    <m:r>
                      <a:rPr lang="en-US" sz="2800" i="1">
                        <a:latin typeface="Cambria Math"/>
                      </a:rPr>
                      <m:t>=1,…,</m:t>
                    </m:r>
                    <m:r>
                      <a:rPr lang="en-US" sz="2800" i="1">
                        <a:latin typeface="Cambria Math"/>
                      </a:rPr>
                      <m:t>𝑛</m:t>
                    </m:r>
                  </m:oMath>
                </a14:m>
                <a:r>
                  <a:rPr lang="en-US" sz="2400" dirty="0" smtClean="0">
                    <a:latin typeface="Gill Sans MT" panose="020B0502020104020203" pitchFamily="34" charset="0"/>
                  </a:rPr>
                  <a:t>;  where</a:t>
                </a:r>
                <a:r>
                  <a:rPr lang="en-US" sz="2400" dirty="0">
                    <a:latin typeface="Gill Sans MT" panose="020B0502020104020203" pitchFamily="34" charset="0"/>
                  </a:rPr>
                  <a:t>, </a:t>
                </a:r>
              </a:p>
              <a:p>
                <a:pPr marL="0" indent="0" algn="ctr">
                  <a:buNone/>
                </a:pP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𝜋</m:t>
                            </m:r>
                          </m:e>
                        </m:acc>
                      </m:e>
                      <m:sub>
                        <m:sSub>
                          <m:sSubPr>
                            <m:ctrlPr>
                              <a:rPr lang="en-US" sz="2400" i="1" smtClean="0">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r>
                      <a:rPr lang="en-US" sz="2400" i="1">
                        <a:latin typeface="Cambria Math"/>
                      </a:rPr>
                      <m:t>=</m:t>
                    </m:r>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a:rPr lang="en-US" sz="2400" i="1">
                                <a:latin typeface="Cambria Math"/>
                              </a:rPr>
                              <m:t>𝑙</m:t>
                            </m:r>
                            <m:r>
                              <a:rPr lang="en-US" sz="2400" i="1">
                                <a:latin typeface="Cambria Math"/>
                              </a:rPr>
                              <m:t>=1</m:t>
                            </m:r>
                          </m:sub>
                          <m:sup>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up>
                                <m:r>
                                  <a:rPr lang="en-US" sz="2400" i="1">
                                    <a:latin typeface="Cambria Math"/>
                                  </a:rPr>
                                  <m:t>𝐴</m:t>
                                </m:r>
                              </m:sup>
                            </m:sSubSup>
                          </m:sup>
                          <m:e>
                            <m:nary>
                              <m:naryPr>
                                <m:chr m:val="∑"/>
                                <m:ctrlPr>
                                  <a:rPr lang="en-US" sz="2400" i="1">
                                    <a:latin typeface="Cambria Math" panose="02040503050406030204" pitchFamily="18" charset="0"/>
                                  </a:rPr>
                                </m:ctrlPr>
                              </m:naryPr>
                              <m:sub>
                                <m:r>
                                  <a:rPr lang="en-US" sz="2400" i="1">
                                    <a:latin typeface="Cambria Math"/>
                                  </a:rPr>
                                  <m:t>𝑗</m:t>
                                </m:r>
                                <m:r>
                                  <a:rPr lang="en-US" sz="2400" i="1">
                                    <a:latin typeface="Cambria Math"/>
                                  </a:rPr>
                                  <m:t>=1</m:t>
                                </m:r>
                              </m:sub>
                              <m:sup>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up>
                                    <m:r>
                                      <a:rPr lang="en-US" sz="2400" i="1">
                                        <a:latin typeface="Cambria Math"/>
                                      </a:rPr>
                                      <m:t>𝐵</m:t>
                                    </m:r>
                                  </m:sup>
                                </m:sSubSup>
                              </m:sup>
                              <m:e>
                                <m:r>
                                  <a:rPr lang="en-US" sz="2400" i="1">
                                    <a:latin typeface="Cambria Math"/>
                                  </a:rPr>
                                  <m:t> </m:t>
                                </m:r>
                              </m:e>
                            </m:nary>
                          </m:e>
                        </m:nary>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𝑙</m:t>
                            </m:r>
                            <m:r>
                              <a:rPr lang="en-US" sz="2400" b="0" i="1" smtClean="0">
                                <a:latin typeface="Cambria Math" panose="02040503050406030204" pitchFamily="18" charset="0"/>
                              </a:rPr>
                              <m:t>𝑗</m:t>
                            </m:r>
                          </m:sub>
                        </m:sSub>
                      </m:num>
                      <m:den>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up>
                            <m:r>
                              <a:rPr lang="en-US" sz="2400" i="1">
                                <a:latin typeface="Cambria Math"/>
                              </a:rPr>
                              <m:t>𝐴</m:t>
                            </m:r>
                          </m:sup>
                        </m:sSubSup>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up>
                            <m:r>
                              <a:rPr lang="en-US" sz="2400" i="1">
                                <a:latin typeface="Cambria Math"/>
                              </a:rPr>
                              <m:t>𝐵</m:t>
                            </m:r>
                          </m:sup>
                        </m:sSubSup>
                      </m:den>
                    </m:f>
                    <m:r>
                      <a:rPr lang="en-US" sz="2400" i="1" smtClean="0">
                        <a:latin typeface="Cambria Math"/>
                      </a:rPr>
                      <m:t>,</m:t>
                    </m:r>
                  </m:oMath>
                </a14:m>
                <a:r>
                  <a:rPr lang="en-US" sz="2400" dirty="0" smtClean="0">
                    <a:latin typeface="Gill Sans MT" panose="020B0502020104020203" pitchFamily="34" charset="0"/>
                  </a:rPr>
                  <a:t>     ….(2)</a:t>
                </a:r>
              </a:p>
              <a:p>
                <a:pPr marL="0" indent="0">
                  <a:buNone/>
                </a:pPr>
                <a:r>
                  <a:rPr lang="en-US" sz="2000" dirty="0" smtClean="0">
                    <a:latin typeface="Gill Sans MT" panose="020B0502020104020203" pitchFamily="34" charset="0"/>
                  </a:rPr>
                  <a:t>where</a:t>
                </a:r>
                <a:r>
                  <a:rPr lang="en-US" sz="2000" dirty="0">
                    <a:latin typeface="Gill Sans MT" panose="020B0502020104020203" pitchFamily="34" charset="0"/>
                  </a:rPr>
                  <a:t>, 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𝑁</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𝑖</m:t>
                            </m:r>
                          </m:e>
                          <m:sub>
                            <m:r>
                              <a:rPr lang="en-US" sz="2000" i="1">
                                <a:latin typeface="Cambria Math" panose="02040503050406030204" pitchFamily="18" charset="0"/>
                              </a:rPr>
                              <m:t>𝑘</m:t>
                            </m:r>
                          </m:sub>
                        </m:sSub>
                      </m:sub>
                    </m:sSub>
                  </m:oMath>
                </a14:m>
                <a:r>
                  <a:rPr lang="en-US" sz="2000" dirty="0">
                    <a:latin typeface="Gill Sans MT" panose="020B0502020104020203" pitchFamily="34" charset="0"/>
                  </a:rPr>
                  <a:t> </a:t>
                </a:r>
                <a:r>
                  <a:rPr lang="en-US" sz="2000" dirty="0" smtClean="0">
                    <a:latin typeface="Gill Sans MT" panose="020B0502020104020203" pitchFamily="34" charset="0"/>
                  </a:rPr>
                  <a:t>be </a:t>
                </a:r>
                <a:r>
                  <a:rPr lang="en-US" sz="2000" dirty="0">
                    <a:latin typeface="Gill Sans MT" panose="020B0502020104020203" pitchFamily="34" charset="0"/>
                  </a:rPr>
                  <a:t>the number of observations with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𝑘</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𝑘</m:t>
                        </m:r>
                      </m:sub>
                    </m:sSub>
                  </m:oMath>
                </a14:m>
                <a:r>
                  <a:rPr lang="en-US" sz="2000" dirty="0">
                    <a:latin typeface="Gill Sans MT" panose="020B0502020104020203" pitchFamily="34" charset="0"/>
                  </a:rPr>
                  <a:t> and with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a:rPr>
                          <m:t>𝑁</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𝑖</m:t>
                            </m:r>
                          </m:e>
                          <m:sub>
                            <m:r>
                              <a:rPr lang="en-US" sz="2000" i="1">
                                <a:latin typeface="Cambria Math" panose="02040503050406030204" pitchFamily="18" charset="0"/>
                              </a:rPr>
                              <m:t>𝑘</m:t>
                            </m:r>
                          </m:sub>
                        </m:sSub>
                      </m:sub>
                      <m:sup>
                        <m:r>
                          <a:rPr lang="en-US" sz="2000" i="1">
                            <a:latin typeface="Cambria Math"/>
                          </a:rPr>
                          <m:t>𝐴</m:t>
                        </m:r>
                      </m:sup>
                    </m:sSubSup>
                  </m:oMath>
                </a14:m>
                <a:r>
                  <a:rPr lang="en-US" sz="2000" dirty="0">
                    <a:latin typeface="Gill Sans MT" panose="020B0502020104020203" pitchFamily="34" charset="0"/>
                  </a:rPr>
                  <a:t> and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a:rPr>
                          <m:t>𝑁</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𝑖</m:t>
                            </m:r>
                          </m:e>
                          <m:sub>
                            <m:r>
                              <a:rPr lang="en-US" sz="2000" i="1">
                                <a:latin typeface="Cambria Math" panose="02040503050406030204" pitchFamily="18" charset="0"/>
                              </a:rPr>
                              <m:t>𝑘</m:t>
                            </m:r>
                          </m:sub>
                        </m:sSub>
                      </m:sub>
                      <m:sup>
                        <m:r>
                          <a:rPr lang="en-US" sz="2000" i="1">
                            <a:latin typeface="Cambria Math"/>
                          </a:rPr>
                          <m:t>𝐵</m:t>
                        </m:r>
                      </m:sup>
                    </m:sSubSup>
                  </m:oMath>
                </a14:m>
                <a:r>
                  <a:rPr lang="en-US" sz="2000" dirty="0">
                    <a:latin typeface="Gill Sans MT" panose="020B0502020104020203" pitchFamily="34"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𝑖</m:t>
                            </m:r>
                          </m:e>
                          <m:sub>
                            <m:r>
                              <a:rPr lang="en-US" sz="2000" i="1">
                                <a:latin typeface="Cambria Math" panose="02040503050406030204" pitchFamily="18" charset="0"/>
                              </a:rPr>
                              <m:t>𝑘</m:t>
                            </m:r>
                          </m:sub>
                        </m:sSub>
                      </m:sub>
                    </m:sSub>
                  </m:oMath>
                </a14:m>
                <a:r>
                  <a:rPr lang="en-US" sz="2000" dirty="0">
                    <a:latin typeface="Gill Sans MT" panose="020B0502020104020203" pitchFamily="34" charset="0"/>
                  </a:rPr>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a:rPr>
                          <m:t>𝑁</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𝑖</m:t>
                            </m:r>
                          </m:e>
                          <m:sub>
                            <m:r>
                              <a:rPr lang="en-US" sz="2000" i="1">
                                <a:latin typeface="Cambria Math" panose="02040503050406030204" pitchFamily="18" charset="0"/>
                              </a:rPr>
                              <m:t>𝑘</m:t>
                            </m:r>
                          </m:sub>
                        </m:sSub>
                      </m:sub>
                      <m:sup>
                        <m:r>
                          <a:rPr lang="en-US" sz="2000" i="1">
                            <a:latin typeface="Cambria Math"/>
                          </a:rPr>
                          <m:t>𝐴</m:t>
                        </m:r>
                      </m:sup>
                    </m:sSubSup>
                    <m:r>
                      <a:rPr lang="en-US" sz="2000" i="1">
                        <a:latin typeface="Cambria Math"/>
                      </a:rPr>
                      <m:t>+</m:t>
                    </m:r>
                    <m:sSubSup>
                      <m:sSubSupPr>
                        <m:ctrlPr>
                          <a:rPr lang="en-US" sz="2000" i="1">
                            <a:latin typeface="Cambria Math" panose="02040503050406030204" pitchFamily="18" charset="0"/>
                          </a:rPr>
                        </m:ctrlPr>
                      </m:sSubSupPr>
                      <m:e>
                        <m:r>
                          <a:rPr lang="en-US" sz="2000" i="1">
                            <a:latin typeface="Cambria Math"/>
                          </a:rPr>
                          <m:t>𝑁</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𝑖</m:t>
                            </m:r>
                          </m:e>
                          <m:sub>
                            <m:r>
                              <a:rPr lang="en-US" sz="2000" i="1">
                                <a:latin typeface="Cambria Math" panose="02040503050406030204" pitchFamily="18" charset="0"/>
                              </a:rPr>
                              <m:t>𝑘</m:t>
                            </m:r>
                          </m:sub>
                        </m:sSub>
                      </m:sub>
                      <m:sup>
                        <m:r>
                          <a:rPr lang="en-US" sz="2000" i="1">
                            <a:latin typeface="Cambria Math"/>
                          </a:rPr>
                          <m:t>𝐵</m:t>
                        </m:r>
                      </m:sup>
                    </m:sSubSup>
                    <m:r>
                      <a:rPr lang="en-US" sz="2000" i="1">
                        <a:latin typeface="Cambria Math"/>
                      </a:rPr>
                      <m:t>).</m:t>
                    </m:r>
                  </m:oMath>
                </a14:m>
                <a:r>
                  <a:rPr lang="en-US" sz="2000" dirty="0">
                    <a:latin typeface="Gill Sans MT" panose="020B0502020104020203" pitchFamily="34" charset="0"/>
                  </a:rPr>
                  <a:t> </a:t>
                </a:r>
                <a:endParaRPr lang="en-US" sz="2000" dirty="0" smtClean="0">
                  <a:latin typeface="Gill Sans MT" panose="020B0502020104020203" pitchFamily="34" charset="0"/>
                </a:endParaRPr>
              </a:p>
              <a:p>
                <a:pPr marL="0" indent="0">
                  <a:buNone/>
                </a:pPr>
                <a:endParaRPr lang="en-US" sz="1800" dirty="0">
                  <a:latin typeface="Gill Sans MT" panose="020B0502020104020203" pitchFamily="34" charset="0"/>
                </a:endParaRPr>
              </a:p>
              <a:p>
                <a:pPr marL="0" indent="0">
                  <a:buNone/>
                </a:pP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𝜋</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oMath>
                </a14:m>
                <a:r>
                  <a:rPr lang="en-US" sz="2400" dirty="0"/>
                  <a:t> is an unbiased estimator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𝜋</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Sub>
                  </m:oMath>
                </a14:m>
                <a:r>
                  <a:rPr lang="en-US" sz="2400" dirty="0"/>
                  <a:t> (proposed by Mann and Whitney (1947))</a:t>
                </a:r>
              </a:p>
              <a:p>
                <a:pPr marL="0" indent="0">
                  <a:buNone/>
                </a:pPr>
                <a:endParaRPr lang="en-US" sz="24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533400"/>
                <a:ext cx="8610600" cy="6324600"/>
              </a:xfrm>
              <a:blipFill rotWithShape="1">
                <a:blip r:embed="rId2"/>
                <a:stretch>
                  <a:fillRect l="-1062" t="-77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22</a:t>
            </a:fld>
            <a:endParaRPr lang="en-US">
              <a:latin typeface="Gill Sans MT" panose="020B0502020104020203" pitchFamily="34" charset="0"/>
            </a:endParaRPr>
          </a:p>
        </p:txBody>
      </p:sp>
    </p:spTree>
    <p:extLst>
      <p:ext uri="{BB962C8B-B14F-4D97-AF65-F5344CB8AC3E}">
        <p14:creationId xmlns:p14="http://schemas.microsoft.com/office/powerpoint/2010/main" val="1317245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85800"/>
          </a:xfrm>
        </p:spPr>
        <p:txBody>
          <a:bodyPr>
            <a:normAutofit/>
          </a:bodyPr>
          <a:lstStyle/>
          <a:p>
            <a:pPr algn="l"/>
            <a:r>
              <a:rPr lang="en-US" sz="3200" dirty="0" smtClean="0">
                <a:solidFill>
                  <a:srgbClr val="0000FF"/>
                </a:solidFill>
                <a:latin typeface="Gill Sans MT" panose="020B0502020104020203" pitchFamily="34" charset="0"/>
              </a:rPr>
              <a:t>Methods : Estimation</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533400"/>
                <a:ext cx="8991600" cy="6324600"/>
              </a:xfrm>
            </p:spPr>
            <p:txBody>
              <a:bodyPr>
                <a:noAutofit/>
              </a:bodyPr>
              <a:lstStyle/>
              <a:p>
                <a:pPr marL="0" indent="0">
                  <a:buNone/>
                </a:pPr>
                <a:r>
                  <a:rPr lang="en-US" sz="1800" dirty="0" smtClean="0">
                    <a:solidFill>
                      <a:schemeClr val="bg1">
                        <a:lumMod val="75000"/>
                      </a:schemeClr>
                    </a:solidFill>
                    <a:latin typeface="Gill Sans MT" panose="020B0502020104020203" pitchFamily="34" charset="0"/>
                  </a:rPr>
                  <a:t>According to the Delong’s method (Delong, Delong &amp; Clarke-Pearson, 1988), </a:t>
                </a:r>
              </a:p>
              <a:p>
                <a:pPr marL="0" indent="0" algn="ctr">
                  <a:buNone/>
                </a:pPr>
                <a:r>
                  <a:rPr lang="en-US" sz="1800" dirty="0">
                    <a:solidFill>
                      <a:schemeClr val="bg1">
                        <a:lumMod val="75000"/>
                      </a:schemeClr>
                    </a:solidFill>
                  </a:rPr>
                  <a:t>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acc>
                          <m:accPr>
                            <m:chr m:val="̂"/>
                            <m:ctrlPr>
                              <a:rPr lang="en-US" sz="1800" i="1">
                                <a:solidFill>
                                  <a:schemeClr val="bg1">
                                    <a:lumMod val="75000"/>
                                  </a:schemeClr>
                                </a:solidFill>
                                <a:latin typeface="Cambria Math" panose="02040503050406030204" pitchFamily="18" charset="0"/>
                              </a:rPr>
                            </m:ctrlPr>
                          </m:accPr>
                          <m:e>
                            <m:r>
                              <a:rPr lang="en-US" sz="1800" i="1">
                                <a:solidFill>
                                  <a:schemeClr val="bg1">
                                    <a:lumMod val="75000"/>
                                  </a:schemeClr>
                                </a:solidFill>
                                <a:latin typeface="Cambria Math"/>
                              </a:rPr>
                              <m:t>𝜋</m:t>
                            </m:r>
                          </m:e>
                        </m:acc>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Sub>
                    <m:acc>
                      <m:accPr>
                        <m:chr m:val="̇"/>
                        <m:ctrlPr>
                          <a:rPr lang="en-US" sz="1800" i="1">
                            <a:solidFill>
                              <a:schemeClr val="bg1">
                                <a:lumMod val="75000"/>
                              </a:schemeClr>
                            </a:solidFill>
                            <a:latin typeface="Cambria Math" panose="02040503050406030204" pitchFamily="18" charset="0"/>
                          </a:rPr>
                        </m:ctrlPr>
                      </m:accPr>
                      <m:e>
                        <m:r>
                          <a:rPr lang="en-US" sz="1800" i="1">
                            <a:solidFill>
                              <a:schemeClr val="bg1">
                                <a:lumMod val="75000"/>
                              </a:schemeClr>
                            </a:solidFill>
                            <a:latin typeface="Cambria Math"/>
                          </a:rPr>
                          <m:t>∼</m:t>
                        </m:r>
                      </m:e>
                    </m:acc>
                    <m:r>
                      <a:rPr lang="en-US" sz="1800" i="1">
                        <a:solidFill>
                          <a:schemeClr val="bg1">
                            <a:lumMod val="75000"/>
                          </a:schemeClr>
                        </a:solidFill>
                        <a:latin typeface="Cambria Math"/>
                      </a:rPr>
                      <m:t>𝑁</m:t>
                    </m:r>
                    <m:d>
                      <m:dPr>
                        <m:ctrlPr>
                          <a:rPr lang="en-US" sz="1800" i="1">
                            <a:solidFill>
                              <a:schemeClr val="bg1">
                                <a:lumMod val="75000"/>
                              </a:schemeClr>
                            </a:solidFill>
                            <a:latin typeface="Cambria Math" panose="02040503050406030204" pitchFamily="18" charset="0"/>
                          </a:rPr>
                        </m:ctrlPr>
                      </m:dPr>
                      <m:e>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𝜋</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Sub>
                        <m:r>
                          <a:rPr lang="en-US" sz="1800" i="1">
                            <a:solidFill>
                              <a:schemeClr val="bg1">
                                <a:lumMod val="75000"/>
                              </a:schemeClr>
                            </a:solidFill>
                            <a:latin typeface="Cambria Math"/>
                          </a:rPr>
                          <m:t>, </m:t>
                        </m:r>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𝜎</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2</m:t>
                            </m:r>
                          </m:sup>
                        </m:sSubSup>
                      </m:e>
                    </m:d>
                    <m:r>
                      <a:rPr lang="en-US" sz="1800" i="1">
                        <a:solidFill>
                          <a:schemeClr val="bg1">
                            <a:lumMod val="75000"/>
                          </a:schemeClr>
                        </a:solidFill>
                        <a:latin typeface="Cambria Math"/>
                      </a:rPr>
                      <m:t>,</m:t>
                    </m:r>
                  </m:oMath>
                </a14:m>
                <a:r>
                  <a:rPr lang="en-US" sz="1800" dirty="0">
                    <a:solidFill>
                      <a:schemeClr val="bg1">
                        <a:lumMod val="75000"/>
                      </a:schemeClr>
                    </a:solidFill>
                    <a:latin typeface="Gill Sans MT" panose="020B0502020104020203" pitchFamily="34" charset="0"/>
                  </a:rPr>
                  <a:t>     </a:t>
                </a:r>
                <a14:m>
                  <m:oMath xmlns:m="http://schemas.openxmlformats.org/officeDocument/2006/math">
                    <m:r>
                      <a:rPr lang="en-US" sz="1800" i="1">
                        <a:solidFill>
                          <a:schemeClr val="bg1">
                            <a:lumMod val="75000"/>
                          </a:schemeClr>
                        </a:solidFill>
                        <a:latin typeface="Cambria Math"/>
                      </a:rPr>
                      <m:t>𝑖</m:t>
                    </m:r>
                    <m:r>
                      <a:rPr lang="en-US" sz="1800" i="1">
                        <a:solidFill>
                          <a:schemeClr val="bg1">
                            <a:lumMod val="75000"/>
                          </a:schemeClr>
                        </a:solidFill>
                        <a:latin typeface="Cambria Math"/>
                      </a:rPr>
                      <m:t>=1,…,</m:t>
                    </m:r>
                    <m:r>
                      <a:rPr lang="en-US" sz="1800" i="1">
                        <a:solidFill>
                          <a:schemeClr val="bg1">
                            <a:lumMod val="75000"/>
                          </a:schemeClr>
                        </a:solidFill>
                        <a:latin typeface="Cambria Math"/>
                      </a:rPr>
                      <m:t>𝑛</m:t>
                    </m:r>
                  </m:oMath>
                </a14:m>
                <a:r>
                  <a:rPr lang="en-US" sz="1800" dirty="0">
                    <a:solidFill>
                      <a:schemeClr val="bg1">
                        <a:lumMod val="75000"/>
                      </a:schemeClr>
                    </a:solidFill>
                    <a:latin typeface="Gill Sans MT" panose="020B0502020104020203" pitchFamily="34" charset="0"/>
                  </a:rPr>
                  <a:t>;  where, </a:t>
                </a:r>
              </a:p>
              <a:p>
                <a:pPr marL="0" indent="0" algn="ctr">
                  <a:buNone/>
                </a:pPr>
                <a14:m>
                  <m:oMath xmlns:m="http://schemas.openxmlformats.org/officeDocument/2006/math">
                    <m:sSub>
                      <m:sSubPr>
                        <m:ctrlPr>
                          <a:rPr lang="en-US" sz="2800" i="1" smtClean="0">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a:rPr>
                              <m:t>𝜋</m:t>
                            </m:r>
                          </m:e>
                        </m:acc>
                      </m:e>
                      <m: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𝑖</m:t>
                            </m:r>
                          </m:e>
                          <m:sub>
                            <m:r>
                              <a:rPr lang="en-US" sz="2800" i="1">
                                <a:solidFill>
                                  <a:schemeClr val="tx1"/>
                                </a:solidFill>
                                <a:latin typeface="Cambria Math"/>
                              </a:rPr>
                              <m:t>1</m:t>
                            </m:r>
                          </m:sub>
                        </m:sSub>
                        <m:r>
                          <a:rPr lang="en-US" sz="2800" i="1">
                            <a:solidFill>
                              <a:schemeClr val="tx1"/>
                            </a:solidFill>
                            <a:latin typeface="Cambria Math"/>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𝑖</m:t>
                            </m:r>
                          </m:e>
                          <m:sub>
                            <m:r>
                              <a:rPr lang="en-US" sz="2800" i="1">
                                <a:solidFill>
                                  <a:schemeClr val="tx1"/>
                                </a:solidFill>
                                <a:latin typeface="Cambria Math"/>
                              </a:rPr>
                              <m:t>𝑘</m:t>
                            </m:r>
                          </m:sub>
                        </m:sSub>
                      </m:sub>
                    </m:sSub>
                    <m:r>
                      <a:rPr lang="en-US" sz="2800" i="1">
                        <a:solidFill>
                          <a:schemeClr val="tx1"/>
                        </a:solidFill>
                        <a:latin typeface="Cambria Math"/>
                      </a:rPr>
                      <m:t>=</m:t>
                    </m:r>
                    <m:f>
                      <m:fPr>
                        <m:ctrlPr>
                          <a:rPr lang="en-US" sz="2800" i="1">
                            <a:solidFill>
                              <a:schemeClr val="tx1"/>
                            </a:solidFill>
                            <a:latin typeface="Cambria Math" panose="02040503050406030204" pitchFamily="18" charset="0"/>
                          </a:rPr>
                        </m:ctrlPr>
                      </m:fPr>
                      <m:num>
                        <m:nary>
                          <m:naryPr>
                            <m:chr m:val="∑"/>
                            <m:ctrlPr>
                              <a:rPr lang="en-US" sz="2800" i="1">
                                <a:solidFill>
                                  <a:schemeClr val="tx1"/>
                                </a:solidFill>
                                <a:latin typeface="Cambria Math" panose="02040503050406030204" pitchFamily="18" charset="0"/>
                              </a:rPr>
                            </m:ctrlPr>
                          </m:naryPr>
                          <m:sub>
                            <m:r>
                              <a:rPr lang="en-US" sz="2800" i="1">
                                <a:solidFill>
                                  <a:schemeClr val="tx1"/>
                                </a:solidFill>
                                <a:latin typeface="Cambria Math"/>
                              </a:rPr>
                              <m:t>𝑙</m:t>
                            </m:r>
                            <m:r>
                              <a:rPr lang="en-US" sz="2800" i="1">
                                <a:solidFill>
                                  <a:schemeClr val="tx1"/>
                                </a:solidFill>
                                <a:latin typeface="Cambria Math"/>
                              </a:rPr>
                              <m:t>=1</m:t>
                            </m:r>
                          </m:sub>
                          <m:sup>
                            <m:sSubSup>
                              <m:sSubSupPr>
                                <m:ctrlPr>
                                  <a:rPr lang="en-US" sz="2800" i="1">
                                    <a:solidFill>
                                      <a:schemeClr val="tx1"/>
                                    </a:solidFill>
                                    <a:latin typeface="Cambria Math" panose="02040503050406030204" pitchFamily="18" charset="0"/>
                                  </a:rPr>
                                </m:ctrlPr>
                              </m:sSubSupPr>
                              <m:e>
                                <m:r>
                                  <a:rPr lang="en-US" sz="2800" i="1">
                                    <a:solidFill>
                                      <a:schemeClr val="tx1"/>
                                    </a:solidFill>
                                    <a:latin typeface="Cambria Math"/>
                                  </a:rPr>
                                  <m:t>𝑁</m:t>
                                </m:r>
                              </m:e>
                              <m: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𝑖</m:t>
                                    </m:r>
                                  </m:e>
                                  <m:sub>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𝑖</m:t>
                                    </m:r>
                                  </m:e>
                                  <m:sub>
                                    <m:r>
                                      <a:rPr lang="en-US" sz="2800" i="1">
                                        <a:solidFill>
                                          <a:schemeClr val="tx1"/>
                                        </a:solidFill>
                                        <a:latin typeface="Cambria Math" panose="02040503050406030204" pitchFamily="18" charset="0"/>
                                      </a:rPr>
                                      <m:t>𝑘</m:t>
                                    </m:r>
                                  </m:sub>
                                </m:sSub>
                              </m:sub>
                              <m:sup>
                                <m:r>
                                  <a:rPr lang="en-US" sz="2800" i="1">
                                    <a:solidFill>
                                      <a:schemeClr val="tx1"/>
                                    </a:solidFill>
                                    <a:latin typeface="Cambria Math"/>
                                  </a:rPr>
                                  <m:t>𝐴</m:t>
                                </m:r>
                              </m:sup>
                            </m:sSubSup>
                          </m:sup>
                          <m:e>
                            <m:nary>
                              <m:naryPr>
                                <m:chr m:val="∑"/>
                                <m:ctrlPr>
                                  <a:rPr lang="en-US" sz="2800" i="1">
                                    <a:solidFill>
                                      <a:schemeClr val="tx1"/>
                                    </a:solidFill>
                                    <a:latin typeface="Cambria Math" panose="02040503050406030204" pitchFamily="18" charset="0"/>
                                  </a:rPr>
                                </m:ctrlPr>
                              </m:naryPr>
                              <m:sub>
                                <m:r>
                                  <a:rPr lang="en-US" sz="2800" i="1">
                                    <a:solidFill>
                                      <a:schemeClr val="tx1"/>
                                    </a:solidFill>
                                    <a:latin typeface="Cambria Math"/>
                                  </a:rPr>
                                  <m:t>𝑗</m:t>
                                </m:r>
                                <m:r>
                                  <a:rPr lang="en-US" sz="2800" i="1">
                                    <a:solidFill>
                                      <a:schemeClr val="tx1"/>
                                    </a:solidFill>
                                    <a:latin typeface="Cambria Math"/>
                                  </a:rPr>
                                  <m:t>=1</m:t>
                                </m:r>
                              </m:sub>
                              <m:sup>
                                <m:sSubSup>
                                  <m:sSubSupPr>
                                    <m:ctrlPr>
                                      <a:rPr lang="en-US" sz="2800" i="1">
                                        <a:solidFill>
                                          <a:schemeClr val="tx1"/>
                                        </a:solidFill>
                                        <a:latin typeface="Cambria Math" panose="02040503050406030204" pitchFamily="18" charset="0"/>
                                      </a:rPr>
                                    </m:ctrlPr>
                                  </m:sSubSupPr>
                                  <m:e>
                                    <m:r>
                                      <a:rPr lang="en-US" sz="2800" i="1">
                                        <a:solidFill>
                                          <a:schemeClr val="tx1"/>
                                        </a:solidFill>
                                        <a:latin typeface="Cambria Math"/>
                                      </a:rPr>
                                      <m:t>𝑁</m:t>
                                    </m:r>
                                  </m:e>
                                  <m: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𝑖</m:t>
                                        </m:r>
                                      </m:e>
                                      <m:sub>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𝑖</m:t>
                                        </m:r>
                                      </m:e>
                                      <m:sub>
                                        <m:r>
                                          <a:rPr lang="en-US" sz="2800" i="1">
                                            <a:solidFill>
                                              <a:schemeClr val="tx1"/>
                                            </a:solidFill>
                                            <a:latin typeface="Cambria Math" panose="02040503050406030204" pitchFamily="18" charset="0"/>
                                          </a:rPr>
                                          <m:t>𝑘</m:t>
                                        </m:r>
                                      </m:sub>
                                    </m:sSub>
                                  </m:sub>
                                  <m:sup>
                                    <m:r>
                                      <a:rPr lang="en-US" sz="2800" i="1">
                                        <a:solidFill>
                                          <a:schemeClr val="tx1"/>
                                        </a:solidFill>
                                        <a:latin typeface="Cambria Math"/>
                                      </a:rPr>
                                      <m:t>𝐵</m:t>
                                    </m:r>
                                  </m:sup>
                                </m:sSubSup>
                              </m:sup>
                              <m:e>
                                <m:r>
                                  <a:rPr lang="en-US" sz="2800" i="1">
                                    <a:solidFill>
                                      <a:schemeClr val="tx1"/>
                                    </a:solidFill>
                                    <a:latin typeface="Cambria Math"/>
                                  </a:rPr>
                                  <m:t> </m:t>
                                </m:r>
                              </m:e>
                            </m:nary>
                          </m:e>
                        </m:nary>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𝐼</m:t>
                            </m:r>
                          </m:e>
                          <m:sub>
                            <m:r>
                              <a:rPr lang="en-US" sz="2800" i="1">
                                <a:solidFill>
                                  <a:schemeClr val="tx1"/>
                                </a:solidFill>
                                <a:latin typeface="Cambria Math"/>
                              </a:rPr>
                              <m:t>𝑙</m:t>
                            </m:r>
                            <m:r>
                              <a:rPr lang="en-US" sz="2800" i="1">
                                <a:solidFill>
                                  <a:schemeClr val="tx1"/>
                                </a:solidFill>
                                <a:latin typeface="Cambria Math" panose="02040503050406030204" pitchFamily="18" charset="0"/>
                              </a:rPr>
                              <m:t>𝑗</m:t>
                            </m:r>
                          </m:sub>
                        </m:sSub>
                      </m:num>
                      <m:den>
                        <m:sSubSup>
                          <m:sSubSupPr>
                            <m:ctrlPr>
                              <a:rPr lang="en-US" sz="2800" i="1">
                                <a:solidFill>
                                  <a:schemeClr val="tx1"/>
                                </a:solidFill>
                                <a:latin typeface="Cambria Math" panose="02040503050406030204" pitchFamily="18" charset="0"/>
                              </a:rPr>
                            </m:ctrlPr>
                          </m:sSubSupPr>
                          <m:e>
                            <m:r>
                              <a:rPr lang="en-US" sz="2800" i="1">
                                <a:solidFill>
                                  <a:schemeClr val="tx1"/>
                                </a:solidFill>
                                <a:latin typeface="Cambria Math"/>
                              </a:rPr>
                              <m:t>𝑁</m:t>
                            </m:r>
                          </m:e>
                          <m: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𝑖</m:t>
                                </m:r>
                              </m:e>
                              <m:sub>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𝑖</m:t>
                                </m:r>
                              </m:e>
                              <m:sub>
                                <m:r>
                                  <a:rPr lang="en-US" sz="2800" i="1">
                                    <a:solidFill>
                                      <a:schemeClr val="tx1"/>
                                    </a:solidFill>
                                    <a:latin typeface="Cambria Math" panose="02040503050406030204" pitchFamily="18" charset="0"/>
                                  </a:rPr>
                                  <m:t>𝑘</m:t>
                                </m:r>
                              </m:sub>
                            </m:sSub>
                          </m:sub>
                          <m:sup>
                            <m:r>
                              <a:rPr lang="en-US" sz="2800" i="1">
                                <a:solidFill>
                                  <a:schemeClr val="tx1"/>
                                </a:solidFill>
                                <a:latin typeface="Cambria Math"/>
                              </a:rPr>
                              <m:t>𝐴</m:t>
                            </m:r>
                          </m:sup>
                        </m:sSubSup>
                        <m:sSubSup>
                          <m:sSubSupPr>
                            <m:ctrlPr>
                              <a:rPr lang="en-US" sz="2800" i="1">
                                <a:solidFill>
                                  <a:schemeClr val="tx1"/>
                                </a:solidFill>
                                <a:latin typeface="Cambria Math" panose="02040503050406030204" pitchFamily="18" charset="0"/>
                              </a:rPr>
                            </m:ctrlPr>
                          </m:sSubSupPr>
                          <m:e>
                            <m:r>
                              <a:rPr lang="en-US" sz="2800" i="1">
                                <a:solidFill>
                                  <a:schemeClr val="tx1"/>
                                </a:solidFill>
                                <a:latin typeface="Cambria Math"/>
                              </a:rPr>
                              <m:t>𝑁</m:t>
                            </m:r>
                          </m:e>
                          <m: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𝑖</m:t>
                                </m:r>
                              </m:e>
                              <m:sub>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𝑖</m:t>
                                </m:r>
                              </m:e>
                              <m:sub>
                                <m:r>
                                  <a:rPr lang="en-US" sz="2800" i="1">
                                    <a:solidFill>
                                      <a:schemeClr val="tx1"/>
                                    </a:solidFill>
                                    <a:latin typeface="Cambria Math" panose="02040503050406030204" pitchFamily="18" charset="0"/>
                                  </a:rPr>
                                  <m:t>𝑘</m:t>
                                </m:r>
                              </m:sub>
                            </m:sSub>
                          </m:sub>
                          <m:sup>
                            <m:r>
                              <a:rPr lang="en-US" sz="2800" i="1">
                                <a:solidFill>
                                  <a:schemeClr val="tx1"/>
                                </a:solidFill>
                                <a:latin typeface="Cambria Math"/>
                              </a:rPr>
                              <m:t>𝐵</m:t>
                            </m:r>
                          </m:sup>
                        </m:sSubSup>
                      </m:den>
                    </m:f>
                    <m:r>
                      <a:rPr lang="en-US" sz="2800" i="1">
                        <a:solidFill>
                          <a:schemeClr val="tx1"/>
                        </a:solidFill>
                        <a:latin typeface="Cambria Math"/>
                      </a:rPr>
                      <m:t>,</m:t>
                    </m:r>
                  </m:oMath>
                </a14:m>
                <a:r>
                  <a:rPr lang="en-US" sz="2800" dirty="0">
                    <a:solidFill>
                      <a:schemeClr val="tx1"/>
                    </a:solidFill>
                    <a:latin typeface="Gill Sans MT" panose="020B0502020104020203" pitchFamily="34" charset="0"/>
                  </a:rPr>
                  <a:t>     ….(2)</a:t>
                </a:r>
              </a:p>
              <a:p>
                <a:pPr marL="0" indent="0">
                  <a:buNone/>
                </a:pPr>
                <a:r>
                  <a:rPr lang="en-US" sz="1800" dirty="0">
                    <a:solidFill>
                      <a:schemeClr val="bg1">
                        <a:lumMod val="75000"/>
                      </a:schemeClr>
                    </a:solidFill>
                    <a:latin typeface="Gill Sans MT" panose="020B0502020104020203" pitchFamily="34" charset="0"/>
                  </a:rPr>
                  <a:t>where, let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Sub>
                  </m:oMath>
                </a14:m>
                <a:r>
                  <a:rPr lang="en-US" sz="1800" dirty="0">
                    <a:solidFill>
                      <a:schemeClr val="bg1">
                        <a:lumMod val="75000"/>
                      </a:schemeClr>
                    </a:solidFill>
                    <a:latin typeface="Gill Sans MT" panose="020B0502020104020203" pitchFamily="34" charset="0"/>
                  </a:rPr>
                  <a:t> be the number of observations with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1</m:t>
                        </m:r>
                      </m:sub>
                    </m:sSub>
                    <m:r>
                      <a:rPr lang="en-US" sz="1800" i="1">
                        <a:solidFill>
                          <a:schemeClr val="bg1">
                            <a:lumMod val="75000"/>
                          </a:schemeClr>
                        </a:solidFill>
                        <a:latin typeface="Cambria Math"/>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𝑖</m:t>
                        </m:r>
                      </m:e>
                      <m:sub>
                        <m:r>
                          <a:rPr lang="en-US" sz="1800" i="1">
                            <a:solidFill>
                              <a:schemeClr val="bg1">
                                <a:lumMod val="75000"/>
                              </a:schemeClr>
                            </a:solidFill>
                            <a:latin typeface="Cambria Math"/>
                          </a:rPr>
                          <m:t>1</m:t>
                        </m:r>
                      </m:sub>
                    </m:sSub>
                    <m:r>
                      <a:rPr lang="en-US" sz="1800" i="1">
                        <a:solidFill>
                          <a:schemeClr val="bg1">
                            <a:lumMod val="75000"/>
                          </a:schemeClr>
                        </a:solidFill>
                        <a:latin typeface="Cambria Math"/>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𝑘</m:t>
                        </m:r>
                      </m:sub>
                    </m:sSub>
                    <m:r>
                      <a:rPr lang="en-US" sz="1800" i="1">
                        <a:solidFill>
                          <a:schemeClr val="bg1">
                            <a:lumMod val="75000"/>
                          </a:schemeClr>
                        </a:solidFill>
                        <a:latin typeface="Cambria Math"/>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𝑖</m:t>
                        </m:r>
                      </m:e>
                      <m:sub>
                        <m:r>
                          <a:rPr lang="en-US" sz="1800" i="1">
                            <a:solidFill>
                              <a:schemeClr val="bg1">
                                <a:lumMod val="75000"/>
                              </a:schemeClr>
                            </a:solidFill>
                            <a:latin typeface="Cambria Math"/>
                          </a:rPr>
                          <m:t>𝑘</m:t>
                        </m:r>
                      </m:sub>
                    </m:sSub>
                  </m:oMath>
                </a14:m>
                <a:r>
                  <a:rPr lang="en-US" sz="1800" dirty="0">
                    <a:solidFill>
                      <a:schemeClr val="bg1">
                        <a:lumMod val="75000"/>
                      </a:schemeClr>
                    </a:solidFill>
                    <a:latin typeface="Gill Sans MT" panose="020B0502020104020203" pitchFamily="34" charset="0"/>
                  </a:rPr>
                  <a:t> and with </a:t>
                </a:r>
                <a14:m>
                  <m:oMath xmlns:m="http://schemas.openxmlformats.org/officeDocument/2006/math">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𝐴</m:t>
                        </m:r>
                      </m:sup>
                    </m:sSubSup>
                  </m:oMath>
                </a14:m>
                <a:r>
                  <a:rPr lang="en-US" sz="1800" dirty="0">
                    <a:solidFill>
                      <a:schemeClr val="bg1">
                        <a:lumMod val="75000"/>
                      </a:schemeClr>
                    </a:solidFill>
                    <a:latin typeface="Gill Sans MT" panose="020B0502020104020203" pitchFamily="34" charset="0"/>
                  </a:rPr>
                  <a:t> and </a:t>
                </a:r>
                <a14:m>
                  <m:oMath xmlns:m="http://schemas.openxmlformats.org/officeDocument/2006/math">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𝐵</m:t>
                        </m:r>
                      </m:sup>
                    </m:sSubSup>
                  </m:oMath>
                </a14:m>
                <a:r>
                  <a:rPr lang="en-US" sz="1800" dirty="0">
                    <a:solidFill>
                      <a:schemeClr val="bg1">
                        <a:lumMod val="75000"/>
                      </a:schemeClr>
                    </a:solidFill>
                    <a:latin typeface="Gill Sans MT" panose="020B0502020104020203" pitchFamily="34" charset="0"/>
                  </a:rPr>
                  <a:t>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Sub>
                  </m:oMath>
                </a14:m>
                <a:r>
                  <a:rPr lang="en-US" sz="1800" dirty="0">
                    <a:solidFill>
                      <a:schemeClr val="bg1">
                        <a:lumMod val="75000"/>
                      </a:schemeClr>
                    </a:solidFill>
                    <a:latin typeface="Gill Sans MT" panose="020B0502020104020203" pitchFamily="34" charset="0"/>
                  </a:rPr>
                  <a:t>= </a:t>
                </a:r>
                <a14:m>
                  <m:oMath xmlns:m="http://schemas.openxmlformats.org/officeDocument/2006/math">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𝐴</m:t>
                        </m:r>
                      </m:sup>
                    </m:sSubSup>
                    <m:r>
                      <a:rPr lang="en-US" sz="1800" i="1">
                        <a:solidFill>
                          <a:schemeClr val="bg1">
                            <a:lumMod val="75000"/>
                          </a:schemeClr>
                        </a:solidFill>
                        <a:latin typeface="Cambria Math"/>
                      </a:rPr>
                      <m:t>+</m:t>
                    </m:r>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𝐵</m:t>
                        </m:r>
                      </m:sup>
                    </m:sSubSup>
                    <m:r>
                      <a:rPr lang="en-US" sz="1800" i="1">
                        <a:solidFill>
                          <a:schemeClr val="bg1">
                            <a:lumMod val="75000"/>
                          </a:schemeClr>
                        </a:solidFill>
                        <a:latin typeface="Cambria Math"/>
                      </a:rPr>
                      <m:t>).</m:t>
                    </m:r>
                  </m:oMath>
                </a14:m>
                <a:r>
                  <a:rPr lang="en-US" sz="1800" dirty="0">
                    <a:solidFill>
                      <a:schemeClr val="bg1">
                        <a:lumMod val="75000"/>
                      </a:schemeClr>
                    </a:solidFill>
                    <a:latin typeface="Gill Sans MT" panose="020B0502020104020203" pitchFamily="34" charset="0"/>
                  </a:rPr>
                  <a:t> </a:t>
                </a:r>
              </a:p>
              <a:p>
                <a:pPr marL="0" indent="0" algn="ctr">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𝐼</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r>
                          <a:rPr lang="en-US" sz="2800" i="1">
                            <a:latin typeface="Cambria Math"/>
                          </a:rPr>
                          <m:t>; </m:t>
                        </m:r>
                        <m:r>
                          <a:rPr lang="en-US" sz="2800" i="1">
                            <a:latin typeface="Cambria Math"/>
                          </a:rPr>
                          <m:t>𝑙𝑗</m:t>
                        </m:r>
                      </m:sub>
                    </m:sSub>
                    <m:r>
                      <a:rPr lang="en-US" sz="2800" i="1">
                        <a:latin typeface="Cambria Math"/>
                      </a:rPr>
                      <m:t>=</m:t>
                    </m:r>
                    <m:d>
                      <m:dPr>
                        <m:begChr m:val="{"/>
                        <m:endChr m:val=""/>
                        <m:ctrlPr>
                          <a:rPr lang="en-US" sz="2800" i="1">
                            <a:latin typeface="Cambria Math" panose="02040503050406030204" pitchFamily="18" charset="0"/>
                          </a:rPr>
                        </m:ctrlPr>
                      </m:dPr>
                      <m:e>
                        <m:eqArr>
                          <m:eqArrPr>
                            <m:ctrlPr>
                              <a:rPr lang="en-US" sz="2800" i="1">
                                <a:latin typeface="Cambria Math" panose="02040503050406030204" pitchFamily="18" charset="0"/>
                              </a:rPr>
                            </m:ctrlPr>
                          </m:eqArrPr>
                          <m:e>
                            <m:r>
                              <a:rPr lang="en-US" sz="2800" i="1">
                                <a:latin typeface="Cambria Math"/>
                              </a:rPr>
                              <m:t>1,  </m:t>
                            </m:r>
                            <m:sSubSup>
                              <m:sSubSupPr>
                                <m:ctrlPr>
                                  <a:rPr lang="en-US" sz="2800" i="1">
                                    <a:latin typeface="Cambria Math" panose="02040503050406030204" pitchFamily="18" charset="0"/>
                                  </a:rPr>
                                </m:ctrlPr>
                              </m:sSubSupPr>
                              <m:e>
                                <m:r>
                                  <a:rPr lang="en-US" sz="2800" i="1">
                                    <a:latin typeface="Cambria Math"/>
                                  </a:rPr>
                                  <m:t>𝑌</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r>
                                  <a:rPr lang="en-US" sz="2800" i="1">
                                    <a:latin typeface="Cambria Math"/>
                                  </a:rPr>
                                  <m:t>; </m:t>
                                </m:r>
                                <m:r>
                                  <a:rPr lang="en-US" sz="2800" i="1">
                                    <a:latin typeface="Cambria Math"/>
                                  </a:rPr>
                                  <m:t>𝑙</m:t>
                                </m:r>
                              </m:sub>
                              <m:sup>
                                <m:r>
                                  <a:rPr lang="en-US" sz="2800" i="1">
                                    <a:latin typeface="Cambria Math"/>
                                  </a:rPr>
                                  <m:t>𝐴</m:t>
                                </m:r>
                              </m:sup>
                            </m:sSubSup>
                            <m:r>
                              <a:rPr lang="en-US" sz="2800" i="1">
                                <a:latin typeface="Cambria Math"/>
                              </a:rPr>
                              <m:t>&gt;</m:t>
                            </m:r>
                            <m:sSubSup>
                              <m:sSubSupPr>
                                <m:ctrlPr>
                                  <a:rPr lang="en-US" sz="2800" i="1">
                                    <a:latin typeface="Cambria Math" panose="02040503050406030204" pitchFamily="18" charset="0"/>
                                  </a:rPr>
                                </m:ctrlPr>
                              </m:sSubSupPr>
                              <m:e>
                                <m:r>
                                  <a:rPr lang="en-US" sz="2800" i="1">
                                    <a:latin typeface="Cambria Math"/>
                                  </a:rPr>
                                  <m:t>𝑌</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r>
                                  <a:rPr lang="en-US" sz="2800" i="1">
                                    <a:latin typeface="Cambria Math"/>
                                  </a:rPr>
                                  <m:t>; </m:t>
                                </m:r>
                                <m:r>
                                  <a:rPr lang="en-US" sz="2800" i="1">
                                    <a:latin typeface="Cambria Math"/>
                                  </a:rPr>
                                  <m:t>𝑗</m:t>
                                </m:r>
                              </m:sub>
                              <m:sup>
                                <m:r>
                                  <a:rPr lang="en-US" sz="2800" i="1">
                                    <a:latin typeface="Cambria Math"/>
                                  </a:rPr>
                                  <m:t>𝐵</m:t>
                                </m:r>
                              </m:sup>
                            </m:sSubSup>
                            <m:r>
                              <a:rPr lang="en-US" sz="2800" i="1">
                                <a:latin typeface="Cambria Math"/>
                              </a:rPr>
                              <m:t>,</m:t>
                            </m:r>
                          </m:e>
                          <m:e>
                            <m:f>
                              <m:fPr>
                                <m:ctrlPr>
                                  <a:rPr lang="en-US" sz="2800" i="1">
                                    <a:latin typeface="Cambria Math" panose="02040503050406030204" pitchFamily="18" charset="0"/>
                                  </a:rPr>
                                </m:ctrlPr>
                              </m:fPr>
                              <m:num>
                                <m:r>
                                  <a:rPr lang="en-US" sz="2800" i="1">
                                    <a:latin typeface="Cambria Math"/>
                                  </a:rPr>
                                  <m:t>1</m:t>
                                </m:r>
                              </m:num>
                              <m:den>
                                <m:r>
                                  <a:rPr lang="en-US" sz="2800" i="1">
                                    <a:latin typeface="Cambria Math"/>
                                  </a:rPr>
                                  <m:t>2</m:t>
                                </m:r>
                              </m:den>
                            </m:f>
                            <m:r>
                              <a:rPr lang="en-US" sz="2800" i="1">
                                <a:latin typeface="Cambria Math"/>
                              </a:rPr>
                              <m:t>,  </m:t>
                            </m:r>
                            <m:sSubSup>
                              <m:sSubSupPr>
                                <m:ctrlPr>
                                  <a:rPr lang="en-US" sz="2800" i="1">
                                    <a:latin typeface="Cambria Math" panose="02040503050406030204" pitchFamily="18" charset="0"/>
                                  </a:rPr>
                                </m:ctrlPr>
                              </m:sSubSupPr>
                              <m:e>
                                <m:r>
                                  <a:rPr lang="en-US" sz="2800" i="1">
                                    <a:latin typeface="Cambria Math"/>
                                  </a:rPr>
                                  <m:t>𝑌</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r>
                                  <a:rPr lang="en-US" sz="2800" i="1">
                                    <a:latin typeface="Cambria Math"/>
                                  </a:rPr>
                                  <m:t>; </m:t>
                                </m:r>
                                <m:r>
                                  <a:rPr lang="en-US" sz="2800" i="1">
                                    <a:latin typeface="Cambria Math"/>
                                  </a:rPr>
                                  <m:t>𝑙</m:t>
                                </m:r>
                              </m:sub>
                              <m:sup>
                                <m:r>
                                  <a:rPr lang="en-US" sz="2800" i="1">
                                    <a:latin typeface="Cambria Math"/>
                                  </a:rPr>
                                  <m:t>𝐴</m:t>
                                </m:r>
                              </m:sup>
                            </m:sSubSup>
                            <m:r>
                              <a:rPr lang="en-US" sz="2800" i="1">
                                <a:latin typeface="Cambria Math"/>
                              </a:rPr>
                              <m:t>=</m:t>
                            </m:r>
                            <m:sSubSup>
                              <m:sSubSupPr>
                                <m:ctrlPr>
                                  <a:rPr lang="en-US" sz="2800" i="1">
                                    <a:latin typeface="Cambria Math" panose="02040503050406030204" pitchFamily="18" charset="0"/>
                                  </a:rPr>
                                </m:ctrlPr>
                              </m:sSubSupPr>
                              <m:e>
                                <m:r>
                                  <a:rPr lang="en-US" sz="2800" i="1">
                                    <a:latin typeface="Cambria Math"/>
                                  </a:rPr>
                                  <m:t>𝑌</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r>
                                  <a:rPr lang="en-US" sz="2800" i="1">
                                    <a:latin typeface="Cambria Math"/>
                                  </a:rPr>
                                  <m:t>; </m:t>
                                </m:r>
                                <m:r>
                                  <a:rPr lang="en-US" sz="2800" i="1">
                                    <a:latin typeface="Cambria Math"/>
                                  </a:rPr>
                                  <m:t>𝑗</m:t>
                                </m:r>
                              </m:sub>
                              <m:sup>
                                <m:r>
                                  <a:rPr lang="en-US" sz="2800" i="1">
                                    <a:latin typeface="Cambria Math"/>
                                  </a:rPr>
                                  <m:t>𝐵</m:t>
                                </m:r>
                              </m:sup>
                            </m:sSubSup>
                            <m:r>
                              <a:rPr lang="en-US" sz="2800" i="1">
                                <a:latin typeface="Cambria Math"/>
                              </a:rPr>
                              <m:t>,</m:t>
                            </m:r>
                          </m:e>
                          <m:e>
                            <m:r>
                              <a:rPr lang="en-US" sz="2800" i="1">
                                <a:latin typeface="Cambria Math"/>
                              </a:rPr>
                              <m:t>0,  </m:t>
                            </m:r>
                            <m:sSubSup>
                              <m:sSubSupPr>
                                <m:ctrlPr>
                                  <a:rPr lang="en-US" sz="2800" i="1">
                                    <a:latin typeface="Cambria Math" panose="02040503050406030204" pitchFamily="18" charset="0"/>
                                  </a:rPr>
                                </m:ctrlPr>
                              </m:sSubSupPr>
                              <m:e>
                                <m:r>
                                  <a:rPr lang="en-US" sz="2800" i="1">
                                    <a:latin typeface="Cambria Math"/>
                                  </a:rPr>
                                  <m:t>𝑌</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r>
                                  <a:rPr lang="en-US" sz="2800" i="1">
                                    <a:latin typeface="Cambria Math"/>
                                  </a:rPr>
                                  <m:t>; </m:t>
                                </m:r>
                                <m:r>
                                  <a:rPr lang="en-US" sz="2800" i="1">
                                    <a:latin typeface="Cambria Math"/>
                                  </a:rPr>
                                  <m:t>𝑙</m:t>
                                </m:r>
                              </m:sub>
                              <m:sup>
                                <m:r>
                                  <a:rPr lang="en-US" sz="2800" i="1">
                                    <a:latin typeface="Cambria Math"/>
                                  </a:rPr>
                                  <m:t>𝐴</m:t>
                                </m:r>
                              </m:sup>
                            </m:sSubSup>
                            <m:r>
                              <a:rPr lang="en-US" sz="2800" i="1">
                                <a:latin typeface="Cambria Math"/>
                              </a:rPr>
                              <m:t>&lt;</m:t>
                            </m:r>
                            <m:sSubSup>
                              <m:sSubSupPr>
                                <m:ctrlPr>
                                  <a:rPr lang="en-US" sz="2800" i="1">
                                    <a:latin typeface="Cambria Math" panose="02040503050406030204" pitchFamily="18" charset="0"/>
                                  </a:rPr>
                                </m:ctrlPr>
                              </m:sSubSupPr>
                              <m:e>
                                <m:r>
                                  <a:rPr lang="en-US" sz="2800" i="1">
                                    <a:latin typeface="Cambria Math"/>
                                  </a:rPr>
                                  <m:t>𝑌</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r>
                                  <a:rPr lang="en-US" sz="2800" i="1">
                                    <a:latin typeface="Cambria Math"/>
                                  </a:rPr>
                                  <m:t>; </m:t>
                                </m:r>
                                <m:r>
                                  <a:rPr lang="en-US" sz="2800" i="1">
                                    <a:latin typeface="Cambria Math"/>
                                  </a:rPr>
                                  <m:t>𝑗</m:t>
                                </m:r>
                              </m:sub>
                              <m:sup>
                                <m:r>
                                  <a:rPr lang="en-US" sz="2800" i="1">
                                    <a:latin typeface="Cambria Math"/>
                                  </a:rPr>
                                  <m:t>𝐵</m:t>
                                </m:r>
                              </m:sup>
                            </m:sSubSup>
                            <m:r>
                              <a:rPr lang="en-US" sz="2800" i="1">
                                <a:latin typeface="Cambria Math"/>
                              </a:rPr>
                              <m:t>.</m:t>
                            </m:r>
                          </m:e>
                        </m:eqArr>
                      </m:e>
                    </m:d>
                  </m:oMath>
                </a14:m>
                <a:r>
                  <a:rPr lang="en-US" sz="2800" dirty="0">
                    <a:latin typeface="Gill Sans MT" panose="020B0502020104020203" pitchFamily="34" charset="0"/>
                  </a:rPr>
                  <a:t>	</a:t>
                </a:r>
                <a:endParaRPr lang="en-US" sz="2800" dirty="0" smtClean="0">
                  <a:latin typeface="Gill Sans MT" panose="020B0502020104020203" pitchFamily="34" charset="0"/>
                </a:endParaRPr>
              </a:p>
              <a:p>
                <a:pPr marL="0" indent="0">
                  <a:buNone/>
                </a:pPr>
                <a:r>
                  <a:rPr lang="en-US" sz="2800" dirty="0" smtClean="0">
                    <a:latin typeface="Gill Sans MT" panose="020B0502020104020203" pitchFamily="34" charset="0"/>
                  </a:rPr>
                  <a:t>where</a:t>
                </a:r>
                <a:r>
                  <a:rPr lang="en-US" sz="2800" dirty="0">
                    <a:latin typeface="Gill Sans MT" panose="020B0502020104020203" pitchFamily="34" charset="0"/>
                  </a:rPr>
                  <a:t>,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a:rPr>
                          <m:t>𝑌</m:t>
                        </m:r>
                      </m:e>
                      <m:sub>
                        <m:r>
                          <a:rPr lang="en-US" sz="2800" i="1">
                            <a:latin typeface="Cambria Math"/>
                          </a:rPr>
                          <m:t>𝑙</m:t>
                        </m:r>
                      </m:sub>
                      <m:sup>
                        <m:r>
                          <a:rPr lang="en-US" sz="2800" i="1">
                            <a:latin typeface="Cambria Math"/>
                          </a:rPr>
                          <m:t>𝐴</m:t>
                        </m:r>
                      </m:sup>
                    </m:sSubSup>
                  </m:oMath>
                </a14:m>
                <a:r>
                  <a:rPr lang="en-US" sz="2800" dirty="0">
                    <a:latin typeface="Gill Sans MT" panose="020B0502020104020203" pitchFamily="34" charset="0"/>
                  </a:rPr>
                  <a:t> and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a:rPr>
                          <m:t>𝑌</m:t>
                        </m:r>
                      </m:e>
                      <m:sub>
                        <m:r>
                          <a:rPr lang="en-US" sz="2800" i="1">
                            <a:latin typeface="Cambria Math"/>
                          </a:rPr>
                          <m:t>𝑗</m:t>
                        </m:r>
                      </m:sub>
                      <m:sup>
                        <m:r>
                          <a:rPr lang="en-US" sz="2800" i="1">
                            <a:latin typeface="Cambria Math"/>
                          </a:rPr>
                          <m:t>𝐵</m:t>
                        </m:r>
                      </m:sup>
                    </m:sSubSup>
                  </m:oMath>
                </a14:m>
                <a:r>
                  <a:rPr lang="en-US" sz="2800" dirty="0">
                    <a:latin typeface="Gill Sans MT" panose="020B0502020104020203" pitchFamily="34" charset="0"/>
                  </a:rPr>
                  <a:t> are observations in group A and B, respectively, and with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𝑋</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𝑋</m:t>
                        </m:r>
                      </m:e>
                      <m:sub>
                        <m:r>
                          <a:rPr lang="en-US" sz="2800" i="1">
                            <a:latin typeface="Cambria Math"/>
                          </a:rPr>
                          <m:t>𝑘</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r>
                      <a:rPr lang="en-US" sz="2800" i="1">
                        <a:latin typeface="Cambria Math"/>
                      </a:rPr>
                      <m:t>.</m:t>
                    </m:r>
                  </m:oMath>
                </a14:m>
                <a:r>
                  <a:rPr lang="en-US" sz="2800" dirty="0" smtClean="0">
                    <a:latin typeface="Gill Sans MT" panose="020B0502020104020203" pitchFamily="34" charset="0"/>
                  </a:rPr>
                  <a:t> </a:t>
                </a:r>
                <a:endParaRPr lang="en-US" sz="28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533400"/>
                <a:ext cx="8991600" cy="6324600"/>
              </a:xfrm>
              <a:blipFill rotWithShape="1">
                <a:blip r:embed="rId2"/>
                <a:stretch>
                  <a:fillRect l="-1356" t="-48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23</a:t>
            </a:fld>
            <a:endParaRPr lang="en-US">
              <a:latin typeface="Gill Sans MT" panose="020B0502020104020203" pitchFamily="34" charset="0"/>
            </a:endParaRPr>
          </a:p>
        </p:txBody>
      </p:sp>
    </p:spTree>
    <p:extLst>
      <p:ext uri="{BB962C8B-B14F-4D97-AF65-F5344CB8AC3E}">
        <p14:creationId xmlns:p14="http://schemas.microsoft.com/office/powerpoint/2010/main" val="246703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85800"/>
          </a:xfrm>
        </p:spPr>
        <p:txBody>
          <a:bodyPr>
            <a:normAutofit/>
          </a:bodyPr>
          <a:lstStyle/>
          <a:p>
            <a:pPr algn="l"/>
            <a:r>
              <a:rPr lang="en-US" sz="3200" dirty="0" smtClean="0">
                <a:solidFill>
                  <a:srgbClr val="0000FF"/>
                </a:solidFill>
                <a:latin typeface="Gill Sans MT" panose="020B0502020104020203" pitchFamily="34" charset="0"/>
              </a:rPr>
              <a:t>Methods : Estimation</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533400"/>
                <a:ext cx="8991600" cy="6477000"/>
              </a:xfrm>
            </p:spPr>
            <p:txBody>
              <a:bodyPr>
                <a:noAutofit/>
              </a:bodyPr>
              <a:lstStyle/>
              <a:p>
                <a:pPr marL="0" indent="0">
                  <a:buNone/>
                </a:pPr>
                <a:r>
                  <a:rPr lang="en-US" sz="1800" dirty="0" smtClean="0">
                    <a:solidFill>
                      <a:schemeClr val="bg1">
                        <a:lumMod val="75000"/>
                      </a:schemeClr>
                    </a:solidFill>
                    <a:latin typeface="Gill Sans MT" panose="020B0502020104020203" pitchFamily="34" charset="0"/>
                  </a:rPr>
                  <a:t>According to the Delong’s method (Delong, Delong &amp; Clarke-Pearson, 1988), </a:t>
                </a:r>
              </a:p>
              <a:p>
                <a:pPr marL="0" indent="0" algn="ctr">
                  <a:buNone/>
                </a:pPr>
                <a:r>
                  <a:rPr lang="en-US" sz="1800" dirty="0">
                    <a:solidFill>
                      <a:schemeClr val="bg1">
                        <a:lumMod val="75000"/>
                      </a:schemeClr>
                    </a:solidFill>
                  </a:rPr>
                  <a:t>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acc>
                          <m:accPr>
                            <m:chr m:val="̂"/>
                            <m:ctrlPr>
                              <a:rPr lang="en-US" sz="1800" i="1">
                                <a:solidFill>
                                  <a:schemeClr val="bg1">
                                    <a:lumMod val="75000"/>
                                  </a:schemeClr>
                                </a:solidFill>
                                <a:latin typeface="Cambria Math" panose="02040503050406030204" pitchFamily="18" charset="0"/>
                              </a:rPr>
                            </m:ctrlPr>
                          </m:accPr>
                          <m:e>
                            <m:r>
                              <a:rPr lang="en-US" sz="1800" i="1">
                                <a:solidFill>
                                  <a:schemeClr val="bg1">
                                    <a:lumMod val="75000"/>
                                  </a:schemeClr>
                                </a:solidFill>
                                <a:latin typeface="Cambria Math"/>
                              </a:rPr>
                              <m:t>𝜋</m:t>
                            </m:r>
                          </m:e>
                        </m:acc>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Sub>
                    <m:acc>
                      <m:accPr>
                        <m:chr m:val="̇"/>
                        <m:ctrlPr>
                          <a:rPr lang="en-US" sz="1800" i="1">
                            <a:solidFill>
                              <a:schemeClr val="bg1">
                                <a:lumMod val="75000"/>
                              </a:schemeClr>
                            </a:solidFill>
                            <a:latin typeface="Cambria Math" panose="02040503050406030204" pitchFamily="18" charset="0"/>
                          </a:rPr>
                        </m:ctrlPr>
                      </m:accPr>
                      <m:e>
                        <m:r>
                          <a:rPr lang="en-US" sz="1800" i="1">
                            <a:solidFill>
                              <a:schemeClr val="bg1">
                                <a:lumMod val="75000"/>
                              </a:schemeClr>
                            </a:solidFill>
                            <a:latin typeface="Cambria Math"/>
                          </a:rPr>
                          <m:t>∼</m:t>
                        </m:r>
                      </m:e>
                    </m:acc>
                    <m:r>
                      <a:rPr lang="en-US" sz="1800" i="1">
                        <a:solidFill>
                          <a:schemeClr val="bg1">
                            <a:lumMod val="75000"/>
                          </a:schemeClr>
                        </a:solidFill>
                        <a:latin typeface="Cambria Math"/>
                      </a:rPr>
                      <m:t>𝑁</m:t>
                    </m:r>
                    <m:d>
                      <m:dPr>
                        <m:ctrlPr>
                          <a:rPr lang="en-US" sz="1800" i="1">
                            <a:solidFill>
                              <a:schemeClr val="bg1">
                                <a:lumMod val="75000"/>
                              </a:schemeClr>
                            </a:solidFill>
                            <a:latin typeface="Cambria Math" panose="02040503050406030204" pitchFamily="18" charset="0"/>
                          </a:rPr>
                        </m:ctrlPr>
                      </m:dPr>
                      <m:e>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𝜋</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Sub>
                        <m:r>
                          <a:rPr lang="en-US" sz="1800" i="1">
                            <a:solidFill>
                              <a:schemeClr val="bg1">
                                <a:lumMod val="75000"/>
                              </a:schemeClr>
                            </a:solidFill>
                            <a:latin typeface="Cambria Math"/>
                          </a:rPr>
                          <m:t>, </m:t>
                        </m:r>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𝜎</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2</m:t>
                            </m:r>
                          </m:sup>
                        </m:sSubSup>
                      </m:e>
                    </m:d>
                    <m:r>
                      <a:rPr lang="en-US" sz="1800" i="1">
                        <a:solidFill>
                          <a:schemeClr val="bg1">
                            <a:lumMod val="75000"/>
                          </a:schemeClr>
                        </a:solidFill>
                        <a:latin typeface="Cambria Math"/>
                      </a:rPr>
                      <m:t>,</m:t>
                    </m:r>
                  </m:oMath>
                </a14:m>
                <a:r>
                  <a:rPr lang="en-US" sz="1800" dirty="0">
                    <a:solidFill>
                      <a:schemeClr val="bg1">
                        <a:lumMod val="75000"/>
                      </a:schemeClr>
                    </a:solidFill>
                    <a:latin typeface="Gill Sans MT" panose="020B0502020104020203" pitchFamily="34" charset="0"/>
                  </a:rPr>
                  <a:t>     </a:t>
                </a:r>
                <a14:m>
                  <m:oMath xmlns:m="http://schemas.openxmlformats.org/officeDocument/2006/math">
                    <m:r>
                      <a:rPr lang="en-US" sz="1800" i="1">
                        <a:solidFill>
                          <a:schemeClr val="bg1">
                            <a:lumMod val="75000"/>
                          </a:schemeClr>
                        </a:solidFill>
                        <a:latin typeface="Cambria Math"/>
                      </a:rPr>
                      <m:t>𝑖</m:t>
                    </m:r>
                    <m:r>
                      <a:rPr lang="en-US" sz="1800" i="1">
                        <a:solidFill>
                          <a:schemeClr val="bg1">
                            <a:lumMod val="75000"/>
                          </a:schemeClr>
                        </a:solidFill>
                        <a:latin typeface="Cambria Math"/>
                      </a:rPr>
                      <m:t>=1,…,</m:t>
                    </m:r>
                    <m:r>
                      <a:rPr lang="en-US" sz="1800" i="1">
                        <a:solidFill>
                          <a:schemeClr val="bg1">
                            <a:lumMod val="75000"/>
                          </a:schemeClr>
                        </a:solidFill>
                        <a:latin typeface="Cambria Math"/>
                      </a:rPr>
                      <m:t>𝑛</m:t>
                    </m:r>
                  </m:oMath>
                </a14:m>
                <a:r>
                  <a:rPr lang="en-US" sz="1800" dirty="0">
                    <a:solidFill>
                      <a:schemeClr val="bg1">
                        <a:lumMod val="75000"/>
                      </a:schemeClr>
                    </a:solidFill>
                    <a:latin typeface="Gill Sans MT" panose="020B0502020104020203" pitchFamily="34" charset="0"/>
                  </a:rPr>
                  <a:t>;  where, </a:t>
                </a:r>
              </a:p>
              <a:p>
                <a:pPr marL="0" indent="0" algn="ctr">
                  <a:buNone/>
                </a:pP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𝜋</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r>
                      <a:rPr lang="en-US" sz="2400" i="1">
                        <a:latin typeface="Cambria Math"/>
                      </a:rPr>
                      <m:t>=</m:t>
                    </m:r>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a:rPr lang="en-US" sz="2400" i="1">
                                <a:latin typeface="Cambria Math"/>
                              </a:rPr>
                              <m:t>𝑙</m:t>
                            </m:r>
                            <m:r>
                              <a:rPr lang="en-US" sz="2400" i="1">
                                <a:latin typeface="Cambria Math"/>
                              </a:rPr>
                              <m:t>=1</m:t>
                            </m:r>
                          </m:sub>
                          <m:sup>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up>
                                <m:r>
                                  <a:rPr lang="en-US" sz="2400" i="1">
                                    <a:latin typeface="Cambria Math"/>
                                  </a:rPr>
                                  <m:t>𝐴</m:t>
                                </m:r>
                              </m:sup>
                            </m:sSubSup>
                          </m:sup>
                          <m:e>
                            <m:nary>
                              <m:naryPr>
                                <m:chr m:val="∑"/>
                                <m:ctrlPr>
                                  <a:rPr lang="en-US" sz="2400" i="1">
                                    <a:latin typeface="Cambria Math" panose="02040503050406030204" pitchFamily="18" charset="0"/>
                                  </a:rPr>
                                </m:ctrlPr>
                              </m:naryPr>
                              <m:sub>
                                <m:r>
                                  <a:rPr lang="en-US" sz="2400" i="1">
                                    <a:latin typeface="Cambria Math"/>
                                  </a:rPr>
                                  <m:t>𝑗</m:t>
                                </m:r>
                                <m:r>
                                  <a:rPr lang="en-US" sz="2400" i="1">
                                    <a:latin typeface="Cambria Math"/>
                                  </a:rPr>
                                  <m:t>=1</m:t>
                                </m:r>
                              </m:sub>
                              <m:sup>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up>
                                    <m:r>
                                      <a:rPr lang="en-US" sz="2400" i="1">
                                        <a:latin typeface="Cambria Math"/>
                                      </a:rPr>
                                      <m:t>𝐵</m:t>
                                    </m:r>
                                  </m:sup>
                                </m:sSubSup>
                              </m:sup>
                              <m:e>
                                <m:r>
                                  <a:rPr lang="en-US" sz="2400" i="1">
                                    <a:latin typeface="Cambria Math"/>
                                  </a:rPr>
                                  <m:t> </m:t>
                                </m:r>
                              </m:e>
                            </m:nary>
                          </m:e>
                        </m:nary>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𝑙</m:t>
                            </m:r>
                            <m:r>
                              <a:rPr lang="en-US" sz="2400" i="1">
                                <a:latin typeface="Cambria Math" panose="02040503050406030204" pitchFamily="18" charset="0"/>
                              </a:rPr>
                              <m:t>𝑗</m:t>
                            </m:r>
                          </m:sub>
                        </m:sSub>
                      </m:num>
                      <m:den>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up>
                            <m:r>
                              <a:rPr lang="en-US" sz="2400" i="1">
                                <a:latin typeface="Cambria Math"/>
                              </a:rPr>
                              <m:t>𝐴</m:t>
                            </m:r>
                          </m:sup>
                        </m:sSubSup>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𝑖</m:t>
                                </m:r>
                              </m:e>
                              <m:sub>
                                <m:r>
                                  <a:rPr lang="en-US" sz="2400" i="1">
                                    <a:latin typeface="Cambria Math" panose="02040503050406030204" pitchFamily="18" charset="0"/>
                                  </a:rPr>
                                  <m:t>𝑘</m:t>
                                </m:r>
                              </m:sub>
                            </m:sSub>
                          </m:sub>
                          <m:sup>
                            <m:r>
                              <a:rPr lang="en-US" sz="2400" i="1">
                                <a:latin typeface="Cambria Math"/>
                              </a:rPr>
                              <m:t>𝐵</m:t>
                            </m:r>
                          </m:sup>
                        </m:sSubSup>
                      </m:den>
                    </m:f>
                    <m:r>
                      <a:rPr lang="en-US" sz="2400" i="1">
                        <a:latin typeface="Cambria Math"/>
                      </a:rPr>
                      <m:t>,</m:t>
                    </m:r>
                  </m:oMath>
                </a14:m>
                <a:r>
                  <a:rPr lang="en-US" sz="2400" dirty="0">
                    <a:latin typeface="Gill Sans MT" panose="020B0502020104020203" pitchFamily="34" charset="0"/>
                  </a:rPr>
                  <a:t>     ….(2)</a:t>
                </a:r>
              </a:p>
              <a:p>
                <a:pPr marL="0" indent="0">
                  <a:buNone/>
                </a:pPr>
                <a:r>
                  <a:rPr lang="en-US" sz="1800" dirty="0" smtClean="0">
                    <a:solidFill>
                      <a:schemeClr val="bg1">
                        <a:lumMod val="75000"/>
                      </a:schemeClr>
                    </a:solidFill>
                    <a:latin typeface="Gill Sans MT" panose="020B0502020104020203" pitchFamily="34" charset="0"/>
                  </a:rPr>
                  <a:t>where</a:t>
                </a:r>
                <a:r>
                  <a:rPr lang="en-US" sz="1800" dirty="0">
                    <a:solidFill>
                      <a:schemeClr val="bg1">
                        <a:lumMod val="75000"/>
                      </a:schemeClr>
                    </a:solidFill>
                    <a:latin typeface="Gill Sans MT" panose="020B0502020104020203" pitchFamily="34" charset="0"/>
                  </a:rPr>
                  <a:t>, let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Sub>
                  </m:oMath>
                </a14:m>
                <a:r>
                  <a:rPr lang="en-US" sz="1800" dirty="0">
                    <a:solidFill>
                      <a:schemeClr val="bg1">
                        <a:lumMod val="75000"/>
                      </a:schemeClr>
                    </a:solidFill>
                    <a:latin typeface="Gill Sans MT" panose="020B0502020104020203" pitchFamily="34" charset="0"/>
                  </a:rPr>
                  <a:t> be the number of observations with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1</m:t>
                        </m:r>
                      </m:sub>
                    </m:sSub>
                    <m:r>
                      <a:rPr lang="en-US" sz="1800" i="1">
                        <a:solidFill>
                          <a:schemeClr val="bg1">
                            <a:lumMod val="75000"/>
                          </a:schemeClr>
                        </a:solidFill>
                        <a:latin typeface="Cambria Math"/>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𝑖</m:t>
                        </m:r>
                      </m:e>
                      <m:sub>
                        <m:r>
                          <a:rPr lang="en-US" sz="1800" i="1">
                            <a:solidFill>
                              <a:schemeClr val="bg1">
                                <a:lumMod val="75000"/>
                              </a:schemeClr>
                            </a:solidFill>
                            <a:latin typeface="Cambria Math"/>
                          </a:rPr>
                          <m:t>1</m:t>
                        </m:r>
                      </m:sub>
                    </m:sSub>
                    <m:r>
                      <a:rPr lang="en-US" sz="1800" i="1">
                        <a:solidFill>
                          <a:schemeClr val="bg1">
                            <a:lumMod val="75000"/>
                          </a:schemeClr>
                        </a:solidFill>
                        <a:latin typeface="Cambria Math"/>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𝑋</m:t>
                        </m:r>
                      </m:e>
                      <m:sub>
                        <m:r>
                          <a:rPr lang="en-US" sz="1800" i="1">
                            <a:solidFill>
                              <a:schemeClr val="bg1">
                                <a:lumMod val="75000"/>
                              </a:schemeClr>
                            </a:solidFill>
                            <a:latin typeface="Cambria Math"/>
                          </a:rPr>
                          <m:t>𝑘</m:t>
                        </m:r>
                      </m:sub>
                    </m:sSub>
                    <m:r>
                      <a:rPr lang="en-US" sz="1800" i="1">
                        <a:solidFill>
                          <a:schemeClr val="bg1">
                            <a:lumMod val="75000"/>
                          </a:schemeClr>
                        </a:solidFill>
                        <a:latin typeface="Cambria Math"/>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a:rPr>
                          <m:t>𝑖</m:t>
                        </m:r>
                      </m:e>
                      <m:sub>
                        <m:r>
                          <a:rPr lang="en-US" sz="1800" i="1">
                            <a:solidFill>
                              <a:schemeClr val="bg1">
                                <a:lumMod val="75000"/>
                              </a:schemeClr>
                            </a:solidFill>
                            <a:latin typeface="Cambria Math"/>
                          </a:rPr>
                          <m:t>𝑘</m:t>
                        </m:r>
                      </m:sub>
                    </m:sSub>
                  </m:oMath>
                </a14:m>
                <a:r>
                  <a:rPr lang="en-US" sz="1800" dirty="0">
                    <a:solidFill>
                      <a:schemeClr val="bg1">
                        <a:lumMod val="75000"/>
                      </a:schemeClr>
                    </a:solidFill>
                    <a:latin typeface="Gill Sans MT" panose="020B0502020104020203" pitchFamily="34" charset="0"/>
                  </a:rPr>
                  <a:t> and with </a:t>
                </a:r>
                <a14:m>
                  <m:oMath xmlns:m="http://schemas.openxmlformats.org/officeDocument/2006/math">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𝐴</m:t>
                        </m:r>
                      </m:sup>
                    </m:sSubSup>
                  </m:oMath>
                </a14:m>
                <a:r>
                  <a:rPr lang="en-US" sz="1800" dirty="0">
                    <a:solidFill>
                      <a:schemeClr val="bg1">
                        <a:lumMod val="75000"/>
                      </a:schemeClr>
                    </a:solidFill>
                    <a:latin typeface="Gill Sans MT" panose="020B0502020104020203" pitchFamily="34" charset="0"/>
                  </a:rPr>
                  <a:t> and </a:t>
                </a:r>
                <a14:m>
                  <m:oMath xmlns:m="http://schemas.openxmlformats.org/officeDocument/2006/math">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𝐵</m:t>
                        </m:r>
                      </m:sup>
                    </m:sSubSup>
                  </m:oMath>
                </a14:m>
                <a:r>
                  <a:rPr lang="en-US" sz="1800" dirty="0">
                    <a:solidFill>
                      <a:schemeClr val="bg1">
                        <a:lumMod val="75000"/>
                      </a:schemeClr>
                    </a:solidFill>
                    <a:latin typeface="Gill Sans MT" panose="020B0502020104020203" pitchFamily="34" charset="0"/>
                  </a:rPr>
                  <a:t> (</a:t>
                </a:r>
                <a14:m>
                  <m:oMath xmlns:m="http://schemas.openxmlformats.org/officeDocument/2006/math">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Sub>
                  </m:oMath>
                </a14:m>
                <a:r>
                  <a:rPr lang="en-US" sz="1800" dirty="0">
                    <a:solidFill>
                      <a:schemeClr val="bg1">
                        <a:lumMod val="75000"/>
                      </a:schemeClr>
                    </a:solidFill>
                    <a:latin typeface="Gill Sans MT" panose="020B0502020104020203" pitchFamily="34" charset="0"/>
                  </a:rPr>
                  <a:t>= </a:t>
                </a:r>
                <a14:m>
                  <m:oMath xmlns:m="http://schemas.openxmlformats.org/officeDocument/2006/math">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𝐴</m:t>
                        </m:r>
                      </m:sup>
                    </m:sSubSup>
                    <m:r>
                      <a:rPr lang="en-US" sz="1800" i="1">
                        <a:solidFill>
                          <a:schemeClr val="bg1">
                            <a:lumMod val="75000"/>
                          </a:schemeClr>
                        </a:solidFill>
                        <a:latin typeface="Cambria Math"/>
                      </a:rPr>
                      <m:t>+</m:t>
                    </m:r>
                    <m:sSubSup>
                      <m:sSubSupPr>
                        <m:ctrlPr>
                          <a:rPr lang="en-US" sz="1800" i="1">
                            <a:solidFill>
                              <a:schemeClr val="bg1">
                                <a:lumMod val="75000"/>
                              </a:schemeClr>
                            </a:solidFill>
                            <a:latin typeface="Cambria Math" panose="02040503050406030204" pitchFamily="18" charset="0"/>
                          </a:rPr>
                        </m:ctrlPr>
                      </m:sSubSupPr>
                      <m:e>
                        <m:r>
                          <a:rPr lang="en-US" sz="1800" i="1">
                            <a:solidFill>
                              <a:schemeClr val="bg1">
                                <a:lumMod val="75000"/>
                              </a:schemeClr>
                            </a:solidFill>
                            <a:latin typeface="Cambria Math"/>
                          </a:rPr>
                          <m:t>𝑁</m:t>
                        </m:r>
                      </m:e>
                      <m:sub>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1</m:t>
                            </m:r>
                          </m:sub>
                        </m:sSub>
                        <m:r>
                          <a:rPr lang="en-US" sz="1800" i="1">
                            <a:solidFill>
                              <a:schemeClr val="bg1">
                                <a:lumMod val="75000"/>
                              </a:schemeClr>
                            </a:solidFill>
                            <a:latin typeface="Cambria Math" panose="02040503050406030204" pitchFamily="18" charset="0"/>
                          </a:rPr>
                          <m:t>…</m:t>
                        </m:r>
                        <m:sSub>
                          <m:sSubPr>
                            <m:ctrlPr>
                              <a:rPr lang="en-US" sz="1800" i="1">
                                <a:solidFill>
                                  <a:schemeClr val="bg1">
                                    <a:lumMod val="75000"/>
                                  </a:schemeClr>
                                </a:solidFill>
                                <a:latin typeface="Cambria Math" panose="02040503050406030204" pitchFamily="18" charset="0"/>
                              </a:rPr>
                            </m:ctrlPr>
                          </m:sSubPr>
                          <m:e>
                            <m:r>
                              <a:rPr lang="en-US" sz="1800" i="1">
                                <a:solidFill>
                                  <a:schemeClr val="bg1">
                                    <a:lumMod val="75000"/>
                                  </a:schemeClr>
                                </a:solidFill>
                                <a:latin typeface="Cambria Math" panose="02040503050406030204" pitchFamily="18" charset="0"/>
                              </a:rPr>
                              <m:t> </m:t>
                            </m:r>
                            <m:r>
                              <a:rPr lang="en-US" sz="1800" i="1">
                                <a:solidFill>
                                  <a:schemeClr val="bg1">
                                    <a:lumMod val="75000"/>
                                  </a:schemeClr>
                                </a:solidFill>
                                <a:latin typeface="Cambria Math" panose="02040503050406030204" pitchFamily="18" charset="0"/>
                              </a:rPr>
                              <m:t>𝑖</m:t>
                            </m:r>
                          </m:e>
                          <m:sub>
                            <m:r>
                              <a:rPr lang="en-US" sz="1800" i="1">
                                <a:solidFill>
                                  <a:schemeClr val="bg1">
                                    <a:lumMod val="75000"/>
                                  </a:schemeClr>
                                </a:solidFill>
                                <a:latin typeface="Cambria Math" panose="02040503050406030204" pitchFamily="18" charset="0"/>
                              </a:rPr>
                              <m:t>𝑘</m:t>
                            </m:r>
                          </m:sub>
                        </m:sSub>
                      </m:sub>
                      <m:sup>
                        <m:r>
                          <a:rPr lang="en-US" sz="1800" i="1">
                            <a:solidFill>
                              <a:schemeClr val="bg1">
                                <a:lumMod val="75000"/>
                              </a:schemeClr>
                            </a:solidFill>
                            <a:latin typeface="Cambria Math"/>
                          </a:rPr>
                          <m:t>𝐵</m:t>
                        </m:r>
                      </m:sup>
                    </m:sSubSup>
                    <m:r>
                      <a:rPr lang="en-US" sz="1800" i="1">
                        <a:solidFill>
                          <a:schemeClr val="bg1">
                            <a:lumMod val="75000"/>
                          </a:schemeClr>
                        </a:solidFill>
                        <a:latin typeface="Cambria Math"/>
                      </a:rPr>
                      <m:t>).</m:t>
                    </m:r>
                  </m:oMath>
                </a14:m>
                <a:r>
                  <a:rPr lang="en-US" sz="1800" dirty="0">
                    <a:solidFill>
                      <a:schemeClr val="bg1">
                        <a:lumMod val="75000"/>
                      </a:schemeClr>
                    </a:solidFill>
                    <a:latin typeface="Gill Sans MT" panose="020B0502020104020203" pitchFamily="34" charset="0"/>
                  </a:rPr>
                  <a:t> </a:t>
                </a:r>
              </a:p>
              <a:p>
                <a:pPr marL="0" indent="0">
                  <a:buNone/>
                </a:pPr>
                <a:endParaRPr lang="en-US" sz="800" dirty="0">
                  <a:solidFill>
                    <a:schemeClr val="bg1">
                      <a:lumMod val="65000"/>
                    </a:schemeClr>
                  </a:solidFill>
                  <a:latin typeface="Gill Sans MT" panose="020B0502020104020203" pitchFamily="34" charset="0"/>
                </a:endParaRPr>
              </a:p>
              <a:p>
                <a:pPr marL="0" indent="0">
                  <a:buNone/>
                </a:pPr>
                <a:r>
                  <a:rPr lang="en-US" sz="2400" dirty="0" smtClean="0">
                    <a:latin typeface="Gill Sans MT" panose="020B0502020104020203" pitchFamily="34" charset="0"/>
                  </a:rPr>
                  <a:t>The </a:t>
                </a:r>
                <a:r>
                  <a:rPr lang="en-US" sz="2400" dirty="0">
                    <a:latin typeface="Gill Sans MT" panose="020B0502020104020203" pitchFamily="34" charset="0"/>
                  </a:rPr>
                  <a:t>variance for (2) by Delong’s method comprises of two </a:t>
                </a:r>
                <a:r>
                  <a:rPr lang="en-US" sz="2400" dirty="0" smtClean="0">
                    <a:latin typeface="Gill Sans MT" panose="020B0502020104020203" pitchFamily="34" charset="0"/>
                  </a:rPr>
                  <a:t>components; </a:t>
                </a:r>
              </a:p>
              <a:p>
                <a:pPr marL="0" indent="0" algn="ctr">
                  <a:buNone/>
                </a:pP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𝑉</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r>
                          <a:rPr lang="en-US" sz="2400" i="1">
                            <a:latin typeface="Cambria Math"/>
                          </a:rPr>
                          <m:t>; </m:t>
                        </m:r>
                        <m:r>
                          <a:rPr lang="en-US" sz="2400" i="1">
                            <a:latin typeface="Cambria Math"/>
                          </a:rPr>
                          <m:t>𝑙</m:t>
                        </m:r>
                      </m:sub>
                      <m:sup>
                        <m:r>
                          <a:rPr lang="en-US" sz="2400" i="1">
                            <a:latin typeface="Cambria Math"/>
                          </a:rPr>
                          <m:t>𝐴</m:t>
                        </m:r>
                      </m:sup>
                    </m:sSubSup>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𝐵</m:t>
                            </m:r>
                          </m:sup>
                        </m:sSubSup>
                      </m:den>
                    </m:f>
                    <m:nary>
                      <m:naryPr>
                        <m:chr m:val="∑"/>
                        <m:ctrlPr>
                          <a:rPr lang="en-US" sz="2400" i="1">
                            <a:latin typeface="Cambria Math" panose="02040503050406030204" pitchFamily="18" charset="0"/>
                          </a:rPr>
                        </m:ctrlPr>
                      </m:naryPr>
                      <m:sub>
                        <m:r>
                          <a:rPr lang="en-US" sz="2400" i="1">
                            <a:latin typeface="Cambria Math"/>
                          </a:rPr>
                          <m:t>𝑗</m:t>
                        </m:r>
                        <m:r>
                          <a:rPr lang="en-US" sz="2400" i="1">
                            <a:latin typeface="Cambria Math"/>
                          </a:rPr>
                          <m:t>=1</m:t>
                        </m:r>
                      </m:sub>
                      <m:sup>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𝐵</m:t>
                            </m:r>
                          </m:sup>
                        </m:sSubSup>
                      </m:sup>
                      <m:e>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𝑙𝑗</m:t>
                            </m:r>
                          </m:sub>
                        </m:sSub>
                        <m:r>
                          <a:rPr lang="en-US" sz="2400" i="1">
                            <a:latin typeface="Cambria Math"/>
                          </a:rPr>
                          <m:t>,</m:t>
                        </m:r>
                      </m:e>
                    </m:nary>
                    <m:r>
                      <a:rPr lang="en-US" sz="2400" i="1">
                        <a:latin typeface="Cambria Math"/>
                      </a:rPr>
                      <m:t> </m:t>
                    </m:r>
                  </m:oMath>
                </a14:m>
                <a:r>
                  <a:rPr lang="en-US" sz="2400" dirty="0">
                    <a:latin typeface="Gill Sans MT" panose="020B0502020104020203" pitchFamily="34" charset="0"/>
                  </a:rPr>
                  <a:t>	</a:t>
                </a:r>
                <a14:m>
                  <m:oMath xmlns:m="http://schemas.openxmlformats.org/officeDocument/2006/math">
                    <m:r>
                      <a:rPr lang="en-US" sz="2400" i="1">
                        <a:latin typeface="Cambria Math"/>
                      </a:rPr>
                      <m:t>𝑙</m:t>
                    </m:r>
                    <m:r>
                      <a:rPr lang="en-US" sz="2400" i="1">
                        <a:latin typeface="Cambria Math"/>
                      </a:rPr>
                      <m:t>=1,…,</m:t>
                    </m:r>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𝐴</m:t>
                        </m:r>
                      </m:sup>
                    </m:sSubSup>
                  </m:oMath>
                </a14:m>
                <a:endParaRPr lang="en-US" sz="2400" dirty="0" smtClean="0">
                  <a:latin typeface="Gill Sans MT" panose="020B0502020104020203" pitchFamily="34" charset="0"/>
                </a:endParaRPr>
              </a:p>
              <a:p>
                <a:pPr marL="0" indent="0" algn="ctr">
                  <a:buNone/>
                </a:pP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𝑉</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r>
                          <a:rPr lang="en-US" sz="2400" i="1">
                            <a:latin typeface="Cambria Math"/>
                          </a:rPr>
                          <m:t>;</m:t>
                        </m:r>
                        <m:r>
                          <a:rPr lang="en-US" sz="2400" i="1">
                            <a:latin typeface="Cambria Math"/>
                          </a:rPr>
                          <m:t>𝑗</m:t>
                        </m:r>
                      </m:sub>
                      <m:sup>
                        <m:r>
                          <a:rPr lang="en-US" sz="2400" i="1">
                            <a:latin typeface="Cambria Math"/>
                          </a:rPr>
                          <m:t>𝐵</m:t>
                        </m:r>
                      </m:sup>
                    </m:sSubSup>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𝐴</m:t>
                            </m:r>
                          </m:sup>
                        </m:sSubSup>
                      </m:den>
                    </m:f>
                    <m:nary>
                      <m:naryPr>
                        <m:chr m:val="∑"/>
                        <m:ctrlPr>
                          <a:rPr lang="en-US" sz="2400" i="1">
                            <a:latin typeface="Cambria Math" panose="02040503050406030204" pitchFamily="18" charset="0"/>
                          </a:rPr>
                        </m:ctrlPr>
                      </m:naryPr>
                      <m:sub>
                        <m:r>
                          <a:rPr lang="en-US" sz="2400" i="1">
                            <a:latin typeface="Cambria Math"/>
                          </a:rPr>
                          <m:t>𝑙</m:t>
                        </m:r>
                        <m:r>
                          <a:rPr lang="en-US" sz="2400" i="1">
                            <a:latin typeface="Cambria Math"/>
                          </a:rPr>
                          <m:t>=1</m:t>
                        </m:r>
                      </m:sub>
                      <m:sup>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𝐴</m:t>
                            </m:r>
                          </m:sup>
                        </m:sSubSup>
                      </m:sup>
                      <m:e>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𝑙𝑗</m:t>
                            </m:r>
                          </m:sub>
                        </m:sSub>
                        <m:r>
                          <a:rPr lang="en-US" sz="2400" i="1">
                            <a:latin typeface="Cambria Math"/>
                          </a:rPr>
                          <m:t>,</m:t>
                        </m:r>
                      </m:e>
                    </m:nary>
                    <m:r>
                      <a:rPr lang="en-US" sz="2400" i="1">
                        <a:latin typeface="Cambria Math"/>
                      </a:rPr>
                      <m:t> </m:t>
                    </m:r>
                  </m:oMath>
                </a14:m>
                <a:r>
                  <a:rPr lang="en-US" sz="2400" dirty="0" smtClean="0">
                    <a:latin typeface="Gill Sans MT" panose="020B0502020104020203" pitchFamily="34" charset="0"/>
                  </a:rPr>
                  <a:t> </a:t>
                </a:r>
                <a:r>
                  <a:rPr lang="en-US" sz="2400" dirty="0">
                    <a:latin typeface="Gill Sans MT" panose="020B0502020104020203" pitchFamily="34" charset="0"/>
                  </a:rPr>
                  <a:t>	</a:t>
                </a:r>
                <a14:m>
                  <m:oMath xmlns:m="http://schemas.openxmlformats.org/officeDocument/2006/math">
                    <m:r>
                      <a:rPr lang="en-US" sz="2400" i="1">
                        <a:latin typeface="Cambria Math"/>
                      </a:rPr>
                      <m:t>𝑗</m:t>
                    </m:r>
                    <m:r>
                      <a:rPr lang="en-US" sz="2400" i="1">
                        <a:latin typeface="Cambria Math"/>
                      </a:rPr>
                      <m:t>=1,…,</m:t>
                    </m:r>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𝐵</m:t>
                        </m:r>
                      </m:sup>
                    </m:sSubSup>
                  </m:oMath>
                </a14:m>
                <a:endParaRPr lang="en-US" sz="2400" dirty="0">
                  <a:latin typeface="Gill Sans MT" panose="020B0502020104020203" pitchFamily="34" charset="0"/>
                </a:endParaRPr>
              </a:p>
              <a:p>
                <a:pPr marL="0" indent="0">
                  <a:buNone/>
                </a:pP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𝑉</m:t>
                        </m:r>
                      </m:e>
                      <m:sub>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𝑘</m:t>
                            </m:r>
                          </m:sub>
                        </m:sSub>
                        <m:r>
                          <a:rPr lang="en-US" sz="2000" i="1">
                            <a:latin typeface="Cambria Math" panose="02040503050406030204" pitchFamily="18" charset="0"/>
                          </a:rPr>
                          <m:t>; </m:t>
                        </m:r>
                        <m:r>
                          <a:rPr lang="en-US" sz="2000" i="1">
                            <a:latin typeface="Cambria Math" panose="02040503050406030204" pitchFamily="18" charset="0"/>
                          </a:rPr>
                          <m:t>𝑙</m:t>
                        </m:r>
                      </m:sub>
                      <m:sup>
                        <m:r>
                          <a:rPr lang="en-US" sz="2000" i="1">
                            <a:latin typeface="Cambria Math" panose="02040503050406030204" pitchFamily="18" charset="0"/>
                          </a:rPr>
                          <m:t>𝐴</m:t>
                        </m:r>
                      </m:sup>
                    </m:sSubSup>
                  </m:oMath>
                </a14:m>
                <a:r>
                  <a:rPr lang="en-US" sz="2000" dirty="0"/>
                  <a:t> are the percentage of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𝑌</m:t>
                        </m:r>
                      </m:e>
                      <m:sub>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𝑘</m:t>
                            </m:r>
                          </m:sub>
                        </m:sSub>
                        <m:r>
                          <a:rPr lang="en-US" sz="2000" i="1">
                            <a:latin typeface="Cambria Math" panose="02040503050406030204" pitchFamily="18" charset="0"/>
                          </a:rPr>
                          <m:t>; </m:t>
                        </m:r>
                        <m:r>
                          <a:rPr lang="en-US" sz="2000" i="1">
                            <a:latin typeface="Cambria Math" panose="02040503050406030204" pitchFamily="18" charset="0"/>
                          </a:rPr>
                          <m:t>𝑗</m:t>
                        </m:r>
                      </m:sub>
                      <m:sup>
                        <m:r>
                          <a:rPr lang="en-US" sz="2000" i="1">
                            <a:latin typeface="Cambria Math" panose="02040503050406030204" pitchFamily="18" charset="0"/>
                          </a:rPr>
                          <m:t>𝐵</m:t>
                        </m:r>
                      </m:sup>
                    </m:sSubSup>
                    <m:r>
                      <a:rPr lang="en-US" sz="2000" i="1">
                        <a:latin typeface="Cambria Math" panose="02040503050406030204" pitchFamily="18" charset="0"/>
                      </a:rPr>
                      <m:t>′</m:t>
                    </m:r>
                    <m:r>
                      <a:rPr lang="en-US" sz="2000" i="1">
                        <a:latin typeface="Cambria Math" panose="02040503050406030204" pitchFamily="18" charset="0"/>
                      </a:rPr>
                      <m:t>𝑠</m:t>
                    </m:r>
                  </m:oMath>
                </a14:m>
                <a:r>
                  <a:rPr lang="en-US" sz="2000" dirty="0"/>
                  <a:t> that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𝑌</m:t>
                        </m:r>
                      </m:e>
                      <m:sub>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𝑘</m:t>
                            </m:r>
                          </m:sub>
                        </m:sSub>
                        <m:r>
                          <a:rPr lang="en-US" sz="2000" i="1">
                            <a:latin typeface="Cambria Math" panose="02040503050406030204" pitchFamily="18" charset="0"/>
                          </a:rPr>
                          <m:t>; </m:t>
                        </m:r>
                        <m:r>
                          <a:rPr lang="en-US" sz="2000" i="1">
                            <a:latin typeface="Cambria Math" panose="02040503050406030204" pitchFamily="18" charset="0"/>
                          </a:rPr>
                          <m:t>𝑙</m:t>
                        </m:r>
                      </m:sub>
                      <m:sup>
                        <m:r>
                          <a:rPr lang="en-US" sz="2000" i="1">
                            <a:latin typeface="Cambria Math" panose="02040503050406030204" pitchFamily="18" charset="0"/>
                          </a:rPr>
                          <m:t>𝐴</m:t>
                        </m:r>
                      </m:sup>
                    </m:sSubSup>
                  </m:oMath>
                </a14:m>
                <a:r>
                  <a:rPr lang="en-US" sz="2000" dirty="0"/>
                  <a:t> are bigger or equal to. The explanation for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𝑉</m:t>
                        </m:r>
                      </m:e>
                      <m:sub>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𝑘</m:t>
                            </m:r>
                          </m:sub>
                        </m:sSub>
                        <m:r>
                          <a:rPr lang="en-US" sz="2000" i="1">
                            <a:latin typeface="Cambria Math" panose="02040503050406030204" pitchFamily="18" charset="0"/>
                          </a:rPr>
                          <m:t>;</m:t>
                        </m:r>
                        <m:r>
                          <a:rPr lang="en-US" sz="2000" i="1">
                            <a:latin typeface="Cambria Math" panose="02040503050406030204" pitchFamily="18" charset="0"/>
                          </a:rPr>
                          <m:t>𝑗</m:t>
                        </m:r>
                      </m:sub>
                      <m:sup>
                        <m:r>
                          <a:rPr lang="en-US" sz="2000" i="1">
                            <a:latin typeface="Cambria Math" panose="02040503050406030204" pitchFamily="18" charset="0"/>
                          </a:rPr>
                          <m:t>𝐵</m:t>
                        </m:r>
                      </m:sup>
                    </m:sSubSup>
                  </m:oMath>
                </a14:m>
                <a:r>
                  <a:rPr lang="en-US" sz="2000" dirty="0"/>
                  <a:t> is similar.</a:t>
                </a:r>
              </a:p>
              <a:p>
                <a:pPr marL="0" indent="0">
                  <a:buNone/>
                </a:pPr>
                <a:endParaRPr lang="en-US" sz="17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533400"/>
                <a:ext cx="8991600" cy="6477000"/>
              </a:xfrm>
              <a:blipFill rotWithShape="1">
                <a:blip r:embed="rId2"/>
                <a:stretch>
                  <a:fillRect l="-1017" t="-47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24</a:t>
            </a:fld>
            <a:endParaRPr lang="en-US">
              <a:latin typeface="Gill Sans MT" panose="020B0502020104020203" pitchFamily="34" charset="0"/>
            </a:endParaRPr>
          </a:p>
        </p:txBody>
      </p:sp>
    </p:spTree>
    <p:extLst>
      <p:ext uri="{BB962C8B-B14F-4D97-AF65-F5344CB8AC3E}">
        <p14:creationId xmlns:p14="http://schemas.microsoft.com/office/powerpoint/2010/main" val="4015863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pPr algn="l"/>
            <a:r>
              <a:rPr lang="en-US" sz="2800" dirty="0" smtClean="0">
                <a:solidFill>
                  <a:srgbClr val="0000FF"/>
                </a:solidFill>
                <a:latin typeface="Gill Sans MT" panose="020B0502020104020203" pitchFamily="34" charset="0"/>
              </a:rPr>
              <a:t>Methods : Estimation contd.</a:t>
            </a:r>
            <a:endParaRPr lang="en-US" sz="28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382000" cy="6019800"/>
              </a:xfrm>
            </p:spPr>
            <p:txBody>
              <a:bodyPr>
                <a:noAutofit/>
              </a:bodyPr>
              <a:lstStyle/>
              <a:p>
                <a:pPr marL="0" indent="0">
                  <a:buNone/>
                </a:pPr>
                <a:r>
                  <a:rPr lang="en-US" sz="2800" dirty="0">
                    <a:latin typeface="Gill Sans MT" panose="020B0502020104020203" pitchFamily="34" charset="0"/>
                  </a:rPr>
                  <a:t>Now, an estimate of the variance of the nonparametric AUC is</a:t>
                </a:r>
              </a:p>
              <a:p>
                <a:pPr marL="0"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acc>
                            <m:accPr>
                              <m:chr m:val="̂"/>
                              <m:ctrlPr>
                                <a:rPr lang="en-US" sz="2800" i="1">
                                  <a:latin typeface="Cambria Math" panose="02040503050406030204" pitchFamily="18" charset="0"/>
                                </a:rPr>
                              </m:ctrlPr>
                            </m:accPr>
                            <m:e>
                              <m:r>
                                <a:rPr lang="en-US" sz="2800" i="1">
                                  <a:latin typeface="Cambria Math"/>
                                </a:rPr>
                                <m:t>𝜎</m:t>
                              </m:r>
                            </m:e>
                          </m:acc>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sub>
                        <m:sup>
                          <m:r>
                            <a:rPr lang="en-US" sz="2800" i="1">
                              <a:latin typeface="Cambria Math"/>
                            </a:rPr>
                            <m:t>2</m:t>
                          </m:r>
                        </m:sup>
                      </m:sSubSup>
                      <m:r>
                        <a:rPr lang="en-US" sz="2800" i="1">
                          <a:latin typeface="Cambria Math"/>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a:rPr>
                                        <m:t>𝑠</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sub>
                                    <m:sup>
                                      <m:r>
                                        <a:rPr lang="en-US" sz="2800" i="1">
                                          <a:latin typeface="Cambria Math"/>
                                        </a:rPr>
                                        <m:t>𝐴</m:t>
                                      </m:r>
                                    </m:sup>
                                  </m:sSubSup>
                                </m:e>
                              </m:d>
                            </m:e>
                            <m:sup>
                              <m:r>
                                <a:rPr lang="en-US" sz="2800" i="1">
                                  <a:latin typeface="Cambria Math"/>
                                </a:rPr>
                                <m:t>2</m:t>
                              </m:r>
                            </m:sup>
                          </m:sSup>
                        </m:num>
                        <m:den>
                          <m:sSubSup>
                            <m:sSubSupPr>
                              <m:ctrlPr>
                                <a:rPr lang="en-US" sz="2800" i="1">
                                  <a:latin typeface="Cambria Math" panose="02040503050406030204" pitchFamily="18" charset="0"/>
                                </a:rPr>
                              </m:ctrlPr>
                            </m:sSubSupPr>
                            <m:e>
                              <m:r>
                                <a:rPr lang="en-US" sz="2800" i="1">
                                  <a:latin typeface="Cambria Math"/>
                                </a:rPr>
                                <m:t>𝑁</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sub>
                            <m:sup>
                              <m:r>
                                <a:rPr lang="en-US" sz="2800" i="1">
                                  <a:latin typeface="Cambria Math"/>
                                </a:rPr>
                                <m:t>𝐴</m:t>
                              </m:r>
                            </m:sup>
                          </m:sSubSup>
                        </m:den>
                      </m:f>
                      <m:r>
                        <a:rPr lang="en-US" sz="2800" i="1">
                          <a:latin typeface="Cambria Math"/>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a:rPr>
                                        <m:t>𝑠</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sub>
                                    <m:sup>
                                      <m:r>
                                        <a:rPr lang="en-US" sz="2800" i="1">
                                          <a:latin typeface="Cambria Math"/>
                                        </a:rPr>
                                        <m:t>𝐵</m:t>
                                      </m:r>
                                    </m:sup>
                                  </m:sSubSup>
                                </m:e>
                              </m:d>
                            </m:e>
                            <m:sup>
                              <m:r>
                                <a:rPr lang="en-US" sz="2800" i="1">
                                  <a:latin typeface="Cambria Math"/>
                                </a:rPr>
                                <m:t>2</m:t>
                              </m:r>
                            </m:sup>
                          </m:sSup>
                        </m:num>
                        <m:den>
                          <m:sSubSup>
                            <m:sSubSupPr>
                              <m:ctrlPr>
                                <a:rPr lang="en-US" sz="2800" i="1">
                                  <a:latin typeface="Cambria Math" panose="02040503050406030204" pitchFamily="18" charset="0"/>
                                </a:rPr>
                              </m:ctrlPr>
                            </m:sSubSupPr>
                            <m:e>
                              <m:r>
                                <a:rPr lang="en-US" sz="2800" i="1">
                                  <a:latin typeface="Cambria Math"/>
                                </a:rPr>
                                <m:t>𝑁</m:t>
                              </m:r>
                            </m:e>
                            <m:sub>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𝑖</m:t>
                                  </m:r>
                                </m:e>
                                <m:sub>
                                  <m:r>
                                    <a:rPr lang="en-US" sz="2800" i="1">
                                      <a:latin typeface="Cambria Math"/>
                                    </a:rPr>
                                    <m:t>𝑘</m:t>
                                  </m:r>
                                </m:sub>
                              </m:sSub>
                            </m:sub>
                            <m:sup>
                              <m:r>
                                <a:rPr lang="en-US" sz="2800" i="1">
                                  <a:latin typeface="Cambria Math"/>
                                </a:rPr>
                                <m:t>𝐵</m:t>
                              </m:r>
                            </m:sup>
                          </m:sSubSup>
                        </m:den>
                      </m:f>
                      <m:r>
                        <a:rPr lang="en-US" sz="2800" i="1">
                          <a:latin typeface="Cambria Math"/>
                        </a:rPr>
                        <m:t>,</m:t>
                      </m:r>
                    </m:oMath>
                  </m:oMathPara>
                </a14:m>
                <a:endParaRPr lang="en-US" sz="2800" dirty="0">
                  <a:latin typeface="Gill Sans MT" panose="020B0502020104020203" pitchFamily="34" charset="0"/>
                </a:endParaRPr>
              </a:p>
              <a:p>
                <a:pPr marL="0" indent="0">
                  <a:buNone/>
                </a:pPr>
                <a:r>
                  <a:rPr lang="en-US" sz="2400" dirty="0">
                    <a:latin typeface="Gill Sans MT" panose="020B0502020104020203" pitchFamily="34" charset="0"/>
                  </a:rPr>
                  <a:t>where, </a:t>
                </a:r>
                <a14:m>
                  <m:oMath xmlns:m="http://schemas.openxmlformats.org/officeDocument/2006/math">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a:rPr>
                                  <m:t>𝑠</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𝐴</m:t>
                                </m:r>
                              </m:sup>
                            </m:sSubSup>
                          </m:e>
                        </m:d>
                      </m:e>
                      <m:sup>
                        <m:r>
                          <a:rPr lang="en-US" sz="2400" i="1">
                            <a:latin typeface="Cambria Math"/>
                          </a:rPr>
                          <m:t>2</m:t>
                        </m:r>
                      </m:sup>
                    </m:sSup>
                  </m:oMath>
                </a14:m>
                <a:r>
                  <a:rPr lang="en-US" sz="2400" dirty="0">
                    <a:latin typeface="Gill Sans MT" panose="020B0502020104020203" pitchFamily="34" charset="0"/>
                  </a:rPr>
                  <a:t>and </a:t>
                </a:r>
                <a14:m>
                  <m:oMath xmlns:m="http://schemas.openxmlformats.org/officeDocument/2006/math">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a:rPr>
                                  <m:t>𝑠</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𝐵</m:t>
                                </m:r>
                              </m:sup>
                            </m:sSubSup>
                          </m:e>
                        </m:d>
                      </m:e>
                      <m:sup>
                        <m:r>
                          <a:rPr lang="en-US" sz="2400" i="1">
                            <a:latin typeface="Cambria Math"/>
                          </a:rPr>
                          <m:t>2</m:t>
                        </m:r>
                      </m:sup>
                    </m:sSup>
                  </m:oMath>
                </a14:m>
                <a:r>
                  <a:rPr lang="en-US" sz="2400" dirty="0">
                    <a:latin typeface="Gill Sans MT" panose="020B0502020104020203" pitchFamily="34" charset="0"/>
                  </a:rPr>
                  <a:t> are the sample variances of </a:t>
                </a:r>
                <a14:m>
                  <m:oMath xmlns:m="http://schemas.openxmlformats.org/officeDocument/2006/math">
                    <m:r>
                      <a:rPr lang="en-US" sz="2400" i="1">
                        <a:latin typeface="Cambria Math"/>
                      </a:rPr>
                      <m:t>{</m:t>
                    </m:r>
                    <m:sSubSup>
                      <m:sSubSupPr>
                        <m:ctrlPr>
                          <a:rPr lang="en-US" sz="2400" i="1">
                            <a:latin typeface="Cambria Math" panose="02040503050406030204" pitchFamily="18" charset="0"/>
                          </a:rPr>
                        </m:ctrlPr>
                      </m:sSubSupPr>
                      <m:e>
                        <m:r>
                          <a:rPr lang="en-US" sz="2400" i="1">
                            <a:latin typeface="Cambria Math"/>
                          </a:rPr>
                          <m:t>𝑉</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r>
                          <a:rPr lang="en-US" sz="2400" i="1">
                            <a:latin typeface="Cambria Math"/>
                          </a:rPr>
                          <m:t>; </m:t>
                        </m:r>
                        <m:r>
                          <a:rPr lang="en-US" sz="2400" i="1">
                            <a:latin typeface="Cambria Math"/>
                          </a:rPr>
                          <m:t>𝑙</m:t>
                        </m:r>
                      </m:sub>
                      <m:sup>
                        <m:r>
                          <a:rPr lang="en-US" sz="2400" i="1">
                            <a:latin typeface="Cambria Math"/>
                          </a:rPr>
                          <m:t>𝐴</m:t>
                        </m:r>
                      </m:sup>
                    </m:sSubSup>
                    <m:r>
                      <a:rPr lang="en-US" sz="2400" i="1">
                        <a:latin typeface="Cambria Math"/>
                      </a:rPr>
                      <m:t>, </m:t>
                    </m:r>
                    <m:r>
                      <a:rPr lang="en-US" sz="2400" i="1">
                        <a:latin typeface="Cambria Math"/>
                      </a:rPr>
                      <m:t>𝑙</m:t>
                    </m:r>
                    <m:r>
                      <a:rPr lang="en-US" sz="2400" i="1">
                        <a:latin typeface="Cambria Math"/>
                      </a:rPr>
                      <m:t>=1,…,</m:t>
                    </m:r>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𝐴</m:t>
                        </m:r>
                      </m:sup>
                    </m:sSubSup>
                  </m:oMath>
                </a14:m>
                <a:r>
                  <a:rPr lang="en-US" sz="2400" dirty="0">
                    <a:latin typeface="Gill Sans MT" panose="020B0502020104020203" pitchFamily="34" charset="0"/>
                  </a:rPr>
                  <a:t>and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𝑉</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𝐵</m:t>
                        </m:r>
                      </m:sup>
                    </m:sSubSup>
                    <m:r>
                      <a:rPr lang="en-US" sz="2400" i="1">
                        <a:latin typeface="Cambria Math"/>
                      </a:rPr>
                      <m:t>, </m:t>
                    </m:r>
                    <m:r>
                      <a:rPr lang="en-US" sz="2400" i="1">
                        <a:latin typeface="Cambria Math"/>
                      </a:rPr>
                      <m:t>𝑗</m:t>
                    </m:r>
                    <m:r>
                      <a:rPr lang="en-US" sz="2400" i="1">
                        <a:latin typeface="Cambria Math"/>
                      </a:rPr>
                      <m:t>=1,…,</m:t>
                    </m:r>
                    <m:sSubSup>
                      <m:sSubSupPr>
                        <m:ctrlPr>
                          <a:rPr lang="en-US" sz="2400" i="1">
                            <a:latin typeface="Cambria Math" panose="02040503050406030204" pitchFamily="18" charset="0"/>
                          </a:rPr>
                        </m:ctrlPr>
                      </m:sSubSupPr>
                      <m:e>
                        <m:r>
                          <a:rPr lang="en-US" sz="2400" i="1">
                            <a:latin typeface="Cambria Math"/>
                          </a:rPr>
                          <m:t>𝑁</m:t>
                        </m:r>
                      </m:e>
                      <m:sub>
                        <m:sSub>
                          <m:sSubPr>
                            <m:ctrlPr>
                              <a:rPr lang="en-US" sz="2400" i="1" smtClean="0">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𝐵</m:t>
                        </m:r>
                      </m:sup>
                    </m:sSubSup>
                    <m:r>
                      <a:rPr lang="en-US" sz="2400" i="1">
                        <a:latin typeface="Cambria Math"/>
                      </a:rPr>
                      <m:t>},</m:t>
                    </m:r>
                  </m:oMath>
                </a14:m>
                <a:r>
                  <a:rPr lang="en-US" sz="2400" dirty="0">
                    <a:latin typeface="Gill Sans MT" panose="020B0502020104020203" pitchFamily="34" charset="0"/>
                  </a:rPr>
                  <a:t> respectively. </a:t>
                </a:r>
                <a:endParaRPr lang="en-US" sz="2400" dirty="0" smtClean="0">
                  <a:latin typeface="Gill Sans MT" panose="020B0502020104020203" pitchFamily="34" charset="0"/>
                </a:endParaRPr>
              </a:p>
              <a:p>
                <a:pPr marL="0" indent="0">
                  <a:buNone/>
                </a:pPr>
                <a:endParaRPr lang="en-US" sz="16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382000" cy="6019800"/>
              </a:xfrm>
              <a:blipFill rotWithShape="1">
                <a:blip r:embed="rId2"/>
                <a:stretch>
                  <a:fillRect l="-1455" t="-101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25</a:t>
            </a:fld>
            <a:endParaRPr lang="en-US">
              <a:latin typeface="Gill Sans MT" panose="020B05020201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47636199"/>
              </p:ext>
            </p:extLst>
          </p:nvPr>
        </p:nvGraphicFramePr>
        <p:xfrm>
          <a:off x="4800600" y="4724400"/>
          <a:ext cx="2286000" cy="736600"/>
        </p:xfrm>
        <a:graphic>
          <a:graphicData uri="http://schemas.openxmlformats.org/drawingml/2006/table">
            <a:tbl>
              <a:tblPr firstRow="1" bandRow="1">
                <a:tableStyleId>{5C22544A-7EE6-4342-B048-85BDC9FD1C3A}</a:tableStyleId>
              </a:tblPr>
              <a:tblGrid>
                <a:gridCol w="1143000"/>
                <a:gridCol w="1143000"/>
              </a:tblGrid>
              <a:tr h="0">
                <a:tc>
                  <a:txBody>
                    <a:bodyPr/>
                    <a:lstStyle/>
                    <a:p>
                      <a:r>
                        <a:rPr lang="en-US" b="0" dirty="0" smtClean="0">
                          <a:solidFill>
                            <a:schemeClr val="tx1"/>
                          </a:solidFill>
                        </a:rPr>
                        <a:t>x11</a:t>
                      </a:r>
                      <a:endParaRPr lang="en-US" b="0" dirty="0">
                        <a:solidFill>
                          <a:schemeClr val="tx1"/>
                        </a:solidFill>
                      </a:endParaRPr>
                    </a:p>
                  </a:txBody>
                  <a:tcPr>
                    <a:solidFill>
                      <a:schemeClr val="bg1">
                        <a:lumMod val="75000"/>
                      </a:schemeClr>
                    </a:solidFill>
                  </a:tcPr>
                </a:tc>
                <a:tc>
                  <a:txBody>
                    <a:bodyPr/>
                    <a:lstStyle/>
                    <a:p>
                      <a:r>
                        <a:rPr lang="en-US" b="0" dirty="0" smtClean="0">
                          <a:solidFill>
                            <a:schemeClr val="tx1"/>
                          </a:solidFill>
                        </a:rPr>
                        <a:t>x12</a:t>
                      </a:r>
                      <a:endParaRPr lang="en-US" b="0" dirty="0">
                        <a:solidFill>
                          <a:schemeClr val="tx1"/>
                        </a:solidFill>
                      </a:endParaRPr>
                    </a:p>
                  </a:txBody>
                  <a:tcPr>
                    <a:solidFill>
                      <a:schemeClr val="bg1">
                        <a:lumMod val="75000"/>
                      </a:schemeClr>
                    </a:solidFill>
                  </a:tcPr>
                </a:tc>
              </a:tr>
              <a:tr h="370840">
                <a:tc>
                  <a:txBody>
                    <a:bodyPr/>
                    <a:lstStyle/>
                    <a:p>
                      <a:r>
                        <a:rPr lang="en-US" b="0" dirty="0" smtClean="0">
                          <a:solidFill>
                            <a:schemeClr val="tx1"/>
                          </a:solidFill>
                        </a:rPr>
                        <a:t>x21</a:t>
                      </a:r>
                      <a:endParaRPr lang="en-US" b="0" dirty="0">
                        <a:solidFill>
                          <a:schemeClr val="tx1"/>
                        </a:solidFill>
                      </a:endParaRPr>
                    </a:p>
                  </a:txBody>
                  <a:tcPr>
                    <a:solidFill>
                      <a:schemeClr val="bg1">
                        <a:lumMod val="75000"/>
                      </a:schemeClr>
                    </a:solidFill>
                  </a:tcPr>
                </a:tc>
                <a:tc>
                  <a:txBody>
                    <a:bodyPr/>
                    <a:lstStyle/>
                    <a:p>
                      <a:r>
                        <a:rPr lang="en-US" b="0" dirty="0" smtClean="0">
                          <a:solidFill>
                            <a:schemeClr val="tx1"/>
                          </a:solidFill>
                        </a:rPr>
                        <a:t>x22</a:t>
                      </a:r>
                      <a:endParaRPr lang="en-US" b="0" dirty="0">
                        <a:solidFill>
                          <a:schemeClr val="tx1"/>
                        </a:solidFill>
                      </a:endParaRPr>
                    </a:p>
                  </a:txBody>
                  <a:tcPr>
                    <a:solidFill>
                      <a:schemeClr val="bg1">
                        <a:lumMod val="75000"/>
                      </a:schemeClr>
                    </a:solidFill>
                  </a:tcPr>
                </a:tc>
              </a:tr>
            </a:tbl>
          </a:graphicData>
        </a:graphic>
      </p:graphicFrame>
      <p:sp>
        <p:nvSpPr>
          <p:cNvPr id="6" name="TextBox 5"/>
          <p:cNvSpPr txBox="1"/>
          <p:nvPr/>
        </p:nvSpPr>
        <p:spPr>
          <a:xfrm>
            <a:off x="5638800" y="4267200"/>
            <a:ext cx="401072" cy="369332"/>
          </a:xfrm>
          <a:prstGeom prst="rect">
            <a:avLst/>
          </a:prstGeom>
          <a:noFill/>
        </p:spPr>
        <p:txBody>
          <a:bodyPr wrap="none" rtlCol="0">
            <a:spAutoFit/>
          </a:bodyPr>
          <a:lstStyle/>
          <a:p>
            <a:r>
              <a:rPr lang="en-US" dirty="0" smtClean="0"/>
              <a:t>x1</a:t>
            </a:r>
            <a:endParaRPr lang="en-US" dirty="0"/>
          </a:p>
        </p:txBody>
      </p:sp>
      <p:sp>
        <p:nvSpPr>
          <p:cNvPr id="7" name="TextBox 6"/>
          <p:cNvSpPr txBox="1"/>
          <p:nvPr/>
        </p:nvSpPr>
        <p:spPr>
          <a:xfrm>
            <a:off x="4191000" y="4876800"/>
            <a:ext cx="401072" cy="369332"/>
          </a:xfrm>
          <a:prstGeom prst="rect">
            <a:avLst/>
          </a:prstGeom>
          <a:noFill/>
        </p:spPr>
        <p:txBody>
          <a:bodyPr wrap="none" rtlCol="0">
            <a:spAutoFit/>
          </a:bodyPr>
          <a:lstStyle/>
          <a:p>
            <a:r>
              <a:rPr lang="en-US" dirty="0" smtClean="0"/>
              <a:t>x2</a:t>
            </a:r>
            <a:endParaRPr lang="en-US" dirty="0"/>
          </a:p>
        </p:txBody>
      </p:sp>
    </p:spTree>
    <p:extLst>
      <p:ext uri="{BB962C8B-B14F-4D97-AF65-F5344CB8AC3E}">
        <p14:creationId xmlns:p14="http://schemas.microsoft.com/office/powerpoint/2010/main" val="1161139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pPr algn="l"/>
            <a:r>
              <a:rPr lang="en-US" sz="2800" dirty="0" smtClean="0">
                <a:solidFill>
                  <a:srgbClr val="0000FF"/>
                </a:solidFill>
                <a:latin typeface="Gill Sans MT" panose="020B0502020104020203" pitchFamily="34" charset="0"/>
              </a:rPr>
              <a:t>Methods : Estimation contd.</a:t>
            </a:r>
            <a:endParaRPr lang="en-US" sz="28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382000" cy="6019800"/>
              </a:xfrm>
            </p:spPr>
            <p:txBody>
              <a:bodyPr>
                <a:noAutofit/>
              </a:bodyPr>
              <a:lstStyle/>
              <a:p>
                <a:pPr marL="0" indent="0">
                  <a:buNone/>
                </a:pPr>
                <a:r>
                  <a:rPr lang="en-US" sz="1600" dirty="0" smtClean="0">
                    <a:solidFill>
                      <a:schemeClr val="bg1">
                        <a:lumMod val="75000"/>
                      </a:schemeClr>
                    </a:solidFill>
                    <a:latin typeface="Gill Sans MT" panose="020B0502020104020203" pitchFamily="34" charset="0"/>
                  </a:rPr>
                  <a:t>Now, an estimate of the variance of the nonparametric AUC is</a:t>
                </a:r>
              </a:p>
              <a:p>
                <a:pPr marL="0" indent="0">
                  <a:buNone/>
                </a:pPr>
                <a14:m>
                  <m:oMathPara xmlns:m="http://schemas.openxmlformats.org/officeDocument/2006/math">
                    <m:oMathParaPr>
                      <m:jc m:val="centerGroup"/>
                    </m:oMathParaPr>
                    <m:oMath xmlns:m="http://schemas.openxmlformats.org/officeDocument/2006/math">
                      <m:sSubSup>
                        <m:sSubSupPr>
                          <m:ctrlPr>
                            <a:rPr lang="en-US" sz="1600" i="1" smtClean="0">
                              <a:solidFill>
                                <a:srgbClr val="0000FF"/>
                              </a:solidFill>
                              <a:latin typeface="Cambria Math" panose="02040503050406030204" pitchFamily="18" charset="0"/>
                            </a:rPr>
                          </m:ctrlPr>
                        </m:sSubSupPr>
                        <m:e>
                          <m:acc>
                            <m:accPr>
                              <m:chr m:val="̂"/>
                              <m:ctrlPr>
                                <a:rPr lang="en-US" sz="1600" i="1">
                                  <a:solidFill>
                                    <a:srgbClr val="0000FF"/>
                                  </a:solidFill>
                                  <a:latin typeface="Cambria Math" panose="02040503050406030204" pitchFamily="18" charset="0"/>
                                </a:rPr>
                              </m:ctrlPr>
                            </m:accPr>
                            <m:e>
                              <m:r>
                                <a:rPr lang="en-US" sz="1600" i="1">
                                  <a:solidFill>
                                    <a:srgbClr val="0000FF"/>
                                  </a:solidFill>
                                  <a:latin typeface="Cambria Math"/>
                                </a:rPr>
                                <m:t>𝜎</m:t>
                              </m:r>
                            </m:e>
                          </m:acc>
                        </m:e>
                        <m:sub>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1</m:t>
                              </m:r>
                            </m:sub>
                          </m:sSub>
                          <m:r>
                            <a:rPr lang="en-US" sz="1600" i="1">
                              <a:solidFill>
                                <a:srgbClr val="0000FF"/>
                              </a:solidFill>
                              <a:latin typeface="Cambria Math"/>
                            </a:rPr>
                            <m:t>…</m:t>
                          </m:r>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𝑘</m:t>
                              </m:r>
                            </m:sub>
                          </m:sSub>
                        </m:sub>
                        <m:sup>
                          <m:r>
                            <a:rPr lang="en-US" sz="1600" i="1">
                              <a:solidFill>
                                <a:srgbClr val="0000FF"/>
                              </a:solidFill>
                              <a:latin typeface="Cambria Math"/>
                            </a:rPr>
                            <m:t>2</m:t>
                          </m:r>
                        </m:sup>
                      </m:sSubSup>
                      <m:r>
                        <a:rPr lang="en-US" sz="1600" i="1">
                          <a:solidFill>
                            <a:srgbClr val="0000FF"/>
                          </a:solidFill>
                          <a:latin typeface="Cambria Math"/>
                        </a:rPr>
                        <m:t>=</m:t>
                      </m:r>
                      <m:f>
                        <m:fPr>
                          <m:ctrlPr>
                            <a:rPr lang="en-US" sz="1600" i="1">
                              <a:solidFill>
                                <a:srgbClr val="0000FF"/>
                              </a:solidFill>
                              <a:latin typeface="Cambria Math" panose="02040503050406030204" pitchFamily="18" charset="0"/>
                            </a:rPr>
                          </m:ctrlPr>
                        </m:fPr>
                        <m:num>
                          <m:sSup>
                            <m:sSupPr>
                              <m:ctrlPr>
                                <a:rPr lang="en-US" sz="1600" i="1">
                                  <a:solidFill>
                                    <a:srgbClr val="0000FF"/>
                                  </a:solidFill>
                                  <a:latin typeface="Cambria Math" panose="02040503050406030204" pitchFamily="18" charset="0"/>
                                </a:rPr>
                              </m:ctrlPr>
                            </m:sSupPr>
                            <m:e>
                              <m:d>
                                <m:dPr>
                                  <m:ctrlPr>
                                    <a:rPr lang="en-US" sz="1600" i="1">
                                      <a:solidFill>
                                        <a:srgbClr val="0000FF"/>
                                      </a:solidFill>
                                      <a:latin typeface="Cambria Math" panose="02040503050406030204" pitchFamily="18" charset="0"/>
                                    </a:rPr>
                                  </m:ctrlPr>
                                </m:dPr>
                                <m:e>
                                  <m:sSubSup>
                                    <m:sSubSupPr>
                                      <m:ctrlPr>
                                        <a:rPr lang="en-US" sz="1600" i="1">
                                          <a:solidFill>
                                            <a:srgbClr val="0000FF"/>
                                          </a:solidFill>
                                          <a:latin typeface="Cambria Math" panose="02040503050406030204" pitchFamily="18" charset="0"/>
                                        </a:rPr>
                                      </m:ctrlPr>
                                    </m:sSubSupPr>
                                    <m:e>
                                      <m:r>
                                        <a:rPr lang="en-US" sz="1600" i="1">
                                          <a:solidFill>
                                            <a:srgbClr val="0000FF"/>
                                          </a:solidFill>
                                          <a:latin typeface="Cambria Math"/>
                                        </a:rPr>
                                        <m:t>𝑠</m:t>
                                      </m:r>
                                    </m:e>
                                    <m:sub>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1</m:t>
                                          </m:r>
                                        </m:sub>
                                      </m:sSub>
                                      <m:r>
                                        <a:rPr lang="en-US" sz="1600" i="1">
                                          <a:solidFill>
                                            <a:srgbClr val="0000FF"/>
                                          </a:solidFill>
                                          <a:latin typeface="Cambria Math"/>
                                        </a:rPr>
                                        <m:t>…</m:t>
                                      </m:r>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𝑘</m:t>
                                          </m:r>
                                        </m:sub>
                                      </m:sSub>
                                    </m:sub>
                                    <m:sup>
                                      <m:r>
                                        <a:rPr lang="en-US" sz="1600" i="1">
                                          <a:solidFill>
                                            <a:srgbClr val="0000FF"/>
                                          </a:solidFill>
                                          <a:latin typeface="Cambria Math"/>
                                        </a:rPr>
                                        <m:t>𝐴</m:t>
                                      </m:r>
                                    </m:sup>
                                  </m:sSubSup>
                                </m:e>
                              </m:d>
                            </m:e>
                            <m:sup>
                              <m:r>
                                <a:rPr lang="en-US" sz="1600" i="1">
                                  <a:solidFill>
                                    <a:srgbClr val="0000FF"/>
                                  </a:solidFill>
                                  <a:latin typeface="Cambria Math"/>
                                </a:rPr>
                                <m:t>2</m:t>
                              </m:r>
                            </m:sup>
                          </m:sSup>
                        </m:num>
                        <m:den>
                          <m:sSubSup>
                            <m:sSubSupPr>
                              <m:ctrlPr>
                                <a:rPr lang="en-US" sz="1600" i="1">
                                  <a:solidFill>
                                    <a:srgbClr val="0000FF"/>
                                  </a:solidFill>
                                  <a:latin typeface="Cambria Math" panose="02040503050406030204" pitchFamily="18" charset="0"/>
                                </a:rPr>
                              </m:ctrlPr>
                            </m:sSubSupPr>
                            <m:e>
                              <m:r>
                                <a:rPr lang="en-US" sz="1600" i="1">
                                  <a:solidFill>
                                    <a:srgbClr val="0000FF"/>
                                  </a:solidFill>
                                  <a:latin typeface="Cambria Math"/>
                                </a:rPr>
                                <m:t>𝑁</m:t>
                              </m:r>
                            </m:e>
                            <m:sub>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1</m:t>
                                  </m:r>
                                </m:sub>
                              </m:sSub>
                              <m:r>
                                <a:rPr lang="en-US" sz="1600" i="1">
                                  <a:solidFill>
                                    <a:srgbClr val="0000FF"/>
                                  </a:solidFill>
                                  <a:latin typeface="Cambria Math"/>
                                </a:rPr>
                                <m:t>…</m:t>
                              </m:r>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𝑘</m:t>
                                  </m:r>
                                </m:sub>
                              </m:sSub>
                            </m:sub>
                            <m:sup>
                              <m:r>
                                <a:rPr lang="en-US" sz="1600" i="1">
                                  <a:solidFill>
                                    <a:srgbClr val="0000FF"/>
                                  </a:solidFill>
                                  <a:latin typeface="Cambria Math"/>
                                </a:rPr>
                                <m:t>𝐴</m:t>
                              </m:r>
                            </m:sup>
                          </m:sSubSup>
                        </m:den>
                      </m:f>
                      <m:r>
                        <a:rPr lang="en-US" sz="1600" i="1">
                          <a:solidFill>
                            <a:srgbClr val="0000FF"/>
                          </a:solidFill>
                          <a:latin typeface="Cambria Math"/>
                        </a:rPr>
                        <m:t>+</m:t>
                      </m:r>
                      <m:f>
                        <m:fPr>
                          <m:ctrlPr>
                            <a:rPr lang="en-US" sz="1600" i="1">
                              <a:solidFill>
                                <a:srgbClr val="0000FF"/>
                              </a:solidFill>
                              <a:latin typeface="Cambria Math" panose="02040503050406030204" pitchFamily="18" charset="0"/>
                            </a:rPr>
                          </m:ctrlPr>
                        </m:fPr>
                        <m:num>
                          <m:sSup>
                            <m:sSupPr>
                              <m:ctrlPr>
                                <a:rPr lang="en-US" sz="1600" i="1">
                                  <a:solidFill>
                                    <a:srgbClr val="0000FF"/>
                                  </a:solidFill>
                                  <a:latin typeface="Cambria Math" panose="02040503050406030204" pitchFamily="18" charset="0"/>
                                </a:rPr>
                              </m:ctrlPr>
                            </m:sSupPr>
                            <m:e>
                              <m:d>
                                <m:dPr>
                                  <m:ctrlPr>
                                    <a:rPr lang="en-US" sz="1600" i="1">
                                      <a:solidFill>
                                        <a:srgbClr val="0000FF"/>
                                      </a:solidFill>
                                      <a:latin typeface="Cambria Math" panose="02040503050406030204" pitchFamily="18" charset="0"/>
                                    </a:rPr>
                                  </m:ctrlPr>
                                </m:dPr>
                                <m:e>
                                  <m:sSubSup>
                                    <m:sSubSupPr>
                                      <m:ctrlPr>
                                        <a:rPr lang="en-US" sz="1600" i="1">
                                          <a:solidFill>
                                            <a:srgbClr val="0000FF"/>
                                          </a:solidFill>
                                          <a:latin typeface="Cambria Math" panose="02040503050406030204" pitchFamily="18" charset="0"/>
                                        </a:rPr>
                                      </m:ctrlPr>
                                    </m:sSubSupPr>
                                    <m:e>
                                      <m:r>
                                        <a:rPr lang="en-US" sz="1600" i="1">
                                          <a:solidFill>
                                            <a:srgbClr val="0000FF"/>
                                          </a:solidFill>
                                          <a:latin typeface="Cambria Math"/>
                                        </a:rPr>
                                        <m:t>𝑠</m:t>
                                      </m:r>
                                    </m:e>
                                    <m:sub>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1</m:t>
                                          </m:r>
                                        </m:sub>
                                      </m:sSub>
                                      <m:r>
                                        <a:rPr lang="en-US" sz="1600" i="1">
                                          <a:solidFill>
                                            <a:srgbClr val="0000FF"/>
                                          </a:solidFill>
                                          <a:latin typeface="Cambria Math"/>
                                        </a:rPr>
                                        <m:t>…</m:t>
                                      </m:r>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𝑘</m:t>
                                          </m:r>
                                        </m:sub>
                                      </m:sSub>
                                    </m:sub>
                                    <m:sup>
                                      <m:r>
                                        <a:rPr lang="en-US" sz="1600" i="1">
                                          <a:solidFill>
                                            <a:srgbClr val="0000FF"/>
                                          </a:solidFill>
                                          <a:latin typeface="Cambria Math"/>
                                        </a:rPr>
                                        <m:t>𝐵</m:t>
                                      </m:r>
                                    </m:sup>
                                  </m:sSubSup>
                                </m:e>
                              </m:d>
                            </m:e>
                            <m:sup>
                              <m:r>
                                <a:rPr lang="en-US" sz="1600" i="1">
                                  <a:solidFill>
                                    <a:srgbClr val="0000FF"/>
                                  </a:solidFill>
                                  <a:latin typeface="Cambria Math"/>
                                </a:rPr>
                                <m:t>2</m:t>
                              </m:r>
                            </m:sup>
                          </m:sSup>
                        </m:num>
                        <m:den>
                          <m:sSubSup>
                            <m:sSubSupPr>
                              <m:ctrlPr>
                                <a:rPr lang="en-US" sz="1600" i="1">
                                  <a:solidFill>
                                    <a:srgbClr val="0000FF"/>
                                  </a:solidFill>
                                  <a:latin typeface="Cambria Math" panose="02040503050406030204" pitchFamily="18" charset="0"/>
                                </a:rPr>
                              </m:ctrlPr>
                            </m:sSubSupPr>
                            <m:e>
                              <m:r>
                                <a:rPr lang="en-US" sz="1600" i="1">
                                  <a:solidFill>
                                    <a:srgbClr val="0000FF"/>
                                  </a:solidFill>
                                  <a:latin typeface="Cambria Math"/>
                                </a:rPr>
                                <m:t>𝑁</m:t>
                              </m:r>
                            </m:e>
                            <m:sub>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1</m:t>
                                  </m:r>
                                </m:sub>
                              </m:sSub>
                              <m:r>
                                <a:rPr lang="en-US" sz="1600" i="1">
                                  <a:solidFill>
                                    <a:srgbClr val="0000FF"/>
                                  </a:solidFill>
                                  <a:latin typeface="Cambria Math"/>
                                </a:rPr>
                                <m:t>…</m:t>
                              </m:r>
                              <m:sSub>
                                <m:sSubPr>
                                  <m:ctrlPr>
                                    <a:rPr lang="en-US" sz="1600" i="1">
                                      <a:solidFill>
                                        <a:srgbClr val="0000FF"/>
                                      </a:solidFill>
                                      <a:latin typeface="Cambria Math" panose="02040503050406030204" pitchFamily="18" charset="0"/>
                                    </a:rPr>
                                  </m:ctrlPr>
                                </m:sSubPr>
                                <m:e>
                                  <m:r>
                                    <a:rPr lang="en-US" sz="1600" i="1">
                                      <a:solidFill>
                                        <a:srgbClr val="0000FF"/>
                                      </a:solidFill>
                                      <a:latin typeface="Cambria Math"/>
                                    </a:rPr>
                                    <m:t>𝑖</m:t>
                                  </m:r>
                                </m:e>
                                <m:sub>
                                  <m:r>
                                    <a:rPr lang="en-US" sz="1600" i="1">
                                      <a:solidFill>
                                        <a:srgbClr val="0000FF"/>
                                      </a:solidFill>
                                      <a:latin typeface="Cambria Math"/>
                                    </a:rPr>
                                    <m:t>𝑘</m:t>
                                  </m:r>
                                </m:sub>
                              </m:sSub>
                            </m:sub>
                            <m:sup>
                              <m:r>
                                <a:rPr lang="en-US" sz="1600" i="1">
                                  <a:solidFill>
                                    <a:srgbClr val="0000FF"/>
                                  </a:solidFill>
                                  <a:latin typeface="Cambria Math"/>
                                </a:rPr>
                                <m:t>𝐵</m:t>
                              </m:r>
                            </m:sup>
                          </m:sSubSup>
                        </m:den>
                      </m:f>
                      <m:r>
                        <a:rPr lang="en-US" sz="1600" i="1">
                          <a:solidFill>
                            <a:srgbClr val="0000FF"/>
                          </a:solidFill>
                          <a:latin typeface="Cambria Math"/>
                        </a:rPr>
                        <m:t>,</m:t>
                      </m:r>
                    </m:oMath>
                  </m:oMathPara>
                </a14:m>
                <a:endParaRPr lang="en-US" sz="1600" dirty="0">
                  <a:solidFill>
                    <a:srgbClr val="0000FF"/>
                  </a:solidFill>
                  <a:latin typeface="Gill Sans MT" panose="020B0502020104020203" pitchFamily="34" charset="0"/>
                </a:endParaRPr>
              </a:p>
              <a:p>
                <a:pPr marL="0" indent="0">
                  <a:buNone/>
                </a:pPr>
                <a:r>
                  <a:rPr lang="en-US" sz="1600" dirty="0">
                    <a:solidFill>
                      <a:schemeClr val="bg1">
                        <a:lumMod val="75000"/>
                      </a:schemeClr>
                    </a:solidFill>
                    <a:latin typeface="Gill Sans MT" panose="020B0502020104020203" pitchFamily="34" charset="0"/>
                  </a:rPr>
                  <a:t>where, </a:t>
                </a:r>
                <a14:m>
                  <m:oMath xmlns:m="http://schemas.openxmlformats.org/officeDocument/2006/math">
                    <m:sSup>
                      <m:sSupPr>
                        <m:ctrlPr>
                          <a:rPr lang="en-US" sz="1600" i="1">
                            <a:solidFill>
                              <a:schemeClr val="bg1">
                                <a:lumMod val="75000"/>
                              </a:schemeClr>
                            </a:solidFill>
                            <a:latin typeface="Cambria Math" panose="02040503050406030204" pitchFamily="18" charset="0"/>
                          </a:rPr>
                        </m:ctrlPr>
                      </m:sSupPr>
                      <m:e>
                        <m:d>
                          <m:dPr>
                            <m:ctrlPr>
                              <a:rPr lang="en-US" sz="1600" i="1">
                                <a:solidFill>
                                  <a:schemeClr val="bg1">
                                    <a:lumMod val="75000"/>
                                  </a:schemeClr>
                                </a:solidFill>
                                <a:latin typeface="Cambria Math" panose="02040503050406030204" pitchFamily="18" charset="0"/>
                              </a:rPr>
                            </m:ctrlPr>
                          </m:dPr>
                          <m:e>
                            <m:sSubSup>
                              <m:sSubSupPr>
                                <m:ctrlPr>
                                  <a:rPr lang="en-US" sz="1600" i="1">
                                    <a:solidFill>
                                      <a:schemeClr val="bg1">
                                        <a:lumMod val="75000"/>
                                      </a:schemeClr>
                                    </a:solidFill>
                                    <a:latin typeface="Cambria Math" panose="02040503050406030204" pitchFamily="18" charset="0"/>
                                  </a:rPr>
                                </m:ctrlPr>
                              </m:sSubSupPr>
                              <m:e>
                                <m:r>
                                  <a:rPr lang="en-US" sz="1600" i="1">
                                    <a:solidFill>
                                      <a:schemeClr val="bg1">
                                        <a:lumMod val="75000"/>
                                      </a:schemeClr>
                                    </a:solidFill>
                                    <a:latin typeface="Cambria Math"/>
                                  </a:rPr>
                                  <m:t>𝑠</m:t>
                                </m:r>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up>
                                <m:r>
                                  <a:rPr lang="en-US" sz="1600" i="1">
                                    <a:solidFill>
                                      <a:schemeClr val="bg1">
                                        <a:lumMod val="75000"/>
                                      </a:schemeClr>
                                    </a:solidFill>
                                    <a:latin typeface="Cambria Math"/>
                                  </a:rPr>
                                  <m:t>𝐴</m:t>
                                </m:r>
                              </m:sup>
                            </m:sSubSup>
                          </m:e>
                        </m:d>
                      </m:e>
                      <m:sup>
                        <m:r>
                          <a:rPr lang="en-US" sz="1600" i="1">
                            <a:solidFill>
                              <a:schemeClr val="bg1">
                                <a:lumMod val="75000"/>
                              </a:schemeClr>
                            </a:solidFill>
                            <a:latin typeface="Cambria Math"/>
                          </a:rPr>
                          <m:t>2</m:t>
                        </m:r>
                      </m:sup>
                    </m:sSup>
                  </m:oMath>
                </a14:m>
                <a:r>
                  <a:rPr lang="en-US" sz="1600" dirty="0">
                    <a:solidFill>
                      <a:schemeClr val="bg1">
                        <a:lumMod val="75000"/>
                      </a:schemeClr>
                    </a:solidFill>
                    <a:latin typeface="Gill Sans MT" panose="020B0502020104020203" pitchFamily="34" charset="0"/>
                  </a:rPr>
                  <a:t>and </a:t>
                </a:r>
                <a14:m>
                  <m:oMath xmlns:m="http://schemas.openxmlformats.org/officeDocument/2006/math">
                    <m:sSup>
                      <m:sSupPr>
                        <m:ctrlPr>
                          <a:rPr lang="en-US" sz="1600" i="1">
                            <a:solidFill>
                              <a:schemeClr val="bg1">
                                <a:lumMod val="75000"/>
                              </a:schemeClr>
                            </a:solidFill>
                            <a:latin typeface="Cambria Math" panose="02040503050406030204" pitchFamily="18" charset="0"/>
                          </a:rPr>
                        </m:ctrlPr>
                      </m:sSupPr>
                      <m:e>
                        <m:d>
                          <m:dPr>
                            <m:ctrlPr>
                              <a:rPr lang="en-US" sz="1600" i="1">
                                <a:solidFill>
                                  <a:schemeClr val="bg1">
                                    <a:lumMod val="75000"/>
                                  </a:schemeClr>
                                </a:solidFill>
                                <a:latin typeface="Cambria Math" panose="02040503050406030204" pitchFamily="18" charset="0"/>
                              </a:rPr>
                            </m:ctrlPr>
                          </m:dPr>
                          <m:e>
                            <m:sSubSup>
                              <m:sSubSupPr>
                                <m:ctrlPr>
                                  <a:rPr lang="en-US" sz="1600" i="1">
                                    <a:solidFill>
                                      <a:schemeClr val="bg1">
                                        <a:lumMod val="75000"/>
                                      </a:schemeClr>
                                    </a:solidFill>
                                    <a:latin typeface="Cambria Math" panose="02040503050406030204" pitchFamily="18" charset="0"/>
                                  </a:rPr>
                                </m:ctrlPr>
                              </m:sSubSupPr>
                              <m:e>
                                <m:r>
                                  <a:rPr lang="en-US" sz="1600" i="1">
                                    <a:solidFill>
                                      <a:schemeClr val="bg1">
                                        <a:lumMod val="75000"/>
                                      </a:schemeClr>
                                    </a:solidFill>
                                    <a:latin typeface="Cambria Math"/>
                                  </a:rPr>
                                  <m:t>𝑠</m:t>
                                </m:r>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up>
                                <m:r>
                                  <a:rPr lang="en-US" sz="1600" i="1">
                                    <a:solidFill>
                                      <a:schemeClr val="bg1">
                                        <a:lumMod val="75000"/>
                                      </a:schemeClr>
                                    </a:solidFill>
                                    <a:latin typeface="Cambria Math"/>
                                  </a:rPr>
                                  <m:t>𝐵</m:t>
                                </m:r>
                              </m:sup>
                            </m:sSubSup>
                          </m:e>
                        </m:d>
                      </m:e>
                      <m:sup>
                        <m:r>
                          <a:rPr lang="en-US" sz="1600" i="1">
                            <a:solidFill>
                              <a:schemeClr val="bg1">
                                <a:lumMod val="75000"/>
                              </a:schemeClr>
                            </a:solidFill>
                            <a:latin typeface="Cambria Math"/>
                          </a:rPr>
                          <m:t>2</m:t>
                        </m:r>
                      </m:sup>
                    </m:sSup>
                  </m:oMath>
                </a14:m>
                <a:r>
                  <a:rPr lang="en-US" sz="1600" dirty="0">
                    <a:solidFill>
                      <a:schemeClr val="bg1">
                        <a:lumMod val="75000"/>
                      </a:schemeClr>
                    </a:solidFill>
                    <a:latin typeface="Gill Sans MT" panose="020B0502020104020203" pitchFamily="34" charset="0"/>
                  </a:rPr>
                  <a:t> are the sample variances of </a:t>
                </a:r>
                <a14:m>
                  <m:oMath xmlns:m="http://schemas.openxmlformats.org/officeDocument/2006/math">
                    <m:r>
                      <a:rPr lang="en-US" sz="1600" i="1">
                        <a:solidFill>
                          <a:schemeClr val="bg1">
                            <a:lumMod val="75000"/>
                          </a:schemeClr>
                        </a:solidFill>
                        <a:latin typeface="Cambria Math"/>
                      </a:rPr>
                      <m:t>{</m:t>
                    </m:r>
                    <m:sSubSup>
                      <m:sSubSupPr>
                        <m:ctrlPr>
                          <a:rPr lang="en-US" sz="1600" i="1">
                            <a:solidFill>
                              <a:schemeClr val="bg1">
                                <a:lumMod val="75000"/>
                              </a:schemeClr>
                            </a:solidFill>
                            <a:latin typeface="Cambria Math" panose="02040503050406030204" pitchFamily="18" charset="0"/>
                          </a:rPr>
                        </m:ctrlPr>
                      </m:sSubSupPr>
                      <m:e>
                        <m:r>
                          <a:rPr lang="en-US" sz="1600" i="1">
                            <a:solidFill>
                              <a:schemeClr val="bg1">
                                <a:lumMod val="75000"/>
                              </a:schemeClr>
                            </a:solidFill>
                            <a:latin typeface="Cambria Math"/>
                          </a:rPr>
                          <m:t>𝑉</m:t>
                        </m:r>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r>
                          <a:rPr lang="en-US" sz="1600" i="1">
                            <a:solidFill>
                              <a:schemeClr val="bg1">
                                <a:lumMod val="75000"/>
                              </a:schemeClr>
                            </a:solidFill>
                            <a:latin typeface="Cambria Math"/>
                          </a:rPr>
                          <m:t>; </m:t>
                        </m:r>
                        <m:r>
                          <a:rPr lang="en-US" sz="1600" i="1">
                            <a:solidFill>
                              <a:schemeClr val="bg1">
                                <a:lumMod val="75000"/>
                              </a:schemeClr>
                            </a:solidFill>
                            <a:latin typeface="Cambria Math"/>
                          </a:rPr>
                          <m:t>𝑙</m:t>
                        </m:r>
                      </m:sub>
                      <m:sup>
                        <m:r>
                          <a:rPr lang="en-US" sz="1600" i="1">
                            <a:solidFill>
                              <a:schemeClr val="bg1">
                                <a:lumMod val="75000"/>
                              </a:schemeClr>
                            </a:solidFill>
                            <a:latin typeface="Cambria Math"/>
                          </a:rPr>
                          <m:t>𝐴</m:t>
                        </m:r>
                      </m:sup>
                    </m:sSubSup>
                    <m:r>
                      <a:rPr lang="en-US" sz="1600" i="1">
                        <a:solidFill>
                          <a:schemeClr val="bg1">
                            <a:lumMod val="75000"/>
                          </a:schemeClr>
                        </a:solidFill>
                        <a:latin typeface="Cambria Math"/>
                      </a:rPr>
                      <m:t>, </m:t>
                    </m:r>
                    <m:r>
                      <a:rPr lang="en-US" sz="1600" i="1">
                        <a:solidFill>
                          <a:schemeClr val="bg1">
                            <a:lumMod val="75000"/>
                          </a:schemeClr>
                        </a:solidFill>
                        <a:latin typeface="Cambria Math"/>
                      </a:rPr>
                      <m:t>𝑙</m:t>
                    </m:r>
                    <m:r>
                      <a:rPr lang="en-US" sz="1600" i="1">
                        <a:solidFill>
                          <a:schemeClr val="bg1">
                            <a:lumMod val="75000"/>
                          </a:schemeClr>
                        </a:solidFill>
                        <a:latin typeface="Cambria Math"/>
                      </a:rPr>
                      <m:t>=1,…,</m:t>
                    </m:r>
                    <m:sSubSup>
                      <m:sSubSupPr>
                        <m:ctrlPr>
                          <a:rPr lang="en-US" sz="1600" i="1">
                            <a:solidFill>
                              <a:schemeClr val="bg1">
                                <a:lumMod val="75000"/>
                              </a:schemeClr>
                            </a:solidFill>
                            <a:latin typeface="Cambria Math" panose="02040503050406030204" pitchFamily="18" charset="0"/>
                          </a:rPr>
                        </m:ctrlPr>
                      </m:sSubSupPr>
                      <m:e>
                        <m:r>
                          <a:rPr lang="en-US" sz="1600" i="1">
                            <a:solidFill>
                              <a:schemeClr val="bg1">
                                <a:lumMod val="75000"/>
                              </a:schemeClr>
                            </a:solidFill>
                            <a:latin typeface="Cambria Math"/>
                          </a:rPr>
                          <m:t>𝑁</m:t>
                        </m:r>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up>
                        <m:r>
                          <a:rPr lang="en-US" sz="1600" i="1">
                            <a:solidFill>
                              <a:schemeClr val="bg1">
                                <a:lumMod val="75000"/>
                              </a:schemeClr>
                            </a:solidFill>
                            <a:latin typeface="Cambria Math"/>
                          </a:rPr>
                          <m:t>𝐴</m:t>
                        </m:r>
                      </m:sup>
                    </m:sSubSup>
                  </m:oMath>
                </a14:m>
                <a:r>
                  <a:rPr lang="en-US" sz="1600" dirty="0">
                    <a:solidFill>
                      <a:schemeClr val="bg1">
                        <a:lumMod val="75000"/>
                      </a:schemeClr>
                    </a:solidFill>
                    <a:latin typeface="Gill Sans MT" panose="020B0502020104020203" pitchFamily="34" charset="0"/>
                  </a:rPr>
                  <a:t>and {</a:t>
                </a:r>
                <a14:m>
                  <m:oMath xmlns:m="http://schemas.openxmlformats.org/officeDocument/2006/math">
                    <m:sSubSup>
                      <m:sSubSupPr>
                        <m:ctrlPr>
                          <a:rPr lang="en-US" sz="1600" i="1">
                            <a:solidFill>
                              <a:schemeClr val="bg1">
                                <a:lumMod val="75000"/>
                              </a:schemeClr>
                            </a:solidFill>
                            <a:latin typeface="Cambria Math" panose="02040503050406030204" pitchFamily="18" charset="0"/>
                          </a:rPr>
                        </m:ctrlPr>
                      </m:sSubSupPr>
                      <m:e>
                        <m:r>
                          <a:rPr lang="en-US" sz="1600" i="1">
                            <a:solidFill>
                              <a:schemeClr val="bg1">
                                <a:lumMod val="75000"/>
                              </a:schemeClr>
                            </a:solidFill>
                            <a:latin typeface="Cambria Math"/>
                          </a:rPr>
                          <m:t>𝑉</m:t>
                        </m:r>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up>
                        <m:r>
                          <a:rPr lang="en-US" sz="1600" i="1">
                            <a:solidFill>
                              <a:schemeClr val="bg1">
                                <a:lumMod val="75000"/>
                              </a:schemeClr>
                            </a:solidFill>
                            <a:latin typeface="Cambria Math"/>
                          </a:rPr>
                          <m:t>𝐵</m:t>
                        </m:r>
                      </m:sup>
                    </m:sSubSup>
                    <m:r>
                      <a:rPr lang="en-US" sz="1600" i="1">
                        <a:solidFill>
                          <a:schemeClr val="bg1">
                            <a:lumMod val="75000"/>
                          </a:schemeClr>
                        </a:solidFill>
                        <a:latin typeface="Cambria Math"/>
                      </a:rPr>
                      <m:t>, </m:t>
                    </m:r>
                    <m:r>
                      <a:rPr lang="en-US" sz="1600" i="1">
                        <a:solidFill>
                          <a:schemeClr val="bg1">
                            <a:lumMod val="75000"/>
                          </a:schemeClr>
                        </a:solidFill>
                        <a:latin typeface="Cambria Math"/>
                      </a:rPr>
                      <m:t>𝑗</m:t>
                    </m:r>
                    <m:r>
                      <a:rPr lang="en-US" sz="1600" i="1">
                        <a:solidFill>
                          <a:schemeClr val="bg1">
                            <a:lumMod val="75000"/>
                          </a:schemeClr>
                        </a:solidFill>
                        <a:latin typeface="Cambria Math"/>
                      </a:rPr>
                      <m:t>=1,…,</m:t>
                    </m:r>
                    <m:sSubSup>
                      <m:sSubSupPr>
                        <m:ctrlPr>
                          <a:rPr lang="en-US" sz="1600" i="1">
                            <a:solidFill>
                              <a:schemeClr val="bg1">
                                <a:lumMod val="75000"/>
                              </a:schemeClr>
                            </a:solidFill>
                            <a:latin typeface="Cambria Math" panose="02040503050406030204" pitchFamily="18" charset="0"/>
                          </a:rPr>
                        </m:ctrlPr>
                      </m:sSubSupPr>
                      <m:e>
                        <m:r>
                          <a:rPr lang="en-US" sz="1600" i="1">
                            <a:solidFill>
                              <a:schemeClr val="bg1">
                                <a:lumMod val="75000"/>
                              </a:schemeClr>
                            </a:solidFill>
                            <a:latin typeface="Cambria Math"/>
                          </a:rPr>
                          <m:t>𝑁</m:t>
                        </m:r>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up>
                        <m:r>
                          <a:rPr lang="en-US" sz="1600" i="1">
                            <a:solidFill>
                              <a:schemeClr val="bg1">
                                <a:lumMod val="75000"/>
                              </a:schemeClr>
                            </a:solidFill>
                            <a:latin typeface="Cambria Math"/>
                          </a:rPr>
                          <m:t>𝐵</m:t>
                        </m:r>
                      </m:sup>
                    </m:sSubSup>
                    <m:r>
                      <a:rPr lang="en-US" sz="1600" i="1">
                        <a:solidFill>
                          <a:schemeClr val="bg1">
                            <a:lumMod val="75000"/>
                          </a:schemeClr>
                        </a:solidFill>
                        <a:latin typeface="Cambria Math"/>
                      </a:rPr>
                      <m:t>},</m:t>
                    </m:r>
                  </m:oMath>
                </a14:m>
                <a:r>
                  <a:rPr lang="en-US" sz="1600" dirty="0">
                    <a:solidFill>
                      <a:schemeClr val="bg1">
                        <a:lumMod val="75000"/>
                      </a:schemeClr>
                    </a:solidFill>
                    <a:latin typeface="Gill Sans MT" panose="020B0502020104020203" pitchFamily="34" charset="0"/>
                  </a:rPr>
                  <a:t> respectively. </a:t>
                </a:r>
              </a:p>
              <a:p>
                <a:pPr marL="0" indent="0">
                  <a:buNone/>
                </a:pPr>
                <a:endParaRPr lang="en-US" sz="1600" dirty="0" smtClean="0">
                  <a:latin typeface="Gill Sans MT" panose="020B0502020104020203" pitchFamily="34" charset="0"/>
                </a:endParaRPr>
              </a:p>
              <a:p>
                <a:pPr marL="0" indent="0">
                  <a:buNone/>
                </a:pPr>
                <a:r>
                  <a:rPr lang="en-US" sz="2400" dirty="0" smtClean="0">
                    <a:latin typeface="Gill Sans MT" panose="020B0502020104020203" pitchFamily="34" charset="0"/>
                  </a:rPr>
                  <a:t>And</a:t>
                </a:r>
                <a:r>
                  <a:rPr lang="en-US" sz="2400" dirty="0">
                    <a:latin typeface="Gill Sans MT" panose="020B0502020104020203" pitchFamily="34" charset="0"/>
                  </a:rPr>
                  <a:t>, by the Delta method (see Appendix A</a:t>
                </a:r>
                <a:r>
                  <a:rPr lang="en-US" sz="2400" dirty="0" smtClean="0">
                    <a:latin typeface="Gill Sans MT" panose="020B0502020104020203" pitchFamily="34" charset="0"/>
                  </a:rPr>
                  <a:t>),</a:t>
                </a:r>
              </a:p>
              <a:p>
                <a:pPr marL="0" indent="0">
                  <a:buNone/>
                </a:pPr>
                <a:endParaRPr lang="en-US" sz="2400" dirty="0" smtClean="0">
                  <a:latin typeface="Gill Sans MT" panose="020B05020201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𝛾</m:t>
                              </m:r>
                            </m:e>
                          </m:acc>
                        </m:e>
                        <m:sub>
                          <m:sSub>
                            <m:sSubPr>
                              <m:ctrlPr>
                                <a:rPr lang="en-US" sz="2400" i="1">
                                  <a:latin typeface="Cambria Math" panose="02040503050406030204" pitchFamily="18" charset="0"/>
                                </a:rPr>
                              </m:ctrlPr>
                            </m:sSubPr>
                            <m:e>
                              <m:r>
                                <a:rPr lang="en-US" sz="2400" i="1">
                                  <a:latin typeface="Cambria Math"/>
                                </a:rPr>
                                <m:t>1</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r>
                        <a:rPr lang="en-US" sz="2400" i="1">
                          <a:latin typeface="Cambria Math"/>
                        </a:rPr>
                        <m:t>=</m:t>
                      </m:r>
                      <m:r>
                        <a:rPr lang="en-US" sz="2400" i="1">
                          <a:latin typeface="Cambria Math"/>
                        </a:rPr>
                        <m:t>𝑙𝑜𝑔𝑖𝑡</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𝜋</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e>
                      </m:d>
                      <m:acc>
                        <m:accPr>
                          <m:chr m:val="̇"/>
                          <m:ctrlPr>
                            <a:rPr lang="en-US" sz="2400" i="1">
                              <a:latin typeface="Cambria Math" panose="02040503050406030204" pitchFamily="18" charset="0"/>
                            </a:rPr>
                          </m:ctrlPr>
                        </m:accPr>
                        <m:e>
                          <m:r>
                            <a:rPr lang="en-US" sz="2400" i="1">
                              <a:latin typeface="Cambria Math"/>
                            </a:rPr>
                            <m:t>∼</m:t>
                          </m:r>
                        </m:e>
                      </m:acc>
                      <m:r>
                        <a:rPr lang="en-US" sz="2400" i="1">
                          <a:latin typeface="Cambria Math"/>
                        </a:rPr>
                        <m:t>𝑁</m:t>
                      </m:r>
                      <m:d>
                        <m:dPr>
                          <m:begChr m:val="{"/>
                          <m:endChr m:val="}"/>
                          <m:ctrlPr>
                            <a:rPr lang="en-US" sz="2400" i="1">
                              <a:latin typeface="Cambria Math" panose="02040503050406030204" pitchFamily="18" charset="0"/>
                            </a:rPr>
                          </m:ctrlPr>
                        </m:dPr>
                        <m:e>
                          <m:r>
                            <a:rPr lang="en-US" sz="2400" i="1">
                              <a:latin typeface="Cambria Math"/>
                            </a:rPr>
                            <m:t>𝑙𝑜𝑔𝑖𝑡</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e>
                          </m:d>
                          <m:r>
                            <a:rPr lang="en-US" sz="2400" i="1">
                              <a:latin typeface="Cambria Math"/>
                            </a:rPr>
                            <m:t>,</m:t>
                          </m:r>
                          <m:sSubSup>
                            <m:sSubSupPr>
                              <m:ctrlPr>
                                <a:rPr lang="en-US" sz="2400" i="1">
                                  <a:latin typeface="Cambria Math" panose="02040503050406030204" pitchFamily="18" charset="0"/>
                                </a:rPr>
                              </m:ctrlPr>
                            </m:sSubSupPr>
                            <m:e>
                              <m:r>
                                <a:rPr lang="en-US" sz="2400" i="1">
                                  <a:latin typeface="Cambria Math"/>
                                </a:rPr>
                                <m:t>𝜏</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2</m:t>
                              </m:r>
                            </m:sup>
                          </m:sSubSup>
                        </m:e>
                      </m:d>
                      <m:r>
                        <a:rPr lang="en-US" sz="2400" i="1">
                          <a:latin typeface="Cambria Math"/>
                        </a:rPr>
                        <m:t>,</m:t>
                      </m:r>
                    </m:oMath>
                  </m:oMathPara>
                </a14:m>
                <a:endParaRPr lang="en-US" sz="2400" dirty="0">
                  <a:latin typeface="Gill Sans MT" panose="020B0502020104020203" pitchFamily="34" charset="0"/>
                </a:endParaRPr>
              </a:p>
              <a:p>
                <a:pPr marL="0" indent="0">
                  <a:buNone/>
                </a:pPr>
                <a:r>
                  <a:rPr lang="en-US" sz="2400" dirty="0" smtClean="0">
                    <a:latin typeface="Gill Sans MT" panose="020B0502020104020203" pitchFamily="34" charset="0"/>
                  </a:rPr>
                  <a:t>where</a:t>
                </a:r>
                <a:r>
                  <a:rPr lang="en-US" sz="2400" dirty="0">
                    <a:latin typeface="Gill Sans MT" panose="020B0502020104020203" pitchFamily="34" charset="0"/>
                  </a:rPr>
                  <a:t>, </a:t>
                </a:r>
                <a14:m>
                  <m:oMath xmlns:m="http://schemas.openxmlformats.org/officeDocument/2006/math">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a:rPr>
                              <m:t>𝜏</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2</m:t>
                        </m:r>
                      </m:sup>
                    </m:sSubSup>
                    <m:r>
                      <a:rPr lang="en-US" sz="2400" i="1">
                        <a:latin typeface="Cambria Math"/>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a:rPr>
                                  <m:t>𝜎</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2</m:t>
                            </m:r>
                          </m:sup>
                        </m:sSubSup>
                      </m:num>
                      <m:den>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a:rPr>
                                  <m:t>𝜋</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up>
                            <m:r>
                              <a:rPr lang="en-US" sz="2400" i="1">
                                <a:latin typeface="Cambria Math"/>
                              </a:rPr>
                              <m:t>2</m:t>
                            </m:r>
                          </m:sup>
                        </m:sSubSup>
                        <m:r>
                          <a:rPr lang="en-US" sz="2400" i="1">
                            <a:latin typeface="Cambria Math"/>
                          </a:rPr>
                          <m:t> </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𝜋</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e>
                            </m:d>
                          </m:e>
                          <m:sup>
                            <m:r>
                              <a:rPr lang="en-US" sz="2400" i="1">
                                <a:latin typeface="Cambria Math"/>
                              </a:rPr>
                              <m:t>2</m:t>
                            </m:r>
                          </m:sup>
                        </m:sSup>
                      </m:den>
                    </m:f>
                    <m:r>
                      <a:rPr lang="en-US" sz="2400" i="1">
                        <a:latin typeface="Cambria Math"/>
                      </a:rPr>
                      <m:t> </m:t>
                    </m:r>
                  </m:oMath>
                </a14:m>
                <a:r>
                  <a:rPr lang="en-US" sz="2400" dirty="0">
                    <a:latin typeface="Gill Sans MT" panose="020B0502020104020203" pitchFamily="34" charset="0"/>
                  </a:rPr>
                  <a:t> is </a:t>
                </a:r>
                <a:r>
                  <a:rPr lang="en-US" sz="2400" dirty="0">
                    <a:latin typeface="Gill Sans MT" panose="020B0502020104020203" pitchFamily="34" charset="0"/>
                    <a:hlinkClick r:id="rId3" action="ppaction://hlinksldjump"/>
                  </a:rPr>
                  <a:t>variance of </a:t>
                </a:r>
                <a14:m>
                  <m:oMath xmlns:m="http://schemas.openxmlformats.org/officeDocument/2006/math">
                    <m:r>
                      <a:rPr lang="en-US" sz="2400" i="1">
                        <a:latin typeface="Cambria Math"/>
                        <a:hlinkClick r:id="rId3" action="ppaction://hlinksldjump"/>
                      </a:rPr>
                      <m:t>𝑙𝑜𝑔𝑖𝑡</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𝜋</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e>
                    </m:d>
                  </m:oMath>
                </a14:m>
                <a:r>
                  <a:rPr lang="en-US" sz="2400" dirty="0">
                    <a:latin typeface="Gill Sans MT" panose="020B0502020104020203" pitchFamily="34" charset="0"/>
                  </a:rPr>
                  <a:t>.</a:t>
                </a:r>
                <a:endParaRPr lang="en-US" sz="2400" dirty="0" smtClean="0">
                  <a:latin typeface="Gill Sans MT" panose="020B0502020104020203" pitchFamily="34" charset="0"/>
                </a:endParaRPr>
              </a:p>
              <a:p>
                <a:pPr marL="0" indent="0">
                  <a:buNone/>
                </a:pPr>
                <a:endParaRPr lang="en-US" sz="1600" dirty="0">
                  <a:latin typeface="Gill Sans MT" panose="020B0502020104020203" pitchFamily="34" charset="0"/>
                </a:endParaRPr>
              </a:p>
              <a:p>
                <a:pPr marL="0" indent="0">
                  <a:buNone/>
                </a:pPr>
                <a:endParaRPr lang="en-US" sz="16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382000" cy="6019800"/>
              </a:xfrm>
              <a:blipFill rotWithShape="1">
                <a:blip r:embed="rId4"/>
                <a:stretch>
                  <a:fillRect l="-1091" t="-30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26</a:t>
            </a:fld>
            <a:endParaRPr lang="en-US">
              <a:latin typeface="Gill Sans MT" panose="020B0502020104020203" pitchFamily="34" charset="0"/>
            </a:endParaRPr>
          </a:p>
        </p:txBody>
      </p:sp>
      <p:cxnSp>
        <p:nvCxnSpPr>
          <p:cNvPr id="6" name="Straight Arrow Connector 5"/>
          <p:cNvCxnSpPr/>
          <p:nvPr/>
        </p:nvCxnSpPr>
        <p:spPr>
          <a:xfrm flipH="1">
            <a:off x="3581400" y="3048000"/>
            <a:ext cx="2895600" cy="11430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6477000" y="2821770"/>
                <a:ext cx="1752600" cy="378630"/>
              </a:xfrm>
              <a:prstGeom prst="rect">
                <a:avLst/>
              </a:prstGeom>
              <a:noFill/>
              <a:ln w="19050">
                <a:solidFill>
                  <a:srgbClr val="0000FF"/>
                </a:solidFill>
              </a:ln>
            </p:spPr>
            <p:txBody>
              <a:bodyPr wrap="square" rtlCol="0">
                <a:spAutoFit/>
              </a:bodyPr>
              <a:lstStyle/>
              <a:p>
                <a:r>
                  <a:rPr lang="en-US" dirty="0" smtClean="0">
                    <a:solidFill>
                      <a:srgbClr val="FF0000"/>
                    </a:solidFill>
                  </a:rPr>
                  <a:t>Variance of </a:t>
                </a:r>
                <a14:m>
                  <m:oMath xmlns:m="http://schemas.openxmlformats.org/officeDocument/2006/math">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a:rPr>
                          <m:t>𝐴𝑈𝐶</m:t>
                        </m:r>
                      </m:e>
                    </m:acc>
                  </m:oMath>
                </a14:m>
                <a:endParaRPr lang="en-US"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477000" y="2821770"/>
                <a:ext cx="1752600" cy="378630"/>
              </a:xfrm>
              <a:prstGeom prst="rect">
                <a:avLst/>
              </a:prstGeom>
              <a:blipFill rotWithShape="1">
                <a:blip r:embed="rId5"/>
                <a:stretch>
                  <a:fillRect l="-2759" t="-3077" r="-60345" b="-21538"/>
                </a:stretch>
              </a:blipFill>
              <a:ln w="19050">
                <a:solidFill>
                  <a:srgbClr val="0000FF"/>
                </a:solidFill>
              </a:ln>
            </p:spPr>
            <p:txBody>
              <a:bodyPr/>
              <a:lstStyle/>
              <a:p>
                <a:r>
                  <a:rPr lang="en-US">
                    <a:noFill/>
                  </a:rPr>
                  <a:t> </a:t>
                </a:r>
              </a:p>
            </p:txBody>
          </p:sp>
        </mc:Fallback>
      </mc:AlternateContent>
      <p:cxnSp>
        <p:nvCxnSpPr>
          <p:cNvPr id="10" name="Straight Arrow Connector 9"/>
          <p:cNvCxnSpPr>
            <a:stCxn id="11" idx="0"/>
          </p:cNvCxnSpPr>
          <p:nvPr/>
        </p:nvCxnSpPr>
        <p:spPr>
          <a:xfrm flipH="1" flipV="1">
            <a:off x="2590800" y="4800600"/>
            <a:ext cx="566691" cy="5334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662191" y="5334000"/>
                <a:ext cx="990600" cy="378630"/>
              </a:xfrm>
              <a:prstGeom prst="rect">
                <a:avLst/>
              </a:prstGeom>
              <a:noFill/>
              <a:ln w="19050">
                <a:solidFill>
                  <a:srgbClr val="0000FF"/>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a:rPr>
                            <m:t>𝐴𝑈𝐶</m:t>
                          </m:r>
                        </m:e>
                      </m:acc>
                    </m:oMath>
                  </m:oMathPara>
                </a14:m>
                <a:endParaRPr lang="en-US"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662191" y="5334000"/>
                <a:ext cx="990600" cy="378630"/>
              </a:xfrm>
              <a:prstGeom prst="rect">
                <a:avLst/>
              </a:prstGeom>
              <a:blipFill rotWithShape="1">
                <a:blip r:embed="rId6"/>
                <a:stretch>
                  <a:fillRect r="-14545"/>
                </a:stretch>
              </a:blipFill>
              <a:ln w="19050">
                <a:solidFill>
                  <a:srgbClr val="0000FF"/>
                </a:solidFill>
              </a:ln>
            </p:spPr>
            <p:txBody>
              <a:bodyPr/>
              <a:lstStyle/>
              <a:p>
                <a:r>
                  <a:rPr lang="en-US">
                    <a:noFill/>
                  </a:rPr>
                  <a:t> </a:t>
                </a:r>
              </a:p>
            </p:txBody>
          </p:sp>
        </mc:Fallback>
      </mc:AlternateContent>
      <p:cxnSp>
        <p:nvCxnSpPr>
          <p:cNvPr id="20" name="Straight Arrow Connector 19"/>
          <p:cNvCxnSpPr>
            <a:stCxn id="21" idx="0"/>
          </p:cNvCxnSpPr>
          <p:nvPr/>
        </p:nvCxnSpPr>
        <p:spPr>
          <a:xfrm flipV="1">
            <a:off x="1377149" y="4648200"/>
            <a:ext cx="119848" cy="6858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228600" y="5334000"/>
                <a:ext cx="2297098" cy="378630"/>
              </a:xfrm>
              <a:prstGeom prst="rect">
                <a:avLst/>
              </a:prstGeom>
              <a:noFill/>
              <a:ln w="19050">
                <a:solidFill>
                  <a:srgbClr val="0000FF"/>
                </a:solidFill>
              </a:ln>
            </p:spPr>
            <p:txBody>
              <a:bodyPr wrap="square" rtlCol="0">
                <a:spAutoFit/>
              </a:bodyPr>
              <a:lstStyle/>
              <a:p>
                <a:r>
                  <a:rPr lang="en-US" dirty="0" smtClean="0">
                    <a:solidFill>
                      <a:srgbClr val="FF0000"/>
                    </a:solidFill>
                  </a:rPr>
                  <a:t>Variance of </a:t>
                </a:r>
                <a14:m>
                  <m:oMath xmlns:m="http://schemas.openxmlformats.org/officeDocument/2006/math">
                    <m:r>
                      <a:rPr lang="en-US" b="0" i="1" smtClean="0">
                        <a:solidFill>
                          <a:srgbClr val="FF0000"/>
                        </a:solidFill>
                        <a:latin typeface="Cambria Math"/>
                      </a:rPr>
                      <m:t>𝑙𝑜𝑔𝑖𝑡</m:t>
                    </m:r>
                    <m:r>
                      <a:rPr lang="en-US" b="0" i="0" smtClean="0">
                        <a:solidFill>
                          <a:srgbClr val="FF0000"/>
                        </a:solidFill>
                        <a:latin typeface="Cambria Math"/>
                      </a:rPr>
                      <m:t> </m:t>
                    </m:r>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a:rPr>
                          <m:t>𝐴𝑈𝐶</m:t>
                        </m:r>
                      </m:e>
                    </m:acc>
                  </m:oMath>
                </a14:m>
                <a:endParaRPr lang="en-US" dirty="0">
                  <a:solidFill>
                    <a:srgbClr val="FF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28600" y="5334000"/>
                <a:ext cx="2297098" cy="378630"/>
              </a:xfrm>
              <a:prstGeom prst="rect">
                <a:avLst/>
              </a:prstGeom>
              <a:blipFill rotWithShape="1">
                <a:blip r:embed="rId7"/>
                <a:stretch>
                  <a:fillRect l="-2111" t="-3077" r="-51451" b="-21538"/>
                </a:stretch>
              </a:blipFill>
              <a:ln w="19050">
                <a:solidFill>
                  <a:srgbClr val="0000FF"/>
                </a:solidFill>
              </a:ln>
            </p:spPr>
            <p:txBody>
              <a:bodyPr/>
              <a:lstStyle/>
              <a:p>
                <a:r>
                  <a:rPr lang="en-US">
                    <a:noFill/>
                  </a:rPr>
                  <a:t> </a:t>
                </a:r>
              </a:p>
            </p:txBody>
          </p:sp>
        </mc:Fallback>
      </mc:AlternateContent>
    </p:spTree>
    <p:extLst>
      <p:ext uri="{BB962C8B-B14F-4D97-AF65-F5344CB8AC3E}">
        <p14:creationId xmlns:p14="http://schemas.microsoft.com/office/powerpoint/2010/main" val="3074467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pPr algn="l"/>
            <a:r>
              <a:rPr lang="en-US" sz="3200" dirty="0" smtClean="0">
                <a:solidFill>
                  <a:srgbClr val="0000FF"/>
                </a:solidFill>
                <a:latin typeface="Gill Sans MT" panose="020B0502020104020203" pitchFamily="34" charset="0"/>
              </a:rPr>
              <a:t>Methods : Estimation contd.</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382000" cy="6019800"/>
              </a:xfrm>
            </p:spPr>
            <p:txBody>
              <a:bodyPr>
                <a:noAutofit/>
              </a:bodyPr>
              <a:lstStyle/>
              <a:p>
                <a:pPr marL="0" indent="0">
                  <a:buNone/>
                </a:pPr>
                <a:r>
                  <a:rPr lang="en-US" sz="1600" dirty="0" smtClean="0">
                    <a:solidFill>
                      <a:schemeClr val="bg1">
                        <a:lumMod val="75000"/>
                      </a:schemeClr>
                    </a:solidFill>
                    <a:latin typeface="Gill Sans MT" panose="020B0502020104020203" pitchFamily="34" charset="0"/>
                  </a:rPr>
                  <a:t>And</a:t>
                </a:r>
                <a:r>
                  <a:rPr lang="en-US" sz="1600" dirty="0">
                    <a:solidFill>
                      <a:schemeClr val="bg1">
                        <a:lumMod val="75000"/>
                      </a:schemeClr>
                    </a:solidFill>
                    <a:latin typeface="Gill Sans MT" panose="020B0502020104020203" pitchFamily="34" charset="0"/>
                  </a:rPr>
                  <a:t>, by the Delta method (see Appendix A),</a:t>
                </a:r>
              </a:p>
              <a:p>
                <a:pPr marL="0" indent="0">
                  <a:buNone/>
                </a:pPr>
                <a14:m>
                  <m:oMathPara xmlns:m="http://schemas.openxmlformats.org/officeDocument/2006/math">
                    <m:oMathParaPr>
                      <m:jc m:val="centerGroup"/>
                    </m:oMathParaPr>
                    <m:oMath xmlns:m="http://schemas.openxmlformats.org/officeDocument/2006/math">
                      <m:sSub>
                        <m:sSubPr>
                          <m:ctrlPr>
                            <a:rPr lang="en-US" sz="1600" i="1">
                              <a:solidFill>
                                <a:schemeClr val="bg1">
                                  <a:lumMod val="75000"/>
                                </a:schemeClr>
                              </a:solidFill>
                              <a:latin typeface="Cambria Math" panose="02040503050406030204" pitchFamily="18" charset="0"/>
                            </a:rPr>
                          </m:ctrlPr>
                        </m:sSubPr>
                        <m:e>
                          <m:acc>
                            <m:accPr>
                              <m:chr m:val="̂"/>
                              <m:ctrlPr>
                                <a:rPr lang="en-US" sz="1600" i="1">
                                  <a:solidFill>
                                    <a:schemeClr val="bg1">
                                      <a:lumMod val="75000"/>
                                    </a:schemeClr>
                                  </a:solidFill>
                                  <a:latin typeface="Cambria Math" panose="02040503050406030204" pitchFamily="18" charset="0"/>
                                </a:rPr>
                              </m:ctrlPr>
                            </m:accPr>
                            <m:e>
                              <m:r>
                                <a:rPr lang="en-US" sz="1600" i="1">
                                  <a:solidFill>
                                    <a:schemeClr val="bg1">
                                      <a:lumMod val="75000"/>
                                    </a:schemeClr>
                                  </a:solidFill>
                                  <a:latin typeface="Cambria Math"/>
                                </a:rPr>
                                <m:t>𝛾</m:t>
                              </m:r>
                            </m:e>
                          </m:acc>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1</m:t>
                              </m:r>
                            </m:e>
                            <m:sub>
                              <m:r>
                                <a:rPr lang="en-US" sz="1600" i="1">
                                  <a:solidFill>
                                    <a:schemeClr val="bg1">
                                      <a:lumMod val="75000"/>
                                    </a:schemeClr>
                                  </a:solidFill>
                                  <a:latin typeface="Cambria Math"/>
                                </a:rPr>
                                <m:t>𝑖</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Sub>
                      <m:r>
                        <a:rPr lang="en-US" sz="1600" i="1">
                          <a:solidFill>
                            <a:schemeClr val="bg1">
                              <a:lumMod val="75000"/>
                            </a:schemeClr>
                          </a:solidFill>
                          <a:latin typeface="Cambria Math"/>
                        </a:rPr>
                        <m:t>=</m:t>
                      </m:r>
                      <m:r>
                        <a:rPr lang="en-US" sz="1600" i="1">
                          <a:solidFill>
                            <a:schemeClr val="bg1">
                              <a:lumMod val="75000"/>
                            </a:schemeClr>
                          </a:solidFill>
                          <a:latin typeface="Cambria Math"/>
                        </a:rPr>
                        <m:t>𝑙𝑜𝑔𝑖𝑡</m:t>
                      </m:r>
                      <m:d>
                        <m:dPr>
                          <m:ctrlPr>
                            <a:rPr lang="en-US" sz="1600" i="1">
                              <a:solidFill>
                                <a:schemeClr val="bg1">
                                  <a:lumMod val="75000"/>
                                </a:schemeClr>
                              </a:solidFill>
                              <a:latin typeface="Cambria Math" panose="02040503050406030204" pitchFamily="18" charset="0"/>
                            </a:rPr>
                          </m:ctrlPr>
                        </m:dPr>
                        <m:e>
                          <m:sSub>
                            <m:sSubPr>
                              <m:ctrlPr>
                                <a:rPr lang="en-US" sz="1600" i="1">
                                  <a:solidFill>
                                    <a:schemeClr val="bg1">
                                      <a:lumMod val="75000"/>
                                    </a:schemeClr>
                                  </a:solidFill>
                                  <a:latin typeface="Cambria Math" panose="02040503050406030204" pitchFamily="18" charset="0"/>
                                </a:rPr>
                              </m:ctrlPr>
                            </m:sSubPr>
                            <m:e>
                              <m:acc>
                                <m:accPr>
                                  <m:chr m:val="̂"/>
                                  <m:ctrlPr>
                                    <a:rPr lang="en-US" sz="1600" i="1">
                                      <a:solidFill>
                                        <a:schemeClr val="bg1">
                                          <a:lumMod val="75000"/>
                                        </a:schemeClr>
                                      </a:solidFill>
                                      <a:latin typeface="Cambria Math" panose="02040503050406030204" pitchFamily="18" charset="0"/>
                                    </a:rPr>
                                  </m:ctrlPr>
                                </m:accPr>
                                <m:e>
                                  <m:r>
                                    <a:rPr lang="en-US" sz="1600" i="1">
                                      <a:solidFill>
                                        <a:schemeClr val="bg1">
                                          <a:lumMod val="75000"/>
                                        </a:schemeClr>
                                      </a:solidFill>
                                      <a:latin typeface="Cambria Math"/>
                                    </a:rPr>
                                    <m:t>𝜋</m:t>
                                  </m:r>
                                </m:e>
                              </m:acc>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Sub>
                        </m:e>
                      </m:d>
                      <m:acc>
                        <m:accPr>
                          <m:chr m:val="̇"/>
                          <m:ctrlPr>
                            <a:rPr lang="en-US" sz="1600" i="1">
                              <a:solidFill>
                                <a:schemeClr val="bg1">
                                  <a:lumMod val="75000"/>
                                </a:schemeClr>
                              </a:solidFill>
                              <a:latin typeface="Cambria Math" panose="02040503050406030204" pitchFamily="18" charset="0"/>
                            </a:rPr>
                          </m:ctrlPr>
                        </m:accPr>
                        <m:e>
                          <m:r>
                            <a:rPr lang="en-US" sz="1600" i="1">
                              <a:solidFill>
                                <a:schemeClr val="bg1">
                                  <a:lumMod val="75000"/>
                                </a:schemeClr>
                              </a:solidFill>
                              <a:latin typeface="Cambria Math"/>
                            </a:rPr>
                            <m:t>∼</m:t>
                          </m:r>
                        </m:e>
                      </m:acc>
                      <m:r>
                        <a:rPr lang="en-US" sz="1600" i="1">
                          <a:solidFill>
                            <a:schemeClr val="bg1">
                              <a:lumMod val="75000"/>
                            </a:schemeClr>
                          </a:solidFill>
                          <a:latin typeface="Cambria Math"/>
                        </a:rPr>
                        <m:t>𝑁</m:t>
                      </m:r>
                      <m:d>
                        <m:dPr>
                          <m:begChr m:val="{"/>
                          <m:endChr m:val="}"/>
                          <m:ctrlPr>
                            <a:rPr lang="en-US" sz="1600" i="1">
                              <a:solidFill>
                                <a:schemeClr val="bg1">
                                  <a:lumMod val="75000"/>
                                </a:schemeClr>
                              </a:solidFill>
                              <a:latin typeface="Cambria Math" panose="02040503050406030204" pitchFamily="18" charset="0"/>
                            </a:rPr>
                          </m:ctrlPr>
                        </m:dPr>
                        <m:e>
                          <m:r>
                            <a:rPr lang="en-US" sz="1600" i="1">
                              <a:solidFill>
                                <a:schemeClr val="bg1">
                                  <a:lumMod val="75000"/>
                                </a:schemeClr>
                              </a:solidFill>
                              <a:latin typeface="Cambria Math"/>
                            </a:rPr>
                            <m:t>𝑙𝑜𝑔𝑖𝑡</m:t>
                          </m:r>
                          <m:d>
                            <m:dPr>
                              <m:ctrlPr>
                                <a:rPr lang="en-US" sz="1600" i="1">
                                  <a:solidFill>
                                    <a:schemeClr val="bg1">
                                      <a:lumMod val="75000"/>
                                    </a:schemeClr>
                                  </a:solidFill>
                                  <a:latin typeface="Cambria Math" panose="02040503050406030204" pitchFamily="18" charset="0"/>
                                </a:rPr>
                              </m:ctrlPr>
                            </m:dPr>
                            <m:e>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𝜋</m:t>
                                  </m:r>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Sub>
                            </m:e>
                          </m:d>
                          <m:r>
                            <a:rPr lang="en-US" sz="1600" i="1">
                              <a:solidFill>
                                <a:schemeClr val="bg1">
                                  <a:lumMod val="75000"/>
                                </a:schemeClr>
                              </a:solidFill>
                              <a:latin typeface="Cambria Math"/>
                            </a:rPr>
                            <m:t>,</m:t>
                          </m:r>
                          <m:sSubSup>
                            <m:sSubSupPr>
                              <m:ctrlPr>
                                <a:rPr lang="en-US" sz="1600" i="1">
                                  <a:solidFill>
                                    <a:schemeClr val="bg1">
                                      <a:lumMod val="75000"/>
                                    </a:schemeClr>
                                  </a:solidFill>
                                  <a:latin typeface="Cambria Math" panose="02040503050406030204" pitchFamily="18" charset="0"/>
                                </a:rPr>
                              </m:ctrlPr>
                            </m:sSubSupPr>
                            <m:e>
                              <m:r>
                                <a:rPr lang="en-US" sz="1600" i="1">
                                  <a:solidFill>
                                    <a:schemeClr val="bg1">
                                      <a:lumMod val="75000"/>
                                    </a:schemeClr>
                                  </a:solidFill>
                                  <a:latin typeface="Cambria Math"/>
                                </a:rPr>
                                <m:t>𝜏</m:t>
                              </m:r>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up>
                              <m:r>
                                <a:rPr lang="en-US" sz="1600" i="1">
                                  <a:solidFill>
                                    <a:schemeClr val="bg1">
                                      <a:lumMod val="75000"/>
                                    </a:schemeClr>
                                  </a:solidFill>
                                  <a:latin typeface="Cambria Math"/>
                                </a:rPr>
                                <m:t>2</m:t>
                              </m:r>
                            </m:sup>
                          </m:sSubSup>
                        </m:e>
                      </m:d>
                      <m:r>
                        <a:rPr lang="en-US" sz="1600" i="1">
                          <a:solidFill>
                            <a:schemeClr val="bg1">
                              <a:lumMod val="75000"/>
                            </a:schemeClr>
                          </a:solidFill>
                          <a:latin typeface="Cambria Math"/>
                        </a:rPr>
                        <m:t>,</m:t>
                      </m:r>
                    </m:oMath>
                  </m:oMathPara>
                </a14:m>
                <a:endParaRPr lang="en-US" sz="1600" dirty="0">
                  <a:solidFill>
                    <a:schemeClr val="bg1">
                      <a:lumMod val="75000"/>
                    </a:schemeClr>
                  </a:solidFill>
                  <a:latin typeface="Gill Sans MT" panose="020B0502020104020203" pitchFamily="34" charset="0"/>
                </a:endParaRPr>
              </a:p>
              <a:p>
                <a:pPr marL="0" indent="0">
                  <a:buNone/>
                </a:pPr>
                <a:r>
                  <a:rPr lang="en-US" sz="1600" dirty="0">
                    <a:solidFill>
                      <a:schemeClr val="bg1">
                        <a:lumMod val="75000"/>
                      </a:schemeClr>
                    </a:solidFill>
                    <a:latin typeface="Gill Sans MT" panose="020B0502020104020203" pitchFamily="34" charset="0"/>
                  </a:rPr>
                  <a:t>where, </a:t>
                </a:r>
                <a14:m>
                  <m:oMath xmlns:m="http://schemas.openxmlformats.org/officeDocument/2006/math">
                    <m:sSubSup>
                      <m:sSubSupPr>
                        <m:ctrlPr>
                          <a:rPr lang="en-US" sz="1600" i="1">
                            <a:solidFill>
                              <a:schemeClr val="bg1">
                                <a:lumMod val="75000"/>
                              </a:schemeClr>
                            </a:solidFill>
                            <a:latin typeface="Cambria Math" panose="02040503050406030204" pitchFamily="18" charset="0"/>
                          </a:rPr>
                        </m:ctrlPr>
                      </m:sSubSupPr>
                      <m:e>
                        <m:acc>
                          <m:accPr>
                            <m:chr m:val="̂"/>
                            <m:ctrlPr>
                              <a:rPr lang="en-US" sz="1600" i="1">
                                <a:solidFill>
                                  <a:schemeClr val="bg1">
                                    <a:lumMod val="75000"/>
                                  </a:schemeClr>
                                </a:solidFill>
                                <a:latin typeface="Cambria Math" panose="02040503050406030204" pitchFamily="18" charset="0"/>
                              </a:rPr>
                            </m:ctrlPr>
                          </m:accPr>
                          <m:e>
                            <m:r>
                              <a:rPr lang="en-US" sz="1600" i="1">
                                <a:solidFill>
                                  <a:schemeClr val="bg1">
                                    <a:lumMod val="75000"/>
                                  </a:schemeClr>
                                </a:solidFill>
                                <a:latin typeface="Cambria Math"/>
                              </a:rPr>
                              <m:t>𝜏</m:t>
                            </m:r>
                          </m:e>
                        </m:acc>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up>
                        <m:r>
                          <a:rPr lang="en-US" sz="1600" i="1">
                            <a:solidFill>
                              <a:schemeClr val="bg1">
                                <a:lumMod val="75000"/>
                              </a:schemeClr>
                            </a:solidFill>
                            <a:latin typeface="Cambria Math"/>
                          </a:rPr>
                          <m:t>2</m:t>
                        </m:r>
                      </m:sup>
                    </m:sSubSup>
                    <m:r>
                      <a:rPr lang="en-US" sz="1600" i="1">
                        <a:solidFill>
                          <a:schemeClr val="bg1">
                            <a:lumMod val="75000"/>
                          </a:schemeClr>
                        </a:solidFill>
                        <a:latin typeface="Cambria Math"/>
                      </a:rPr>
                      <m:t>=</m:t>
                    </m:r>
                    <m:f>
                      <m:fPr>
                        <m:ctrlPr>
                          <a:rPr lang="en-US" sz="1600" i="1">
                            <a:solidFill>
                              <a:schemeClr val="bg1">
                                <a:lumMod val="75000"/>
                              </a:schemeClr>
                            </a:solidFill>
                            <a:latin typeface="Cambria Math" panose="02040503050406030204" pitchFamily="18" charset="0"/>
                          </a:rPr>
                        </m:ctrlPr>
                      </m:fPr>
                      <m:num>
                        <m:sSubSup>
                          <m:sSubSupPr>
                            <m:ctrlPr>
                              <a:rPr lang="en-US" sz="1600" i="1">
                                <a:solidFill>
                                  <a:schemeClr val="bg1">
                                    <a:lumMod val="75000"/>
                                  </a:schemeClr>
                                </a:solidFill>
                                <a:latin typeface="Cambria Math" panose="02040503050406030204" pitchFamily="18" charset="0"/>
                              </a:rPr>
                            </m:ctrlPr>
                          </m:sSubSupPr>
                          <m:e>
                            <m:acc>
                              <m:accPr>
                                <m:chr m:val="̂"/>
                                <m:ctrlPr>
                                  <a:rPr lang="en-US" sz="1600" i="1">
                                    <a:solidFill>
                                      <a:schemeClr val="bg1">
                                        <a:lumMod val="75000"/>
                                      </a:schemeClr>
                                    </a:solidFill>
                                    <a:latin typeface="Cambria Math" panose="02040503050406030204" pitchFamily="18" charset="0"/>
                                  </a:rPr>
                                </m:ctrlPr>
                              </m:accPr>
                              <m:e>
                                <m:r>
                                  <a:rPr lang="en-US" sz="1600" i="1">
                                    <a:solidFill>
                                      <a:schemeClr val="bg1">
                                        <a:lumMod val="75000"/>
                                      </a:schemeClr>
                                    </a:solidFill>
                                    <a:latin typeface="Cambria Math"/>
                                  </a:rPr>
                                  <m:t>𝜎</m:t>
                                </m:r>
                              </m:e>
                            </m:acc>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up>
                            <m:r>
                              <a:rPr lang="en-US" sz="1600" i="1">
                                <a:solidFill>
                                  <a:schemeClr val="bg1">
                                    <a:lumMod val="75000"/>
                                  </a:schemeClr>
                                </a:solidFill>
                                <a:latin typeface="Cambria Math"/>
                              </a:rPr>
                              <m:t>2</m:t>
                            </m:r>
                          </m:sup>
                        </m:sSubSup>
                      </m:num>
                      <m:den>
                        <m:sSubSup>
                          <m:sSubSupPr>
                            <m:ctrlPr>
                              <a:rPr lang="en-US" sz="1600" i="1">
                                <a:solidFill>
                                  <a:schemeClr val="bg1">
                                    <a:lumMod val="75000"/>
                                  </a:schemeClr>
                                </a:solidFill>
                                <a:latin typeface="Cambria Math" panose="02040503050406030204" pitchFamily="18" charset="0"/>
                              </a:rPr>
                            </m:ctrlPr>
                          </m:sSubSupPr>
                          <m:e>
                            <m:acc>
                              <m:accPr>
                                <m:chr m:val="̂"/>
                                <m:ctrlPr>
                                  <a:rPr lang="en-US" sz="1600" i="1">
                                    <a:solidFill>
                                      <a:schemeClr val="bg1">
                                        <a:lumMod val="75000"/>
                                      </a:schemeClr>
                                    </a:solidFill>
                                    <a:latin typeface="Cambria Math" panose="02040503050406030204" pitchFamily="18" charset="0"/>
                                  </a:rPr>
                                </m:ctrlPr>
                              </m:accPr>
                              <m:e>
                                <m:r>
                                  <a:rPr lang="en-US" sz="1600" i="1">
                                    <a:solidFill>
                                      <a:schemeClr val="bg1">
                                        <a:lumMod val="75000"/>
                                      </a:schemeClr>
                                    </a:solidFill>
                                    <a:latin typeface="Cambria Math"/>
                                  </a:rPr>
                                  <m:t>𝜋</m:t>
                                </m:r>
                              </m:e>
                            </m:acc>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up>
                            <m:r>
                              <a:rPr lang="en-US" sz="1600" i="1">
                                <a:solidFill>
                                  <a:schemeClr val="bg1">
                                    <a:lumMod val="75000"/>
                                  </a:schemeClr>
                                </a:solidFill>
                                <a:latin typeface="Cambria Math"/>
                              </a:rPr>
                              <m:t>2</m:t>
                            </m:r>
                          </m:sup>
                        </m:sSubSup>
                        <m:r>
                          <a:rPr lang="en-US" sz="1600" i="1">
                            <a:solidFill>
                              <a:schemeClr val="bg1">
                                <a:lumMod val="75000"/>
                              </a:schemeClr>
                            </a:solidFill>
                            <a:latin typeface="Cambria Math"/>
                          </a:rPr>
                          <m:t> </m:t>
                        </m:r>
                        <m:sSup>
                          <m:sSupPr>
                            <m:ctrlPr>
                              <a:rPr lang="en-US" sz="1600" i="1">
                                <a:solidFill>
                                  <a:schemeClr val="bg1">
                                    <a:lumMod val="75000"/>
                                  </a:schemeClr>
                                </a:solidFill>
                                <a:latin typeface="Cambria Math" panose="02040503050406030204" pitchFamily="18" charset="0"/>
                              </a:rPr>
                            </m:ctrlPr>
                          </m:sSupPr>
                          <m:e>
                            <m:d>
                              <m:dPr>
                                <m:ctrlPr>
                                  <a:rPr lang="en-US" sz="1600" i="1">
                                    <a:solidFill>
                                      <a:schemeClr val="bg1">
                                        <a:lumMod val="75000"/>
                                      </a:schemeClr>
                                    </a:solidFill>
                                    <a:latin typeface="Cambria Math" panose="02040503050406030204" pitchFamily="18" charset="0"/>
                                  </a:rPr>
                                </m:ctrlPr>
                              </m:dPr>
                              <m:e>
                                <m:r>
                                  <a:rPr lang="en-US" sz="1600" i="1">
                                    <a:solidFill>
                                      <a:schemeClr val="bg1">
                                        <a:lumMod val="75000"/>
                                      </a:schemeClr>
                                    </a:solidFill>
                                    <a:latin typeface="Cambria Math"/>
                                  </a:rPr>
                                  <m:t>1−</m:t>
                                </m:r>
                                <m:sSub>
                                  <m:sSubPr>
                                    <m:ctrlPr>
                                      <a:rPr lang="en-US" sz="1600" i="1">
                                        <a:solidFill>
                                          <a:schemeClr val="bg1">
                                            <a:lumMod val="75000"/>
                                          </a:schemeClr>
                                        </a:solidFill>
                                        <a:latin typeface="Cambria Math" panose="02040503050406030204" pitchFamily="18" charset="0"/>
                                      </a:rPr>
                                    </m:ctrlPr>
                                  </m:sSubPr>
                                  <m:e>
                                    <m:acc>
                                      <m:accPr>
                                        <m:chr m:val="̂"/>
                                        <m:ctrlPr>
                                          <a:rPr lang="en-US" sz="1600" i="1">
                                            <a:solidFill>
                                              <a:schemeClr val="bg1">
                                                <a:lumMod val="75000"/>
                                              </a:schemeClr>
                                            </a:solidFill>
                                            <a:latin typeface="Cambria Math" panose="02040503050406030204" pitchFamily="18" charset="0"/>
                                          </a:rPr>
                                        </m:ctrlPr>
                                      </m:accPr>
                                      <m:e>
                                        <m:r>
                                          <a:rPr lang="en-US" sz="1600" i="1">
                                            <a:solidFill>
                                              <a:schemeClr val="bg1">
                                                <a:lumMod val="75000"/>
                                              </a:schemeClr>
                                            </a:solidFill>
                                            <a:latin typeface="Cambria Math"/>
                                          </a:rPr>
                                          <m:t>𝜋</m:t>
                                        </m:r>
                                      </m:e>
                                    </m:acc>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Sub>
                              </m:e>
                            </m:d>
                          </m:e>
                          <m:sup>
                            <m:r>
                              <a:rPr lang="en-US" sz="1600" i="1">
                                <a:solidFill>
                                  <a:schemeClr val="bg1">
                                    <a:lumMod val="75000"/>
                                  </a:schemeClr>
                                </a:solidFill>
                                <a:latin typeface="Cambria Math"/>
                              </a:rPr>
                              <m:t>2</m:t>
                            </m:r>
                          </m:sup>
                        </m:sSup>
                      </m:den>
                    </m:f>
                    <m:r>
                      <a:rPr lang="en-US" sz="1600" i="1">
                        <a:solidFill>
                          <a:schemeClr val="bg1">
                            <a:lumMod val="75000"/>
                          </a:schemeClr>
                        </a:solidFill>
                        <a:latin typeface="Cambria Math"/>
                      </a:rPr>
                      <m:t> </m:t>
                    </m:r>
                  </m:oMath>
                </a14:m>
                <a:r>
                  <a:rPr lang="en-US" sz="1600" dirty="0">
                    <a:solidFill>
                      <a:schemeClr val="bg1">
                        <a:lumMod val="75000"/>
                      </a:schemeClr>
                    </a:solidFill>
                    <a:latin typeface="Gill Sans MT" panose="020B0502020104020203" pitchFamily="34" charset="0"/>
                  </a:rPr>
                  <a:t> is variance of </a:t>
                </a:r>
                <a14:m>
                  <m:oMath xmlns:m="http://schemas.openxmlformats.org/officeDocument/2006/math">
                    <m:r>
                      <a:rPr lang="en-US" sz="1600" i="1">
                        <a:solidFill>
                          <a:schemeClr val="bg1">
                            <a:lumMod val="75000"/>
                          </a:schemeClr>
                        </a:solidFill>
                        <a:latin typeface="Cambria Math"/>
                      </a:rPr>
                      <m:t>𝑙𝑜𝑔𝑖𝑡</m:t>
                    </m:r>
                    <m:d>
                      <m:dPr>
                        <m:ctrlPr>
                          <a:rPr lang="en-US" sz="1600" i="1">
                            <a:solidFill>
                              <a:schemeClr val="bg1">
                                <a:lumMod val="75000"/>
                              </a:schemeClr>
                            </a:solidFill>
                            <a:latin typeface="Cambria Math" panose="02040503050406030204" pitchFamily="18" charset="0"/>
                          </a:rPr>
                        </m:ctrlPr>
                      </m:dPr>
                      <m:e>
                        <m:sSub>
                          <m:sSubPr>
                            <m:ctrlPr>
                              <a:rPr lang="en-US" sz="1600" i="1">
                                <a:solidFill>
                                  <a:schemeClr val="bg1">
                                    <a:lumMod val="75000"/>
                                  </a:schemeClr>
                                </a:solidFill>
                                <a:latin typeface="Cambria Math" panose="02040503050406030204" pitchFamily="18" charset="0"/>
                              </a:rPr>
                            </m:ctrlPr>
                          </m:sSubPr>
                          <m:e>
                            <m:acc>
                              <m:accPr>
                                <m:chr m:val="̂"/>
                                <m:ctrlPr>
                                  <a:rPr lang="en-US" sz="1600" i="1">
                                    <a:solidFill>
                                      <a:schemeClr val="bg1">
                                        <a:lumMod val="75000"/>
                                      </a:schemeClr>
                                    </a:solidFill>
                                    <a:latin typeface="Cambria Math" panose="02040503050406030204" pitchFamily="18" charset="0"/>
                                  </a:rPr>
                                </m:ctrlPr>
                              </m:accPr>
                              <m:e>
                                <m:r>
                                  <a:rPr lang="en-US" sz="1600" i="1">
                                    <a:solidFill>
                                      <a:schemeClr val="bg1">
                                        <a:lumMod val="75000"/>
                                      </a:schemeClr>
                                    </a:solidFill>
                                    <a:latin typeface="Cambria Math"/>
                                  </a:rPr>
                                  <m:t>𝜋</m:t>
                                </m:r>
                              </m:e>
                            </m:acc>
                          </m:e>
                          <m:sub>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1</m:t>
                                </m:r>
                              </m:sub>
                            </m:sSub>
                            <m:r>
                              <a:rPr lang="en-US" sz="1600" i="1">
                                <a:solidFill>
                                  <a:schemeClr val="bg1">
                                    <a:lumMod val="75000"/>
                                  </a:schemeClr>
                                </a:solidFill>
                                <a:latin typeface="Cambria Math"/>
                              </a:rPr>
                              <m:t>…</m:t>
                            </m:r>
                            <m:sSub>
                              <m:sSubPr>
                                <m:ctrlPr>
                                  <a:rPr lang="en-US" sz="1600" i="1">
                                    <a:solidFill>
                                      <a:schemeClr val="bg1">
                                        <a:lumMod val="75000"/>
                                      </a:schemeClr>
                                    </a:solidFill>
                                    <a:latin typeface="Cambria Math" panose="02040503050406030204" pitchFamily="18" charset="0"/>
                                  </a:rPr>
                                </m:ctrlPr>
                              </m:sSubPr>
                              <m:e>
                                <m:r>
                                  <a:rPr lang="en-US" sz="1600" i="1">
                                    <a:solidFill>
                                      <a:schemeClr val="bg1">
                                        <a:lumMod val="75000"/>
                                      </a:schemeClr>
                                    </a:solidFill>
                                    <a:latin typeface="Cambria Math"/>
                                  </a:rPr>
                                  <m:t>𝑖</m:t>
                                </m:r>
                              </m:e>
                              <m:sub>
                                <m:r>
                                  <a:rPr lang="en-US" sz="1600" i="1">
                                    <a:solidFill>
                                      <a:schemeClr val="bg1">
                                        <a:lumMod val="75000"/>
                                      </a:schemeClr>
                                    </a:solidFill>
                                    <a:latin typeface="Cambria Math"/>
                                  </a:rPr>
                                  <m:t>𝑘</m:t>
                                </m:r>
                              </m:sub>
                            </m:sSub>
                          </m:sub>
                        </m:sSub>
                      </m:e>
                    </m:d>
                  </m:oMath>
                </a14:m>
                <a:r>
                  <a:rPr lang="en-US" sz="1600" dirty="0">
                    <a:solidFill>
                      <a:schemeClr val="bg1">
                        <a:lumMod val="75000"/>
                      </a:schemeClr>
                    </a:solidFill>
                    <a:latin typeface="Gill Sans MT" panose="020B0502020104020203" pitchFamily="34" charset="0"/>
                  </a:rPr>
                  <a:t>.</a:t>
                </a:r>
              </a:p>
              <a:p>
                <a:pPr marL="0" indent="0">
                  <a:buNone/>
                </a:pPr>
                <a:endParaRPr lang="en-US" sz="1600" dirty="0">
                  <a:latin typeface="Gill Sans MT" panose="020B0502020104020203" pitchFamily="34" charset="0"/>
                </a:endParaRPr>
              </a:p>
              <a:p>
                <a:pPr marL="0" indent="0">
                  <a:buNone/>
                </a:pPr>
                <a:r>
                  <a:rPr lang="en-US" sz="2400" dirty="0">
                    <a:latin typeface="Gill Sans MT" panose="020B0502020104020203" pitchFamily="34" charset="0"/>
                  </a:rPr>
                  <a:t>Rewriting the above model, we obtain</a:t>
                </a:r>
              </a:p>
              <a:p>
                <a:pPr marL="0" indent="0" algn="ctr">
                  <a:buNone/>
                </a:pP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𝛾</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r>
                      <a:rPr lang="en-US" sz="2400" i="1">
                        <a:latin typeface="Cambria Math"/>
                      </a:rPr>
                      <m:t>=</m:t>
                    </m:r>
                    <m:r>
                      <a:rPr lang="en-US" sz="2400" i="1">
                        <a:latin typeface="Cambria Math"/>
                      </a:rPr>
                      <m:t>𝑙𝑜𝑔𝑖𝑡</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e>
                    </m:d>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𝑍</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r>
                      <a:rPr lang="en-US" sz="2400" b="1" i="1">
                        <a:latin typeface="Cambria Math"/>
                      </a:rPr>
                      <m:t>𝜷</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𝜖</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oMath>
                </a14:m>
                <a:r>
                  <a:rPr lang="en-US" sz="2400" dirty="0">
                    <a:latin typeface="Gill Sans MT" panose="020B0502020104020203" pitchFamily="34" charset="0"/>
                  </a:rPr>
                  <a:t> 	(by (1))</a:t>
                </a:r>
              </a:p>
              <a:p>
                <a:pPr marL="0" indent="0">
                  <a:buNone/>
                </a:pPr>
                <a:r>
                  <a:rPr lang="en-US" sz="2000" dirty="0">
                    <a:latin typeface="Gill Sans MT" panose="020B0502020104020203" pitchFamily="34"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𝜖</m:t>
                        </m:r>
                      </m:e>
                      <m:sub>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𝑘</m:t>
                            </m:r>
                          </m:sub>
                        </m:sSub>
                      </m:sub>
                    </m:sSub>
                    <m:r>
                      <a:rPr lang="en-US" sz="2000" i="1">
                        <a:latin typeface="Cambria Math"/>
                      </a:rPr>
                      <m:t>∼</m:t>
                    </m:r>
                    <m:r>
                      <a:rPr lang="en-US" sz="2000" i="1">
                        <a:latin typeface="Cambria Math"/>
                      </a:rPr>
                      <m:t>𝑁</m:t>
                    </m:r>
                    <m:d>
                      <m:dPr>
                        <m:ctrlPr>
                          <a:rPr lang="en-US" sz="2000" i="1">
                            <a:latin typeface="Cambria Math" panose="02040503050406030204" pitchFamily="18" charset="0"/>
                          </a:rPr>
                        </m:ctrlPr>
                      </m:dPr>
                      <m:e>
                        <m:r>
                          <a:rPr lang="en-US" sz="2000" i="1">
                            <a:latin typeface="Cambria Math"/>
                          </a:rPr>
                          <m:t>0,</m:t>
                        </m:r>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a:rPr>
                                  <m:t>𝜏</m:t>
                                </m:r>
                              </m:e>
                            </m:acc>
                          </m:e>
                          <m:sub>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𝑖</m:t>
                                </m:r>
                              </m:e>
                              <m:sub>
                                <m:r>
                                  <a:rPr lang="en-US" sz="2000" i="1">
                                    <a:latin typeface="Cambria Math"/>
                                  </a:rPr>
                                  <m:t>𝑘</m:t>
                                </m:r>
                              </m:sub>
                            </m:sSub>
                          </m:sub>
                          <m:sup>
                            <m:r>
                              <a:rPr lang="en-US" sz="2000" i="1">
                                <a:latin typeface="Cambria Math"/>
                              </a:rPr>
                              <m:t>2</m:t>
                            </m:r>
                          </m:sup>
                        </m:sSubSup>
                      </m:e>
                    </m:d>
                  </m:oMath>
                </a14:m>
                <a:endParaRPr lang="en-US" sz="2400" dirty="0" smtClean="0">
                  <a:latin typeface="Gill Sans MT" panose="020B0502020104020203" pitchFamily="34" charset="0"/>
                </a:endParaRPr>
              </a:p>
              <a:p>
                <a:pPr marL="0" indent="0">
                  <a:buNone/>
                </a:pPr>
                <a:endParaRPr lang="en-US" sz="2400" dirty="0">
                  <a:latin typeface="Gill Sans MT" panose="020B0502020104020203" pitchFamily="34" charset="0"/>
                </a:endParaRPr>
              </a:p>
              <a:p>
                <a:pPr marL="0" indent="0">
                  <a:buNone/>
                </a:pPr>
                <a:r>
                  <a:rPr lang="en-US" sz="2400" dirty="0">
                    <a:latin typeface="Gill Sans MT" panose="020B0502020104020203" pitchFamily="34" charset="0"/>
                  </a:rPr>
                  <a:t>By stacking up the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𝛾</m:t>
                            </m:r>
                          </m:e>
                        </m:acc>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oMath>
                </a14:m>
                <a:r>
                  <a:rPr lang="en-US" sz="2400" dirty="0">
                    <a:latin typeface="Gill Sans MT" panose="020B0502020104020203" pitchFamily="34" charset="0"/>
                  </a:rPr>
                  <a:t> to be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𝜸</m:t>
                        </m:r>
                      </m:e>
                    </m:acc>
                    <m:r>
                      <a:rPr lang="en-US" sz="2400" b="1" i="1">
                        <a:latin typeface="Cambria Math"/>
                      </a:rPr>
                      <m:t>,</m:t>
                    </m:r>
                  </m:oMath>
                </a14:m>
                <a:r>
                  <a:rPr lang="en-US" sz="2400" b="1" dirty="0">
                    <a:latin typeface="Gill Sans MT" panose="020B0502020104020203" pitchFamily="34" charset="0"/>
                  </a:rPr>
                  <a:t> </a:t>
                </a:r>
                <a:r>
                  <a:rPr lang="en-US" sz="2400" dirty="0">
                    <a:latin typeface="Gill Sans MT" panose="020B0502020104020203" pitchFamily="34" charset="0"/>
                  </a:rPr>
                  <a:t>and</a:t>
                </a:r>
                <a:r>
                  <a:rPr lang="en-US" sz="2400" b="1" dirty="0">
                    <a:latin typeface="Gill Sans MT" panose="020B0502020104020203"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𝜖</m:t>
                        </m:r>
                      </m:e>
                      <m:sub>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𝑖</m:t>
                            </m:r>
                          </m:e>
                          <m:sub>
                            <m:r>
                              <a:rPr lang="en-US" sz="2400" i="1">
                                <a:latin typeface="Cambria Math"/>
                              </a:rPr>
                              <m:t>𝑘</m:t>
                            </m:r>
                          </m:sub>
                        </m:sSub>
                      </m:sub>
                    </m:sSub>
                  </m:oMath>
                </a14:m>
                <a:r>
                  <a:rPr lang="en-US" sz="2400" dirty="0">
                    <a:latin typeface="Gill Sans MT" panose="020B0502020104020203" pitchFamily="34" charset="0"/>
                  </a:rPr>
                  <a:t> to be </a:t>
                </a:r>
                <a14:m>
                  <m:oMath xmlns:m="http://schemas.openxmlformats.org/officeDocument/2006/math">
                    <m:r>
                      <a:rPr lang="en-US" sz="2400" b="1" i="1">
                        <a:latin typeface="Cambria Math"/>
                      </a:rPr>
                      <m:t>𝝐</m:t>
                    </m:r>
                    <m:r>
                      <a:rPr lang="en-US" sz="2400" b="1" i="1">
                        <a:latin typeface="Cambria Math"/>
                      </a:rPr>
                      <m:t>,</m:t>
                    </m:r>
                  </m:oMath>
                </a14:m>
                <a:r>
                  <a:rPr lang="en-US" sz="2400" b="1" dirty="0">
                    <a:latin typeface="Gill Sans MT" panose="020B0502020104020203" pitchFamily="34" charset="0"/>
                  </a:rPr>
                  <a:t> </a:t>
                </a:r>
                <a:r>
                  <a:rPr lang="en-US" sz="2400" dirty="0">
                    <a:latin typeface="Gill Sans MT" panose="020B0502020104020203" pitchFamily="34" charset="0"/>
                  </a:rPr>
                  <a:t>we have</a:t>
                </a:r>
              </a:p>
              <a:p>
                <a:pPr marL="0" indent="0" algn="ctr">
                  <a:buNone/>
                </a:pPr>
                <a14:m>
                  <m:oMath xmlns:m="http://schemas.openxmlformats.org/officeDocument/2006/math">
                    <m:acc>
                      <m:accPr>
                        <m:chr m:val="̂"/>
                        <m:ctrlPr>
                          <a:rPr lang="en-US" i="1">
                            <a:latin typeface="Cambria Math" panose="02040503050406030204" pitchFamily="18" charset="0"/>
                          </a:rPr>
                        </m:ctrlPr>
                      </m:accPr>
                      <m:e>
                        <m:r>
                          <a:rPr lang="en-US" b="1" i="1">
                            <a:latin typeface="Cambria Math"/>
                          </a:rPr>
                          <m:t>𝜸</m:t>
                        </m:r>
                      </m:e>
                    </m:acc>
                    <m:r>
                      <a:rPr lang="en-US" i="1">
                        <a:latin typeface="Cambria Math"/>
                      </a:rPr>
                      <m:t>=</m:t>
                    </m:r>
                    <m:r>
                      <a:rPr lang="en-US" i="1">
                        <a:latin typeface="Cambria Math"/>
                      </a:rPr>
                      <m:t>𝑙𝑜𝑔𝑖𝑡</m:t>
                    </m:r>
                    <m:r>
                      <a:rPr lang="en-US" i="1">
                        <a:latin typeface="Cambria Math"/>
                      </a:rPr>
                      <m:t> </m:t>
                    </m:r>
                    <m:acc>
                      <m:accPr>
                        <m:chr m:val="̂"/>
                        <m:ctrlPr>
                          <a:rPr lang="en-US" b="1" i="1">
                            <a:latin typeface="Cambria Math" panose="02040503050406030204" pitchFamily="18" charset="0"/>
                          </a:rPr>
                        </m:ctrlPr>
                      </m:accPr>
                      <m:e>
                        <m:r>
                          <a:rPr lang="en-US" b="1" i="1">
                            <a:latin typeface="Cambria Math"/>
                          </a:rPr>
                          <m:t>𝝅</m:t>
                        </m:r>
                      </m:e>
                    </m:acc>
                    <m:r>
                      <a:rPr lang="en-US" i="1">
                        <a:latin typeface="Cambria Math"/>
                      </a:rPr>
                      <m:t>=</m:t>
                    </m:r>
                    <m:r>
                      <a:rPr lang="en-US" b="1" i="1">
                        <a:latin typeface="Cambria Math"/>
                      </a:rPr>
                      <m:t>𝒁</m:t>
                    </m:r>
                    <m:r>
                      <a:rPr lang="en-US" b="1" i="1">
                        <a:latin typeface="Cambria Math"/>
                      </a:rPr>
                      <m:t>𝜷</m:t>
                    </m:r>
                    <m:r>
                      <a:rPr lang="en-US" i="1">
                        <a:latin typeface="Cambria Math"/>
                      </a:rPr>
                      <m:t>+</m:t>
                    </m:r>
                    <m:r>
                      <a:rPr lang="en-US" b="1" i="1">
                        <a:latin typeface="Cambria Math"/>
                      </a:rPr>
                      <m:t>𝝐</m:t>
                    </m:r>
                  </m:oMath>
                </a14:m>
                <a:r>
                  <a:rPr lang="en-US" dirty="0">
                    <a:latin typeface="Gill Sans MT" panose="020B0502020104020203" pitchFamily="34" charset="0"/>
                  </a:rPr>
                  <a:t>, </a:t>
                </a:r>
              </a:p>
              <a:p>
                <a:pPr marL="0" indent="0">
                  <a:buNone/>
                </a:pPr>
                <a:endParaRPr lang="en-US" sz="1600" dirty="0" smtClean="0">
                  <a:latin typeface="Gill Sans MT" panose="020B0502020104020203" pitchFamily="34" charset="0"/>
                </a:endParaRPr>
              </a:p>
              <a:p>
                <a:pPr marL="0" indent="0">
                  <a:buNone/>
                </a:pPr>
                <a:r>
                  <a:rPr lang="en-US" sz="2400" dirty="0" smtClean="0">
                    <a:latin typeface="Gill Sans MT" panose="020B0502020104020203" pitchFamily="34" charset="0"/>
                  </a:rPr>
                  <a:t>where</a:t>
                </a:r>
                <a:r>
                  <a:rPr lang="en-US" sz="2400" dirty="0">
                    <a:latin typeface="Gill Sans MT" panose="020B0502020104020203" pitchFamily="34" charset="0"/>
                  </a:rPr>
                  <a:t>, </a:t>
                </a:r>
                <a14:m>
                  <m:oMath xmlns:m="http://schemas.openxmlformats.org/officeDocument/2006/math">
                    <m:r>
                      <a:rPr lang="en-US" sz="2400" i="1">
                        <a:latin typeface="Cambria Math"/>
                      </a:rPr>
                      <m:t>𝐸</m:t>
                    </m:r>
                    <m:d>
                      <m:dPr>
                        <m:ctrlPr>
                          <a:rPr lang="en-US" sz="2400" i="1">
                            <a:latin typeface="Cambria Math" panose="02040503050406030204" pitchFamily="18" charset="0"/>
                          </a:rPr>
                        </m:ctrlPr>
                      </m:dPr>
                      <m:e>
                        <m:r>
                          <a:rPr lang="en-US" sz="2400" i="1">
                            <a:latin typeface="Cambria Math"/>
                          </a:rPr>
                          <m:t>𝜖</m:t>
                        </m:r>
                      </m:e>
                    </m:d>
                    <m:r>
                      <a:rPr lang="en-US" sz="2400" i="1">
                        <a:latin typeface="Cambria Math"/>
                      </a:rPr>
                      <m:t>=0 </m:t>
                    </m:r>
                  </m:oMath>
                </a14:m>
                <a:r>
                  <a:rPr lang="en-US" sz="2400" dirty="0">
                    <a:latin typeface="Gill Sans MT" panose="020B0502020104020203" pitchFamily="34" charset="0"/>
                  </a:rPr>
                  <a:t>and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1" i="1">
                            <a:solidFill>
                              <a:srgbClr val="0000FF"/>
                            </a:solidFill>
                            <a:latin typeface="Cambria Math"/>
                          </a:rPr>
                          <m:t>𝐓</m:t>
                        </m:r>
                      </m:e>
                    </m:acc>
                    <m:r>
                      <a:rPr lang="en-US" sz="2400" i="1">
                        <a:solidFill>
                          <a:srgbClr val="0000FF"/>
                        </a:solidFill>
                        <a:latin typeface="Cambria Math"/>
                      </a:rPr>
                      <m:t>=</m:t>
                    </m:r>
                    <m:r>
                      <a:rPr lang="en-US" sz="2400" i="1">
                        <a:solidFill>
                          <a:srgbClr val="0000FF"/>
                        </a:solidFill>
                        <a:latin typeface="Cambria Math"/>
                      </a:rPr>
                      <m:t>𝑉𝑎𝑟</m:t>
                    </m:r>
                    <m:d>
                      <m:dPr>
                        <m:ctrlPr>
                          <a:rPr lang="en-US" sz="2400" i="1">
                            <a:solidFill>
                              <a:srgbClr val="0000FF"/>
                            </a:solidFill>
                            <a:latin typeface="Cambria Math" panose="02040503050406030204" pitchFamily="18" charset="0"/>
                          </a:rPr>
                        </m:ctrlPr>
                      </m:dPr>
                      <m:e>
                        <m:r>
                          <a:rPr lang="en-US" sz="2400" b="1" i="1">
                            <a:solidFill>
                              <a:srgbClr val="0000FF"/>
                            </a:solidFill>
                            <a:latin typeface="Cambria Math"/>
                          </a:rPr>
                          <m:t>𝝐</m:t>
                        </m:r>
                      </m:e>
                    </m:d>
                    <m:r>
                      <a:rPr lang="en-US" sz="2400" i="1">
                        <a:solidFill>
                          <a:srgbClr val="0000FF"/>
                        </a:solidFill>
                        <a:latin typeface="Cambria Math"/>
                      </a:rPr>
                      <m:t>=</m:t>
                    </m:r>
                    <m:r>
                      <a:rPr lang="en-US" sz="2400" i="1">
                        <a:solidFill>
                          <a:srgbClr val="0000FF"/>
                        </a:solidFill>
                        <a:latin typeface="Cambria Math"/>
                      </a:rPr>
                      <m:t>𝑑𝑖𝑎𝑔</m:t>
                    </m:r>
                    <m:r>
                      <a:rPr lang="en-US" sz="2400" i="1">
                        <a:solidFill>
                          <a:srgbClr val="0000FF"/>
                        </a:solidFill>
                        <a:latin typeface="Cambria Math"/>
                      </a:rPr>
                      <m:t>(</m:t>
                    </m:r>
                    <m:sSubSup>
                      <m:sSubSupPr>
                        <m:ctrlPr>
                          <a:rPr lang="en-US" sz="2400" i="1">
                            <a:solidFill>
                              <a:srgbClr val="0000FF"/>
                            </a:solidFill>
                            <a:latin typeface="Cambria Math" panose="02040503050406030204" pitchFamily="18" charset="0"/>
                          </a:rPr>
                        </m:ctrlPr>
                      </m:sSubSupPr>
                      <m:e>
                        <m:acc>
                          <m:accPr>
                            <m:chr m:val="̂"/>
                            <m:ctrlPr>
                              <a:rPr lang="en-US" sz="2400" i="1">
                                <a:solidFill>
                                  <a:srgbClr val="0000FF"/>
                                </a:solidFill>
                                <a:latin typeface="Cambria Math" panose="02040503050406030204" pitchFamily="18" charset="0"/>
                              </a:rPr>
                            </m:ctrlPr>
                          </m:accPr>
                          <m:e>
                            <m:r>
                              <a:rPr lang="en-US" sz="2400" i="1">
                                <a:solidFill>
                                  <a:srgbClr val="0000FF"/>
                                </a:solidFill>
                                <a:latin typeface="Cambria Math"/>
                              </a:rPr>
                              <m:t>𝜏</m:t>
                            </m:r>
                          </m:e>
                        </m:acc>
                      </m:e>
                      <m:sub>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𝑖</m:t>
                            </m:r>
                          </m:e>
                          <m:sub>
                            <m:r>
                              <a:rPr lang="en-US" sz="2400" i="1">
                                <a:solidFill>
                                  <a:srgbClr val="0000FF"/>
                                </a:solidFill>
                                <a:latin typeface="Cambria Math"/>
                              </a:rPr>
                              <m:t>1</m:t>
                            </m:r>
                          </m:sub>
                        </m:sSub>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𝑖</m:t>
                            </m:r>
                          </m:e>
                          <m:sub>
                            <m:r>
                              <a:rPr lang="en-US" sz="2400" i="1">
                                <a:solidFill>
                                  <a:srgbClr val="0000FF"/>
                                </a:solidFill>
                                <a:latin typeface="Cambria Math"/>
                              </a:rPr>
                              <m:t>𝑘</m:t>
                            </m:r>
                          </m:sub>
                        </m:sSub>
                      </m:sub>
                      <m:sup>
                        <m:r>
                          <a:rPr lang="en-US" sz="2400" i="1">
                            <a:solidFill>
                              <a:srgbClr val="0000FF"/>
                            </a:solidFill>
                            <a:latin typeface="Cambria Math"/>
                          </a:rPr>
                          <m:t>2</m:t>
                        </m:r>
                      </m:sup>
                    </m:sSubSup>
                    <m:r>
                      <a:rPr lang="en-US" sz="2400" i="1">
                        <a:solidFill>
                          <a:srgbClr val="0000FF"/>
                        </a:solidFill>
                        <a:latin typeface="Cambria Math"/>
                      </a:rPr>
                      <m:t>)</m:t>
                    </m:r>
                  </m:oMath>
                </a14:m>
                <a:r>
                  <a:rPr lang="en-US" sz="2400" dirty="0">
                    <a:solidFill>
                      <a:srgbClr val="0000FF"/>
                    </a:solidFill>
                    <a:latin typeface="Gill Sans MT" panose="020B0502020104020203" pitchFamily="34" charset="0"/>
                  </a:rPr>
                  <a:t> </a:t>
                </a:r>
                <a:r>
                  <a:rPr lang="en-US" sz="2400" dirty="0">
                    <a:latin typeface="Gill Sans MT" panose="020B0502020104020203" pitchFamily="34" charset="0"/>
                  </a:rPr>
                  <a:t>is a diagonal matrix.</a:t>
                </a:r>
              </a:p>
              <a:p>
                <a:pPr marL="0" indent="0">
                  <a:buNone/>
                </a:pPr>
                <a:endParaRPr lang="en-US" sz="16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382000" cy="6019800"/>
              </a:xfrm>
              <a:blipFill rotWithShape="1">
                <a:blip r:embed="rId2"/>
                <a:stretch>
                  <a:fillRect l="-1091" t="-30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27</a:t>
            </a:fld>
            <a:endParaRPr lang="en-US">
              <a:latin typeface="Gill Sans MT" panose="020B0502020104020203" pitchFamily="34" charset="0"/>
            </a:endParaRPr>
          </a:p>
        </p:txBody>
      </p:sp>
    </p:spTree>
    <p:extLst>
      <p:ext uri="{BB962C8B-B14F-4D97-AF65-F5344CB8AC3E}">
        <p14:creationId xmlns:p14="http://schemas.microsoft.com/office/powerpoint/2010/main" val="1408742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85800"/>
          </a:xfrm>
        </p:spPr>
        <p:txBody>
          <a:bodyPr>
            <a:normAutofit/>
          </a:bodyPr>
          <a:lstStyle/>
          <a:p>
            <a:pPr algn="l"/>
            <a:r>
              <a:rPr lang="en-US" sz="3200" dirty="0" smtClean="0">
                <a:solidFill>
                  <a:srgbClr val="0000FF"/>
                </a:solidFill>
                <a:latin typeface="Gill Sans MT" panose="020B0502020104020203" pitchFamily="34" charset="0"/>
              </a:rPr>
              <a:t>Methods : </a:t>
            </a:r>
            <a:r>
              <a:rPr lang="en-US" sz="3200" dirty="0">
                <a:solidFill>
                  <a:srgbClr val="0000FF"/>
                </a:solidFill>
                <a:latin typeface="Gill Sans MT" panose="020B0502020104020203" pitchFamily="34" charset="0"/>
              </a:rPr>
              <a:t>Estimation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486400"/>
              </a:xfrm>
            </p:spPr>
            <p:txBody>
              <a:bodyPr>
                <a:noAutofit/>
              </a:bodyPr>
              <a:lstStyle/>
              <a:p>
                <a:pPr marL="0" indent="0">
                  <a:buNone/>
                </a:pPr>
                <a:r>
                  <a:rPr lang="en-US" sz="2800" dirty="0" smtClean="0">
                    <a:latin typeface="Gill Sans MT" panose="020B0502020104020203" pitchFamily="34" charset="0"/>
                  </a:rPr>
                  <a:t>By using the generalized least squares method, we estimate the parameters as follows;</a:t>
                </a:r>
              </a:p>
              <a:p>
                <a:pPr marL="0" indent="0" algn="ctr">
                  <a:buNone/>
                </a:pP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a:rPr>
                          <m:t>𝜷</m:t>
                        </m:r>
                      </m:e>
                    </m:acc>
                    <m:r>
                      <a:rPr lang="en-US" sz="2800" b="1" i="1">
                        <a:latin typeface="Cambria Math"/>
                      </a:rPr>
                      <m:t>=</m:t>
                    </m:r>
                    <m:sSup>
                      <m:sSupPr>
                        <m:ctrlPr>
                          <a:rPr lang="en-US" sz="2800" b="1" i="1">
                            <a:latin typeface="Cambria Math" panose="02040503050406030204" pitchFamily="18" charset="0"/>
                          </a:rPr>
                        </m:ctrlPr>
                      </m:sSupPr>
                      <m:e>
                        <m:d>
                          <m:dPr>
                            <m:ctrlPr>
                              <a:rPr lang="en-US" sz="2800" b="1" i="1">
                                <a:latin typeface="Cambria Math" panose="02040503050406030204" pitchFamily="18" charset="0"/>
                              </a:rPr>
                            </m:ctrlPr>
                          </m:dPr>
                          <m:e>
                            <m:sSup>
                              <m:sSupPr>
                                <m:ctrlPr>
                                  <a:rPr lang="en-US" sz="2800" b="1" i="1">
                                    <a:latin typeface="Cambria Math" panose="02040503050406030204" pitchFamily="18" charset="0"/>
                                  </a:rPr>
                                </m:ctrlPr>
                              </m:sSupPr>
                              <m:e>
                                <m:r>
                                  <a:rPr lang="en-US" sz="2800" b="1" i="1">
                                    <a:latin typeface="Cambria Math"/>
                                  </a:rPr>
                                  <m:t>𝒁</m:t>
                                </m:r>
                              </m:e>
                              <m:sup>
                                <m:r>
                                  <a:rPr lang="en-US" sz="2800" b="1" i="1">
                                    <a:latin typeface="Cambria Math"/>
                                  </a:rPr>
                                  <m:t>′</m:t>
                                </m:r>
                              </m:sup>
                            </m:sSup>
                            <m:r>
                              <a:rPr lang="en-US" sz="2800" b="1" i="1">
                                <a:latin typeface="Cambria Math"/>
                              </a:rPr>
                              <m:t> </m:t>
                            </m:r>
                            <m:sSup>
                              <m:sSupPr>
                                <m:ctrlPr>
                                  <a:rPr lang="en-US" sz="2800" b="1" i="1">
                                    <a:latin typeface="Cambria Math" panose="02040503050406030204" pitchFamily="18" charset="0"/>
                                  </a:rPr>
                                </m:ctrlPr>
                              </m:sSupPr>
                              <m:e>
                                <m:acc>
                                  <m:accPr>
                                    <m:chr m:val="̂"/>
                                    <m:ctrlPr>
                                      <a:rPr lang="en-US" sz="2800" b="1" i="1">
                                        <a:latin typeface="Cambria Math" panose="02040503050406030204" pitchFamily="18" charset="0"/>
                                      </a:rPr>
                                    </m:ctrlPr>
                                  </m:accPr>
                                  <m:e>
                                    <m:r>
                                      <a:rPr lang="en-US" sz="2800" b="1" i="1">
                                        <a:latin typeface="Cambria Math"/>
                                      </a:rPr>
                                      <m:t>𝐓</m:t>
                                    </m:r>
                                  </m:e>
                                </m:acc>
                              </m:e>
                              <m:sup>
                                <m:r>
                                  <a:rPr lang="en-US" sz="2800" b="1" i="1">
                                    <a:latin typeface="Cambria Math"/>
                                  </a:rPr>
                                  <m:t>−</m:t>
                                </m:r>
                                <m:r>
                                  <a:rPr lang="en-US" sz="2800" b="1" i="1">
                                    <a:latin typeface="Cambria Math"/>
                                  </a:rPr>
                                  <m:t>𝟏</m:t>
                                </m:r>
                              </m:sup>
                            </m:sSup>
                            <m:r>
                              <a:rPr lang="en-US" sz="2800" b="1" i="1">
                                <a:latin typeface="Cambria Math"/>
                              </a:rPr>
                              <m:t> </m:t>
                            </m:r>
                            <m:r>
                              <a:rPr lang="en-US" sz="2800" b="1" i="1">
                                <a:latin typeface="Cambria Math"/>
                              </a:rPr>
                              <m:t>𝒁</m:t>
                            </m:r>
                          </m:e>
                        </m:d>
                      </m:e>
                      <m:sup>
                        <m:r>
                          <a:rPr lang="en-US" sz="2800" b="1" i="1">
                            <a:latin typeface="Cambria Math"/>
                          </a:rPr>
                          <m:t>−</m:t>
                        </m:r>
                        <m:r>
                          <a:rPr lang="en-US" sz="2800" b="1" i="1">
                            <a:latin typeface="Cambria Math"/>
                          </a:rPr>
                          <m:t>𝟏</m:t>
                        </m:r>
                      </m:sup>
                    </m:sSup>
                    <m:sSup>
                      <m:sSupPr>
                        <m:ctrlPr>
                          <a:rPr lang="en-US" sz="2800" b="1" i="1">
                            <a:latin typeface="Cambria Math" panose="02040503050406030204" pitchFamily="18" charset="0"/>
                          </a:rPr>
                        </m:ctrlPr>
                      </m:sSupPr>
                      <m:e>
                        <m:r>
                          <a:rPr lang="en-US" sz="2800" b="1" i="1">
                            <a:latin typeface="Cambria Math"/>
                          </a:rPr>
                          <m:t>𝒁</m:t>
                        </m:r>
                      </m:e>
                      <m:sup>
                        <m:r>
                          <a:rPr lang="en-US" sz="2800" b="1" i="1">
                            <a:latin typeface="Cambria Math"/>
                          </a:rPr>
                          <m:t>′</m:t>
                        </m:r>
                      </m:sup>
                    </m:sSup>
                    <m:r>
                      <a:rPr lang="en-US" sz="2800" b="1" i="1">
                        <a:latin typeface="Cambria Math"/>
                      </a:rPr>
                      <m:t> </m:t>
                    </m:r>
                    <m:sSup>
                      <m:sSupPr>
                        <m:ctrlPr>
                          <a:rPr lang="en-US" sz="2800" b="1" i="1">
                            <a:latin typeface="Cambria Math" panose="02040503050406030204" pitchFamily="18" charset="0"/>
                          </a:rPr>
                        </m:ctrlPr>
                      </m:sSupPr>
                      <m:e>
                        <m:acc>
                          <m:accPr>
                            <m:chr m:val="̂"/>
                            <m:ctrlPr>
                              <a:rPr lang="en-US" sz="2800" b="1" i="1">
                                <a:latin typeface="Cambria Math" panose="02040503050406030204" pitchFamily="18" charset="0"/>
                              </a:rPr>
                            </m:ctrlPr>
                          </m:accPr>
                          <m:e>
                            <m:r>
                              <a:rPr lang="en-US" sz="2800" b="1" i="1">
                                <a:latin typeface="Cambria Math"/>
                              </a:rPr>
                              <m:t>𝑻</m:t>
                            </m:r>
                          </m:e>
                        </m:acc>
                      </m:e>
                      <m:sup>
                        <m:r>
                          <a:rPr lang="en-US" sz="2800" b="1" i="1">
                            <a:latin typeface="Cambria Math"/>
                          </a:rPr>
                          <m:t>−</m:t>
                        </m:r>
                        <m:r>
                          <a:rPr lang="en-US" sz="2800" b="1" i="1">
                            <a:latin typeface="Cambria Math"/>
                          </a:rPr>
                          <m:t>𝟏</m:t>
                        </m:r>
                      </m:sup>
                    </m:sSup>
                    <m:r>
                      <a:rPr lang="en-US" sz="2800" b="1" i="1">
                        <a:latin typeface="Cambria Math"/>
                      </a:rPr>
                      <m:t> </m:t>
                    </m:r>
                    <m:acc>
                      <m:accPr>
                        <m:chr m:val="̂"/>
                        <m:ctrlPr>
                          <a:rPr lang="en-US" sz="2800" b="1" i="1">
                            <a:latin typeface="Cambria Math" panose="02040503050406030204" pitchFamily="18" charset="0"/>
                          </a:rPr>
                        </m:ctrlPr>
                      </m:accPr>
                      <m:e>
                        <m:r>
                          <a:rPr lang="en-US" sz="2800" b="1" i="1">
                            <a:latin typeface="Cambria Math"/>
                          </a:rPr>
                          <m:t>𝜸</m:t>
                        </m:r>
                      </m:e>
                    </m:acc>
                  </m:oMath>
                </a14:m>
                <a:r>
                  <a:rPr lang="en-US" sz="2800" dirty="0">
                    <a:latin typeface="Gill Sans MT" panose="020B0502020104020203" pitchFamily="34" charset="0"/>
                  </a:rPr>
                  <a:t> 		(3)</a:t>
                </a:r>
              </a:p>
              <a:p>
                <a:pPr marL="0" indent="0">
                  <a:buNone/>
                </a:pPr>
                <a:r>
                  <a:rPr lang="en-US" sz="2800" dirty="0">
                    <a:latin typeface="Gill Sans MT" panose="020B0502020104020203" pitchFamily="34" charset="0"/>
                  </a:rPr>
                  <a:t>and 	 </a:t>
                </a:r>
                <a:r>
                  <a:rPr lang="en-US" sz="2800" dirty="0" smtClean="0">
                    <a:latin typeface="Gill Sans MT" panose="020B0502020104020203" pitchFamily="34" charset="0"/>
                  </a:rPr>
                  <a:t>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𝑉</m:t>
                        </m:r>
                      </m:e>
                    </m:acc>
                    <m:d>
                      <m:dPr>
                        <m:ctrlPr>
                          <a:rPr lang="en-US" sz="2800" b="1" i="1">
                            <a:latin typeface="Cambria Math" panose="02040503050406030204" pitchFamily="18" charset="0"/>
                          </a:rPr>
                        </m:ctrlPr>
                      </m:dPr>
                      <m:e>
                        <m:acc>
                          <m:accPr>
                            <m:chr m:val="̂"/>
                            <m:ctrlPr>
                              <a:rPr lang="en-US" sz="2800" b="1" i="1">
                                <a:latin typeface="Cambria Math" panose="02040503050406030204" pitchFamily="18" charset="0"/>
                              </a:rPr>
                            </m:ctrlPr>
                          </m:accPr>
                          <m:e>
                            <m:r>
                              <a:rPr lang="en-US" sz="2800" b="1" i="1">
                                <a:latin typeface="Cambria Math"/>
                              </a:rPr>
                              <m:t>𝜷</m:t>
                            </m:r>
                          </m:e>
                        </m:acc>
                      </m:e>
                    </m:d>
                    <m:r>
                      <a:rPr lang="en-US" sz="2800" b="1" i="1">
                        <a:latin typeface="Cambria Math"/>
                      </a:rPr>
                      <m:t>=</m:t>
                    </m:r>
                    <m:sSup>
                      <m:sSupPr>
                        <m:ctrlPr>
                          <a:rPr lang="en-US" sz="2800" b="1" i="1">
                            <a:latin typeface="Cambria Math" panose="02040503050406030204" pitchFamily="18" charset="0"/>
                          </a:rPr>
                        </m:ctrlPr>
                      </m:sSupPr>
                      <m:e>
                        <m:d>
                          <m:dPr>
                            <m:ctrlPr>
                              <a:rPr lang="en-US" sz="2800" b="1" i="1">
                                <a:latin typeface="Cambria Math" panose="02040503050406030204" pitchFamily="18" charset="0"/>
                              </a:rPr>
                            </m:ctrlPr>
                          </m:dPr>
                          <m:e>
                            <m:sSup>
                              <m:sSupPr>
                                <m:ctrlPr>
                                  <a:rPr lang="en-US" sz="2800" b="1" i="1">
                                    <a:latin typeface="Cambria Math" panose="02040503050406030204" pitchFamily="18" charset="0"/>
                                  </a:rPr>
                                </m:ctrlPr>
                              </m:sSupPr>
                              <m:e>
                                <m:r>
                                  <a:rPr lang="en-US" sz="2800" b="1" i="1">
                                    <a:latin typeface="Cambria Math"/>
                                  </a:rPr>
                                  <m:t>𝒁</m:t>
                                </m:r>
                              </m:e>
                              <m:sup>
                                <m:r>
                                  <a:rPr lang="en-US" sz="2800" b="1" i="1">
                                    <a:latin typeface="Cambria Math"/>
                                  </a:rPr>
                                  <m:t>′</m:t>
                                </m:r>
                              </m:sup>
                            </m:sSup>
                            <m:r>
                              <a:rPr lang="en-US" sz="2800" b="1" i="1">
                                <a:latin typeface="Cambria Math"/>
                              </a:rPr>
                              <m:t> </m:t>
                            </m:r>
                            <m:sSup>
                              <m:sSupPr>
                                <m:ctrlPr>
                                  <a:rPr lang="en-US" sz="2800" b="1" i="1">
                                    <a:latin typeface="Cambria Math" panose="02040503050406030204" pitchFamily="18" charset="0"/>
                                  </a:rPr>
                                </m:ctrlPr>
                              </m:sSupPr>
                              <m:e>
                                <m:acc>
                                  <m:accPr>
                                    <m:chr m:val="̂"/>
                                    <m:ctrlPr>
                                      <a:rPr lang="en-US" sz="2800" b="1" i="1">
                                        <a:latin typeface="Cambria Math" panose="02040503050406030204" pitchFamily="18" charset="0"/>
                                      </a:rPr>
                                    </m:ctrlPr>
                                  </m:accPr>
                                  <m:e>
                                    <m:r>
                                      <a:rPr lang="en-US" sz="2800" b="1" i="1">
                                        <a:latin typeface="Cambria Math"/>
                                      </a:rPr>
                                      <m:t>𝑻</m:t>
                                    </m:r>
                                  </m:e>
                                </m:acc>
                              </m:e>
                              <m:sup>
                                <m:r>
                                  <a:rPr lang="en-US" sz="2800" b="1" i="1">
                                    <a:latin typeface="Cambria Math"/>
                                  </a:rPr>
                                  <m:t>−</m:t>
                                </m:r>
                                <m:r>
                                  <a:rPr lang="en-US" sz="2800" b="1" i="1">
                                    <a:latin typeface="Cambria Math"/>
                                  </a:rPr>
                                  <m:t>𝟏</m:t>
                                </m:r>
                              </m:sup>
                            </m:sSup>
                            <m:r>
                              <a:rPr lang="en-US" sz="2800" b="1" i="1">
                                <a:latin typeface="Cambria Math"/>
                              </a:rPr>
                              <m:t>𝒁</m:t>
                            </m:r>
                          </m:e>
                        </m:d>
                      </m:e>
                      <m:sup>
                        <m:r>
                          <a:rPr lang="en-US" sz="2800" b="1" i="1">
                            <a:latin typeface="Cambria Math"/>
                          </a:rPr>
                          <m:t>−</m:t>
                        </m:r>
                        <m:r>
                          <a:rPr lang="en-US" sz="2800" b="1" i="1">
                            <a:latin typeface="Cambria Math"/>
                          </a:rPr>
                          <m:t>𝟏</m:t>
                        </m:r>
                      </m:sup>
                    </m:sSup>
                  </m:oMath>
                </a14:m>
                <a:r>
                  <a:rPr lang="en-US" sz="2800" dirty="0">
                    <a:latin typeface="Gill Sans MT" panose="020B0502020104020203" pitchFamily="34" charset="0"/>
                  </a:rPr>
                  <a:t>,</a:t>
                </a:r>
                <a:endParaRPr lang="en-US" sz="2800" dirty="0" smtClean="0">
                  <a:latin typeface="Gill Sans MT" panose="020B0502020104020203" pitchFamily="34" charset="0"/>
                </a:endParaRPr>
              </a:p>
              <a:p>
                <a:pPr marL="0" indent="0">
                  <a:buNone/>
                </a:pPr>
                <a:endParaRPr lang="en-US" sz="28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486400"/>
              </a:xfrm>
              <a:blipFill rotWithShape="0">
                <a:blip r:embed="rId2"/>
                <a:stretch>
                  <a:fillRect l="-1481" t="-1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28</a:t>
            </a:fld>
            <a:endParaRPr lang="en-US">
              <a:latin typeface="Gill Sans MT" panose="020B0502020104020203" pitchFamily="34" charset="0"/>
            </a:endParaRPr>
          </a:p>
        </p:txBody>
      </p:sp>
    </p:spTree>
    <p:extLst>
      <p:ext uri="{BB962C8B-B14F-4D97-AF65-F5344CB8AC3E}">
        <p14:creationId xmlns:p14="http://schemas.microsoft.com/office/powerpoint/2010/main" val="1161139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85800"/>
          </a:xfrm>
        </p:spPr>
        <p:txBody>
          <a:bodyPr>
            <a:normAutofit/>
          </a:bodyPr>
          <a:lstStyle/>
          <a:p>
            <a:pPr algn="l"/>
            <a:r>
              <a:rPr lang="en-US" sz="3200" dirty="0" smtClean="0">
                <a:solidFill>
                  <a:srgbClr val="0000FF"/>
                </a:solidFill>
                <a:latin typeface="Gill Sans MT" panose="020B0502020104020203" pitchFamily="34" charset="0"/>
              </a:rPr>
              <a:t>Methods : </a:t>
            </a:r>
            <a:r>
              <a:rPr lang="en-US" sz="3200" dirty="0">
                <a:solidFill>
                  <a:srgbClr val="0000FF"/>
                </a:solidFill>
                <a:latin typeface="Gill Sans MT" panose="020B0502020104020203" pitchFamily="34" charset="0"/>
              </a:rPr>
              <a:t>Estimation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486400"/>
              </a:xfrm>
            </p:spPr>
            <p:txBody>
              <a:bodyPr>
                <a:noAutofit/>
              </a:bodyPr>
              <a:lstStyle/>
              <a:p>
                <a:pPr marL="0" indent="0">
                  <a:buNone/>
                </a:pPr>
                <a:r>
                  <a:rPr lang="en-US" sz="2800" dirty="0" smtClean="0">
                    <a:solidFill>
                      <a:schemeClr val="bg1">
                        <a:lumMod val="85000"/>
                      </a:schemeClr>
                    </a:solidFill>
                    <a:latin typeface="Gill Sans MT" panose="020B0502020104020203" pitchFamily="34" charset="0"/>
                  </a:rPr>
                  <a:t>By using the generalized least squares method, we estimate the parameters as follows;</a:t>
                </a:r>
              </a:p>
              <a:p>
                <a:pPr marL="0" indent="0" algn="ctr">
                  <a:buNone/>
                </a:pPr>
                <a14:m>
                  <m:oMath xmlns:m="http://schemas.openxmlformats.org/officeDocument/2006/math">
                    <m:acc>
                      <m:accPr>
                        <m:chr m:val="̂"/>
                        <m:ctrlPr>
                          <a:rPr lang="en-US" sz="2800" b="1" i="1">
                            <a:solidFill>
                              <a:schemeClr val="bg1">
                                <a:lumMod val="85000"/>
                              </a:schemeClr>
                            </a:solidFill>
                            <a:latin typeface="Cambria Math" panose="02040503050406030204" pitchFamily="18" charset="0"/>
                          </a:rPr>
                        </m:ctrlPr>
                      </m:accPr>
                      <m:e>
                        <m:r>
                          <a:rPr lang="en-US" sz="2800" b="1" i="1">
                            <a:solidFill>
                              <a:schemeClr val="bg1">
                                <a:lumMod val="85000"/>
                              </a:schemeClr>
                            </a:solidFill>
                            <a:latin typeface="Cambria Math"/>
                          </a:rPr>
                          <m:t>𝜷</m:t>
                        </m:r>
                      </m:e>
                    </m:acc>
                    <m:r>
                      <a:rPr lang="en-US" sz="2800" b="1" i="1">
                        <a:solidFill>
                          <a:schemeClr val="bg1">
                            <a:lumMod val="85000"/>
                          </a:schemeClr>
                        </a:solidFill>
                        <a:latin typeface="Cambria Math"/>
                      </a:rPr>
                      <m:t>=</m:t>
                    </m:r>
                    <m:sSup>
                      <m:sSupPr>
                        <m:ctrlPr>
                          <a:rPr lang="en-US" sz="2800" b="1" i="1">
                            <a:solidFill>
                              <a:schemeClr val="bg1">
                                <a:lumMod val="85000"/>
                              </a:schemeClr>
                            </a:solidFill>
                            <a:latin typeface="Cambria Math" panose="02040503050406030204" pitchFamily="18" charset="0"/>
                          </a:rPr>
                        </m:ctrlPr>
                      </m:sSupPr>
                      <m:e>
                        <m:d>
                          <m:dPr>
                            <m:ctrlPr>
                              <a:rPr lang="en-US" sz="2800" b="1" i="1">
                                <a:solidFill>
                                  <a:schemeClr val="bg1">
                                    <a:lumMod val="85000"/>
                                  </a:schemeClr>
                                </a:solidFill>
                                <a:latin typeface="Cambria Math" panose="02040503050406030204" pitchFamily="18" charset="0"/>
                              </a:rPr>
                            </m:ctrlPr>
                          </m:dPr>
                          <m:e>
                            <m:sSup>
                              <m:sSupPr>
                                <m:ctrlPr>
                                  <a:rPr lang="en-US" sz="2800" b="1" i="1">
                                    <a:solidFill>
                                      <a:schemeClr val="bg1">
                                        <a:lumMod val="85000"/>
                                      </a:schemeClr>
                                    </a:solidFill>
                                    <a:latin typeface="Cambria Math" panose="02040503050406030204" pitchFamily="18" charset="0"/>
                                  </a:rPr>
                                </m:ctrlPr>
                              </m:sSupPr>
                              <m:e>
                                <m:r>
                                  <a:rPr lang="en-US" sz="2800" b="1" i="1">
                                    <a:solidFill>
                                      <a:schemeClr val="bg1">
                                        <a:lumMod val="85000"/>
                                      </a:schemeClr>
                                    </a:solidFill>
                                    <a:latin typeface="Cambria Math"/>
                                  </a:rPr>
                                  <m:t>𝒁</m:t>
                                </m:r>
                              </m:e>
                              <m:sup>
                                <m:r>
                                  <a:rPr lang="en-US" sz="2800" b="1" i="1">
                                    <a:solidFill>
                                      <a:schemeClr val="bg1">
                                        <a:lumMod val="85000"/>
                                      </a:schemeClr>
                                    </a:solidFill>
                                    <a:latin typeface="Cambria Math"/>
                                  </a:rPr>
                                  <m:t>′</m:t>
                                </m:r>
                              </m:sup>
                            </m:sSup>
                            <m:r>
                              <a:rPr lang="en-US" sz="2800" b="1" i="1">
                                <a:solidFill>
                                  <a:schemeClr val="bg1">
                                    <a:lumMod val="85000"/>
                                  </a:schemeClr>
                                </a:solidFill>
                                <a:latin typeface="Cambria Math"/>
                              </a:rPr>
                              <m:t> </m:t>
                            </m:r>
                            <m:sSup>
                              <m:sSupPr>
                                <m:ctrlPr>
                                  <a:rPr lang="en-US" sz="2800" b="1" i="1">
                                    <a:solidFill>
                                      <a:schemeClr val="bg1">
                                        <a:lumMod val="85000"/>
                                      </a:schemeClr>
                                    </a:solidFill>
                                    <a:latin typeface="Cambria Math" panose="02040503050406030204" pitchFamily="18" charset="0"/>
                                  </a:rPr>
                                </m:ctrlPr>
                              </m:sSupPr>
                              <m:e>
                                <m:acc>
                                  <m:accPr>
                                    <m:chr m:val="̂"/>
                                    <m:ctrlPr>
                                      <a:rPr lang="en-US" sz="2800" b="1" i="1">
                                        <a:solidFill>
                                          <a:schemeClr val="bg1">
                                            <a:lumMod val="85000"/>
                                          </a:schemeClr>
                                        </a:solidFill>
                                        <a:latin typeface="Cambria Math" panose="02040503050406030204" pitchFamily="18" charset="0"/>
                                      </a:rPr>
                                    </m:ctrlPr>
                                  </m:accPr>
                                  <m:e>
                                    <m:r>
                                      <a:rPr lang="en-US" sz="2800" b="1" i="1">
                                        <a:solidFill>
                                          <a:schemeClr val="bg1">
                                            <a:lumMod val="85000"/>
                                          </a:schemeClr>
                                        </a:solidFill>
                                        <a:latin typeface="Cambria Math"/>
                                      </a:rPr>
                                      <m:t>𝐓</m:t>
                                    </m:r>
                                  </m:e>
                                </m:acc>
                              </m:e>
                              <m:sup>
                                <m:r>
                                  <a:rPr lang="en-US" sz="2800" b="1" i="1">
                                    <a:solidFill>
                                      <a:schemeClr val="bg1">
                                        <a:lumMod val="85000"/>
                                      </a:schemeClr>
                                    </a:solidFill>
                                    <a:latin typeface="Cambria Math"/>
                                  </a:rPr>
                                  <m:t>−</m:t>
                                </m:r>
                                <m:r>
                                  <a:rPr lang="en-US" sz="2800" b="1" i="1">
                                    <a:solidFill>
                                      <a:schemeClr val="bg1">
                                        <a:lumMod val="85000"/>
                                      </a:schemeClr>
                                    </a:solidFill>
                                    <a:latin typeface="Cambria Math"/>
                                  </a:rPr>
                                  <m:t>𝟏</m:t>
                                </m:r>
                              </m:sup>
                            </m:sSup>
                            <m:r>
                              <a:rPr lang="en-US" sz="2800" b="1" i="1">
                                <a:solidFill>
                                  <a:schemeClr val="bg1">
                                    <a:lumMod val="85000"/>
                                  </a:schemeClr>
                                </a:solidFill>
                                <a:latin typeface="Cambria Math"/>
                              </a:rPr>
                              <m:t> </m:t>
                            </m:r>
                            <m:r>
                              <a:rPr lang="en-US" sz="2800" b="1" i="1">
                                <a:solidFill>
                                  <a:schemeClr val="bg1">
                                    <a:lumMod val="85000"/>
                                  </a:schemeClr>
                                </a:solidFill>
                                <a:latin typeface="Cambria Math"/>
                              </a:rPr>
                              <m:t>𝒁</m:t>
                            </m:r>
                          </m:e>
                        </m:d>
                      </m:e>
                      <m:sup>
                        <m:r>
                          <a:rPr lang="en-US" sz="2800" b="1" i="1">
                            <a:solidFill>
                              <a:schemeClr val="bg1">
                                <a:lumMod val="85000"/>
                              </a:schemeClr>
                            </a:solidFill>
                            <a:latin typeface="Cambria Math"/>
                          </a:rPr>
                          <m:t>−</m:t>
                        </m:r>
                        <m:r>
                          <a:rPr lang="en-US" sz="2800" b="1" i="1">
                            <a:solidFill>
                              <a:schemeClr val="bg1">
                                <a:lumMod val="85000"/>
                              </a:schemeClr>
                            </a:solidFill>
                            <a:latin typeface="Cambria Math"/>
                          </a:rPr>
                          <m:t>𝟏</m:t>
                        </m:r>
                      </m:sup>
                    </m:sSup>
                    <m:sSup>
                      <m:sSupPr>
                        <m:ctrlPr>
                          <a:rPr lang="en-US" sz="2800" b="1" i="1">
                            <a:solidFill>
                              <a:schemeClr val="bg1">
                                <a:lumMod val="85000"/>
                              </a:schemeClr>
                            </a:solidFill>
                            <a:latin typeface="Cambria Math" panose="02040503050406030204" pitchFamily="18" charset="0"/>
                          </a:rPr>
                        </m:ctrlPr>
                      </m:sSupPr>
                      <m:e>
                        <m:r>
                          <a:rPr lang="en-US" sz="2800" b="1" i="1">
                            <a:solidFill>
                              <a:schemeClr val="bg1">
                                <a:lumMod val="85000"/>
                              </a:schemeClr>
                            </a:solidFill>
                            <a:latin typeface="Cambria Math"/>
                          </a:rPr>
                          <m:t>𝒁</m:t>
                        </m:r>
                      </m:e>
                      <m:sup>
                        <m:r>
                          <a:rPr lang="en-US" sz="2800" b="1" i="1">
                            <a:solidFill>
                              <a:schemeClr val="bg1">
                                <a:lumMod val="85000"/>
                              </a:schemeClr>
                            </a:solidFill>
                            <a:latin typeface="Cambria Math"/>
                          </a:rPr>
                          <m:t>′</m:t>
                        </m:r>
                      </m:sup>
                    </m:sSup>
                    <m:r>
                      <a:rPr lang="en-US" sz="2800" b="1" i="1">
                        <a:solidFill>
                          <a:schemeClr val="bg1">
                            <a:lumMod val="85000"/>
                          </a:schemeClr>
                        </a:solidFill>
                        <a:latin typeface="Cambria Math"/>
                      </a:rPr>
                      <m:t> </m:t>
                    </m:r>
                    <m:sSup>
                      <m:sSupPr>
                        <m:ctrlPr>
                          <a:rPr lang="en-US" sz="2800" b="1" i="1">
                            <a:solidFill>
                              <a:schemeClr val="bg1">
                                <a:lumMod val="85000"/>
                              </a:schemeClr>
                            </a:solidFill>
                            <a:latin typeface="Cambria Math" panose="02040503050406030204" pitchFamily="18" charset="0"/>
                          </a:rPr>
                        </m:ctrlPr>
                      </m:sSupPr>
                      <m:e>
                        <m:acc>
                          <m:accPr>
                            <m:chr m:val="̂"/>
                            <m:ctrlPr>
                              <a:rPr lang="en-US" sz="2800" b="1" i="1">
                                <a:solidFill>
                                  <a:schemeClr val="bg1">
                                    <a:lumMod val="85000"/>
                                  </a:schemeClr>
                                </a:solidFill>
                                <a:latin typeface="Cambria Math" panose="02040503050406030204" pitchFamily="18" charset="0"/>
                              </a:rPr>
                            </m:ctrlPr>
                          </m:accPr>
                          <m:e>
                            <m:r>
                              <a:rPr lang="en-US" sz="2800" b="1" i="1">
                                <a:solidFill>
                                  <a:schemeClr val="bg1">
                                    <a:lumMod val="85000"/>
                                  </a:schemeClr>
                                </a:solidFill>
                                <a:latin typeface="Cambria Math"/>
                              </a:rPr>
                              <m:t>𝑻</m:t>
                            </m:r>
                          </m:e>
                        </m:acc>
                      </m:e>
                      <m:sup>
                        <m:r>
                          <a:rPr lang="en-US" sz="2800" b="1" i="1">
                            <a:solidFill>
                              <a:schemeClr val="bg1">
                                <a:lumMod val="85000"/>
                              </a:schemeClr>
                            </a:solidFill>
                            <a:latin typeface="Cambria Math"/>
                          </a:rPr>
                          <m:t>−</m:t>
                        </m:r>
                        <m:r>
                          <a:rPr lang="en-US" sz="2800" b="1" i="1">
                            <a:solidFill>
                              <a:schemeClr val="bg1">
                                <a:lumMod val="85000"/>
                              </a:schemeClr>
                            </a:solidFill>
                            <a:latin typeface="Cambria Math"/>
                          </a:rPr>
                          <m:t>𝟏</m:t>
                        </m:r>
                      </m:sup>
                    </m:sSup>
                    <m:r>
                      <a:rPr lang="en-US" sz="2800" b="1" i="1">
                        <a:solidFill>
                          <a:schemeClr val="bg1">
                            <a:lumMod val="85000"/>
                          </a:schemeClr>
                        </a:solidFill>
                        <a:latin typeface="Cambria Math"/>
                      </a:rPr>
                      <m:t> </m:t>
                    </m:r>
                    <m:acc>
                      <m:accPr>
                        <m:chr m:val="̂"/>
                        <m:ctrlPr>
                          <a:rPr lang="en-US" sz="2800" b="1" i="1">
                            <a:solidFill>
                              <a:schemeClr val="bg1">
                                <a:lumMod val="85000"/>
                              </a:schemeClr>
                            </a:solidFill>
                            <a:latin typeface="Cambria Math" panose="02040503050406030204" pitchFamily="18" charset="0"/>
                          </a:rPr>
                        </m:ctrlPr>
                      </m:accPr>
                      <m:e>
                        <m:r>
                          <a:rPr lang="en-US" sz="2800" b="1" i="1">
                            <a:solidFill>
                              <a:schemeClr val="bg1">
                                <a:lumMod val="85000"/>
                              </a:schemeClr>
                            </a:solidFill>
                            <a:latin typeface="Cambria Math"/>
                          </a:rPr>
                          <m:t>𝜸</m:t>
                        </m:r>
                      </m:e>
                    </m:acc>
                  </m:oMath>
                </a14:m>
                <a:r>
                  <a:rPr lang="en-US" sz="2800" dirty="0">
                    <a:solidFill>
                      <a:schemeClr val="bg1">
                        <a:lumMod val="85000"/>
                      </a:schemeClr>
                    </a:solidFill>
                    <a:latin typeface="Gill Sans MT" panose="020B0502020104020203" pitchFamily="34" charset="0"/>
                  </a:rPr>
                  <a:t> 		(3)</a:t>
                </a:r>
              </a:p>
              <a:p>
                <a:pPr marL="0" indent="0">
                  <a:buNone/>
                </a:pPr>
                <a:r>
                  <a:rPr lang="en-US" sz="2800" dirty="0">
                    <a:solidFill>
                      <a:schemeClr val="bg1">
                        <a:lumMod val="85000"/>
                      </a:schemeClr>
                    </a:solidFill>
                    <a:latin typeface="Gill Sans MT" panose="020B0502020104020203" pitchFamily="34" charset="0"/>
                  </a:rPr>
                  <a:t>and 	 </a:t>
                </a:r>
                <a:r>
                  <a:rPr lang="en-US" sz="2800" dirty="0" smtClean="0">
                    <a:solidFill>
                      <a:schemeClr val="bg1">
                        <a:lumMod val="85000"/>
                      </a:schemeClr>
                    </a:solidFill>
                    <a:latin typeface="Gill Sans MT" panose="020B0502020104020203" pitchFamily="34" charset="0"/>
                  </a:rPr>
                  <a:t>       </a:t>
                </a:r>
                <a14:m>
                  <m:oMath xmlns:m="http://schemas.openxmlformats.org/officeDocument/2006/math">
                    <m:acc>
                      <m:accPr>
                        <m:chr m:val="̂"/>
                        <m:ctrlPr>
                          <a:rPr lang="en-US" sz="2800" i="1">
                            <a:solidFill>
                              <a:schemeClr val="bg1">
                                <a:lumMod val="85000"/>
                              </a:schemeClr>
                            </a:solidFill>
                            <a:latin typeface="Cambria Math" panose="02040503050406030204" pitchFamily="18" charset="0"/>
                          </a:rPr>
                        </m:ctrlPr>
                      </m:accPr>
                      <m:e>
                        <m:r>
                          <a:rPr lang="en-US" sz="2800" i="1">
                            <a:solidFill>
                              <a:schemeClr val="bg1">
                                <a:lumMod val="85000"/>
                              </a:schemeClr>
                            </a:solidFill>
                            <a:latin typeface="Cambria Math"/>
                          </a:rPr>
                          <m:t>𝑉</m:t>
                        </m:r>
                      </m:e>
                    </m:acc>
                    <m:d>
                      <m:dPr>
                        <m:ctrlPr>
                          <a:rPr lang="en-US" sz="2800" b="1" i="1">
                            <a:solidFill>
                              <a:schemeClr val="bg1">
                                <a:lumMod val="85000"/>
                              </a:schemeClr>
                            </a:solidFill>
                            <a:latin typeface="Cambria Math" panose="02040503050406030204" pitchFamily="18" charset="0"/>
                          </a:rPr>
                        </m:ctrlPr>
                      </m:dPr>
                      <m:e>
                        <m:acc>
                          <m:accPr>
                            <m:chr m:val="̂"/>
                            <m:ctrlPr>
                              <a:rPr lang="en-US" sz="2800" b="1" i="1">
                                <a:solidFill>
                                  <a:schemeClr val="bg1">
                                    <a:lumMod val="85000"/>
                                  </a:schemeClr>
                                </a:solidFill>
                                <a:latin typeface="Cambria Math" panose="02040503050406030204" pitchFamily="18" charset="0"/>
                              </a:rPr>
                            </m:ctrlPr>
                          </m:accPr>
                          <m:e>
                            <m:r>
                              <a:rPr lang="en-US" sz="2800" b="1" i="1">
                                <a:solidFill>
                                  <a:schemeClr val="bg1">
                                    <a:lumMod val="85000"/>
                                  </a:schemeClr>
                                </a:solidFill>
                                <a:latin typeface="Cambria Math"/>
                              </a:rPr>
                              <m:t>𝜷</m:t>
                            </m:r>
                          </m:e>
                        </m:acc>
                      </m:e>
                    </m:d>
                    <m:r>
                      <a:rPr lang="en-US" sz="2800" b="1" i="1">
                        <a:solidFill>
                          <a:schemeClr val="bg1">
                            <a:lumMod val="85000"/>
                          </a:schemeClr>
                        </a:solidFill>
                        <a:latin typeface="Cambria Math"/>
                      </a:rPr>
                      <m:t>=</m:t>
                    </m:r>
                    <m:sSup>
                      <m:sSupPr>
                        <m:ctrlPr>
                          <a:rPr lang="en-US" sz="2800" b="1" i="1">
                            <a:solidFill>
                              <a:schemeClr val="bg1">
                                <a:lumMod val="85000"/>
                              </a:schemeClr>
                            </a:solidFill>
                            <a:latin typeface="Cambria Math" panose="02040503050406030204" pitchFamily="18" charset="0"/>
                          </a:rPr>
                        </m:ctrlPr>
                      </m:sSupPr>
                      <m:e>
                        <m:d>
                          <m:dPr>
                            <m:ctrlPr>
                              <a:rPr lang="en-US" sz="2800" b="1" i="1">
                                <a:solidFill>
                                  <a:schemeClr val="bg1">
                                    <a:lumMod val="85000"/>
                                  </a:schemeClr>
                                </a:solidFill>
                                <a:latin typeface="Cambria Math" panose="02040503050406030204" pitchFamily="18" charset="0"/>
                              </a:rPr>
                            </m:ctrlPr>
                          </m:dPr>
                          <m:e>
                            <m:sSup>
                              <m:sSupPr>
                                <m:ctrlPr>
                                  <a:rPr lang="en-US" sz="2800" b="1" i="1">
                                    <a:solidFill>
                                      <a:schemeClr val="bg1">
                                        <a:lumMod val="85000"/>
                                      </a:schemeClr>
                                    </a:solidFill>
                                    <a:latin typeface="Cambria Math" panose="02040503050406030204" pitchFamily="18" charset="0"/>
                                  </a:rPr>
                                </m:ctrlPr>
                              </m:sSupPr>
                              <m:e>
                                <m:r>
                                  <a:rPr lang="en-US" sz="2800" b="1" i="1">
                                    <a:solidFill>
                                      <a:schemeClr val="bg1">
                                        <a:lumMod val="85000"/>
                                      </a:schemeClr>
                                    </a:solidFill>
                                    <a:latin typeface="Cambria Math"/>
                                  </a:rPr>
                                  <m:t>𝒁</m:t>
                                </m:r>
                              </m:e>
                              <m:sup>
                                <m:r>
                                  <a:rPr lang="en-US" sz="2800" b="1" i="1">
                                    <a:solidFill>
                                      <a:schemeClr val="bg1">
                                        <a:lumMod val="85000"/>
                                      </a:schemeClr>
                                    </a:solidFill>
                                    <a:latin typeface="Cambria Math"/>
                                  </a:rPr>
                                  <m:t>′</m:t>
                                </m:r>
                              </m:sup>
                            </m:sSup>
                            <m:r>
                              <a:rPr lang="en-US" sz="2800" b="1" i="1">
                                <a:solidFill>
                                  <a:schemeClr val="bg1">
                                    <a:lumMod val="85000"/>
                                  </a:schemeClr>
                                </a:solidFill>
                                <a:latin typeface="Cambria Math"/>
                              </a:rPr>
                              <m:t> </m:t>
                            </m:r>
                            <m:sSup>
                              <m:sSupPr>
                                <m:ctrlPr>
                                  <a:rPr lang="en-US" sz="2800" b="1" i="1">
                                    <a:solidFill>
                                      <a:schemeClr val="bg1">
                                        <a:lumMod val="85000"/>
                                      </a:schemeClr>
                                    </a:solidFill>
                                    <a:latin typeface="Cambria Math" panose="02040503050406030204" pitchFamily="18" charset="0"/>
                                  </a:rPr>
                                </m:ctrlPr>
                              </m:sSupPr>
                              <m:e>
                                <m:acc>
                                  <m:accPr>
                                    <m:chr m:val="̂"/>
                                    <m:ctrlPr>
                                      <a:rPr lang="en-US" sz="2800" b="1" i="1">
                                        <a:solidFill>
                                          <a:schemeClr val="bg1">
                                            <a:lumMod val="85000"/>
                                          </a:schemeClr>
                                        </a:solidFill>
                                        <a:latin typeface="Cambria Math" panose="02040503050406030204" pitchFamily="18" charset="0"/>
                                      </a:rPr>
                                    </m:ctrlPr>
                                  </m:accPr>
                                  <m:e>
                                    <m:r>
                                      <a:rPr lang="en-US" sz="2800" b="1" i="1">
                                        <a:solidFill>
                                          <a:schemeClr val="bg1">
                                            <a:lumMod val="85000"/>
                                          </a:schemeClr>
                                        </a:solidFill>
                                        <a:latin typeface="Cambria Math"/>
                                      </a:rPr>
                                      <m:t>𝑻</m:t>
                                    </m:r>
                                  </m:e>
                                </m:acc>
                              </m:e>
                              <m:sup>
                                <m:r>
                                  <a:rPr lang="en-US" sz="2800" b="1" i="1">
                                    <a:solidFill>
                                      <a:schemeClr val="bg1">
                                        <a:lumMod val="85000"/>
                                      </a:schemeClr>
                                    </a:solidFill>
                                    <a:latin typeface="Cambria Math"/>
                                  </a:rPr>
                                  <m:t>−</m:t>
                                </m:r>
                                <m:r>
                                  <a:rPr lang="en-US" sz="2800" b="1" i="1">
                                    <a:solidFill>
                                      <a:schemeClr val="bg1">
                                        <a:lumMod val="85000"/>
                                      </a:schemeClr>
                                    </a:solidFill>
                                    <a:latin typeface="Cambria Math"/>
                                  </a:rPr>
                                  <m:t>𝟏</m:t>
                                </m:r>
                              </m:sup>
                            </m:sSup>
                            <m:r>
                              <a:rPr lang="en-US" sz="2800" b="1" i="1">
                                <a:solidFill>
                                  <a:schemeClr val="bg1">
                                    <a:lumMod val="85000"/>
                                  </a:schemeClr>
                                </a:solidFill>
                                <a:latin typeface="Cambria Math"/>
                              </a:rPr>
                              <m:t>𝒁</m:t>
                            </m:r>
                          </m:e>
                        </m:d>
                      </m:e>
                      <m:sup>
                        <m:r>
                          <a:rPr lang="en-US" sz="2800" b="1" i="1">
                            <a:solidFill>
                              <a:schemeClr val="bg1">
                                <a:lumMod val="85000"/>
                              </a:schemeClr>
                            </a:solidFill>
                            <a:latin typeface="Cambria Math"/>
                          </a:rPr>
                          <m:t>−</m:t>
                        </m:r>
                        <m:r>
                          <a:rPr lang="en-US" sz="2800" b="1" i="1">
                            <a:solidFill>
                              <a:schemeClr val="bg1">
                                <a:lumMod val="85000"/>
                              </a:schemeClr>
                            </a:solidFill>
                            <a:latin typeface="Cambria Math"/>
                          </a:rPr>
                          <m:t>𝟏</m:t>
                        </m:r>
                      </m:sup>
                    </m:sSup>
                  </m:oMath>
                </a14:m>
                <a:r>
                  <a:rPr lang="en-US" sz="2800" dirty="0">
                    <a:solidFill>
                      <a:schemeClr val="bg1">
                        <a:lumMod val="85000"/>
                      </a:schemeClr>
                    </a:solidFill>
                    <a:latin typeface="Gill Sans MT" panose="020B0502020104020203" pitchFamily="34" charset="0"/>
                  </a:rPr>
                  <a:t>,</a:t>
                </a:r>
                <a:endParaRPr lang="en-US" sz="2800" dirty="0" smtClean="0">
                  <a:solidFill>
                    <a:schemeClr val="bg1">
                      <a:lumMod val="85000"/>
                    </a:schemeClr>
                  </a:solidFill>
                  <a:latin typeface="Gill Sans MT" panose="020B0502020104020203" pitchFamily="34" charset="0"/>
                </a:endParaRPr>
              </a:p>
              <a:p>
                <a:pPr marL="0" indent="0">
                  <a:buNone/>
                </a:pPr>
                <a:endParaRPr lang="en-US" sz="2800" dirty="0">
                  <a:latin typeface="Gill Sans MT" panose="020B0502020104020203" pitchFamily="34" charset="0"/>
                </a:endParaRPr>
              </a:p>
              <a:p>
                <a:pPr marL="0" indent="0">
                  <a:buNone/>
                </a:pPr>
                <a14:m>
                  <m:oMath xmlns:m="http://schemas.openxmlformats.org/officeDocument/2006/math">
                    <m:r>
                      <a:rPr lang="en-US" sz="2800" i="1">
                        <a:latin typeface="Cambria Math"/>
                      </a:rPr>
                      <m:t>100</m:t>
                    </m:r>
                    <m:d>
                      <m:dPr>
                        <m:ctrlPr>
                          <a:rPr lang="en-US" sz="2800" i="1">
                            <a:latin typeface="Cambria Math" panose="02040503050406030204" pitchFamily="18" charset="0"/>
                          </a:rPr>
                        </m:ctrlPr>
                      </m:dPr>
                      <m:e>
                        <m:r>
                          <a:rPr lang="en-US" sz="2800" i="1">
                            <a:latin typeface="Cambria Math"/>
                          </a:rPr>
                          <m:t>1−</m:t>
                        </m:r>
                        <m:r>
                          <a:rPr lang="en-US" sz="2800" i="1">
                            <a:latin typeface="Cambria Math"/>
                          </a:rPr>
                          <m:t>𝛼</m:t>
                        </m:r>
                      </m:e>
                    </m:d>
                    <m:r>
                      <a:rPr lang="en-US" sz="2800" i="1">
                        <a:latin typeface="Cambria Math"/>
                      </a:rPr>
                      <m:t>%</m:t>
                    </m:r>
                  </m:oMath>
                </a14:m>
                <a:r>
                  <a:rPr lang="en-US" sz="2800" dirty="0">
                    <a:latin typeface="Gill Sans MT" panose="020B0502020104020203" pitchFamily="34" charset="0"/>
                  </a:rPr>
                  <a:t> Wald confidence intervals for </a:t>
                </a:r>
                <a14:m>
                  <m:oMath xmlns:m="http://schemas.openxmlformats.org/officeDocument/2006/math">
                    <m:r>
                      <a:rPr lang="en-US" sz="2800" b="1" i="1">
                        <a:latin typeface="Cambria Math"/>
                      </a:rPr>
                      <m:t>𝜷</m:t>
                    </m:r>
                  </m:oMath>
                </a14:m>
                <a:r>
                  <a:rPr lang="en-US" sz="2800" dirty="0">
                    <a:latin typeface="Gill Sans MT" panose="020B0502020104020203" pitchFamily="34" charset="0"/>
                  </a:rPr>
                  <a:t> as follows</a:t>
                </a:r>
                <a:r>
                  <a:rPr lang="en-US" sz="2800" dirty="0" smtClean="0">
                    <a:latin typeface="Gill Sans MT" panose="020B0502020104020203" pitchFamily="34"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𝛽</m:t>
                              </m:r>
                            </m:e>
                          </m:acc>
                        </m:e>
                        <m:sub>
                          <m:r>
                            <a:rPr lang="en-US" sz="2800" i="1">
                              <a:latin typeface="Cambria Math"/>
                            </a:rPr>
                            <m:t>𝑖</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𝑍</m:t>
                          </m:r>
                        </m:e>
                        <m:sub>
                          <m:r>
                            <a:rPr lang="en-US" sz="2800" b="0" i="1" smtClean="0">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a:rPr>
                                <m:t>𝛼</m:t>
                              </m:r>
                            </m:num>
                            <m:den>
                              <m:r>
                                <a:rPr lang="en-US" sz="2800" i="1">
                                  <a:latin typeface="Cambria Math"/>
                                </a:rPr>
                                <m:t>2</m:t>
                              </m:r>
                            </m:den>
                          </m:f>
                        </m:sub>
                      </m:sSub>
                      <m:rad>
                        <m:radPr>
                          <m:degHide m:val="on"/>
                          <m:ctrlPr>
                            <a:rPr lang="en-US" sz="2800" i="1">
                              <a:latin typeface="Cambria Math" panose="02040503050406030204" pitchFamily="18" charset="0"/>
                            </a:rPr>
                          </m:ctrlPr>
                        </m:radPr>
                        <m:deg/>
                        <m:e>
                          <m:acc>
                            <m:accPr>
                              <m:chr m:val="̂"/>
                              <m:ctrlPr>
                                <a:rPr lang="en-US" sz="2800" i="1">
                                  <a:latin typeface="Cambria Math" panose="02040503050406030204" pitchFamily="18" charset="0"/>
                                </a:rPr>
                              </m:ctrlPr>
                            </m:accPr>
                            <m:e>
                              <m:r>
                                <a:rPr lang="en-US" sz="2800" i="1">
                                  <a:latin typeface="Cambria Math"/>
                                </a:rPr>
                                <m:t>𝑉</m:t>
                              </m:r>
                            </m:e>
                          </m:acc>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𝛽</m:t>
                                      </m:r>
                                    </m:e>
                                  </m:acc>
                                </m:e>
                                <m:sub>
                                  <m:r>
                                    <a:rPr lang="en-US" sz="2800" i="1">
                                      <a:latin typeface="Cambria Math"/>
                                    </a:rPr>
                                    <m:t>𝑖</m:t>
                                  </m:r>
                                </m:sub>
                              </m:sSub>
                            </m:e>
                          </m:d>
                        </m:e>
                      </m:rad>
                      <m:r>
                        <a:rPr lang="en-US" sz="2800" i="1">
                          <a:latin typeface="Cambria Math"/>
                        </a:rPr>
                        <m:t> ,</m:t>
                      </m:r>
                    </m:oMath>
                  </m:oMathPara>
                </a14:m>
                <a:endParaRPr lang="en-US" sz="2800" dirty="0" smtClean="0">
                  <a:latin typeface="Gill Sans MT" panose="020B0502020104020203" pitchFamily="34" charset="0"/>
                </a:endParaRPr>
              </a:p>
              <a:p>
                <a:pPr marL="0" indent="0">
                  <a:buNone/>
                </a:pPr>
                <a:r>
                  <a:rPr lang="en-US" sz="2400" dirty="0" smtClean="0">
                    <a:latin typeface="Gill Sans MT" panose="020B0502020104020203" pitchFamily="34" charset="0"/>
                  </a:rPr>
                  <a:t>where</a:t>
                </a:r>
                <a:r>
                  <a:rPr lang="en-US" sz="2400" dirty="0">
                    <a:latin typeface="Gill Sans MT" panose="020B0502020104020203"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𝑍</m:t>
                        </m:r>
                      </m:e>
                      <m:sub>
                        <m:r>
                          <a:rPr lang="en-US" sz="2400" b="0" i="1" smtClean="0">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a:rPr>
                              <m:t>𝛼</m:t>
                            </m:r>
                          </m:num>
                          <m:den>
                            <m:r>
                              <a:rPr lang="en-US" sz="2400" i="1">
                                <a:latin typeface="Cambria Math"/>
                              </a:rPr>
                              <m:t>2</m:t>
                            </m:r>
                          </m:den>
                        </m:f>
                        <m:r>
                          <a:rPr lang="en-US" sz="2400" i="1">
                            <a:latin typeface="Cambria Math"/>
                          </a:rPr>
                          <m:t> </m:t>
                        </m:r>
                      </m:sub>
                    </m:sSub>
                  </m:oMath>
                </a14:m>
                <a:r>
                  <a:rPr lang="en-US" sz="2400" dirty="0">
                    <a:latin typeface="Gill Sans MT" panose="020B0502020104020203" pitchFamily="34" charset="0"/>
                  </a:rPr>
                  <a:t>is the </a:t>
                </a:r>
                <a:r>
                  <a:rPr lang="en-US" sz="2400" dirty="0" smtClean="0">
                    <a:latin typeface="Gill Sans MT" panose="020B0502020104020203" pitchFamily="34" charset="0"/>
                  </a:rPr>
                  <a:t>(</a:t>
                </a:r>
                <a14:m>
                  <m:oMath xmlns:m="http://schemas.openxmlformats.org/officeDocument/2006/math">
                    <m:r>
                      <a:rPr lang="en-US" sz="2400" b="0" i="0" smtClean="0">
                        <a:latin typeface="Cambria Math" panose="02040503050406030204" pitchFamily="18" charset="0"/>
                      </a:rPr>
                      <m:t>1−</m:t>
                    </m:r>
                    <m:r>
                      <a:rPr lang="en-US" sz="2400" i="1">
                        <a:latin typeface="Cambria Math"/>
                      </a:rPr>
                      <m:t>𝛼</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2</m:t>
                        </m:r>
                        <m:r>
                          <a:rPr lang="en-US" sz="2400" b="0" i="1" smtClean="0">
                            <a:latin typeface="Cambria Math" panose="02040503050406030204" pitchFamily="18" charset="0"/>
                          </a:rPr>
                          <m:t>)</m:t>
                        </m:r>
                      </m:e>
                      <m:sup>
                        <m:r>
                          <a:rPr lang="en-US" sz="2400" i="1">
                            <a:latin typeface="Cambria Math"/>
                          </a:rPr>
                          <m:t>𝑡h</m:t>
                        </m:r>
                      </m:sup>
                    </m:sSup>
                    <m:r>
                      <a:rPr lang="en-US" sz="2400" i="1">
                        <a:latin typeface="Cambria Math"/>
                      </a:rPr>
                      <m:t> </m:t>
                    </m:r>
                  </m:oMath>
                </a14:m>
                <a:r>
                  <a:rPr lang="en-US" sz="2400" dirty="0">
                    <a:latin typeface="Gill Sans MT" panose="020B0502020104020203" pitchFamily="34" charset="0"/>
                  </a:rPr>
                  <a:t>quantile of the standard normal distribution</a:t>
                </a:r>
                <a:r>
                  <a:rPr lang="en-US" sz="2400" dirty="0" smtClean="0">
                    <a:latin typeface="Gill Sans MT" panose="020B0502020104020203" pitchFamily="34" charset="0"/>
                  </a:rPr>
                  <a:t>.</a:t>
                </a:r>
                <a:endParaRPr lang="en-US" sz="2400"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486400"/>
              </a:xfrm>
              <a:blipFill rotWithShape="0">
                <a:blip r:embed="rId2"/>
                <a:stretch>
                  <a:fillRect l="-1481" t="-1222" b="-5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29</a:t>
            </a:fld>
            <a:endParaRPr lang="en-US">
              <a:latin typeface="Gill Sans MT" panose="020B0502020104020203" pitchFamily="34" charset="0"/>
            </a:endParaRPr>
          </a:p>
        </p:txBody>
      </p:sp>
    </p:spTree>
    <p:extLst>
      <p:ext uri="{BB962C8B-B14F-4D97-AF65-F5344CB8AC3E}">
        <p14:creationId xmlns:p14="http://schemas.microsoft.com/office/powerpoint/2010/main" val="2610173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dirty="0" smtClean="0">
                <a:solidFill>
                  <a:srgbClr val="0000FF"/>
                </a:solidFill>
                <a:latin typeface="Gill Sans MT" panose="020B0502020104020203" pitchFamily="34" charset="0"/>
              </a:rPr>
              <a:t>Introduction</a:t>
            </a:r>
            <a:endParaRPr lang="en-US" dirty="0">
              <a:solidFill>
                <a:srgbClr val="0000FF"/>
              </a:solidFill>
            </a:endParaRPr>
          </a:p>
        </p:txBody>
      </p:sp>
      <p:sp>
        <p:nvSpPr>
          <p:cNvPr id="3" name="Content Placeholder 2"/>
          <p:cNvSpPr>
            <a:spLocks noGrp="1"/>
          </p:cNvSpPr>
          <p:nvPr>
            <p:ph idx="1"/>
          </p:nvPr>
        </p:nvSpPr>
        <p:spPr>
          <a:xfrm>
            <a:off x="457200" y="1295400"/>
            <a:ext cx="8229600" cy="5334000"/>
          </a:xfrm>
        </p:spPr>
        <p:txBody>
          <a:bodyPr>
            <a:noAutofit/>
          </a:bodyPr>
          <a:lstStyle/>
          <a:p>
            <a:pPr marL="0" indent="0">
              <a:buNone/>
            </a:pPr>
            <a:r>
              <a:rPr lang="en-US" dirty="0"/>
              <a:t>Linear models – advantages and </a:t>
            </a:r>
            <a:r>
              <a:rPr lang="en-US" dirty="0" smtClean="0"/>
              <a:t>disadvantages</a:t>
            </a:r>
            <a:endParaRPr lang="en-US" dirty="0"/>
          </a:p>
        </p:txBody>
      </p:sp>
      <p:sp>
        <p:nvSpPr>
          <p:cNvPr id="5" name="Slide Number Placeholder 4"/>
          <p:cNvSpPr>
            <a:spLocks noGrp="1"/>
          </p:cNvSpPr>
          <p:nvPr>
            <p:ph type="sldNum" sz="quarter" idx="12"/>
          </p:nvPr>
        </p:nvSpPr>
        <p:spPr/>
        <p:txBody>
          <a:bodyPr/>
          <a:lstStyle/>
          <a:p>
            <a:fld id="{51488D93-C9B8-4DF8-BE85-A0010D189062}" type="slidenum">
              <a:rPr lang="en-US" smtClean="0"/>
              <a:t>3</a:t>
            </a:fld>
            <a:endParaRPr lang="en-US"/>
          </a:p>
        </p:txBody>
      </p:sp>
    </p:spTree>
    <p:extLst>
      <p:ext uri="{BB962C8B-B14F-4D97-AF65-F5344CB8AC3E}">
        <p14:creationId xmlns:p14="http://schemas.microsoft.com/office/powerpoint/2010/main" val="2392913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a:bodyPr>
          <a:lstStyle/>
          <a:p>
            <a:pPr algn="l"/>
            <a:r>
              <a:rPr lang="en-US" sz="3200" dirty="0" smtClean="0">
                <a:solidFill>
                  <a:srgbClr val="0000FF"/>
                </a:solidFill>
                <a:latin typeface="Gill Sans MT" panose="020B0502020104020203" pitchFamily="34" charset="0"/>
              </a:rPr>
              <a:t>Simulation : Data Generation</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5638800"/>
              </a:xfrm>
            </p:spPr>
            <p:txBody>
              <a:bodyPr>
                <a:noAutofit/>
              </a:bodyPr>
              <a:lstStyle/>
              <a:p>
                <a:pPr marL="0" indent="0">
                  <a:buNone/>
                </a:pPr>
                <a:r>
                  <a:rPr lang="en-US" sz="2800" dirty="0" smtClean="0">
                    <a:solidFill>
                      <a:schemeClr val="tx1"/>
                    </a:solidFill>
                    <a:latin typeface="Gill Sans MT" panose="020B0502020104020203" pitchFamily="34" charset="0"/>
                  </a:rPr>
                  <a:t>General proposition: </a:t>
                </a:r>
              </a:p>
              <a:p>
                <a:pPr marL="0" indent="0">
                  <a:buNone/>
                </a:pPr>
                <a14:m>
                  <m:oMathPara xmlns:m="http://schemas.openxmlformats.org/officeDocument/2006/math">
                    <m:oMathParaPr>
                      <m:jc m:val="centerGroup"/>
                    </m:oMathParaPr>
                    <m:oMath xmlns:m="http://schemas.openxmlformats.org/officeDocument/2006/math">
                      <m:sSup>
                        <m:sSupPr>
                          <m:ctrlPr>
                            <a:rPr lang="en-US" sz="2800" i="1">
                              <a:solidFill>
                                <a:schemeClr val="tx1"/>
                              </a:solidFill>
                              <a:effectLst/>
                              <a:latin typeface="Cambria Math" panose="02040503050406030204" pitchFamily="18" charset="0"/>
                              <a:ea typeface="SimSun"/>
                              <a:cs typeface="Times New Roman"/>
                            </a:rPr>
                          </m:ctrlPr>
                        </m:sSupPr>
                        <m:e>
                          <m:r>
                            <a:rPr lang="en-US" sz="2800" i="1">
                              <a:solidFill>
                                <a:schemeClr val="tx1"/>
                              </a:solidFill>
                              <a:effectLst/>
                              <a:latin typeface="Cambria Math"/>
                              <a:ea typeface="SimSun"/>
                              <a:cs typeface="Times New Roman"/>
                            </a:rPr>
                            <m:t>𝑌</m:t>
                          </m:r>
                        </m:e>
                        <m:sup>
                          <m:r>
                            <a:rPr lang="en-US" sz="2800" i="1">
                              <a:solidFill>
                                <a:schemeClr val="tx1"/>
                              </a:solidFill>
                              <a:effectLst/>
                              <a:latin typeface="Cambria Math"/>
                              <a:ea typeface="SimSun"/>
                              <a:cs typeface="Times New Roman"/>
                            </a:rPr>
                            <m:t>𝐵</m:t>
                          </m:r>
                        </m:sup>
                      </m:sSup>
                      <m:r>
                        <a:rPr lang="en-US" sz="2800" i="1">
                          <a:solidFill>
                            <a:schemeClr val="tx1"/>
                          </a:solidFill>
                          <a:effectLst/>
                          <a:latin typeface="Cambria Math"/>
                          <a:ea typeface="SimSun"/>
                          <a:cs typeface="Times New Roman"/>
                        </a:rPr>
                        <m:t>=−</m:t>
                      </m:r>
                      <m:func>
                        <m:funcPr>
                          <m:ctrlPr>
                            <a:rPr lang="en-US" sz="2800" i="1">
                              <a:solidFill>
                                <a:schemeClr val="tx1"/>
                              </a:solidFill>
                              <a:effectLst/>
                              <a:latin typeface="Cambria Math" panose="02040503050406030204" pitchFamily="18" charset="0"/>
                              <a:ea typeface="SimSun"/>
                              <a:cs typeface="Times New Roman"/>
                            </a:rPr>
                          </m:ctrlPr>
                        </m:funcPr>
                        <m:fName>
                          <m:r>
                            <m:rPr>
                              <m:sty m:val="p"/>
                            </m:rPr>
                            <a:rPr lang="en-US" sz="2800">
                              <a:solidFill>
                                <a:schemeClr val="tx1"/>
                              </a:solidFill>
                              <a:effectLst/>
                              <a:latin typeface="Cambria Math"/>
                              <a:ea typeface="SimSun"/>
                              <a:cs typeface="Times New Roman"/>
                            </a:rPr>
                            <m:t>log</m:t>
                          </m:r>
                        </m:fName>
                        <m:e>
                          <m:r>
                            <a:rPr lang="en-US" sz="2800" i="1">
                              <a:solidFill>
                                <a:schemeClr val="tx1"/>
                              </a:solidFill>
                              <a:effectLst/>
                              <a:latin typeface="Cambria Math"/>
                              <a:ea typeface="SimSun"/>
                              <a:cs typeface="Times New Roman"/>
                            </a:rPr>
                            <m:t> </m:t>
                          </m:r>
                          <m:d>
                            <m:dPr>
                              <m:ctrlPr>
                                <a:rPr lang="en-US" sz="2800" i="1">
                                  <a:solidFill>
                                    <a:schemeClr val="tx1"/>
                                  </a:solidFill>
                                  <a:effectLst/>
                                  <a:latin typeface="Cambria Math" panose="02040503050406030204" pitchFamily="18" charset="0"/>
                                  <a:ea typeface="SimSun"/>
                                  <a:cs typeface="Times New Roman"/>
                                </a:rPr>
                              </m:ctrlPr>
                            </m:dPr>
                            <m:e>
                              <m:sSup>
                                <m:sSupPr>
                                  <m:ctrlPr>
                                    <a:rPr lang="en-US" sz="2800" i="1">
                                      <a:solidFill>
                                        <a:schemeClr val="tx1"/>
                                      </a:solidFill>
                                      <a:effectLst/>
                                      <a:latin typeface="Cambria Math" panose="02040503050406030204" pitchFamily="18" charset="0"/>
                                      <a:ea typeface="SimSun"/>
                                      <a:cs typeface="Times New Roman"/>
                                    </a:rPr>
                                  </m:ctrlPr>
                                </m:sSupPr>
                                <m:e>
                                  <m:r>
                                    <a:rPr lang="en-US" sz="2800" i="1">
                                      <a:solidFill>
                                        <a:schemeClr val="tx1"/>
                                      </a:solidFill>
                                      <a:effectLst/>
                                      <a:latin typeface="Cambria Math"/>
                                      <a:ea typeface="SimSun"/>
                                      <a:cs typeface="Times New Roman"/>
                                    </a:rPr>
                                    <m:t>𝑢</m:t>
                                  </m:r>
                                </m:e>
                                <m:sup>
                                  <m:r>
                                    <a:rPr lang="en-US" sz="2800" i="1">
                                      <a:solidFill>
                                        <a:schemeClr val="tx1"/>
                                      </a:solidFill>
                                      <a:effectLst/>
                                      <a:latin typeface="Cambria Math"/>
                                      <a:ea typeface="SimSun"/>
                                      <a:cs typeface="Times New Roman"/>
                                    </a:rPr>
                                    <m:t>𝐵</m:t>
                                  </m:r>
                                </m:sup>
                              </m:sSup>
                            </m:e>
                          </m:d>
                          <m:r>
                            <m:rPr>
                              <m:nor/>
                            </m:rPr>
                            <a:rPr lang="en-US" sz="2800" b="0" i="0" dirty="0" smtClean="0">
                              <a:solidFill>
                                <a:schemeClr val="tx1"/>
                              </a:solidFill>
                              <a:latin typeface="Gill Sans MT" panose="020B0502020104020203" pitchFamily="34" charset="0"/>
                              <a:ea typeface="Calibri"/>
                            </a:rPr>
                            <m:t> </m:t>
                          </m:r>
                          <m:r>
                            <m:rPr>
                              <m:nor/>
                            </m:rPr>
                            <a:rPr lang="en-US" sz="2800" b="0" i="0" dirty="0" smtClean="0">
                              <a:solidFill>
                                <a:schemeClr val="tx1"/>
                              </a:solidFill>
                              <a:latin typeface="Gill Sans MT" panose="020B0502020104020203" pitchFamily="34" charset="0"/>
                              <a:ea typeface="Calibri"/>
                            </a:rPr>
                            <m:t>and</m:t>
                          </m:r>
                          <m:r>
                            <m:rPr>
                              <m:nor/>
                            </m:rPr>
                            <a:rPr lang="en-US" sz="2800" b="0" i="0" dirty="0" smtClean="0">
                              <a:solidFill>
                                <a:schemeClr val="tx1"/>
                              </a:solidFill>
                              <a:latin typeface="Gill Sans MT" panose="020B0502020104020203" pitchFamily="34" charset="0"/>
                              <a:ea typeface="Calibri"/>
                            </a:rPr>
                            <m:t> </m:t>
                          </m:r>
                          <m:sSup>
                            <m:sSupPr>
                              <m:ctrlPr>
                                <a:rPr lang="en-US" sz="2800" i="1">
                                  <a:solidFill>
                                    <a:schemeClr val="tx1"/>
                                  </a:solidFill>
                                  <a:latin typeface="Cambria Math" panose="02040503050406030204" pitchFamily="18" charset="0"/>
                                  <a:cs typeface="Times New Roman"/>
                                </a:rPr>
                              </m:ctrlPr>
                            </m:sSupPr>
                            <m:e>
                              <m:r>
                                <a:rPr lang="en-US" sz="2800" i="1">
                                  <a:solidFill>
                                    <a:schemeClr val="tx1"/>
                                  </a:solidFill>
                                  <a:latin typeface="Cambria Math"/>
                                  <a:ea typeface="Calibri"/>
                                  <a:cs typeface="Times New Roman"/>
                                </a:rPr>
                                <m:t>𝑌</m:t>
                              </m:r>
                            </m:e>
                            <m:sup>
                              <m:r>
                                <a:rPr lang="en-US" sz="2800" i="1">
                                  <a:solidFill>
                                    <a:schemeClr val="tx1"/>
                                  </a:solidFill>
                                  <a:latin typeface="Cambria Math"/>
                                  <a:ea typeface="Calibri"/>
                                  <a:cs typeface="Times New Roman"/>
                                </a:rPr>
                                <m:t>𝐴</m:t>
                              </m:r>
                            </m:sup>
                          </m:sSup>
                          <m:r>
                            <a:rPr lang="en-US" sz="2800" i="1">
                              <a:solidFill>
                                <a:schemeClr val="tx1"/>
                              </a:solidFill>
                              <a:latin typeface="Cambria Math"/>
                              <a:ea typeface="Calibri"/>
                              <a:cs typeface="Times New Roman"/>
                            </a:rPr>
                            <m:t>=−</m:t>
                          </m:r>
                          <m:r>
                            <m:rPr>
                              <m:sty m:val="p"/>
                            </m:rPr>
                            <a:rPr lang="en-US" sz="2800" b="0" i="0" smtClean="0">
                              <a:solidFill>
                                <a:schemeClr val="tx1"/>
                              </a:solidFill>
                              <a:latin typeface="Cambria Math"/>
                              <a:ea typeface="Calibri"/>
                              <a:cs typeface="Times New Roman"/>
                            </a:rPr>
                            <m:t>log</m:t>
                          </m:r>
                          <m:r>
                            <a:rPr lang="en-US" sz="2800" b="0" i="1" smtClean="0">
                              <a:solidFill>
                                <a:schemeClr val="tx1"/>
                              </a:solidFill>
                              <a:latin typeface="Cambria Math"/>
                              <a:ea typeface="Calibri"/>
                              <a:cs typeface="Times New Roman"/>
                            </a:rPr>
                            <m:t>⁡(</m:t>
                          </m:r>
                          <m:sSup>
                            <m:sSupPr>
                              <m:ctrlPr>
                                <a:rPr lang="en-US" sz="2800" b="0" i="1" smtClean="0">
                                  <a:solidFill>
                                    <a:schemeClr val="tx1"/>
                                  </a:solidFill>
                                  <a:latin typeface="Cambria Math" panose="02040503050406030204" pitchFamily="18" charset="0"/>
                                  <a:ea typeface="Calibri"/>
                                  <a:cs typeface="Times New Roman"/>
                                </a:rPr>
                              </m:ctrlPr>
                            </m:sSupPr>
                            <m:e>
                              <m:r>
                                <a:rPr lang="en-US" sz="2800" b="0" i="1" smtClean="0">
                                  <a:solidFill>
                                    <a:schemeClr val="tx1"/>
                                  </a:solidFill>
                                  <a:latin typeface="Cambria Math"/>
                                  <a:ea typeface="Calibri"/>
                                  <a:cs typeface="Times New Roman"/>
                                </a:rPr>
                                <m:t>𝑢</m:t>
                              </m:r>
                            </m:e>
                            <m:sup>
                              <m:r>
                                <a:rPr lang="en-US" sz="2800" b="0" i="1" smtClean="0">
                                  <a:solidFill>
                                    <a:schemeClr val="tx1"/>
                                  </a:solidFill>
                                  <a:latin typeface="Cambria Math"/>
                                  <a:ea typeface="Calibri"/>
                                  <a:cs typeface="Times New Roman"/>
                                </a:rPr>
                                <m:t>𝐴</m:t>
                              </m:r>
                            </m:sup>
                          </m:sSup>
                          <m:r>
                            <a:rPr lang="en-US" sz="2800" b="0" i="1" smtClean="0">
                              <a:solidFill>
                                <a:schemeClr val="tx1"/>
                              </a:solidFill>
                              <a:latin typeface="Cambria Math"/>
                              <a:ea typeface="Calibri"/>
                              <a:cs typeface="Times New Roman"/>
                            </a:rPr>
                            <m:t>)</m:t>
                          </m:r>
                          <m:r>
                            <a:rPr lang="en-US" sz="2800" i="1">
                              <a:solidFill>
                                <a:schemeClr val="tx1"/>
                              </a:solidFill>
                              <a:latin typeface="Cambria Math"/>
                              <a:ea typeface="SimSun"/>
                              <a:cs typeface="Times New Roman"/>
                            </a:rPr>
                            <m:t>+</m:t>
                          </m:r>
                          <m:r>
                            <m:rPr>
                              <m:sty m:val="p"/>
                            </m:rPr>
                            <a:rPr lang="en-US" sz="2800">
                              <a:solidFill>
                                <a:schemeClr val="tx1"/>
                              </a:solidFill>
                              <a:latin typeface="Cambria Math"/>
                              <a:ea typeface="SimSun"/>
                              <a:cs typeface="Times New Roman"/>
                            </a:rPr>
                            <m:t>logit</m:t>
                          </m:r>
                          <m:r>
                            <a:rPr lang="en-US" sz="2800">
                              <a:solidFill>
                                <a:schemeClr val="tx1"/>
                              </a:solidFill>
                              <a:latin typeface="Cambria Math"/>
                              <a:ea typeface="SimSun"/>
                              <a:cs typeface="Times New Roman"/>
                            </a:rPr>
                            <m:t> </m:t>
                          </m:r>
                          <m:d>
                            <m:dPr>
                              <m:ctrlPr>
                                <a:rPr lang="en-US" sz="2800" i="1">
                                  <a:solidFill>
                                    <a:schemeClr val="tx1"/>
                                  </a:solidFill>
                                  <a:latin typeface="Cambria Math" panose="02040503050406030204" pitchFamily="18" charset="0"/>
                                  <a:ea typeface="SimSun"/>
                                  <a:cs typeface="Times New Roman"/>
                                </a:rPr>
                              </m:ctrlPr>
                            </m:dPr>
                            <m:e>
                              <m:r>
                                <a:rPr lang="en-US" sz="2800" i="1">
                                  <a:solidFill>
                                    <a:schemeClr val="tx1"/>
                                  </a:solidFill>
                                  <a:latin typeface="Cambria Math"/>
                                  <a:ea typeface="SimSun"/>
                                  <a:cs typeface="Times New Roman"/>
                                </a:rPr>
                                <m:t>𝜋</m:t>
                              </m:r>
                            </m:e>
                          </m:d>
                        </m:e>
                      </m:func>
                    </m:oMath>
                  </m:oMathPara>
                </a14:m>
                <a:endParaRPr lang="en-US" sz="2800" dirty="0" smtClean="0">
                  <a:solidFill>
                    <a:schemeClr val="tx1"/>
                  </a:solidFill>
                  <a:effectLst/>
                  <a:latin typeface="Gill Sans MT" panose="020B0502020104020203" pitchFamily="34" charset="0"/>
                  <a:ea typeface="SimSun"/>
                  <a:cs typeface="Times New Roman"/>
                </a:endParaRPr>
              </a:p>
              <a:p>
                <a:pPr marL="0" indent="0">
                  <a:buNone/>
                </a:pPr>
                <a:r>
                  <a:rPr lang="en-US" sz="2400" dirty="0" smtClean="0">
                    <a:solidFill>
                      <a:schemeClr val="tx1"/>
                    </a:solidFill>
                    <a:latin typeface="Gill Sans MT" panose="020B0502020104020203" pitchFamily="34" charset="0"/>
                  </a:rPr>
                  <a:t>where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𝑢</m:t>
                        </m:r>
                      </m:e>
                      <m:sub>
                        <m:r>
                          <a:rPr lang="en-US" sz="2400" i="1">
                            <a:solidFill>
                              <a:schemeClr val="tx1"/>
                            </a:solidFill>
                            <a:latin typeface="Cambria Math"/>
                          </a:rPr>
                          <m:t>1</m:t>
                        </m:r>
                      </m:sub>
                    </m:sSub>
                    <m:r>
                      <a:rPr lang="en-US" sz="2400" i="1">
                        <a:solidFill>
                          <a:schemeClr val="tx1"/>
                        </a:solidFill>
                        <a:latin typeface="Cambria Math"/>
                      </a:rPr>
                      <m:t>∼</m:t>
                    </m:r>
                    <m:r>
                      <a:rPr lang="en-US" sz="2400" i="1">
                        <a:solidFill>
                          <a:schemeClr val="tx1"/>
                        </a:solidFill>
                        <a:latin typeface="Cambria Math"/>
                      </a:rPr>
                      <m:t>𝑒𝑥𝑝𝑜𝑛𝑒𝑛𝑡𝑖𝑎𝑙</m:t>
                    </m:r>
                    <m:r>
                      <a:rPr lang="en-US" sz="2400" i="1" smtClean="0">
                        <a:solidFill>
                          <a:schemeClr val="tx1"/>
                        </a:solidFill>
                        <a:latin typeface="Cambria Math"/>
                      </a:rPr>
                      <m:t> (1)</m:t>
                    </m:r>
                  </m:oMath>
                </a14:m>
                <a:r>
                  <a:rPr lang="en-US" sz="2400" dirty="0">
                    <a:solidFill>
                      <a:schemeClr val="tx1"/>
                    </a:solidFill>
                    <a:latin typeface="Gill Sans MT" panose="020B0502020104020203" pitchFamily="34" charset="0"/>
                  </a:rPr>
                  <a:t> and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𝑢</m:t>
                        </m:r>
                      </m:e>
                      <m:sub>
                        <m:r>
                          <a:rPr lang="en-US" sz="2400" i="1">
                            <a:solidFill>
                              <a:schemeClr val="tx1"/>
                            </a:solidFill>
                            <a:latin typeface="Cambria Math"/>
                          </a:rPr>
                          <m:t>2</m:t>
                        </m:r>
                      </m:sub>
                    </m:sSub>
                    <m:r>
                      <a:rPr lang="en-US" sz="2400" i="1">
                        <a:solidFill>
                          <a:schemeClr val="tx1"/>
                        </a:solidFill>
                        <a:latin typeface="Cambria Math"/>
                      </a:rPr>
                      <m:t>∼</m:t>
                    </m:r>
                    <m:r>
                      <a:rPr lang="en-US" sz="2400" i="1">
                        <a:solidFill>
                          <a:schemeClr val="tx1"/>
                        </a:solidFill>
                        <a:latin typeface="Cambria Math"/>
                      </a:rPr>
                      <m:t>𝑒𝑥𝑝𝑜𝑛𝑒𝑛𝑡𝑖𝑎𝑙</m:t>
                    </m:r>
                    <m:r>
                      <a:rPr lang="en-US" sz="2400" i="1">
                        <a:solidFill>
                          <a:schemeClr val="tx1"/>
                        </a:solidFill>
                        <a:latin typeface="Cambria Math"/>
                      </a:rPr>
                      <m:t> </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a:rPr>
                          <m:t>1</m:t>
                        </m:r>
                      </m:e>
                    </m:d>
                  </m:oMath>
                </a14:m>
                <a:r>
                  <a:rPr lang="en-US" sz="2400" dirty="0">
                    <a:solidFill>
                      <a:schemeClr val="tx1"/>
                    </a:solidFill>
                    <a:latin typeface="Gill Sans MT" panose="020B0502020104020203" pitchFamily="34" charset="0"/>
                  </a:rPr>
                  <a:t>. </a:t>
                </a:r>
                <a:endParaRPr lang="en-US" sz="2400" dirty="0" smtClean="0">
                  <a:solidFill>
                    <a:schemeClr val="tx1"/>
                  </a:solidFill>
                  <a:latin typeface="Gill Sans MT" panose="020B0502020104020203" pitchFamily="34" charset="0"/>
                </a:endParaRPr>
              </a:p>
              <a:p>
                <a:pPr marL="0" indent="0">
                  <a:buNone/>
                </a:pPr>
                <a:r>
                  <a:rPr lang="en-US" sz="2400" dirty="0" smtClean="0">
                    <a:solidFill>
                      <a:schemeClr val="tx1"/>
                    </a:solidFill>
                    <a:latin typeface="Gill Sans MT" panose="020B0502020104020203" pitchFamily="34" charset="0"/>
                  </a:rPr>
                  <a:t>then </a:t>
                </a:r>
                <a:endParaRPr lang="en-US" sz="2400" dirty="0">
                  <a:solidFill>
                    <a:schemeClr val="tx1"/>
                  </a:solidFill>
                  <a:latin typeface="Gill Sans MT" panose="020B0502020104020203" pitchFamily="34" charset="0"/>
                </a:endParaRPr>
              </a:p>
              <a:p>
                <a:pPr marL="0" indent="0" algn="ctr">
                  <a:buNone/>
                </a:pPr>
                <a:r>
                  <a:rPr lang="en-US" sz="2800" dirty="0">
                    <a:solidFill>
                      <a:schemeClr val="tx1"/>
                    </a:solidFill>
                    <a:latin typeface="Gill Sans MT" panose="020B0502020104020203" pitchFamily="34" charset="0"/>
                  </a:rPr>
                  <a:t> </a:t>
                </a:r>
                <a14:m>
                  <m:oMath xmlns:m="http://schemas.openxmlformats.org/officeDocument/2006/math">
                    <m:r>
                      <a:rPr lang="en-US" sz="2800" i="1">
                        <a:solidFill>
                          <a:schemeClr val="tx1"/>
                        </a:solidFill>
                        <a:latin typeface="Cambria Math"/>
                      </a:rPr>
                      <m:t>𝑃</m:t>
                    </m:r>
                    <m:d>
                      <m:dPr>
                        <m:ctrlPr>
                          <a:rPr lang="en-US" sz="2800" i="1">
                            <a:solidFill>
                              <a:schemeClr val="tx1"/>
                            </a:solidFill>
                            <a:latin typeface="Cambria Math" panose="02040503050406030204" pitchFamily="18" charset="0"/>
                          </a:rPr>
                        </m:ctrlPr>
                      </m:dPr>
                      <m:e>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a:rPr>
                              <m:t>𝑌</m:t>
                            </m:r>
                          </m:e>
                          <m:sup>
                            <m:r>
                              <a:rPr lang="en-US" sz="2800" i="1">
                                <a:solidFill>
                                  <a:schemeClr val="tx1"/>
                                </a:solidFill>
                                <a:latin typeface="Cambria Math"/>
                              </a:rPr>
                              <m:t>𝐴</m:t>
                            </m:r>
                          </m:sup>
                        </m:sSup>
                        <m:r>
                          <a:rPr lang="en-US" sz="2800" i="1">
                            <a:solidFill>
                              <a:schemeClr val="tx1"/>
                            </a:solidFill>
                            <a:latin typeface="Cambria Math"/>
                          </a:rPr>
                          <m:t>&gt;</m:t>
                        </m:r>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a:rPr>
                              <m:t>𝑌</m:t>
                            </m:r>
                          </m:e>
                          <m:sup>
                            <m:r>
                              <a:rPr lang="en-US" sz="2800" i="1">
                                <a:solidFill>
                                  <a:schemeClr val="tx1"/>
                                </a:solidFill>
                                <a:latin typeface="Cambria Math"/>
                              </a:rPr>
                              <m:t>𝐵</m:t>
                            </m:r>
                          </m:sup>
                        </m:sSup>
                      </m:e>
                    </m:d>
                    <m:r>
                      <a:rPr lang="en-US" sz="2800" i="1">
                        <a:solidFill>
                          <a:schemeClr val="tx1"/>
                        </a:solidFill>
                        <a:latin typeface="Cambria Math"/>
                      </a:rPr>
                      <m:t>=</m:t>
                    </m:r>
                    <m:r>
                      <a:rPr lang="en-US" sz="2800" i="1">
                        <a:solidFill>
                          <a:schemeClr val="tx1"/>
                        </a:solidFill>
                        <a:latin typeface="Cambria Math"/>
                      </a:rPr>
                      <m:t>𝜋</m:t>
                    </m:r>
                    <m:r>
                      <a:rPr lang="en-US" sz="2800" b="0" i="1" smtClean="0">
                        <a:solidFill>
                          <a:schemeClr val="tx1"/>
                        </a:solidFill>
                        <a:latin typeface="Cambria Math" panose="02040503050406030204" pitchFamily="18" charset="0"/>
                      </a:rPr>
                      <m:t>=</m:t>
                    </m:r>
                    <m:r>
                      <a:rPr lang="en-US" sz="2800" i="1">
                        <a:solidFill>
                          <a:schemeClr val="tx1"/>
                        </a:solidFill>
                        <a:latin typeface="Cambria Math"/>
                      </a:rPr>
                      <m:t>𝐴</m:t>
                    </m:r>
                    <m:r>
                      <a:rPr lang="en-US" sz="2800" b="0" i="1" smtClean="0">
                        <a:solidFill>
                          <a:schemeClr val="tx1"/>
                        </a:solidFill>
                        <a:latin typeface="Cambria Math"/>
                      </a:rPr>
                      <m:t>𝑈𝐶</m:t>
                    </m:r>
                  </m:oMath>
                </a14:m>
                <a:endParaRPr lang="en-US" sz="2800" b="1" dirty="0" smtClean="0">
                  <a:solidFill>
                    <a:schemeClr val="tx1"/>
                  </a:solidFill>
                  <a:latin typeface="Gill Sans MT" panose="020B0502020104020203" pitchFamily="34" charset="0"/>
                </a:endParaRPr>
              </a:p>
              <a:p>
                <a:pPr marL="0" indent="0" algn="ctr">
                  <a:buNone/>
                </a:pPr>
                <a:endParaRPr lang="en-US" sz="2400" b="1" dirty="0" smtClean="0">
                  <a:solidFill>
                    <a:schemeClr val="tx1"/>
                  </a:solidFill>
                  <a:latin typeface="Gill Sans MT" panose="020B0502020104020203" pitchFamily="34" charset="0"/>
                </a:endParaRPr>
              </a:p>
              <a:p>
                <a:pPr marL="0" indent="0">
                  <a:buNone/>
                </a:pPr>
                <a:r>
                  <a:rPr lang="en-US" sz="2800" b="1" dirty="0" smtClean="0">
                    <a:solidFill>
                      <a:schemeClr val="tx1"/>
                    </a:solidFill>
                    <a:latin typeface="Gill Sans MT" panose="020B0502020104020203" pitchFamily="34" charset="0"/>
                  </a:rPr>
                  <a:t>For first model </a:t>
                </a:r>
                <a:r>
                  <a:rPr lang="en-US" sz="2800" b="1" dirty="0">
                    <a:solidFill>
                      <a:schemeClr val="tx1"/>
                    </a:solidFill>
                    <a:latin typeface="Gill Sans MT" panose="020B0502020104020203" pitchFamily="34" charset="0"/>
                  </a:rPr>
                  <a:t>with one </a:t>
                </a:r>
                <a:r>
                  <a:rPr lang="en-US" sz="2800" b="1" dirty="0" smtClean="0">
                    <a:solidFill>
                      <a:schemeClr val="tx1"/>
                    </a:solidFill>
                    <a:latin typeface="Gill Sans MT" panose="020B0502020104020203" pitchFamily="34" charset="0"/>
                  </a:rPr>
                  <a:t>covariate with 3 levels:</a:t>
                </a:r>
              </a:p>
              <a:p>
                <a:pPr marL="0" indent="0">
                  <a:buNone/>
                </a:pPr>
                <a:r>
                  <a:rPr lang="en-US" sz="2800" dirty="0">
                    <a:solidFill>
                      <a:schemeClr val="tx1"/>
                    </a:solidFill>
                  </a:rPr>
                  <a:t>The general model </a:t>
                </a:r>
                <a:r>
                  <a:rPr lang="en-US" sz="2800" dirty="0" smtClean="0">
                    <a:solidFill>
                      <a:schemeClr val="tx1"/>
                    </a:solidFill>
                  </a:rPr>
                  <a:t>can </a:t>
                </a:r>
                <a:r>
                  <a:rPr lang="en-US" sz="2800" dirty="0">
                    <a:solidFill>
                      <a:schemeClr val="tx1"/>
                    </a:solidFill>
                  </a:rPr>
                  <a:t>be written as </a:t>
                </a:r>
                <a:endParaRPr lang="en-US" sz="2800" dirty="0" smtClean="0">
                  <a:solidFill>
                    <a:schemeClr val="tx1"/>
                  </a:solidFill>
                </a:endParaRPr>
              </a:p>
              <a:p>
                <a:pPr marL="0" indent="0">
                  <a:buNone/>
                </a:pPr>
                <a14:m>
                  <m:oMath xmlns:m="http://schemas.openxmlformats.org/officeDocument/2006/math">
                    <m:r>
                      <a:rPr lang="en-US" sz="2800" i="1">
                        <a:solidFill>
                          <a:schemeClr val="tx1"/>
                        </a:solidFill>
                        <a:latin typeface="Cambria Math"/>
                      </a:rPr>
                      <m:t>𝑙𝑜𝑔𝑖𝑡</m:t>
                    </m:r>
                    <m:r>
                      <a:rPr lang="en-US" sz="2800" i="1">
                        <a:solidFill>
                          <a:schemeClr val="tx1"/>
                        </a:solidFill>
                        <a:latin typeface="Cambria Math"/>
                      </a:rPr>
                      <m:t> </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𝜋</m:t>
                            </m:r>
                          </m:e>
                          <m:sub>
                            <m:r>
                              <a:rPr lang="en-US" sz="2800" i="1">
                                <a:solidFill>
                                  <a:schemeClr val="tx1"/>
                                </a:solidFill>
                                <a:latin typeface="Cambria Math"/>
                              </a:rPr>
                              <m:t>𝑖</m:t>
                            </m:r>
                          </m:sub>
                        </m:sSub>
                      </m:e>
                    </m:d>
                    <m:r>
                      <a:rPr lang="en-US" sz="2800" i="1">
                        <a:solidFill>
                          <a:schemeClr val="tx1"/>
                        </a:solidFill>
                        <a:latin typeface="Cambria Math"/>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𝛽</m:t>
                        </m:r>
                      </m:e>
                      <m:sub>
                        <m:r>
                          <a:rPr lang="en-US" sz="2800" i="1">
                            <a:solidFill>
                              <a:schemeClr val="tx1"/>
                            </a:solidFill>
                            <a:latin typeface="Cambria Math"/>
                          </a:rPr>
                          <m:t>0</m:t>
                        </m:r>
                      </m:sub>
                    </m:sSub>
                    <m:r>
                      <a:rPr lang="en-US" sz="2800" i="1">
                        <a:solidFill>
                          <a:schemeClr val="tx1"/>
                        </a:solidFill>
                        <a:latin typeface="Cambria Math"/>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𝛽</m:t>
                        </m:r>
                      </m:e>
                      <m:sub>
                        <m:r>
                          <a:rPr lang="en-US" sz="2800" i="1">
                            <a:solidFill>
                              <a:schemeClr val="tx1"/>
                            </a:solidFill>
                            <a:latin typeface="Cambria Math"/>
                          </a:rPr>
                          <m:t>𝑖</m:t>
                        </m:r>
                      </m:sub>
                    </m:sSub>
                  </m:oMath>
                </a14:m>
                <a:r>
                  <a:rPr lang="en-US" sz="2800" dirty="0">
                    <a:solidFill>
                      <a:schemeClr val="tx1"/>
                    </a:solidFill>
                  </a:rPr>
                  <a:t>, where </a:t>
                </a:r>
                <a14:m>
                  <m:oMath xmlns:m="http://schemas.openxmlformats.org/officeDocument/2006/math">
                    <m:r>
                      <a:rPr lang="en-US" sz="2800" i="1">
                        <a:solidFill>
                          <a:schemeClr val="tx1"/>
                        </a:solidFill>
                        <a:latin typeface="Cambria Math"/>
                      </a:rPr>
                      <m:t>𝑖</m:t>
                    </m:r>
                    <m:r>
                      <a:rPr lang="en-US" sz="2800" i="1">
                        <a:solidFill>
                          <a:schemeClr val="tx1"/>
                        </a:solidFill>
                        <a:latin typeface="Cambria Math"/>
                      </a:rPr>
                      <m:t>=1, 2, 3</m:t>
                    </m:r>
                  </m:oMath>
                </a14:m>
                <a:endParaRPr lang="en-US" sz="2800" b="1" dirty="0" smtClean="0">
                  <a:solidFill>
                    <a:schemeClr val="tx1"/>
                  </a:solidFill>
                  <a:latin typeface="Gill Sans MT" panose="020B0502020104020203" pitchFamily="34" charset="0"/>
                </a:endParaRPr>
              </a:p>
              <a:p>
                <a:pPr marL="0" indent="0">
                  <a:buNone/>
                </a:pPr>
                <a:endParaRPr lang="en-US" sz="1100" b="1" dirty="0" smtClean="0">
                  <a:solidFill>
                    <a:schemeClr val="tx1"/>
                  </a:solidFill>
                  <a:latin typeface="Gill Sans MT" panose="020B0502020104020203" pitchFamily="34" charset="0"/>
                </a:endParaRPr>
              </a:p>
              <a:p>
                <a:pPr marL="0" indent="0">
                  <a:buNone/>
                </a:pPr>
                <a14:m>
                  <m:oMath xmlns:m="http://schemas.openxmlformats.org/officeDocument/2006/math">
                    <m:sSubSup>
                      <m:sSubSupPr>
                        <m:ctrlPr>
                          <a:rPr lang="en-US" sz="2400" i="1">
                            <a:solidFill>
                              <a:schemeClr val="tx1"/>
                            </a:solidFill>
                            <a:latin typeface="Cambria Math" panose="02040503050406030204" pitchFamily="18" charset="0"/>
                            <a:ea typeface="SimSun"/>
                            <a:cs typeface="Times New Roman"/>
                          </a:rPr>
                        </m:ctrlPr>
                      </m:sSubSupPr>
                      <m:e>
                        <m:r>
                          <a:rPr lang="en-US" sz="2400" i="1">
                            <a:solidFill>
                              <a:schemeClr val="tx1"/>
                            </a:solidFill>
                            <a:effectLst/>
                            <a:latin typeface="Cambria Math"/>
                            <a:ea typeface="SimSun"/>
                            <a:cs typeface="Times New Roman"/>
                          </a:rPr>
                          <m:t>𝑌</m:t>
                        </m:r>
                      </m:e>
                      <m:sub>
                        <m:r>
                          <a:rPr lang="en-US" sz="2400" i="1">
                            <a:solidFill>
                              <a:schemeClr val="tx1"/>
                            </a:solidFill>
                            <a:effectLst/>
                            <a:latin typeface="Cambria Math"/>
                            <a:ea typeface="SimSun"/>
                            <a:cs typeface="Times New Roman"/>
                          </a:rPr>
                          <m:t>𝑖</m:t>
                        </m:r>
                        <m:r>
                          <a:rPr lang="en-US" sz="2400" i="1">
                            <a:solidFill>
                              <a:schemeClr val="tx1"/>
                            </a:solidFill>
                            <a:effectLst/>
                            <a:latin typeface="Cambria Math"/>
                            <a:ea typeface="SimSun"/>
                            <a:cs typeface="Times New Roman"/>
                          </a:rPr>
                          <m:t>;</m:t>
                        </m:r>
                        <m:r>
                          <a:rPr lang="en-US" sz="2400" i="1">
                            <a:solidFill>
                              <a:schemeClr val="tx1"/>
                            </a:solidFill>
                            <a:effectLst/>
                            <a:latin typeface="Cambria Math"/>
                            <a:ea typeface="SimSun"/>
                            <a:cs typeface="Times New Roman"/>
                          </a:rPr>
                          <m:t>𝑗</m:t>
                        </m:r>
                      </m:sub>
                      <m:sup>
                        <m:r>
                          <a:rPr lang="en-US" sz="2400" i="1">
                            <a:solidFill>
                              <a:schemeClr val="tx1"/>
                            </a:solidFill>
                            <a:effectLst/>
                            <a:latin typeface="Cambria Math"/>
                            <a:ea typeface="SimSun"/>
                            <a:cs typeface="Times New Roman"/>
                          </a:rPr>
                          <m:t>𝐴</m:t>
                        </m:r>
                      </m:sup>
                    </m:sSubSup>
                    <m:r>
                      <a:rPr lang="en-US" sz="2400" i="1">
                        <a:solidFill>
                          <a:schemeClr val="tx1"/>
                        </a:solidFill>
                        <a:effectLst/>
                        <a:latin typeface="Cambria Math"/>
                        <a:ea typeface="SimSun"/>
                        <a:cs typeface="Times New Roman"/>
                      </a:rPr>
                      <m:t>=−</m:t>
                    </m:r>
                    <m:func>
                      <m:funcPr>
                        <m:ctrlPr>
                          <a:rPr lang="en-US" sz="2400" i="1">
                            <a:solidFill>
                              <a:schemeClr val="tx1"/>
                            </a:solidFill>
                            <a:effectLst/>
                            <a:latin typeface="Cambria Math" panose="02040503050406030204" pitchFamily="18" charset="0"/>
                            <a:ea typeface="SimSun"/>
                            <a:cs typeface="Times New Roman"/>
                          </a:rPr>
                        </m:ctrlPr>
                      </m:funcPr>
                      <m:fName>
                        <m:r>
                          <m:rPr>
                            <m:sty m:val="p"/>
                          </m:rPr>
                          <a:rPr lang="en-US" sz="2400">
                            <a:solidFill>
                              <a:schemeClr val="tx1"/>
                            </a:solidFill>
                            <a:effectLst/>
                            <a:latin typeface="Cambria Math"/>
                            <a:ea typeface="SimSun"/>
                            <a:cs typeface="Times New Roman"/>
                          </a:rPr>
                          <m:t>log</m:t>
                        </m:r>
                      </m:fName>
                      <m:e>
                        <m:r>
                          <a:rPr lang="en-US" sz="2400" i="1">
                            <a:solidFill>
                              <a:schemeClr val="tx1"/>
                            </a:solidFill>
                            <a:effectLst/>
                            <a:latin typeface="Cambria Math"/>
                            <a:ea typeface="SimSun"/>
                            <a:cs typeface="Times New Roman"/>
                          </a:rPr>
                          <m:t> </m:t>
                        </m:r>
                        <m:d>
                          <m:dPr>
                            <m:ctrlPr>
                              <a:rPr lang="en-US" sz="2400" i="1">
                                <a:solidFill>
                                  <a:schemeClr val="tx1"/>
                                </a:solidFill>
                                <a:effectLst/>
                                <a:latin typeface="Cambria Math" panose="02040503050406030204" pitchFamily="18" charset="0"/>
                                <a:ea typeface="SimSun"/>
                                <a:cs typeface="Times New Roman"/>
                              </a:rPr>
                            </m:ctrlPr>
                          </m:dPr>
                          <m:e>
                            <m:sSubSup>
                              <m:sSubSupPr>
                                <m:ctrlPr>
                                  <a:rPr lang="en-US" sz="2400" i="1">
                                    <a:solidFill>
                                      <a:schemeClr val="tx1"/>
                                    </a:solidFill>
                                    <a:effectLst/>
                                    <a:latin typeface="Cambria Math" panose="02040503050406030204" pitchFamily="18" charset="0"/>
                                    <a:ea typeface="SimSun"/>
                                    <a:cs typeface="Times New Roman"/>
                                  </a:rPr>
                                </m:ctrlPr>
                              </m:sSubSupPr>
                              <m:e>
                                <m:r>
                                  <a:rPr lang="en-US" sz="2400" i="1">
                                    <a:solidFill>
                                      <a:schemeClr val="tx1"/>
                                    </a:solidFill>
                                    <a:effectLst/>
                                    <a:latin typeface="Cambria Math"/>
                                    <a:ea typeface="SimSun"/>
                                    <a:cs typeface="Times New Roman"/>
                                  </a:rPr>
                                  <m:t>𝑢</m:t>
                                </m:r>
                              </m:e>
                              <m:sub>
                                <m:r>
                                  <a:rPr lang="en-US" sz="2400" i="1">
                                    <a:solidFill>
                                      <a:schemeClr val="tx1"/>
                                    </a:solidFill>
                                    <a:effectLst/>
                                    <a:latin typeface="Cambria Math"/>
                                    <a:ea typeface="SimSun"/>
                                    <a:cs typeface="Times New Roman"/>
                                  </a:rPr>
                                  <m:t>𝑖</m:t>
                                </m:r>
                                <m:r>
                                  <a:rPr lang="en-US" sz="2400" i="1">
                                    <a:solidFill>
                                      <a:schemeClr val="tx1"/>
                                    </a:solidFill>
                                    <a:effectLst/>
                                    <a:latin typeface="Cambria Math"/>
                                    <a:ea typeface="SimSun"/>
                                    <a:cs typeface="Times New Roman"/>
                                  </a:rPr>
                                  <m:t>;</m:t>
                                </m:r>
                                <m:r>
                                  <a:rPr lang="en-US" sz="2400" i="1">
                                    <a:solidFill>
                                      <a:schemeClr val="tx1"/>
                                    </a:solidFill>
                                    <a:effectLst/>
                                    <a:latin typeface="Cambria Math"/>
                                    <a:ea typeface="SimSun"/>
                                    <a:cs typeface="Times New Roman"/>
                                  </a:rPr>
                                  <m:t>𝑗</m:t>
                                </m:r>
                              </m:sub>
                              <m:sup>
                                <m:r>
                                  <a:rPr lang="en-US" sz="2400" i="1">
                                    <a:solidFill>
                                      <a:schemeClr val="tx1"/>
                                    </a:solidFill>
                                    <a:effectLst/>
                                    <a:latin typeface="Cambria Math"/>
                                    <a:ea typeface="SimSun"/>
                                    <a:cs typeface="Times New Roman"/>
                                  </a:rPr>
                                  <m:t>𝐴</m:t>
                                </m:r>
                              </m:sup>
                            </m:sSubSup>
                          </m:e>
                        </m:d>
                      </m:e>
                    </m:func>
                    <m:r>
                      <a:rPr lang="en-US" sz="2400" i="1">
                        <a:solidFill>
                          <a:schemeClr val="tx1"/>
                        </a:solidFill>
                        <a:effectLst/>
                        <a:latin typeface="Cambria Math"/>
                        <a:ea typeface="SimSun"/>
                        <a:cs typeface="Times New Roman"/>
                      </a:rPr>
                      <m:t>+</m:t>
                    </m:r>
                    <m:r>
                      <a:rPr lang="en-US" sz="2400" i="1">
                        <a:solidFill>
                          <a:schemeClr val="tx1"/>
                        </a:solidFill>
                        <a:effectLst/>
                        <a:latin typeface="Cambria Math"/>
                        <a:ea typeface="SimSun"/>
                        <a:cs typeface="Times New Roman"/>
                      </a:rPr>
                      <m:t>𝑙𝑜𝑔𝑖𝑡</m:t>
                    </m:r>
                    <m:r>
                      <a:rPr lang="en-US" sz="2400" i="1">
                        <a:solidFill>
                          <a:schemeClr val="tx1"/>
                        </a:solidFill>
                        <a:effectLst/>
                        <a:latin typeface="Cambria Math"/>
                        <a:ea typeface="SimSun"/>
                        <a:cs typeface="Times New Roman"/>
                      </a:rPr>
                      <m:t>(</m:t>
                    </m:r>
                    <m:sSub>
                      <m:sSubPr>
                        <m:ctrlPr>
                          <a:rPr lang="en-US" sz="2400" i="1">
                            <a:solidFill>
                              <a:schemeClr val="tx1"/>
                            </a:solidFill>
                            <a:effectLst/>
                            <a:latin typeface="Cambria Math" panose="02040503050406030204" pitchFamily="18" charset="0"/>
                            <a:ea typeface="SimSun"/>
                            <a:cs typeface="Times New Roman"/>
                          </a:rPr>
                        </m:ctrlPr>
                      </m:sSubPr>
                      <m:e>
                        <m:r>
                          <a:rPr lang="en-US" sz="2400" i="1">
                            <a:solidFill>
                              <a:schemeClr val="tx1"/>
                            </a:solidFill>
                            <a:effectLst/>
                            <a:latin typeface="Cambria Math"/>
                            <a:ea typeface="SimSun"/>
                            <a:cs typeface="Times New Roman"/>
                          </a:rPr>
                          <m:t>𝜋</m:t>
                        </m:r>
                      </m:e>
                      <m:sub>
                        <m:r>
                          <a:rPr lang="en-US" sz="2400" i="1">
                            <a:solidFill>
                              <a:schemeClr val="tx1"/>
                            </a:solidFill>
                            <a:effectLst/>
                            <a:latin typeface="Cambria Math"/>
                            <a:ea typeface="SimSun"/>
                            <a:cs typeface="Times New Roman"/>
                          </a:rPr>
                          <m:t>𝑖</m:t>
                        </m:r>
                      </m:sub>
                    </m:sSub>
                    <m:r>
                      <a:rPr lang="en-US" sz="2400" i="1">
                        <a:solidFill>
                          <a:schemeClr val="tx1"/>
                        </a:solidFill>
                        <a:effectLst/>
                        <a:latin typeface="Cambria Math"/>
                        <a:ea typeface="SimSun"/>
                        <a:cs typeface="Times New Roman"/>
                      </a:rPr>
                      <m:t>)</m:t>
                    </m:r>
                  </m:oMath>
                </a14:m>
                <a:r>
                  <a:rPr lang="en-US" sz="2400" dirty="0">
                    <a:solidFill>
                      <a:schemeClr val="tx1"/>
                    </a:solidFill>
                    <a:effectLst/>
                    <a:latin typeface="Gill Sans MT" panose="020B0502020104020203" pitchFamily="34" charset="0"/>
                    <a:ea typeface="SimSun"/>
                  </a:rPr>
                  <a:t> and </a:t>
                </a:r>
                <a14:m>
                  <m:oMath xmlns:m="http://schemas.openxmlformats.org/officeDocument/2006/math">
                    <m:sSubSup>
                      <m:sSubSupPr>
                        <m:ctrlPr>
                          <a:rPr lang="en-US" sz="2400" i="1">
                            <a:solidFill>
                              <a:schemeClr val="tx1"/>
                            </a:solidFill>
                            <a:effectLst/>
                            <a:latin typeface="Cambria Math" panose="02040503050406030204" pitchFamily="18" charset="0"/>
                            <a:ea typeface="SimSun"/>
                            <a:cs typeface="Times New Roman"/>
                          </a:rPr>
                        </m:ctrlPr>
                      </m:sSubSupPr>
                      <m:e>
                        <m:r>
                          <a:rPr lang="en-US" sz="2400" i="1">
                            <a:solidFill>
                              <a:schemeClr val="tx1"/>
                            </a:solidFill>
                            <a:effectLst/>
                            <a:latin typeface="Cambria Math"/>
                            <a:ea typeface="SimSun"/>
                            <a:cs typeface="Times New Roman"/>
                          </a:rPr>
                          <m:t>𝑌</m:t>
                        </m:r>
                      </m:e>
                      <m:sub>
                        <m:r>
                          <a:rPr lang="en-US" sz="2400" i="1">
                            <a:solidFill>
                              <a:schemeClr val="tx1"/>
                            </a:solidFill>
                            <a:effectLst/>
                            <a:latin typeface="Cambria Math"/>
                            <a:ea typeface="SimSun"/>
                            <a:cs typeface="Times New Roman"/>
                          </a:rPr>
                          <m:t>𝑖</m:t>
                        </m:r>
                        <m:r>
                          <a:rPr lang="en-US" sz="2400" i="1">
                            <a:solidFill>
                              <a:schemeClr val="tx1"/>
                            </a:solidFill>
                            <a:effectLst/>
                            <a:latin typeface="Cambria Math"/>
                            <a:ea typeface="SimSun"/>
                            <a:cs typeface="Times New Roman"/>
                          </a:rPr>
                          <m:t>;</m:t>
                        </m:r>
                        <m:r>
                          <a:rPr lang="en-US" sz="2400" i="1">
                            <a:solidFill>
                              <a:schemeClr val="tx1"/>
                            </a:solidFill>
                            <a:effectLst/>
                            <a:latin typeface="Cambria Math"/>
                            <a:ea typeface="SimSun"/>
                            <a:cs typeface="Times New Roman"/>
                          </a:rPr>
                          <m:t>𝑙</m:t>
                        </m:r>
                      </m:sub>
                      <m:sup>
                        <m:r>
                          <a:rPr lang="en-US" sz="2400" i="1">
                            <a:solidFill>
                              <a:schemeClr val="tx1"/>
                            </a:solidFill>
                            <a:effectLst/>
                            <a:latin typeface="Cambria Math"/>
                            <a:ea typeface="SimSun"/>
                            <a:cs typeface="Times New Roman"/>
                          </a:rPr>
                          <m:t>𝐵</m:t>
                        </m:r>
                      </m:sup>
                    </m:sSubSup>
                    <m:r>
                      <a:rPr lang="en-US" sz="2400" i="1">
                        <a:solidFill>
                          <a:schemeClr val="tx1"/>
                        </a:solidFill>
                        <a:effectLst/>
                        <a:latin typeface="Cambria Math"/>
                        <a:ea typeface="SimSun"/>
                        <a:cs typeface="Times New Roman"/>
                      </a:rPr>
                      <m:t>=−</m:t>
                    </m:r>
                    <m:func>
                      <m:funcPr>
                        <m:ctrlPr>
                          <a:rPr lang="en-US" sz="2400" i="1">
                            <a:solidFill>
                              <a:schemeClr val="tx1"/>
                            </a:solidFill>
                            <a:effectLst/>
                            <a:latin typeface="Cambria Math" panose="02040503050406030204" pitchFamily="18" charset="0"/>
                            <a:ea typeface="SimSun"/>
                            <a:cs typeface="Times New Roman"/>
                          </a:rPr>
                        </m:ctrlPr>
                      </m:funcPr>
                      <m:fName>
                        <m:r>
                          <m:rPr>
                            <m:sty m:val="p"/>
                          </m:rPr>
                          <a:rPr lang="en-US" sz="2400">
                            <a:solidFill>
                              <a:schemeClr val="tx1"/>
                            </a:solidFill>
                            <a:effectLst/>
                            <a:latin typeface="Cambria Math"/>
                            <a:ea typeface="SimSun"/>
                            <a:cs typeface="Times New Roman"/>
                          </a:rPr>
                          <m:t>log</m:t>
                        </m:r>
                      </m:fName>
                      <m:e>
                        <m:r>
                          <a:rPr lang="en-US" sz="2400" i="1">
                            <a:solidFill>
                              <a:schemeClr val="tx1"/>
                            </a:solidFill>
                            <a:effectLst/>
                            <a:latin typeface="Cambria Math"/>
                            <a:ea typeface="SimSun"/>
                            <a:cs typeface="Times New Roman"/>
                          </a:rPr>
                          <m:t> </m:t>
                        </m:r>
                        <m:d>
                          <m:dPr>
                            <m:ctrlPr>
                              <a:rPr lang="en-US" sz="2400" i="1">
                                <a:solidFill>
                                  <a:schemeClr val="tx1"/>
                                </a:solidFill>
                                <a:effectLst/>
                                <a:latin typeface="Cambria Math" panose="02040503050406030204" pitchFamily="18" charset="0"/>
                                <a:ea typeface="SimSun"/>
                                <a:cs typeface="Times New Roman"/>
                              </a:rPr>
                            </m:ctrlPr>
                          </m:dPr>
                          <m:e>
                            <m:sSubSup>
                              <m:sSubSupPr>
                                <m:ctrlPr>
                                  <a:rPr lang="en-US" sz="2400" i="1">
                                    <a:solidFill>
                                      <a:schemeClr val="tx1"/>
                                    </a:solidFill>
                                    <a:effectLst/>
                                    <a:latin typeface="Cambria Math" panose="02040503050406030204" pitchFamily="18" charset="0"/>
                                    <a:ea typeface="SimSun"/>
                                    <a:cs typeface="Times New Roman"/>
                                  </a:rPr>
                                </m:ctrlPr>
                              </m:sSubSupPr>
                              <m:e>
                                <m:r>
                                  <a:rPr lang="en-US" sz="2400" i="1">
                                    <a:solidFill>
                                      <a:schemeClr val="tx1"/>
                                    </a:solidFill>
                                    <a:effectLst/>
                                    <a:latin typeface="Cambria Math"/>
                                    <a:ea typeface="SimSun"/>
                                    <a:cs typeface="Times New Roman"/>
                                  </a:rPr>
                                  <m:t>𝑢</m:t>
                                </m:r>
                              </m:e>
                              <m:sub>
                                <m:r>
                                  <a:rPr lang="en-US" sz="2400" i="1">
                                    <a:solidFill>
                                      <a:schemeClr val="tx1"/>
                                    </a:solidFill>
                                    <a:effectLst/>
                                    <a:latin typeface="Cambria Math"/>
                                    <a:ea typeface="SimSun"/>
                                    <a:cs typeface="Times New Roman"/>
                                  </a:rPr>
                                  <m:t>𝑖</m:t>
                                </m:r>
                                <m:r>
                                  <a:rPr lang="en-US" sz="2400" i="1">
                                    <a:solidFill>
                                      <a:schemeClr val="tx1"/>
                                    </a:solidFill>
                                    <a:effectLst/>
                                    <a:latin typeface="Cambria Math"/>
                                    <a:ea typeface="SimSun"/>
                                    <a:cs typeface="Times New Roman"/>
                                  </a:rPr>
                                  <m:t>;</m:t>
                                </m:r>
                                <m:r>
                                  <a:rPr lang="en-US" sz="2400" i="1">
                                    <a:solidFill>
                                      <a:schemeClr val="tx1"/>
                                    </a:solidFill>
                                    <a:effectLst/>
                                    <a:latin typeface="Cambria Math"/>
                                    <a:ea typeface="SimSun"/>
                                    <a:cs typeface="Times New Roman"/>
                                  </a:rPr>
                                  <m:t>𝑙</m:t>
                                </m:r>
                              </m:sub>
                              <m:sup>
                                <m:r>
                                  <a:rPr lang="en-US" sz="2400" i="1">
                                    <a:solidFill>
                                      <a:schemeClr val="tx1"/>
                                    </a:solidFill>
                                    <a:effectLst/>
                                    <a:latin typeface="Cambria Math"/>
                                    <a:ea typeface="SimSun"/>
                                    <a:cs typeface="Times New Roman"/>
                                  </a:rPr>
                                  <m:t>𝐵</m:t>
                                </m:r>
                              </m:sup>
                            </m:sSubSup>
                          </m:e>
                        </m:d>
                      </m:e>
                    </m:func>
                  </m:oMath>
                </a14:m>
                <a:r>
                  <a:rPr lang="en-US" sz="2400" dirty="0">
                    <a:solidFill>
                      <a:schemeClr val="tx1"/>
                    </a:solidFill>
                    <a:effectLst/>
                    <a:latin typeface="Gill Sans MT" panose="020B0502020104020203" pitchFamily="34" charset="0"/>
                    <a:ea typeface="SimSun"/>
                  </a:rPr>
                  <a:t>, </a:t>
                </a:r>
                <a:endParaRPr lang="en-US" sz="2400" dirty="0" smtClean="0">
                  <a:solidFill>
                    <a:schemeClr val="tx1"/>
                  </a:solidFill>
                  <a:effectLst/>
                  <a:latin typeface="Gill Sans MT" panose="020B0502020104020203" pitchFamily="34" charset="0"/>
                  <a:ea typeface="SimSun"/>
                </a:endParaRPr>
              </a:p>
              <a:p>
                <a:pPr marL="0" indent="0">
                  <a:buNone/>
                </a:pPr>
                <a:r>
                  <a:rPr lang="en-US" sz="1400" dirty="0" smtClean="0">
                    <a:solidFill>
                      <a:schemeClr val="tx1"/>
                    </a:solidFill>
                    <a:latin typeface="Gill Sans MT" panose="020B0502020104020203" pitchFamily="34" charset="0"/>
                    <a:ea typeface="SimSun"/>
                  </a:rPr>
                  <a:t>|</a:t>
                </a:r>
                <a:endParaRPr lang="en-US" sz="2000" dirty="0" smtClean="0">
                  <a:solidFill>
                    <a:schemeClr val="tx1"/>
                  </a:solidFill>
                  <a:effectLst/>
                  <a:latin typeface="Gill Sans MT" panose="020B0502020104020203" pitchFamily="34" charset="0"/>
                  <a:ea typeface="SimSun"/>
                </a:endParaRPr>
              </a:p>
              <a:p>
                <a:pPr marL="0" indent="0">
                  <a:buNone/>
                </a:pPr>
                <a:r>
                  <a:rPr lang="en-US" sz="1800" dirty="0" smtClean="0">
                    <a:solidFill>
                      <a:schemeClr val="tx1"/>
                    </a:solidFill>
                    <a:effectLst/>
                    <a:latin typeface="Gill Sans MT" panose="020B0502020104020203" pitchFamily="34" charset="0"/>
                    <a:ea typeface="SimSun"/>
                  </a:rPr>
                  <a:t>where </a:t>
                </a:r>
                <a14:m>
                  <m:oMath xmlns:m="http://schemas.openxmlformats.org/officeDocument/2006/math">
                    <m:r>
                      <a:rPr lang="en-US" sz="1800" i="1">
                        <a:solidFill>
                          <a:schemeClr val="tx1"/>
                        </a:solidFill>
                        <a:effectLst/>
                        <a:latin typeface="Cambria Math"/>
                        <a:ea typeface="SimSun"/>
                        <a:cs typeface="Times New Roman"/>
                      </a:rPr>
                      <m:t>𝑖</m:t>
                    </m:r>
                    <m:r>
                      <a:rPr lang="en-US" sz="1800" i="1">
                        <a:solidFill>
                          <a:schemeClr val="tx1"/>
                        </a:solidFill>
                        <a:effectLst/>
                        <a:latin typeface="Cambria Math"/>
                        <a:ea typeface="SimSun"/>
                        <a:cs typeface="Times New Roman"/>
                      </a:rPr>
                      <m:t>=1, 2, 3</m:t>
                    </m:r>
                  </m:oMath>
                </a14:m>
                <a:r>
                  <a:rPr lang="en-US" sz="1800" dirty="0">
                    <a:solidFill>
                      <a:schemeClr val="tx1"/>
                    </a:solidFill>
                    <a:effectLst/>
                    <a:latin typeface="Gill Sans MT" panose="020B0502020104020203" pitchFamily="34" charset="0"/>
                    <a:ea typeface="SimSun"/>
                  </a:rPr>
                  <a:t>; </a:t>
                </a:r>
                <a14:m>
                  <m:oMath xmlns:m="http://schemas.openxmlformats.org/officeDocument/2006/math">
                    <m:r>
                      <a:rPr lang="en-US" sz="1800" i="1">
                        <a:solidFill>
                          <a:schemeClr val="tx1"/>
                        </a:solidFill>
                        <a:effectLst/>
                        <a:latin typeface="Cambria Math"/>
                        <a:ea typeface="SimSun"/>
                        <a:cs typeface="Times New Roman"/>
                      </a:rPr>
                      <m:t>𝑗</m:t>
                    </m:r>
                    <m:r>
                      <a:rPr lang="en-US" sz="1800" i="1">
                        <a:solidFill>
                          <a:schemeClr val="tx1"/>
                        </a:solidFill>
                        <a:effectLst/>
                        <a:latin typeface="Cambria Math"/>
                        <a:ea typeface="SimSun"/>
                        <a:cs typeface="Times New Roman"/>
                      </a:rPr>
                      <m:t>=1,…,</m:t>
                    </m:r>
                    <m:sSup>
                      <m:sSupPr>
                        <m:ctrlPr>
                          <a:rPr lang="en-US" sz="1800" i="1">
                            <a:solidFill>
                              <a:schemeClr val="tx1"/>
                            </a:solidFill>
                            <a:effectLst/>
                            <a:latin typeface="Cambria Math" panose="02040503050406030204" pitchFamily="18" charset="0"/>
                            <a:ea typeface="SimSun"/>
                            <a:cs typeface="Times New Roman"/>
                          </a:rPr>
                        </m:ctrlPr>
                      </m:sSupPr>
                      <m:e>
                        <m:r>
                          <a:rPr lang="en-US" sz="1800" i="1">
                            <a:solidFill>
                              <a:schemeClr val="tx1"/>
                            </a:solidFill>
                            <a:effectLst/>
                            <a:latin typeface="Cambria Math"/>
                            <a:ea typeface="SimSun"/>
                            <a:cs typeface="Times New Roman"/>
                          </a:rPr>
                          <m:t>𝑛</m:t>
                        </m:r>
                      </m:e>
                      <m:sup>
                        <m:r>
                          <a:rPr lang="en-US" sz="1800" i="1">
                            <a:solidFill>
                              <a:schemeClr val="tx1"/>
                            </a:solidFill>
                            <a:effectLst/>
                            <a:latin typeface="Cambria Math"/>
                            <a:ea typeface="SimSun"/>
                            <a:cs typeface="Times New Roman"/>
                          </a:rPr>
                          <m:t>𝐴</m:t>
                        </m:r>
                      </m:sup>
                    </m:sSup>
                  </m:oMath>
                </a14:m>
                <a:r>
                  <a:rPr lang="en-US" sz="1800" dirty="0">
                    <a:solidFill>
                      <a:schemeClr val="tx1"/>
                    </a:solidFill>
                    <a:effectLst/>
                    <a:latin typeface="Gill Sans MT" panose="020B0502020104020203" pitchFamily="34" charset="0"/>
                    <a:ea typeface="SimSun"/>
                  </a:rPr>
                  <a:t>; </a:t>
                </a:r>
                <a14:m>
                  <m:oMath xmlns:m="http://schemas.openxmlformats.org/officeDocument/2006/math">
                    <m:r>
                      <a:rPr lang="en-US" sz="1800" i="1">
                        <a:solidFill>
                          <a:schemeClr val="tx1"/>
                        </a:solidFill>
                        <a:effectLst/>
                        <a:latin typeface="Cambria Math"/>
                        <a:ea typeface="SimSun"/>
                        <a:cs typeface="Times New Roman"/>
                      </a:rPr>
                      <m:t>𝑙</m:t>
                    </m:r>
                    <m:r>
                      <a:rPr lang="en-US" sz="1800" i="1">
                        <a:solidFill>
                          <a:schemeClr val="tx1"/>
                        </a:solidFill>
                        <a:effectLst/>
                        <a:latin typeface="Cambria Math"/>
                        <a:ea typeface="SimSun"/>
                        <a:cs typeface="Times New Roman"/>
                      </a:rPr>
                      <m:t>=1,…,</m:t>
                    </m:r>
                    <m:sSup>
                      <m:sSupPr>
                        <m:ctrlPr>
                          <a:rPr lang="en-US" sz="1800" i="1">
                            <a:solidFill>
                              <a:schemeClr val="tx1"/>
                            </a:solidFill>
                            <a:effectLst/>
                            <a:latin typeface="Cambria Math" panose="02040503050406030204" pitchFamily="18" charset="0"/>
                            <a:ea typeface="SimSun"/>
                            <a:cs typeface="Times New Roman"/>
                          </a:rPr>
                        </m:ctrlPr>
                      </m:sSupPr>
                      <m:e>
                        <m:r>
                          <a:rPr lang="en-US" sz="1800" i="1">
                            <a:solidFill>
                              <a:schemeClr val="tx1"/>
                            </a:solidFill>
                            <a:effectLst/>
                            <a:latin typeface="Cambria Math"/>
                            <a:ea typeface="SimSun"/>
                            <a:cs typeface="Times New Roman"/>
                          </a:rPr>
                          <m:t>𝑛</m:t>
                        </m:r>
                      </m:e>
                      <m:sup>
                        <m:r>
                          <a:rPr lang="en-US" sz="1800" i="1">
                            <a:solidFill>
                              <a:schemeClr val="tx1"/>
                            </a:solidFill>
                            <a:effectLst/>
                            <a:latin typeface="Cambria Math"/>
                            <a:ea typeface="SimSun"/>
                            <a:cs typeface="Times New Roman"/>
                          </a:rPr>
                          <m:t>𝐵</m:t>
                        </m:r>
                      </m:sup>
                    </m:sSup>
                  </m:oMath>
                </a14:m>
                <a:r>
                  <a:rPr lang="en-US" sz="1800" dirty="0">
                    <a:solidFill>
                      <a:schemeClr val="tx1"/>
                    </a:solidFill>
                    <a:effectLst/>
                    <a:latin typeface="Gill Sans MT" panose="020B0502020104020203" pitchFamily="34" charset="0"/>
                    <a:ea typeface="SimSun"/>
                  </a:rPr>
                  <a:t>, and </a:t>
                </a:r>
                <a14:m>
                  <m:oMath xmlns:m="http://schemas.openxmlformats.org/officeDocument/2006/math">
                    <m:r>
                      <a:rPr lang="en-US" sz="1800" i="1">
                        <a:solidFill>
                          <a:schemeClr val="tx1"/>
                        </a:solidFill>
                        <a:effectLst/>
                        <a:latin typeface="Cambria Math"/>
                        <a:ea typeface="SimSun"/>
                        <a:cs typeface="Times New Roman"/>
                      </a:rPr>
                      <m:t>{</m:t>
                    </m:r>
                    <m:sSubSup>
                      <m:sSubSupPr>
                        <m:ctrlPr>
                          <a:rPr lang="en-US" sz="1800" i="1">
                            <a:solidFill>
                              <a:schemeClr val="tx1"/>
                            </a:solidFill>
                            <a:effectLst/>
                            <a:latin typeface="Cambria Math" panose="02040503050406030204" pitchFamily="18" charset="0"/>
                            <a:ea typeface="SimSun"/>
                            <a:cs typeface="Times New Roman"/>
                          </a:rPr>
                        </m:ctrlPr>
                      </m:sSubSupPr>
                      <m:e>
                        <m:r>
                          <a:rPr lang="en-US" sz="1800" i="1">
                            <a:solidFill>
                              <a:schemeClr val="tx1"/>
                            </a:solidFill>
                            <a:effectLst/>
                            <a:latin typeface="Cambria Math"/>
                            <a:ea typeface="SimSun"/>
                            <a:cs typeface="Times New Roman"/>
                          </a:rPr>
                          <m:t>𝑢</m:t>
                        </m:r>
                      </m:e>
                      <m:sub>
                        <m:r>
                          <a:rPr lang="en-US" sz="1800" i="1">
                            <a:solidFill>
                              <a:schemeClr val="tx1"/>
                            </a:solidFill>
                            <a:effectLst/>
                            <a:latin typeface="Cambria Math"/>
                            <a:ea typeface="SimSun"/>
                            <a:cs typeface="Times New Roman"/>
                          </a:rPr>
                          <m:t>𝑖</m:t>
                        </m:r>
                        <m:r>
                          <a:rPr lang="en-US" sz="1800" i="1">
                            <a:solidFill>
                              <a:schemeClr val="tx1"/>
                            </a:solidFill>
                            <a:effectLst/>
                            <a:latin typeface="Cambria Math"/>
                            <a:ea typeface="SimSun"/>
                            <a:cs typeface="Times New Roman"/>
                          </a:rPr>
                          <m:t>;</m:t>
                        </m:r>
                        <m:r>
                          <a:rPr lang="en-US" sz="1800" i="1">
                            <a:solidFill>
                              <a:schemeClr val="tx1"/>
                            </a:solidFill>
                            <a:effectLst/>
                            <a:latin typeface="Cambria Math"/>
                            <a:ea typeface="SimSun"/>
                            <a:cs typeface="Times New Roman"/>
                          </a:rPr>
                          <m:t>𝑗</m:t>
                        </m:r>
                      </m:sub>
                      <m:sup>
                        <m:r>
                          <a:rPr lang="en-US" sz="1800" i="1">
                            <a:solidFill>
                              <a:schemeClr val="tx1"/>
                            </a:solidFill>
                            <a:effectLst/>
                            <a:latin typeface="Cambria Math"/>
                            <a:ea typeface="SimSun"/>
                            <a:cs typeface="Times New Roman"/>
                          </a:rPr>
                          <m:t>𝐴</m:t>
                        </m:r>
                      </m:sup>
                    </m:sSubSup>
                    <m:r>
                      <a:rPr lang="en-US" sz="1800" i="1">
                        <a:solidFill>
                          <a:schemeClr val="tx1"/>
                        </a:solidFill>
                        <a:effectLst/>
                        <a:latin typeface="Cambria Math"/>
                        <a:ea typeface="SimSun"/>
                        <a:cs typeface="Times New Roman"/>
                      </a:rPr>
                      <m:t>, </m:t>
                    </m:r>
                    <m:sSubSup>
                      <m:sSubSupPr>
                        <m:ctrlPr>
                          <a:rPr lang="en-US" sz="1800" i="1">
                            <a:solidFill>
                              <a:schemeClr val="tx1"/>
                            </a:solidFill>
                            <a:effectLst/>
                            <a:latin typeface="Cambria Math" panose="02040503050406030204" pitchFamily="18" charset="0"/>
                            <a:ea typeface="SimSun"/>
                            <a:cs typeface="Times New Roman"/>
                          </a:rPr>
                        </m:ctrlPr>
                      </m:sSubSupPr>
                      <m:e>
                        <m:r>
                          <a:rPr lang="en-US" sz="1800" i="1">
                            <a:solidFill>
                              <a:schemeClr val="tx1"/>
                            </a:solidFill>
                            <a:effectLst/>
                            <a:latin typeface="Cambria Math"/>
                            <a:ea typeface="SimSun"/>
                            <a:cs typeface="Times New Roman"/>
                          </a:rPr>
                          <m:t>𝑢</m:t>
                        </m:r>
                      </m:e>
                      <m:sub>
                        <m:r>
                          <a:rPr lang="en-US" sz="1800" i="1">
                            <a:solidFill>
                              <a:schemeClr val="tx1"/>
                            </a:solidFill>
                            <a:effectLst/>
                            <a:latin typeface="Cambria Math"/>
                            <a:ea typeface="SimSun"/>
                            <a:cs typeface="Times New Roman"/>
                          </a:rPr>
                          <m:t>𝑖</m:t>
                        </m:r>
                        <m:r>
                          <a:rPr lang="en-US" sz="1800" i="1">
                            <a:solidFill>
                              <a:schemeClr val="tx1"/>
                            </a:solidFill>
                            <a:effectLst/>
                            <a:latin typeface="Cambria Math"/>
                            <a:ea typeface="SimSun"/>
                            <a:cs typeface="Times New Roman"/>
                          </a:rPr>
                          <m:t>;</m:t>
                        </m:r>
                        <m:r>
                          <a:rPr lang="en-US" sz="1800" i="1">
                            <a:solidFill>
                              <a:schemeClr val="tx1"/>
                            </a:solidFill>
                            <a:effectLst/>
                            <a:latin typeface="Cambria Math"/>
                            <a:ea typeface="SimSun"/>
                            <a:cs typeface="Times New Roman"/>
                          </a:rPr>
                          <m:t>𝑙</m:t>
                        </m:r>
                      </m:sub>
                      <m:sup>
                        <m:r>
                          <a:rPr lang="en-US" sz="1800" i="1">
                            <a:solidFill>
                              <a:schemeClr val="tx1"/>
                            </a:solidFill>
                            <a:effectLst/>
                            <a:latin typeface="Cambria Math"/>
                            <a:ea typeface="SimSun"/>
                            <a:cs typeface="Times New Roman"/>
                          </a:rPr>
                          <m:t>𝐵</m:t>
                        </m:r>
                      </m:sup>
                    </m:sSubSup>
                    <m:r>
                      <a:rPr lang="en-US" sz="1800" i="1">
                        <a:solidFill>
                          <a:schemeClr val="tx1"/>
                        </a:solidFill>
                        <a:effectLst/>
                        <a:latin typeface="Cambria Math"/>
                        <a:ea typeface="SimSun"/>
                        <a:cs typeface="Times New Roman"/>
                      </a:rPr>
                      <m:t>:</m:t>
                    </m:r>
                    <m:r>
                      <a:rPr lang="en-US" sz="1800" i="1">
                        <a:solidFill>
                          <a:schemeClr val="tx1"/>
                        </a:solidFill>
                        <a:effectLst/>
                        <a:latin typeface="Cambria Math"/>
                        <a:ea typeface="SimSun"/>
                        <a:cs typeface="Times New Roman"/>
                      </a:rPr>
                      <m:t>𝑖</m:t>
                    </m:r>
                    <m:r>
                      <a:rPr lang="en-US" sz="1800" i="1">
                        <a:solidFill>
                          <a:schemeClr val="tx1"/>
                        </a:solidFill>
                        <a:effectLst/>
                        <a:latin typeface="Cambria Math"/>
                        <a:ea typeface="SimSun"/>
                        <a:cs typeface="Times New Roman"/>
                      </a:rPr>
                      <m:t>=1, 2, 3; </m:t>
                    </m:r>
                    <m:r>
                      <a:rPr lang="en-US" sz="1800" i="1">
                        <a:solidFill>
                          <a:schemeClr val="tx1"/>
                        </a:solidFill>
                        <a:effectLst/>
                        <a:latin typeface="Cambria Math"/>
                        <a:ea typeface="SimSun"/>
                        <a:cs typeface="Times New Roman"/>
                      </a:rPr>
                      <m:t>𝑗</m:t>
                    </m:r>
                    <m:r>
                      <a:rPr lang="en-US" sz="1800" i="1">
                        <a:solidFill>
                          <a:schemeClr val="tx1"/>
                        </a:solidFill>
                        <a:effectLst/>
                        <a:latin typeface="Cambria Math"/>
                        <a:ea typeface="SimSun"/>
                        <a:cs typeface="Times New Roman"/>
                      </a:rPr>
                      <m:t>=1,…,</m:t>
                    </m:r>
                    <m:sSup>
                      <m:sSupPr>
                        <m:ctrlPr>
                          <a:rPr lang="en-US" sz="1800" i="1">
                            <a:solidFill>
                              <a:schemeClr val="tx1"/>
                            </a:solidFill>
                            <a:effectLst/>
                            <a:latin typeface="Cambria Math" panose="02040503050406030204" pitchFamily="18" charset="0"/>
                            <a:ea typeface="SimSun"/>
                            <a:cs typeface="Times New Roman"/>
                          </a:rPr>
                        </m:ctrlPr>
                      </m:sSupPr>
                      <m:e>
                        <m:r>
                          <a:rPr lang="en-US" sz="1800" i="1">
                            <a:solidFill>
                              <a:schemeClr val="tx1"/>
                            </a:solidFill>
                            <a:effectLst/>
                            <a:latin typeface="Cambria Math"/>
                            <a:ea typeface="SimSun"/>
                            <a:cs typeface="Times New Roman"/>
                          </a:rPr>
                          <m:t>𝑛</m:t>
                        </m:r>
                      </m:e>
                      <m:sup>
                        <m:r>
                          <a:rPr lang="en-US" sz="1800" i="1">
                            <a:solidFill>
                              <a:schemeClr val="tx1"/>
                            </a:solidFill>
                            <a:effectLst/>
                            <a:latin typeface="Cambria Math"/>
                            <a:ea typeface="SimSun"/>
                            <a:cs typeface="Times New Roman"/>
                          </a:rPr>
                          <m:t>𝐴</m:t>
                        </m:r>
                      </m:sup>
                    </m:sSup>
                    <m:r>
                      <a:rPr lang="en-US" sz="1800" i="1">
                        <a:solidFill>
                          <a:schemeClr val="tx1"/>
                        </a:solidFill>
                        <a:effectLst/>
                        <a:latin typeface="Cambria Math"/>
                        <a:ea typeface="SimSun"/>
                        <a:cs typeface="Times New Roman"/>
                      </a:rPr>
                      <m:t>; </m:t>
                    </m:r>
                    <m:r>
                      <a:rPr lang="en-US" sz="1800" i="1">
                        <a:solidFill>
                          <a:schemeClr val="tx1"/>
                        </a:solidFill>
                        <a:effectLst/>
                        <a:latin typeface="Cambria Math"/>
                        <a:ea typeface="SimSun"/>
                        <a:cs typeface="Times New Roman"/>
                      </a:rPr>
                      <m:t>𝑙</m:t>
                    </m:r>
                    <m:r>
                      <a:rPr lang="en-US" sz="1800" i="1">
                        <a:solidFill>
                          <a:schemeClr val="tx1"/>
                        </a:solidFill>
                        <a:effectLst/>
                        <a:latin typeface="Cambria Math"/>
                        <a:ea typeface="SimSun"/>
                        <a:cs typeface="Times New Roman"/>
                      </a:rPr>
                      <m:t>=1,…,</m:t>
                    </m:r>
                    <m:sSup>
                      <m:sSupPr>
                        <m:ctrlPr>
                          <a:rPr lang="en-US" sz="1800" i="1">
                            <a:solidFill>
                              <a:schemeClr val="tx1"/>
                            </a:solidFill>
                            <a:effectLst/>
                            <a:latin typeface="Cambria Math" panose="02040503050406030204" pitchFamily="18" charset="0"/>
                            <a:ea typeface="SimSun"/>
                            <a:cs typeface="Times New Roman"/>
                          </a:rPr>
                        </m:ctrlPr>
                      </m:sSupPr>
                      <m:e>
                        <m:r>
                          <a:rPr lang="en-US" sz="1800" i="1">
                            <a:solidFill>
                              <a:schemeClr val="tx1"/>
                            </a:solidFill>
                            <a:effectLst/>
                            <a:latin typeface="Cambria Math"/>
                            <a:ea typeface="SimSun"/>
                            <a:cs typeface="Times New Roman"/>
                          </a:rPr>
                          <m:t>𝑛</m:t>
                        </m:r>
                      </m:e>
                      <m:sup>
                        <m:r>
                          <a:rPr lang="en-US" sz="1800" i="1">
                            <a:solidFill>
                              <a:schemeClr val="tx1"/>
                            </a:solidFill>
                            <a:effectLst/>
                            <a:latin typeface="Cambria Math"/>
                            <a:ea typeface="SimSun"/>
                            <a:cs typeface="Times New Roman"/>
                          </a:rPr>
                          <m:t>𝐵</m:t>
                        </m:r>
                      </m:sup>
                    </m:sSup>
                    <m:r>
                      <a:rPr lang="en-US" sz="1800" i="1">
                        <a:solidFill>
                          <a:schemeClr val="tx1"/>
                        </a:solidFill>
                        <a:effectLst/>
                        <a:latin typeface="Cambria Math"/>
                        <a:ea typeface="SimSun"/>
                        <a:cs typeface="Times New Roman"/>
                      </a:rPr>
                      <m:t>}</m:t>
                    </m:r>
                  </m:oMath>
                </a14:m>
                <a:r>
                  <a:rPr lang="en-US" sz="1800" dirty="0">
                    <a:solidFill>
                      <a:schemeClr val="tx1"/>
                    </a:solidFill>
                    <a:effectLst/>
                    <a:latin typeface="Gill Sans MT" panose="020B0502020104020203" pitchFamily="34" charset="0"/>
                    <a:ea typeface="SimSun"/>
                  </a:rPr>
                  <a:t> was a set of mutually independent random variables with </a:t>
                </a:r>
                <a:r>
                  <a:rPr lang="en-US" sz="1800" dirty="0" err="1">
                    <a:solidFill>
                      <a:schemeClr val="tx1"/>
                    </a:solidFill>
                    <a:effectLst/>
                    <a:latin typeface="Gill Sans MT" panose="020B0502020104020203" pitchFamily="34" charset="0"/>
                    <a:ea typeface="SimSun"/>
                  </a:rPr>
                  <a:t>exp</a:t>
                </a:r>
                <a:r>
                  <a:rPr lang="en-US" sz="1800" dirty="0">
                    <a:solidFill>
                      <a:schemeClr val="tx1"/>
                    </a:solidFill>
                    <a:effectLst/>
                    <a:latin typeface="Gill Sans MT" panose="020B0502020104020203" pitchFamily="34" charset="0"/>
                    <a:ea typeface="SimSun"/>
                  </a:rPr>
                  <a:t> (1) distribution</a:t>
                </a:r>
                <a:endParaRPr lang="en-US" sz="1800" dirty="0" smtClean="0">
                  <a:solidFill>
                    <a:schemeClr val="tx1"/>
                  </a:solidFill>
                  <a:latin typeface="Gill Sans MT" panose="020B0502020104020203" pitchFamily="34" charset="0"/>
                </a:endParaRPr>
              </a:p>
              <a:p>
                <a:pPr marL="0" indent="0">
                  <a:buNone/>
                </a:pPr>
                <a:endParaRPr lang="en-US" sz="2400" dirty="0">
                  <a:solidFill>
                    <a:srgbClr val="FF0000"/>
                  </a:solidFill>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5638800"/>
              </a:xfrm>
              <a:blipFill rotWithShape="1">
                <a:blip r:embed="rId2"/>
                <a:stretch>
                  <a:fillRect l="-1481" t="-1081" b="-1200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30</a:t>
            </a:fld>
            <a:endParaRPr lang="en-US" dirty="0">
              <a:latin typeface="Gill Sans MT" panose="020B0502020104020203" pitchFamily="34" charset="0"/>
            </a:endParaRPr>
          </a:p>
        </p:txBody>
      </p:sp>
    </p:spTree>
    <p:extLst>
      <p:ext uri="{BB962C8B-B14F-4D97-AF65-F5344CB8AC3E}">
        <p14:creationId xmlns:p14="http://schemas.microsoft.com/office/powerpoint/2010/main" val="4187311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a:bodyPr>
          <a:lstStyle/>
          <a:p>
            <a:pPr algn="l"/>
            <a:r>
              <a:rPr lang="en-US" sz="3200" dirty="0" smtClean="0">
                <a:solidFill>
                  <a:srgbClr val="0000FF"/>
                </a:solidFill>
                <a:latin typeface="Gill Sans MT" panose="020B0502020104020203" pitchFamily="34" charset="0"/>
              </a:rPr>
              <a:t>Simulation : Data Generation</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400" b="1" dirty="0">
                    <a:latin typeface="Gill Sans MT" panose="020B0502020104020203" pitchFamily="34" charset="0"/>
                  </a:rPr>
                  <a:t>For </a:t>
                </a:r>
                <a:r>
                  <a:rPr lang="en-US" sz="2400" b="1" dirty="0" smtClean="0">
                    <a:latin typeface="Gill Sans MT" panose="020B0502020104020203" pitchFamily="34" charset="0"/>
                  </a:rPr>
                  <a:t>second model </a:t>
                </a:r>
                <a:r>
                  <a:rPr lang="en-US" sz="2400" b="1" dirty="0">
                    <a:latin typeface="Gill Sans MT" panose="020B0502020104020203" pitchFamily="34" charset="0"/>
                  </a:rPr>
                  <a:t>with </a:t>
                </a:r>
                <a:r>
                  <a:rPr lang="en-US" sz="2400" b="1" dirty="0" smtClean="0">
                    <a:latin typeface="Gill Sans MT" panose="020B0502020104020203" pitchFamily="34" charset="0"/>
                  </a:rPr>
                  <a:t>two covariates:</a:t>
                </a:r>
                <a:endParaRPr lang="en-US" sz="2400" b="1" dirty="0">
                  <a:latin typeface="Gill Sans MT" panose="020B0502020104020203" pitchFamily="34" charset="0"/>
                </a:endParaRPr>
              </a:p>
              <a:p>
                <a:pPr marL="0" indent="0">
                  <a:buNone/>
                </a:pPr>
                <a:endParaRPr lang="en-US" sz="900" dirty="0" smtClean="0"/>
              </a:p>
              <a:p>
                <a:pPr marL="0" indent="0">
                  <a:buNone/>
                </a:pPr>
                <a:r>
                  <a:rPr lang="en-US" sz="2400" dirty="0" smtClean="0"/>
                  <a:t>The </a:t>
                </a:r>
                <a:r>
                  <a:rPr lang="en-US" sz="2400" dirty="0"/>
                  <a:t>general model </a:t>
                </a:r>
                <a14:m>
                  <m:oMath xmlns:m="http://schemas.openxmlformats.org/officeDocument/2006/math">
                    <m:r>
                      <a:rPr lang="en-US" sz="2400" i="1">
                        <a:latin typeface="Cambria Math"/>
                      </a:rPr>
                      <m:t>𝑙𝑜𝑔𝑖𝑡</m:t>
                    </m:r>
                    <m:r>
                      <a:rPr lang="en-US" sz="2400" i="1">
                        <a:latin typeface="Cambria Math"/>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𝑖𝑗</m:t>
                            </m:r>
                          </m:sub>
                        </m:sSub>
                      </m:e>
                    </m:d>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𝑗</m:t>
                        </m:r>
                      </m:sub>
                    </m:sSub>
                  </m:oMath>
                </a14:m>
                <a:r>
                  <a:rPr lang="en-US" sz="2400" dirty="0"/>
                  <a:t> </a:t>
                </a:r>
                <a:endParaRPr lang="en-US" sz="2400" dirty="0" smtClean="0"/>
              </a:p>
              <a:p>
                <a:pPr marL="0" indent="0">
                  <a:buNone/>
                </a:pPr>
                <a:r>
                  <a:rPr lang="en-US" sz="2400" dirty="0" smtClean="0"/>
                  <a:t>Examples </a:t>
                </a:r>
                <a:r>
                  <a:rPr lang="en-US" sz="2400" dirty="0"/>
                  <a:t>include </a:t>
                </a:r>
                <a:endParaRPr lang="en-US" sz="2400" i="1" dirty="0" smtClean="0">
                  <a:latin typeface="Cambria Math"/>
                </a:endParaRPr>
              </a:p>
              <a:p>
                <a:pPr marL="0" indent="0">
                  <a:buNone/>
                </a:pPr>
                <a14:m>
                  <m:oMath xmlns:m="http://schemas.openxmlformats.org/officeDocument/2006/math">
                    <m:r>
                      <a:rPr lang="en-US" sz="2400" i="1">
                        <a:latin typeface="Cambria Math"/>
                      </a:rPr>
                      <m:t>𝑙𝑜𝑔𝑖𝑡</m:t>
                    </m:r>
                    <m:r>
                      <a:rPr lang="en-US" sz="2400" i="1">
                        <a:latin typeface="Cambria Math"/>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11</m:t>
                            </m:r>
                          </m:sub>
                        </m:sSub>
                      </m:e>
                    </m:d>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2</m:t>
                        </m:r>
                      </m:sub>
                    </m:sSub>
                  </m:oMath>
                </a14:m>
                <a:r>
                  <a:rPr lang="en-US" sz="2400" dirty="0"/>
                  <a:t>, </a:t>
                </a:r>
                <a:endParaRPr lang="en-US" sz="2400" i="1" dirty="0" smtClean="0">
                  <a:latin typeface="Cambria Math"/>
                </a:endParaRPr>
              </a:p>
              <a:p>
                <a:pPr marL="0" indent="0">
                  <a:buNone/>
                </a:pPr>
                <a14:m>
                  <m:oMath xmlns:m="http://schemas.openxmlformats.org/officeDocument/2006/math">
                    <m:r>
                      <a:rPr lang="en-US" sz="2400" i="1">
                        <a:latin typeface="Cambria Math"/>
                      </a:rPr>
                      <m:t>𝑙𝑜𝑔𝑖𝑡</m:t>
                    </m:r>
                    <m:r>
                      <a:rPr lang="en-US" sz="2400" i="1">
                        <a:latin typeface="Cambria Math"/>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12</m:t>
                            </m:r>
                          </m:sub>
                        </m:sSub>
                      </m:e>
                    </m:d>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3</m:t>
                        </m:r>
                      </m:sub>
                    </m:sSub>
                  </m:oMath>
                </a14:m>
                <a:r>
                  <a:rPr lang="en-US" sz="2400" dirty="0"/>
                  <a:t>, </a:t>
                </a:r>
                <a:endParaRPr lang="en-US" sz="2400" dirty="0" smtClean="0"/>
              </a:p>
              <a:p>
                <a:pPr marL="0" indent="0">
                  <a:buNone/>
                </a:pPr>
                <a14:m>
                  <m:oMath xmlns:m="http://schemas.openxmlformats.org/officeDocument/2006/math">
                    <m:r>
                      <a:rPr lang="en-US" sz="2400" i="1">
                        <a:latin typeface="Cambria Math"/>
                      </a:rPr>
                      <m:t>𝑙𝑜𝑔𝑖𝑡</m:t>
                    </m:r>
                    <m:r>
                      <a:rPr lang="en-US" sz="2400" i="1">
                        <a:latin typeface="Cambria Math"/>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21</m:t>
                            </m:r>
                          </m:sub>
                        </m:sSub>
                      </m:e>
                    </m:d>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2</m:t>
                        </m:r>
                      </m:sub>
                    </m:sSub>
                  </m:oMath>
                </a14:m>
                <a:r>
                  <a:rPr lang="en-US" sz="2400" dirty="0"/>
                  <a:t>, </a:t>
                </a:r>
                <a:endParaRPr lang="en-US" sz="2400" dirty="0" smtClean="0"/>
              </a:p>
              <a:p>
                <a:pPr marL="0" indent="0">
                  <a:buNone/>
                </a:pPr>
                <a:r>
                  <a:rPr lang="en-US" sz="2400" dirty="0" smtClean="0"/>
                  <a:t>and </a:t>
                </a:r>
                <a14:m>
                  <m:oMath xmlns:m="http://schemas.openxmlformats.org/officeDocument/2006/math">
                    <m:r>
                      <a:rPr lang="en-US" sz="2400" i="1">
                        <a:latin typeface="Cambria Math"/>
                      </a:rPr>
                      <m:t>𝑙𝑜𝑔𝑖𝑡</m:t>
                    </m:r>
                    <m:r>
                      <a:rPr lang="en-US" sz="2400" i="1">
                        <a:latin typeface="Cambria Math"/>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23</m:t>
                            </m:r>
                          </m:sub>
                        </m:sSub>
                      </m:e>
                    </m:d>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oMath>
                </a14:m>
                <a:r>
                  <a:rPr lang="en-US" sz="2400" dirty="0"/>
                  <a:t>. </a:t>
                </a:r>
                <a:r>
                  <a:rPr lang="en-US" sz="2000" dirty="0" smtClean="0"/>
                  <a:t>last </a:t>
                </a:r>
                <a:r>
                  <a:rPr lang="en-US" sz="2000" dirty="0"/>
                  <a:t>level of both covariates as the reference </a:t>
                </a:r>
                <a:r>
                  <a:rPr lang="en-US" sz="2000" dirty="0" smtClean="0"/>
                  <a:t>leve</a:t>
                </a:r>
                <a:r>
                  <a:rPr lang="en-US" sz="2400" dirty="0" smtClean="0"/>
                  <a:t>l. </a:t>
                </a:r>
              </a:p>
              <a:p>
                <a:pPr marL="0" indent="0">
                  <a:buNone/>
                </a:pPr>
                <a:endParaRPr lang="en-US" sz="2000" dirty="0" smtClean="0"/>
              </a:p>
              <a:p>
                <a:pPr marL="0" indent="0">
                  <a:buNone/>
                </a:pPr>
                <a:r>
                  <a:rPr lang="en-US" sz="2400" b="1" dirty="0" smtClean="0"/>
                  <a:t>Data generation</a:t>
                </a:r>
              </a:p>
              <a:p>
                <a:pPr marL="0" indent="0">
                  <a:buNone/>
                </a:pPr>
                <a:r>
                  <a:rPr lang="en-US" sz="2400" dirty="0" smtClean="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𝑌</m:t>
                        </m:r>
                      </m:e>
                      <m:sub>
                        <m:r>
                          <a:rPr lang="en-US" sz="2400" i="1">
                            <a:latin typeface="Cambria Math"/>
                          </a:rPr>
                          <m:t>𝑖𝑚</m:t>
                        </m:r>
                        <m:r>
                          <a:rPr lang="en-US" sz="2400" i="1">
                            <a:latin typeface="Cambria Math"/>
                          </a:rPr>
                          <m:t>;</m:t>
                        </m:r>
                        <m:r>
                          <a:rPr lang="en-US" sz="2400" i="1">
                            <a:latin typeface="Cambria Math"/>
                          </a:rPr>
                          <m:t>𝑗</m:t>
                        </m:r>
                      </m:sub>
                      <m:sup>
                        <m:r>
                          <a:rPr lang="en-US" sz="2400" i="1">
                            <a:latin typeface="Cambria Math"/>
                          </a:rPr>
                          <m:t>𝐴</m:t>
                        </m:r>
                      </m:sup>
                    </m:sSubSup>
                    <m:r>
                      <a:rPr lang="en-US" sz="2400" i="1">
                        <a:latin typeface="Cambria Math"/>
                      </a:rPr>
                      <m:t>=−</m:t>
                    </m:r>
                    <m:func>
                      <m:funcPr>
                        <m:ctrlPr>
                          <a:rPr lang="en-US" sz="2400" i="1">
                            <a:latin typeface="Cambria Math" panose="02040503050406030204" pitchFamily="18" charset="0"/>
                          </a:rPr>
                        </m:ctrlPr>
                      </m:funcPr>
                      <m:fName>
                        <m:r>
                          <m:rPr>
                            <m:sty m:val="p"/>
                          </m:rPr>
                          <a:rPr lang="en-US" sz="2400">
                            <a:latin typeface="Cambria Math"/>
                          </a:rPr>
                          <m:t>log</m:t>
                        </m:r>
                        <m:r>
                          <a:rPr lang="en-US" sz="2400">
                            <a:latin typeface="Cambria Math"/>
                          </a:rPr>
                          <m:t> </m:t>
                        </m:r>
                      </m:fName>
                      <m:e>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a:rPr>
                                  <m:t>𝑢</m:t>
                                </m:r>
                              </m:e>
                              <m:sub>
                                <m:r>
                                  <a:rPr lang="en-US" sz="2400" i="1">
                                    <a:latin typeface="Cambria Math"/>
                                  </a:rPr>
                                  <m:t>𝑖𝑚</m:t>
                                </m:r>
                                <m:r>
                                  <a:rPr lang="en-US" sz="2400" i="1">
                                    <a:latin typeface="Cambria Math"/>
                                  </a:rPr>
                                  <m:t>;</m:t>
                                </m:r>
                                <m:r>
                                  <a:rPr lang="en-US" sz="2400" i="1">
                                    <a:latin typeface="Cambria Math"/>
                                  </a:rPr>
                                  <m:t>𝑗</m:t>
                                </m:r>
                              </m:sub>
                              <m:sup>
                                <m:r>
                                  <a:rPr lang="en-US" sz="2400" i="1">
                                    <a:latin typeface="Cambria Math"/>
                                  </a:rPr>
                                  <m:t>𝐴</m:t>
                                </m:r>
                              </m:sup>
                            </m:sSubSup>
                          </m:e>
                        </m:d>
                      </m:e>
                    </m:func>
                    <m:r>
                      <a:rPr lang="en-US" sz="2400" i="1">
                        <a:latin typeface="Cambria Math"/>
                      </a:rPr>
                      <m:t>+</m:t>
                    </m:r>
                    <m:r>
                      <a:rPr lang="en-US" sz="2400" i="1">
                        <a:latin typeface="Cambria Math"/>
                      </a:rPr>
                      <m:t>𝑙𝑜𝑔𝑖𝑡</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𝑖𝑚</m:t>
                        </m:r>
                      </m:sub>
                    </m:sSub>
                    <m:r>
                      <a:rPr lang="en-US" sz="2400" i="1">
                        <a:latin typeface="Cambria Math"/>
                      </a:rPr>
                      <m:t>)</m:t>
                    </m:r>
                  </m:oMath>
                </a14:m>
                <a:r>
                  <a:rPr lang="en-US" sz="2400" dirty="0"/>
                  <a:t> and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𝑌</m:t>
                        </m:r>
                      </m:e>
                      <m:sub>
                        <m:r>
                          <a:rPr lang="en-US" sz="2400" i="1">
                            <a:latin typeface="Cambria Math"/>
                          </a:rPr>
                          <m:t>𝑖𝑚</m:t>
                        </m:r>
                        <m:r>
                          <a:rPr lang="en-US" sz="2400" i="1">
                            <a:latin typeface="Cambria Math"/>
                          </a:rPr>
                          <m:t>;</m:t>
                        </m:r>
                        <m:r>
                          <a:rPr lang="en-US" sz="2400" i="1">
                            <a:latin typeface="Cambria Math"/>
                          </a:rPr>
                          <m:t>𝑙</m:t>
                        </m:r>
                      </m:sub>
                      <m:sup>
                        <m:r>
                          <a:rPr lang="en-US" sz="2400" i="1">
                            <a:latin typeface="Cambria Math"/>
                          </a:rPr>
                          <m:t>𝐵</m:t>
                        </m:r>
                      </m:sup>
                    </m:sSubSup>
                    <m:r>
                      <a:rPr lang="en-US" sz="2400" i="1">
                        <a:latin typeface="Cambria Math"/>
                      </a:rPr>
                      <m:t>=−</m:t>
                    </m:r>
                    <m:func>
                      <m:funcPr>
                        <m:ctrlPr>
                          <a:rPr lang="en-US" sz="2400" i="1">
                            <a:latin typeface="Cambria Math" panose="02040503050406030204" pitchFamily="18" charset="0"/>
                          </a:rPr>
                        </m:ctrlPr>
                      </m:funcPr>
                      <m:fName>
                        <m:r>
                          <m:rPr>
                            <m:sty m:val="p"/>
                          </m:rPr>
                          <a:rPr lang="en-US" sz="2400">
                            <a:latin typeface="Cambria Math"/>
                          </a:rPr>
                          <m:t>log</m:t>
                        </m:r>
                      </m:fName>
                      <m:e>
                        <m:r>
                          <a:rPr lang="en-US" sz="2400" i="1">
                            <a:latin typeface="Cambria Math"/>
                          </a:rPr>
                          <m:t> </m:t>
                        </m:r>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a:rPr>
                                  <m:t>𝑢</m:t>
                                </m:r>
                              </m:e>
                              <m:sub>
                                <m:r>
                                  <a:rPr lang="en-US" sz="2400" i="1">
                                    <a:latin typeface="Cambria Math"/>
                                  </a:rPr>
                                  <m:t>𝑖𝑚</m:t>
                                </m:r>
                                <m:r>
                                  <a:rPr lang="en-US" sz="2400" i="1">
                                    <a:latin typeface="Cambria Math"/>
                                  </a:rPr>
                                  <m:t>;</m:t>
                                </m:r>
                                <m:r>
                                  <a:rPr lang="en-US" sz="2400" i="1">
                                    <a:latin typeface="Cambria Math"/>
                                  </a:rPr>
                                  <m:t>𝑙</m:t>
                                </m:r>
                              </m:sub>
                              <m:sup>
                                <m:r>
                                  <a:rPr lang="en-US" sz="2400" i="1">
                                    <a:latin typeface="Cambria Math"/>
                                  </a:rPr>
                                  <m:t>𝐵</m:t>
                                </m:r>
                              </m:sup>
                            </m:sSubSup>
                          </m:e>
                        </m:d>
                      </m:e>
                    </m:func>
                  </m:oMath>
                </a14:m>
                <a:r>
                  <a:rPr lang="en-US" sz="2400" dirty="0"/>
                  <a:t>, </a:t>
                </a:r>
                <a:endParaRPr lang="en-US" sz="2400" dirty="0" smtClean="0"/>
              </a:p>
              <a:p>
                <a:pPr marL="0" indent="0">
                  <a:buNone/>
                </a:pPr>
                <a:endParaRPr lang="en-US" sz="1200" dirty="0"/>
              </a:p>
              <a:p>
                <a:pPr marL="0" indent="0">
                  <a:buNone/>
                </a:pPr>
                <a:r>
                  <a:rPr lang="en-US" sz="1800" dirty="0" smtClean="0"/>
                  <a:t>where </a:t>
                </a:r>
                <a14:m>
                  <m:oMath xmlns:m="http://schemas.openxmlformats.org/officeDocument/2006/math">
                    <m:r>
                      <a:rPr lang="en-US" sz="1800" i="1">
                        <a:latin typeface="Cambria Math"/>
                      </a:rPr>
                      <m:t>𝑖</m:t>
                    </m:r>
                    <m:r>
                      <a:rPr lang="en-US" sz="1800" i="1">
                        <a:latin typeface="Cambria Math"/>
                      </a:rPr>
                      <m:t>=1, 2</m:t>
                    </m:r>
                  </m:oMath>
                </a14:m>
                <a:r>
                  <a:rPr lang="en-US" sz="1800" dirty="0"/>
                  <a:t>; </a:t>
                </a:r>
                <a14:m>
                  <m:oMath xmlns:m="http://schemas.openxmlformats.org/officeDocument/2006/math">
                    <m:r>
                      <a:rPr lang="en-US" sz="1800" i="1">
                        <a:latin typeface="Cambria Math"/>
                      </a:rPr>
                      <m:t>𝑚</m:t>
                    </m:r>
                    <m:r>
                      <a:rPr lang="en-US" sz="1800" i="1">
                        <a:latin typeface="Cambria Math"/>
                      </a:rPr>
                      <m:t>=1, 2,3</m:t>
                    </m:r>
                  </m:oMath>
                </a14:m>
                <a:r>
                  <a:rPr lang="en-US" sz="1800" dirty="0"/>
                  <a:t>; </a:t>
                </a:r>
                <a14:m>
                  <m:oMath xmlns:m="http://schemas.openxmlformats.org/officeDocument/2006/math">
                    <m:r>
                      <a:rPr lang="en-US" sz="1800" i="1">
                        <a:latin typeface="Cambria Math"/>
                      </a:rPr>
                      <m:t>𝑗</m:t>
                    </m:r>
                    <m:r>
                      <a:rPr lang="en-US" sz="1800" i="1">
                        <a:latin typeface="Cambria Math"/>
                      </a:rPr>
                      <m:t>=1,…,</m:t>
                    </m:r>
                    <m:sSup>
                      <m:sSupPr>
                        <m:ctrlPr>
                          <a:rPr lang="en-US" sz="1800" i="1">
                            <a:latin typeface="Cambria Math" panose="02040503050406030204" pitchFamily="18" charset="0"/>
                          </a:rPr>
                        </m:ctrlPr>
                      </m:sSupPr>
                      <m:e>
                        <m:r>
                          <a:rPr lang="en-US" sz="1800" i="1">
                            <a:latin typeface="Cambria Math"/>
                          </a:rPr>
                          <m:t>𝑛</m:t>
                        </m:r>
                      </m:e>
                      <m:sup>
                        <m:r>
                          <a:rPr lang="en-US" sz="1800" i="1">
                            <a:latin typeface="Cambria Math"/>
                          </a:rPr>
                          <m:t>𝐴</m:t>
                        </m:r>
                      </m:sup>
                    </m:sSup>
                  </m:oMath>
                </a14:m>
                <a:r>
                  <a:rPr lang="en-US" sz="1800" dirty="0"/>
                  <a:t>; </a:t>
                </a:r>
                <a14:m>
                  <m:oMath xmlns:m="http://schemas.openxmlformats.org/officeDocument/2006/math">
                    <m:r>
                      <a:rPr lang="en-US" sz="1800" i="1">
                        <a:latin typeface="Cambria Math"/>
                      </a:rPr>
                      <m:t>𝑙</m:t>
                    </m:r>
                    <m:r>
                      <a:rPr lang="en-US" sz="1800" i="1">
                        <a:latin typeface="Cambria Math"/>
                      </a:rPr>
                      <m:t>=1,…,</m:t>
                    </m:r>
                    <m:sSup>
                      <m:sSupPr>
                        <m:ctrlPr>
                          <a:rPr lang="en-US" sz="1800" i="1">
                            <a:latin typeface="Cambria Math" panose="02040503050406030204" pitchFamily="18" charset="0"/>
                          </a:rPr>
                        </m:ctrlPr>
                      </m:sSupPr>
                      <m:e>
                        <m:r>
                          <a:rPr lang="en-US" sz="1800" i="1">
                            <a:latin typeface="Cambria Math"/>
                          </a:rPr>
                          <m:t>𝑛</m:t>
                        </m:r>
                      </m:e>
                      <m:sup>
                        <m:r>
                          <a:rPr lang="en-US" sz="1800" i="1">
                            <a:latin typeface="Cambria Math"/>
                          </a:rPr>
                          <m:t>𝐵</m:t>
                        </m:r>
                      </m:sup>
                    </m:sSup>
                  </m:oMath>
                </a14:m>
                <a:r>
                  <a:rPr lang="en-US" sz="1800" dirty="0"/>
                  <a:t>, and </a:t>
                </a:r>
                <a14:m>
                  <m:oMath xmlns:m="http://schemas.openxmlformats.org/officeDocument/2006/math">
                    <m:r>
                      <a:rPr lang="en-US" sz="1800" i="1">
                        <a:latin typeface="Cambria Math"/>
                      </a:rPr>
                      <m:t>{</m:t>
                    </m:r>
                    <m:sSubSup>
                      <m:sSubSupPr>
                        <m:ctrlPr>
                          <a:rPr lang="en-US" sz="1800" i="1">
                            <a:latin typeface="Cambria Math" panose="02040503050406030204" pitchFamily="18" charset="0"/>
                          </a:rPr>
                        </m:ctrlPr>
                      </m:sSubSupPr>
                      <m:e>
                        <m:r>
                          <a:rPr lang="en-US" sz="1800" i="1">
                            <a:latin typeface="Cambria Math"/>
                          </a:rPr>
                          <m:t>𝑢</m:t>
                        </m:r>
                      </m:e>
                      <m:sub>
                        <m:r>
                          <a:rPr lang="en-US" sz="1800" i="1">
                            <a:latin typeface="Cambria Math"/>
                          </a:rPr>
                          <m:t>𝑖𝑚</m:t>
                        </m:r>
                        <m:r>
                          <a:rPr lang="en-US" sz="1800" i="1">
                            <a:latin typeface="Cambria Math"/>
                          </a:rPr>
                          <m:t>;</m:t>
                        </m:r>
                        <m:r>
                          <a:rPr lang="en-US" sz="1800" i="1">
                            <a:latin typeface="Cambria Math"/>
                          </a:rPr>
                          <m:t>𝑗</m:t>
                        </m:r>
                      </m:sub>
                      <m:sup>
                        <m:r>
                          <a:rPr lang="en-US" sz="1800" i="1">
                            <a:latin typeface="Cambria Math"/>
                          </a:rPr>
                          <m:t>𝐴</m:t>
                        </m:r>
                      </m:sup>
                    </m:sSubSup>
                    <m:r>
                      <a:rPr lang="en-US" sz="1800" i="1">
                        <a:latin typeface="Cambria Math"/>
                      </a:rPr>
                      <m:t>, </m:t>
                    </m:r>
                    <m:sSubSup>
                      <m:sSubSupPr>
                        <m:ctrlPr>
                          <a:rPr lang="en-US" sz="1800" i="1">
                            <a:latin typeface="Cambria Math" panose="02040503050406030204" pitchFamily="18" charset="0"/>
                          </a:rPr>
                        </m:ctrlPr>
                      </m:sSubSupPr>
                      <m:e>
                        <m:r>
                          <a:rPr lang="en-US" sz="1800" i="1">
                            <a:latin typeface="Cambria Math"/>
                          </a:rPr>
                          <m:t>𝑢</m:t>
                        </m:r>
                      </m:e>
                      <m:sub>
                        <m:r>
                          <a:rPr lang="en-US" sz="1800" i="1">
                            <a:latin typeface="Cambria Math"/>
                          </a:rPr>
                          <m:t>𝑖𝑚</m:t>
                        </m:r>
                        <m:r>
                          <a:rPr lang="en-US" sz="1800" i="1">
                            <a:latin typeface="Cambria Math"/>
                          </a:rPr>
                          <m:t>;</m:t>
                        </m:r>
                        <m:r>
                          <a:rPr lang="en-US" sz="1800" i="1">
                            <a:latin typeface="Cambria Math"/>
                          </a:rPr>
                          <m:t>𝑙</m:t>
                        </m:r>
                      </m:sub>
                      <m:sup>
                        <m:r>
                          <a:rPr lang="en-US" sz="1800" i="1">
                            <a:latin typeface="Cambria Math"/>
                          </a:rPr>
                          <m:t>𝐵</m:t>
                        </m:r>
                      </m:sup>
                    </m:sSubSup>
                    <m:r>
                      <a:rPr lang="en-US" sz="1800" i="1">
                        <a:latin typeface="Cambria Math"/>
                      </a:rPr>
                      <m:t>:</m:t>
                    </m:r>
                    <m:r>
                      <a:rPr lang="en-US" sz="1800" i="1">
                        <a:latin typeface="Cambria Math"/>
                      </a:rPr>
                      <m:t>𝑖</m:t>
                    </m:r>
                    <m:r>
                      <a:rPr lang="en-US" sz="1800" i="1">
                        <a:latin typeface="Cambria Math"/>
                      </a:rPr>
                      <m:t>=1, 2;</m:t>
                    </m:r>
                    <m:r>
                      <a:rPr lang="en-US" sz="1800" i="1">
                        <a:latin typeface="Cambria Math"/>
                      </a:rPr>
                      <m:t>𝑚</m:t>
                    </m:r>
                    <m:r>
                      <a:rPr lang="en-US" sz="1800" i="1">
                        <a:latin typeface="Cambria Math"/>
                      </a:rPr>
                      <m:t>=1,2,3; </m:t>
                    </m:r>
                    <m:r>
                      <a:rPr lang="en-US" sz="1800" i="1">
                        <a:latin typeface="Cambria Math"/>
                      </a:rPr>
                      <m:t>𝑗</m:t>
                    </m:r>
                    <m:r>
                      <a:rPr lang="en-US" sz="1800" i="1">
                        <a:latin typeface="Cambria Math"/>
                      </a:rPr>
                      <m:t>=1,…,</m:t>
                    </m:r>
                    <m:sSup>
                      <m:sSupPr>
                        <m:ctrlPr>
                          <a:rPr lang="en-US" sz="1800" i="1">
                            <a:latin typeface="Cambria Math" panose="02040503050406030204" pitchFamily="18" charset="0"/>
                          </a:rPr>
                        </m:ctrlPr>
                      </m:sSupPr>
                      <m:e>
                        <m:r>
                          <a:rPr lang="en-US" sz="1800" i="1">
                            <a:latin typeface="Cambria Math"/>
                          </a:rPr>
                          <m:t>𝑛</m:t>
                        </m:r>
                      </m:e>
                      <m:sup>
                        <m:r>
                          <a:rPr lang="en-US" sz="1800" i="1">
                            <a:latin typeface="Cambria Math"/>
                          </a:rPr>
                          <m:t>𝐴</m:t>
                        </m:r>
                      </m:sup>
                    </m:sSup>
                    <m:r>
                      <a:rPr lang="en-US" sz="1800" i="1">
                        <a:latin typeface="Cambria Math"/>
                      </a:rPr>
                      <m:t>; </m:t>
                    </m:r>
                    <m:r>
                      <a:rPr lang="en-US" sz="1800" i="1">
                        <a:latin typeface="Cambria Math"/>
                      </a:rPr>
                      <m:t>𝑙</m:t>
                    </m:r>
                    <m:r>
                      <a:rPr lang="en-US" sz="1800" i="1">
                        <a:latin typeface="Cambria Math"/>
                      </a:rPr>
                      <m:t>=1,…,</m:t>
                    </m:r>
                    <m:sSup>
                      <m:sSupPr>
                        <m:ctrlPr>
                          <a:rPr lang="en-US" sz="1800" i="1">
                            <a:latin typeface="Cambria Math" panose="02040503050406030204" pitchFamily="18" charset="0"/>
                          </a:rPr>
                        </m:ctrlPr>
                      </m:sSupPr>
                      <m:e>
                        <m:r>
                          <a:rPr lang="en-US" sz="1800" i="1">
                            <a:latin typeface="Cambria Math"/>
                          </a:rPr>
                          <m:t>𝑛</m:t>
                        </m:r>
                      </m:e>
                      <m:sup>
                        <m:r>
                          <a:rPr lang="en-US" sz="1800" i="1">
                            <a:latin typeface="Cambria Math"/>
                          </a:rPr>
                          <m:t>𝐵</m:t>
                        </m:r>
                      </m:sup>
                    </m:sSup>
                    <m:r>
                      <a:rPr lang="en-US" sz="1800" i="1">
                        <a:latin typeface="Cambria Math"/>
                      </a:rPr>
                      <m:t>}</m:t>
                    </m:r>
                  </m:oMath>
                </a14:m>
                <a:r>
                  <a:rPr lang="en-US" sz="1800" dirty="0"/>
                  <a:t> was a set of mutually independent random variables with </a:t>
                </a:r>
                <a:r>
                  <a:rPr lang="en-US" sz="1800" dirty="0" err="1"/>
                  <a:t>exp</a:t>
                </a:r>
                <a:r>
                  <a:rPr lang="en-US" sz="1800" dirty="0"/>
                  <a:t> (1) </a:t>
                </a:r>
                <a:r>
                  <a:rPr lang="en-US" sz="1800" dirty="0" smtClean="0"/>
                  <a:t>distribution</a:t>
                </a:r>
                <a:endParaRPr lang="en-US" sz="1800" dirty="0">
                  <a:solidFill>
                    <a:srgbClr val="FF0000"/>
                  </a:solidFill>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638800"/>
              </a:xfrm>
              <a:blipFill rotWithShape="1">
                <a:blip r:embed="rId2"/>
                <a:stretch>
                  <a:fillRect l="-1111" t="-865" r="-1333" b="-464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31</a:t>
            </a:fld>
            <a:endParaRPr lang="en-US">
              <a:latin typeface="Gill Sans MT" panose="020B0502020104020203" pitchFamily="34" charset="0"/>
            </a:endParaRPr>
          </a:p>
        </p:txBody>
      </p:sp>
    </p:spTree>
    <p:extLst>
      <p:ext uri="{BB962C8B-B14F-4D97-AF65-F5344CB8AC3E}">
        <p14:creationId xmlns:p14="http://schemas.microsoft.com/office/powerpoint/2010/main" val="601649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a:bodyPr>
          <a:lstStyle/>
          <a:p>
            <a:pPr algn="l"/>
            <a:r>
              <a:rPr lang="en-US" sz="3200" dirty="0" smtClean="0">
                <a:solidFill>
                  <a:srgbClr val="0000FF"/>
                </a:solidFill>
                <a:latin typeface="Gill Sans MT" panose="020B0502020104020203" pitchFamily="34" charset="0"/>
              </a:rPr>
              <a:t>Simulation : Data Generation</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400" dirty="0" smtClean="0">
                    <a:solidFill>
                      <a:schemeClr val="tx1"/>
                    </a:solidFill>
                    <a:latin typeface="Gill Sans MT" panose="020B0502020104020203" pitchFamily="34" charset="0"/>
                  </a:rPr>
                  <a:t>The parameters of the model can be derived as follows (</a:t>
                </a:r>
                <a:r>
                  <a:rPr lang="en-US" sz="2400" dirty="0" smtClean="0">
                    <a:latin typeface="Gill Sans MT" panose="020B0502020104020203" pitchFamily="34" charset="0"/>
                  </a:rPr>
                  <a:t>see</a:t>
                </a:r>
                <a:r>
                  <a:rPr lang="en-US" sz="2400" dirty="0" smtClean="0">
                    <a:solidFill>
                      <a:srgbClr val="FF0000"/>
                    </a:solidFill>
                    <a:latin typeface="Gill Sans MT" panose="020B0502020104020203" pitchFamily="34" charset="0"/>
                  </a:rPr>
                  <a:t> </a:t>
                </a:r>
                <a:r>
                  <a:rPr lang="en-US" sz="2400" dirty="0">
                    <a:solidFill>
                      <a:srgbClr val="FF0000"/>
                    </a:solidFill>
                    <a:latin typeface="Gill Sans MT" panose="020B0502020104020203" pitchFamily="34" charset="0"/>
                    <a:hlinkClick r:id="rId2" action="ppaction://hlinksldjump"/>
                  </a:rPr>
                  <a:t>Appendix </a:t>
                </a:r>
                <a:r>
                  <a:rPr lang="en-US" sz="2400" dirty="0" smtClean="0">
                    <a:solidFill>
                      <a:srgbClr val="FF0000"/>
                    </a:solidFill>
                    <a:latin typeface="Gill Sans MT" panose="020B0502020104020203" pitchFamily="34" charset="0"/>
                    <a:hlinkClick r:id="rId2" action="ppaction://hlinksldjump"/>
                  </a:rPr>
                  <a:t>B</a:t>
                </a:r>
                <a:r>
                  <a:rPr lang="en-US" sz="2400" dirty="0" smtClean="0">
                    <a:solidFill>
                      <a:schemeClr val="tx1"/>
                    </a:solidFill>
                    <a:latin typeface="Gill Sans MT" panose="020B05020201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a:rPr>
                        <m:t>𝜋</m:t>
                      </m:r>
                      <m:r>
                        <a:rPr lang="en-US" sz="2400" b="0" i="1" smtClean="0">
                          <a:solidFill>
                            <a:schemeClr val="tx1"/>
                          </a:solidFill>
                          <a:latin typeface="Cambria Math" panose="02040503050406030204" pitchFamily="18" charset="0"/>
                        </a:rPr>
                        <m:t>=</m:t>
                      </m:r>
                      <m:r>
                        <a:rPr lang="en-US" sz="2000" i="1" smtClean="0">
                          <a:solidFill>
                            <a:schemeClr val="tx1"/>
                          </a:solidFill>
                          <a:latin typeface="Cambria Math"/>
                        </a:rPr>
                        <m:t>𝐴</m:t>
                      </m:r>
                      <m:r>
                        <a:rPr lang="en-US" sz="2000" i="1">
                          <a:solidFill>
                            <a:schemeClr val="tx1"/>
                          </a:solidFill>
                          <a:latin typeface="Cambria Math"/>
                        </a:rPr>
                        <m:t>𝑈</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𝐶</m:t>
                          </m:r>
                        </m:e>
                        <m:sub>
                          <m:r>
                            <a:rPr lang="en-US" sz="2000" i="1">
                              <a:solidFill>
                                <a:schemeClr val="tx1"/>
                              </a:solidFill>
                              <a:latin typeface="Cambria Math"/>
                            </a:rPr>
                            <m:t>𝑖</m:t>
                          </m:r>
                        </m:sub>
                      </m:sSub>
                      <m:r>
                        <a:rPr lang="en-US" sz="2000" i="1">
                          <a:solidFill>
                            <a:schemeClr val="tx1"/>
                          </a:solidFill>
                          <a:latin typeface="Cambria Math"/>
                        </a:rPr>
                        <m:t>=</m:t>
                      </m:r>
                      <m:r>
                        <a:rPr lang="en-US" sz="2000" i="1">
                          <a:solidFill>
                            <a:schemeClr val="tx1"/>
                          </a:solidFill>
                          <a:latin typeface="Cambria Math"/>
                        </a:rPr>
                        <m:t>𝐹</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𝛿</m:t>
                              </m:r>
                            </m:e>
                            <m:sub>
                              <m:r>
                                <a:rPr lang="en-US" sz="2000" i="1">
                                  <a:solidFill>
                                    <a:schemeClr val="tx1"/>
                                  </a:solidFill>
                                  <a:latin typeface="Cambria Math"/>
                                </a:rPr>
                                <m:t>0</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𝛿</m:t>
                              </m:r>
                            </m:e>
                            <m:sub>
                              <m:r>
                                <a:rPr lang="en-US" sz="2000" i="1">
                                  <a:solidFill>
                                    <a:schemeClr val="tx1"/>
                                  </a:solidFill>
                                  <a:latin typeface="Cambria Math"/>
                                </a:rPr>
                                <m:t>1</m:t>
                              </m:r>
                              <m:r>
                                <a:rPr lang="en-US" sz="2000" i="1">
                                  <a:solidFill>
                                    <a:schemeClr val="tx1"/>
                                  </a:solidFill>
                                  <a:latin typeface="Cambria Math"/>
                                </a:rPr>
                                <m:t>𝑖</m:t>
                              </m:r>
                            </m:sub>
                          </m:sSub>
                        </m:e>
                      </m:d>
                      <m:r>
                        <a:rPr lang="en-US" sz="2000" i="1">
                          <a:solidFill>
                            <a:schemeClr val="tx1"/>
                          </a:solidFill>
                          <a:latin typeface="Cambria Math"/>
                        </a:rPr>
                        <m:t>,</m:t>
                      </m:r>
                    </m:oMath>
                  </m:oMathPara>
                </a14:m>
                <a:endParaRPr lang="en-US" sz="2400" dirty="0">
                  <a:solidFill>
                    <a:schemeClr val="tx1"/>
                  </a:solidFill>
                  <a:latin typeface="Gill Sans MT" panose="020B0502020104020203" pitchFamily="34" charset="0"/>
                </a:endParaRPr>
              </a:p>
              <a:p>
                <a:pPr marL="0" indent="0">
                  <a:buNone/>
                </a:pPr>
                <a:endParaRPr lang="en-US" sz="600" dirty="0">
                  <a:solidFill>
                    <a:schemeClr val="tx1"/>
                  </a:solidFill>
                  <a:latin typeface="Gill Sans MT" panose="020B0502020104020203" pitchFamily="34" charset="0"/>
                </a:endParaRPr>
              </a:p>
              <a:p>
                <a:pPr marL="0" indent="0">
                  <a:buNone/>
                </a:pPr>
                <a:r>
                  <a:rPr lang="en-US" sz="2400" dirty="0">
                    <a:solidFill>
                      <a:schemeClr val="tx1"/>
                    </a:solidFill>
                    <a:latin typeface="Gill Sans MT" panose="020B0502020104020203" pitchFamily="34" charset="0"/>
                  </a:rPr>
                  <a:t>where, </a:t>
                </a:r>
                <a14:m>
                  <m:oMath xmlns:m="http://schemas.openxmlformats.org/officeDocument/2006/math">
                    <m:r>
                      <a:rPr lang="en-US" sz="2400" i="1">
                        <a:solidFill>
                          <a:schemeClr val="tx1"/>
                        </a:solidFill>
                        <a:latin typeface="Cambria Math"/>
                      </a:rPr>
                      <m:t>𝐹</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a:rPr>
                          <m:t>𝑥</m:t>
                        </m:r>
                      </m:e>
                    </m:d>
                    <m:r>
                      <a:rPr lang="en-US" sz="2400" i="1">
                        <a:solidFill>
                          <a:schemeClr val="tx1"/>
                        </a:solidFill>
                        <a:latin typeface="Cambria Math"/>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a:rPr>
                          <m:t>1</m:t>
                        </m:r>
                      </m:num>
                      <m:den>
                        <m:r>
                          <a:rPr lang="en-US" sz="2400" i="1">
                            <a:solidFill>
                              <a:schemeClr val="tx1"/>
                            </a:solidFill>
                            <a:latin typeface="Cambria Math"/>
                          </a:rPr>
                          <m:t>1+</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a:rPr>
                              <m:t>𝑒</m:t>
                            </m:r>
                          </m:e>
                          <m:sup>
                            <m:r>
                              <a:rPr lang="en-US" sz="2400" i="1">
                                <a:solidFill>
                                  <a:schemeClr val="tx1"/>
                                </a:solidFill>
                                <a:latin typeface="Cambria Math"/>
                              </a:rPr>
                              <m:t>−</m:t>
                            </m:r>
                            <m:r>
                              <a:rPr lang="en-US" sz="2400" i="1">
                                <a:solidFill>
                                  <a:schemeClr val="tx1"/>
                                </a:solidFill>
                                <a:latin typeface="Cambria Math"/>
                              </a:rPr>
                              <m:t>𝑥</m:t>
                            </m:r>
                          </m:sup>
                        </m:sSup>
                      </m:den>
                    </m:f>
                  </m:oMath>
                </a14:m>
                <a:r>
                  <a:rPr lang="en-US" sz="2400" dirty="0">
                    <a:solidFill>
                      <a:schemeClr val="tx1"/>
                    </a:solidFill>
                    <a:latin typeface="Gill Sans MT" panose="020B0502020104020203" pitchFamily="34" charset="0"/>
                  </a:rPr>
                  <a:t> is the </a:t>
                </a:r>
                <a:r>
                  <a:rPr lang="en-US" sz="2400" i="1" dirty="0" err="1">
                    <a:solidFill>
                      <a:schemeClr val="tx1"/>
                    </a:solidFill>
                    <a:latin typeface="Gill Sans MT" panose="020B0502020104020203" pitchFamily="34" charset="0"/>
                  </a:rPr>
                  <a:t>cdf</a:t>
                </a:r>
                <a:r>
                  <a:rPr lang="en-US" sz="2400" dirty="0">
                    <a:solidFill>
                      <a:schemeClr val="tx1"/>
                    </a:solidFill>
                    <a:latin typeface="Gill Sans MT" panose="020B0502020104020203" pitchFamily="34" charset="0"/>
                  </a:rPr>
                  <a:t> of a logistic random variable</a:t>
                </a:r>
              </a:p>
              <a:p>
                <a:pPr marL="0" indent="0">
                  <a:buNone/>
                </a:pPr>
                <a:r>
                  <a:rPr lang="en-US" sz="2400" dirty="0">
                    <a:solidFill>
                      <a:schemeClr val="tx1"/>
                    </a:solidFill>
                    <a:latin typeface="Gill Sans MT" panose="020B0502020104020203" pitchFamily="34" charset="0"/>
                  </a:rPr>
                  <a:t>For </a:t>
                </a:r>
                <a14:m>
                  <m:oMath xmlns:m="http://schemas.openxmlformats.org/officeDocument/2006/math">
                    <m:r>
                      <a:rPr lang="en-US" sz="2400" i="1">
                        <a:solidFill>
                          <a:schemeClr val="tx1"/>
                        </a:solidFill>
                        <a:latin typeface="Cambria Math"/>
                      </a:rPr>
                      <m:t>𝑖</m:t>
                    </m:r>
                    <m:r>
                      <a:rPr lang="en-US" sz="2400" i="1">
                        <a:solidFill>
                          <a:schemeClr val="tx1"/>
                        </a:solidFill>
                        <a:latin typeface="Cambria Math"/>
                      </a:rPr>
                      <m:t>=1</m:t>
                    </m:r>
                  </m:oMath>
                </a14:m>
                <a:r>
                  <a:rPr lang="en-US" sz="2400" dirty="0">
                    <a:solidFill>
                      <a:schemeClr val="tx1"/>
                    </a:solidFill>
                    <a:latin typeface="Gill Sans MT" panose="020B0502020104020203" pitchFamily="34" charset="0"/>
                  </a:rPr>
                  <a:t> and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𝛿</m:t>
                        </m:r>
                      </m:e>
                      <m:sub>
                        <m:r>
                          <a:rPr lang="en-US" sz="2400" i="1">
                            <a:solidFill>
                              <a:schemeClr val="tx1"/>
                            </a:solidFill>
                            <a:latin typeface="Cambria Math"/>
                          </a:rPr>
                          <m:t>1</m:t>
                        </m:r>
                        <m:r>
                          <a:rPr lang="en-US" sz="2400" i="1">
                            <a:solidFill>
                              <a:schemeClr val="tx1"/>
                            </a:solidFill>
                            <a:latin typeface="Cambria Math"/>
                          </a:rPr>
                          <m:t>𝑖</m:t>
                        </m:r>
                      </m:sub>
                    </m:sSub>
                    <m:r>
                      <a:rPr lang="en-US" sz="2400" i="1">
                        <a:solidFill>
                          <a:schemeClr val="tx1"/>
                        </a:solidFill>
                        <a:latin typeface="Cambria Math"/>
                      </a:rPr>
                      <m:t>=0</m:t>
                    </m:r>
                  </m:oMath>
                </a14:m>
                <a:r>
                  <a:rPr lang="en-US" sz="2400" dirty="0">
                    <a:solidFill>
                      <a:schemeClr val="tx1"/>
                    </a:solidFill>
                    <a:latin typeface="Gill Sans MT" panose="020B0502020104020203" pitchFamily="34" charset="0"/>
                  </a:rPr>
                  <a:t>, we have </a:t>
                </a:r>
                <a14:m>
                  <m:oMath xmlns:m="http://schemas.openxmlformats.org/officeDocument/2006/math">
                    <m:r>
                      <a:rPr lang="en-US" sz="2400" i="1">
                        <a:solidFill>
                          <a:schemeClr val="tx1"/>
                        </a:solidFill>
                        <a:latin typeface="Cambria Math"/>
                      </a:rPr>
                      <m:t>𝐴𝑈</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𝐶</m:t>
                        </m:r>
                      </m:e>
                      <m:sub>
                        <m:r>
                          <a:rPr lang="en-US" sz="2400" i="1">
                            <a:solidFill>
                              <a:schemeClr val="tx1"/>
                            </a:solidFill>
                            <a:latin typeface="Cambria Math"/>
                          </a:rPr>
                          <m:t>1</m:t>
                        </m:r>
                      </m:sub>
                    </m:sSub>
                    <m:r>
                      <a:rPr lang="en-US" sz="2400" i="1">
                        <a:solidFill>
                          <a:schemeClr val="tx1"/>
                        </a:solidFill>
                        <a:latin typeface="Cambria Math"/>
                      </a:rPr>
                      <m:t>=</m:t>
                    </m:r>
                    <m:r>
                      <a:rPr lang="en-US" sz="2400" i="1">
                        <a:solidFill>
                          <a:schemeClr val="tx1"/>
                        </a:solidFill>
                        <a:latin typeface="Cambria Math"/>
                      </a:rPr>
                      <m:t>𝐹</m:t>
                    </m:r>
                    <m:r>
                      <a:rPr lang="en-US" sz="2400" i="1">
                        <a:solidFill>
                          <a:schemeClr val="tx1"/>
                        </a:solidFill>
                        <a:latin typeface="Cambria Math"/>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𝛽</m:t>
                        </m:r>
                      </m:e>
                      <m:sub>
                        <m:r>
                          <a:rPr lang="en-US" sz="2400" i="1">
                            <a:solidFill>
                              <a:schemeClr val="tx1"/>
                            </a:solidFill>
                            <a:latin typeface="Cambria Math"/>
                          </a:rPr>
                          <m:t>0</m:t>
                        </m:r>
                      </m:sub>
                    </m:sSub>
                    <m:r>
                      <a:rPr lang="en-US" sz="2400" i="1">
                        <a:solidFill>
                          <a:schemeClr val="tx1"/>
                        </a:solidFill>
                        <a:latin typeface="Cambria Math"/>
                      </a:rPr>
                      <m:t>)</m:t>
                    </m:r>
                  </m:oMath>
                </a14:m>
                <a:endParaRPr lang="en-US" sz="2400" dirty="0" smtClean="0">
                  <a:solidFill>
                    <a:schemeClr val="tx1"/>
                  </a:solidFill>
                  <a:latin typeface="Gill Sans MT" panose="020B0502020104020203" pitchFamily="34" charset="0"/>
                </a:endParaRPr>
              </a:p>
              <a:p>
                <a:pPr marL="0" indent="0">
                  <a:buNone/>
                </a:pPr>
                <a:endParaRPr lang="en-US" sz="2400" dirty="0" smtClean="0">
                  <a:latin typeface="Gill Sans MT" panose="020B0502020104020203" pitchFamily="34" charset="0"/>
                </a:endParaRPr>
              </a:p>
              <a:p>
                <a:pPr marL="0" indent="0">
                  <a:buNone/>
                </a:pPr>
                <a:r>
                  <a:rPr lang="en-US" sz="2400" dirty="0" smtClean="0">
                    <a:latin typeface="Gill Sans MT" panose="020B0502020104020203" pitchFamily="34" charset="0"/>
                  </a:rPr>
                  <a:t>For model with two covariates,</a:t>
                </a:r>
              </a:p>
              <a:p>
                <a:pPr marL="0" indent="0">
                  <a:buNone/>
                </a:pPr>
                <a:endParaRPr lang="en-US" sz="2400" dirty="0">
                  <a:latin typeface="Gill Sans MT" panose="020B05020201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a:rPr>
                        <m:t>𝐴𝑈</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𝐶</m:t>
                          </m:r>
                        </m:e>
                        <m:sub>
                          <m:r>
                            <a:rPr lang="en-US" sz="2400" i="1">
                              <a:solidFill>
                                <a:schemeClr val="tx1"/>
                              </a:solidFill>
                              <a:latin typeface="Cambria Math"/>
                            </a:rPr>
                            <m:t>𝑖</m:t>
                          </m:r>
                        </m:sub>
                      </m:sSub>
                      <m:r>
                        <a:rPr lang="en-US" sz="2400" i="1">
                          <a:solidFill>
                            <a:schemeClr val="tx1"/>
                          </a:solidFill>
                          <a:latin typeface="Cambria Math"/>
                        </a:rPr>
                        <m:t>=</m:t>
                      </m:r>
                      <m:r>
                        <a:rPr lang="en-US" sz="2400" i="1">
                          <a:solidFill>
                            <a:schemeClr val="tx1"/>
                          </a:solidFill>
                          <a:latin typeface="Cambria Math"/>
                        </a:rPr>
                        <m:t>𝐹</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𝛿</m:t>
                              </m:r>
                            </m:e>
                            <m:sub>
                              <m:r>
                                <a:rPr lang="en-US" sz="2400" i="1">
                                  <a:solidFill>
                                    <a:schemeClr val="tx1"/>
                                  </a:solidFill>
                                  <a:latin typeface="Cambria Math"/>
                                </a:rPr>
                                <m:t>0</m:t>
                              </m:r>
                            </m:sub>
                          </m:sSub>
                          <m:r>
                            <a:rPr lang="en-US" sz="2400" i="1">
                              <a:solidFill>
                                <a:schemeClr val="tx1"/>
                              </a:solidFill>
                              <a:latin typeface="Cambria Math"/>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𝛿</m:t>
                              </m:r>
                            </m:e>
                            <m:sub>
                              <m:r>
                                <a:rPr lang="en-US" sz="2400" i="1">
                                  <a:solidFill>
                                    <a:schemeClr val="tx1"/>
                                  </a:solidFill>
                                  <a:latin typeface="Cambria Math"/>
                                </a:rPr>
                                <m:t>1</m:t>
                              </m:r>
                              <m:r>
                                <a:rPr lang="en-US" sz="2400" i="1">
                                  <a:solidFill>
                                    <a:schemeClr val="tx1"/>
                                  </a:solidFill>
                                  <a:latin typeface="Cambria Math"/>
                                </a:rPr>
                                <m:t>𝑖</m:t>
                              </m:r>
                            </m:sub>
                          </m:sSub>
                          <m:r>
                            <a:rPr lang="en-US" sz="2400" i="1">
                              <a:solidFill>
                                <a:schemeClr val="tx1"/>
                              </a:solidFill>
                              <a:latin typeface="Cambria Math"/>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𝛿</m:t>
                              </m:r>
                            </m:e>
                            <m:sub>
                              <m:r>
                                <a:rPr lang="en-US" sz="2400" i="1">
                                  <a:solidFill>
                                    <a:schemeClr val="tx1"/>
                                  </a:solidFill>
                                  <a:latin typeface="Cambria Math"/>
                                </a:rPr>
                                <m:t>2</m:t>
                              </m:r>
                              <m:r>
                                <a:rPr lang="en-US" sz="2400" i="1">
                                  <a:solidFill>
                                    <a:schemeClr val="tx1"/>
                                  </a:solidFill>
                                  <a:latin typeface="Cambria Math"/>
                                </a:rPr>
                                <m:t>𝑗</m:t>
                              </m:r>
                            </m:sub>
                          </m:sSub>
                          <m:r>
                            <m:rPr>
                              <m:nor/>
                            </m:rPr>
                            <a:rPr lang="en-US" sz="2400" dirty="0">
                              <a:solidFill>
                                <a:schemeClr val="tx1"/>
                              </a:solidFill>
                              <a:latin typeface="Gill Sans MT" panose="020B0502020104020203" pitchFamily="34" charset="0"/>
                            </a:rPr>
                            <m:t>  </m:t>
                          </m:r>
                        </m:e>
                      </m:d>
                    </m:oMath>
                  </m:oMathPara>
                </a14:m>
                <a:endParaRPr lang="en-US" sz="2400" dirty="0" smtClean="0">
                  <a:solidFill>
                    <a:schemeClr val="tx1"/>
                  </a:solidFill>
                  <a:latin typeface="Gill Sans MT" panose="020B0502020104020203" pitchFamily="34" charset="0"/>
                </a:endParaRPr>
              </a:p>
              <a:p>
                <a:pPr marL="0" indent="0">
                  <a:buNone/>
                </a:pPr>
                <a:endParaRPr lang="en-US" sz="2400" baseline="-25000" dirty="0">
                  <a:solidFill>
                    <a:srgbClr val="FF0000"/>
                  </a:solidFill>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638800"/>
              </a:xfrm>
              <a:blipFill rotWithShape="1">
                <a:blip r:embed="rId3"/>
                <a:stretch>
                  <a:fillRect l="-1111" t="-86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32</a:t>
            </a:fld>
            <a:endParaRPr lang="en-US" dirty="0">
              <a:latin typeface="Gill Sans MT" panose="020B0502020104020203" pitchFamily="34" charset="0"/>
            </a:endParaRPr>
          </a:p>
        </p:txBody>
      </p:sp>
    </p:spTree>
    <p:extLst>
      <p:ext uri="{BB962C8B-B14F-4D97-AF65-F5344CB8AC3E}">
        <p14:creationId xmlns:p14="http://schemas.microsoft.com/office/powerpoint/2010/main" val="1363169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a:bodyPr>
          <a:lstStyle/>
          <a:p>
            <a:pPr algn="l"/>
            <a:r>
              <a:rPr lang="en-US" sz="3200" dirty="0" smtClean="0">
                <a:solidFill>
                  <a:srgbClr val="0000FF"/>
                </a:solidFill>
                <a:latin typeface="Gill Sans MT" panose="020B0502020104020203" pitchFamily="34" charset="0"/>
              </a:rPr>
              <a:t>Measure of Performance of Estimates</a:t>
            </a:r>
            <a:endParaRPr lang="en-US" sz="3200" dirty="0">
              <a:solidFill>
                <a:srgbClr val="0000FF"/>
              </a:solidFill>
              <a:latin typeface="Gill Sans MT" panose="020B0502020104020203" pitchFamily="34" charset="0"/>
            </a:endParaRPr>
          </a:p>
        </p:txBody>
      </p:sp>
      <p:sp>
        <p:nvSpPr>
          <p:cNvPr id="3" name="Content Placeholder 2"/>
          <p:cNvSpPr>
            <a:spLocks noGrp="1"/>
          </p:cNvSpPr>
          <p:nvPr>
            <p:ph idx="1"/>
          </p:nvPr>
        </p:nvSpPr>
        <p:spPr>
          <a:xfrm>
            <a:off x="457200" y="914400"/>
            <a:ext cx="8229600" cy="5638800"/>
          </a:xfrm>
        </p:spPr>
        <p:txBody>
          <a:bodyPr>
            <a:noAutofit/>
          </a:bodyPr>
          <a:lstStyle/>
          <a:p>
            <a:r>
              <a:rPr lang="en-US" sz="3600" dirty="0" smtClean="0">
                <a:latin typeface="Gill Sans MT" panose="020B0502020104020203" pitchFamily="34" charset="0"/>
              </a:rPr>
              <a:t>Bias</a:t>
            </a:r>
          </a:p>
          <a:p>
            <a:pPr marL="0" indent="0">
              <a:buNone/>
            </a:pPr>
            <a:r>
              <a:rPr lang="en-US" sz="2400" dirty="0" smtClean="0"/>
              <a:t>	-Parameter </a:t>
            </a:r>
            <a:r>
              <a:rPr lang="en-US" sz="2400" dirty="0"/>
              <a:t>estimates (calculated as the average of the </a:t>
            </a:r>
            <a:r>
              <a:rPr lang="en-US" sz="2400" dirty="0" smtClean="0"/>
              <a:t>	10,000 simulations)</a:t>
            </a:r>
            <a:endParaRPr lang="en-US" sz="2400" dirty="0">
              <a:latin typeface="Gill Sans MT" panose="020B0502020104020203" pitchFamily="34" charset="0"/>
            </a:endParaRPr>
          </a:p>
          <a:p>
            <a:r>
              <a:rPr lang="en-US" sz="3600" dirty="0" smtClean="0">
                <a:latin typeface="Gill Sans MT" panose="020B0502020104020203" pitchFamily="34" charset="0"/>
              </a:rPr>
              <a:t>Standard error</a:t>
            </a:r>
          </a:p>
          <a:p>
            <a:endParaRPr lang="en-US" sz="3600" dirty="0" smtClean="0">
              <a:latin typeface="Gill Sans MT" panose="020B0502020104020203" pitchFamily="34" charset="0"/>
            </a:endParaRPr>
          </a:p>
          <a:p>
            <a:r>
              <a:rPr lang="en-US" sz="3600" dirty="0" smtClean="0">
                <a:latin typeface="Gill Sans MT" panose="020B0502020104020203" pitchFamily="34" charset="0"/>
              </a:rPr>
              <a:t>95% coverage probability</a:t>
            </a:r>
          </a:p>
          <a:p>
            <a:pPr marL="0" indent="0">
              <a:buNone/>
            </a:pPr>
            <a:endParaRPr lang="en-US" sz="3600" dirty="0" smtClean="0">
              <a:latin typeface="Gill Sans MT" panose="020B0502020104020203" pitchFamily="34" charset="0"/>
            </a:endParaRPr>
          </a:p>
          <a:p>
            <a:pPr marL="0" indent="0">
              <a:buNone/>
            </a:pPr>
            <a:r>
              <a:rPr lang="en-US" sz="3600" dirty="0">
                <a:solidFill>
                  <a:srgbClr val="0000FF"/>
                </a:solidFill>
                <a:latin typeface="Gill Sans MT" panose="020B0502020104020203" pitchFamily="34" charset="0"/>
              </a:rPr>
              <a:t>R was used for all computations</a:t>
            </a:r>
          </a:p>
          <a:p>
            <a:endParaRPr lang="en-US" sz="3600" dirty="0" smtClean="0">
              <a:latin typeface="Gill Sans MT" panose="020B0502020104020203" pitchFamily="34" charset="0"/>
            </a:endParaRPr>
          </a:p>
          <a:p>
            <a:pPr marL="0" indent="0">
              <a:buNone/>
            </a:pPr>
            <a:endParaRPr lang="en-US" sz="3600" dirty="0">
              <a:latin typeface="Gill Sans MT" panose="020B0502020104020203" pitchFamily="34" charset="0"/>
            </a:endParaRPr>
          </a:p>
          <a:p>
            <a:pPr marL="0" indent="0">
              <a:buNone/>
            </a:pPr>
            <a:endParaRPr lang="en-US" sz="3600" dirty="0" smtClean="0">
              <a:latin typeface="Gill Sans MT" panose="020B0502020104020203" pitchFamily="34" charset="0"/>
            </a:endParaRPr>
          </a:p>
          <a:p>
            <a:pPr marL="0" indent="0">
              <a:buNone/>
            </a:pPr>
            <a:endParaRPr lang="en-US" sz="3600" dirty="0">
              <a:latin typeface="Gill Sans MT" panose="020B0502020104020203" pitchFamily="34" charset="0"/>
            </a:endParaRPr>
          </a:p>
          <a:p>
            <a:pPr marL="0" indent="0">
              <a:buNone/>
            </a:pPr>
            <a:endParaRPr lang="en-US" sz="2400"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33</a:t>
            </a:fld>
            <a:endParaRPr lang="en-US">
              <a:latin typeface="Gill Sans MT" panose="020B0502020104020203" pitchFamily="34" charset="0"/>
            </a:endParaRPr>
          </a:p>
        </p:txBody>
      </p:sp>
    </p:spTree>
    <p:extLst>
      <p:ext uri="{BB962C8B-B14F-4D97-AF65-F5344CB8AC3E}">
        <p14:creationId xmlns:p14="http://schemas.microsoft.com/office/powerpoint/2010/main" val="3790858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pPr algn="l"/>
            <a:r>
              <a:rPr lang="en-US" sz="3200" dirty="0" smtClean="0">
                <a:solidFill>
                  <a:srgbClr val="0000FF"/>
                </a:solidFill>
                <a:latin typeface="Gill Sans MT" panose="020B0502020104020203" pitchFamily="34" charset="0"/>
              </a:rPr>
              <a:t>Results : Simulation Study – one covariate</a:t>
            </a:r>
            <a:endParaRPr lang="en-US" sz="32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88879505"/>
                  </p:ext>
                </p:extLst>
              </p:nvPr>
            </p:nvGraphicFramePr>
            <p:xfrm>
              <a:off x="533400" y="569976"/>
              <a:ext cx="7924799" cy="5449824"/>
            </p:xfrm>
            <a:graphic>
              <a:graphicData uri="http://schemas.openxmlformats.org/drawingml/2006/table">
                <a:tbl>
                  <a:tblPr firstRow="1" firstCol="1" bandRow="1">
                    <a:tableStyleId>{5C22544A-7EE6-4342-B048-85BDC9FD1C3A}</a:tableStyleId>
                  </a:tblPr>
                  <a:tblGrid>
                    <a:gridCol w="963868"/>
                    <a:gridCol w="1287834"/>
                    <a:gridCol w="1257580"/>
                    <a:gridCol w="1103428"/>
                    <a:gridCol w="1045729"/>
                    <a:gridCol w="1116948"/>
                    <a:gridCol w="1149412"/>
                  </a:tblGrid>
                  <a:tr h="512064">
                    <a:tc>
                      <a:txBody>
                        <a:bodyPr/>
                        <a:lstStyle/>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n</a:t>
                          </a:r>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c>
                      <a:txBody>
                        <a:bodyPr/>
                        <a:lstStyle/>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Parameter</a:t>
                          </a:r>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c>
                      <a:txBody>
                        <a:bodyPr/>
                        <a:lstStyle/>
                        <a:p>
                          <a:pPr marL="0" marR="0" algn="ctr">
                            <a:lnSpc>
                              <a:spcPct val="100000"/>
                            </a:lnSpc>
                            <a:spcBef>
                              <a:spcPts val="0"/>
                            </a:spcBef>
                            <a:spcAft>
                              <a:spcPts val="0"/>
                            </a:spcAft>
                          </a:pPr>
                          <a:r>
                            <a:rPr lang="en-US" sz="1600" dirty="0" smtClean="0">
                              <a:solidFill>
                                <a:schemeClr val="tx1"/>
                              </a:solidFill>
                              <a:effectLst/>
                              <a:latin typeface="Gill Sans MT" panose="020B0502020104020203" pitchFamily="34" charset="0"/>
                            </a:rPr>
                            <a:t>True Value</a:t>
                          </a:r>
                          <a:endParaRPr lang="en-US" sz="1400" dirty="0">
                            <a:solidFill>
                              <a:schemeClr val="tx1"/>
                            </a:solidFill>
                            <a:effectLst/>
                            <a:latin typeface="Gill Sans MT" panose="020B0502020104020203" pitchFamily="34" charset="0"/>
                          </a:endParaRPr>
                        </a:p>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effectLst/>
                                        <a:latin typeface="Cambria Math" panose="02040503050406030204" pitchFamily="18" charset="0"/>
                                        <a:ea typeface="Calibri"/>
                                        <a:cs typeface="Times New Roman"/>
                                      </a:rPr>
                                    </m:ctrlPr>
                                  </m:sSubPr>
                                  <m:e>
                                    <m:r>
                                      <a:rPr lang="en-US" sz="1400" b="1" i="1" smtClean="0">
                                        <a:solidFill>
                                          <a:schemeClr val="tx1"/>
                                        </a:solidFill>
                                        <a:effectLst/>
                                        <a:latin typeface="Cambria Math"/>
                                        <a:ea typeface="Calibri"/>
                                        <a:cs typeface="Times New Roman"/>
                                      </a:rPr>
                                      <m:t>𝜷</m:t>
                                    </m:r>
                                  </m:e>
                                  <m:sub>
                                    <m:r>
                                      <a:rPr lang="en-US" sz="1400" b="1" i="1" smtClean="0">
                                        <a:solidFill>
                                          <a:schemeClr val="tx1"/>
                                        </a:solidFill>
                                        <a:effectLst/>
                                        <a:latin typeface="Cambria Math"/>
                                        <a:ea typeface="Calibri"/>
                                        <a:cs typeface="Times New Roman"/>
                                      </a:rPr>
                                      <m:t>𝒊</m:t>
                                    </m:r>
                                  </m:sub>
                                </m:sSub>
                              </m:oMath>
                            </m:oMathPara>
                          </a14:m>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c>
                      <a:txBody>
                        <a:bodyPr/>
                        <a:lstStyle/>
                        <a:p>
                          <a:pPr marL="0" marR="0" algn="ctr">
                            <a:lnSpc>
                              <a:spcPct val="100000"/>
                            </a:lnSpc>
                            <a:spcBef>
                              <a:spcPts val="0"/>
                            </a:spcBef>
                            <a:spcAft>
                              <a:spcPts val="0"/>
                            </a:spcAft>
                          </a:pPr>
                          <a:r>
                            <a:rPr lang="en-US" sz="1600" dirty="0" smtClean="0">
                              <a:solidFill>
                                <a:schemeClr val="tx1"/>
                              </a:solidFill>
                              <a:effectLst/>
                              <a:latin typeface="Gill Sans MT" panose="020B0502020104020203" pitchFamily="34" charset="0"/>
                            </a:rPr>
                            <a:t>Estimate</a:t>
                          </a:r>
                          <a:endParaRPr lang="en-US" sz="1400" dirty="0">
                            <a:solidFill>
                              <a:schemeClr val="tx1"/>
                            </a:solidFill>
                            <a:effectLst/>
                            <a:latin typeface="Gill Sans MT" panose="020B0502020104020203" pitchFamily="34" charset="0"/>
                          </a:endParaRPr>
                        </a:p>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b="1" i="1" dirty="0" smtClean="0">
                                        <a:solidFill>
                                          <a:schemeClr val="tx1"/>
                                        </a:solidFill>
                                        <a:effectLst/>
                                        <a:latin typeface="Cambria Math" panose="02040503050406030204" pitchFamily="18" charset="0"/>
                                        <a:cs typeface="Times New Roman"/>
                                      </a:rPr>
                                    </m:ctrlPr>
                                  </m:sSubPr>
                                  <m:e>
                                    <m:acc>
                                      <m:accPr>
                                        <m:chr m:val="̅"/>
                                        <m:ctrlPr>
                                          <a:rPr lang="en-US" sz="1400" b="1" i="1" smtClean="0">
                                            <a:solidFill>
                                              <a:schemeClr val="tx1"/>
                                            </a:solidFill>
                                            <a:effectLst/>
                                            <a:latin typeface="Cambria Math" panose="02040503050406030204" pitchFamily="18" charset="0"/>
                                            <a:cs typeface="Times New Roman"/>
                                          </a:rPr>
                                        </m:ctrlPr>
                                      </m:accPr>
                                      <m:e>
                                        <m:r>
                                          <a:rPr lang="en-US" sz="1400" b="1" i="1" smtClean="0">
                                            <a:solidFill>
                                              <a:schemeClr val="tx1"/>
                                            </a:solidFill>
                                            <a:effectLst/>
                                            <a:latin typeface="Cambria Math"/>
                                            <a:cs typeface="Times New Roman"/>
                                          </a:rPr>
                                          <m:t>𝜷</m:t>
                                        </m:r>
                                      </m:e>
                                    </m:acc>
                                  </m:e>
                                  <m:sub>
                                    <m:r>
                                      <a:rPr lang="en-US" sz="1600" b="1" i="1" dirty="0" smtClean="0">
                                        <a:solidFill>
                                          <a:schemeClr val="tx1"/>
                                        </a:solidFill>
                                        <a:effectLst/>
                                        <a:latin typeface="Cambria Math"/>
                                      </a:rPr>
                                      <m:t>𝒊</m:t>
                                    </m:r>
                                  </m:sub>
                                </m:sSub>
                              </m:oMath>
                            </m:oMathPara>
                          </a14:m>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c>
                      <a:txBody>
                        <a:bodyPr/>
                        <a:lstStyle/>
                        <a:p>
                          <a:pPr marL="0" marR="0" algn="ctr">
                            <a:lnSpc>
                              <a:spcPct val="100000"/>
                            </a:lnSpc>
                            <a:spcBef>
                              <a:spcPts val="0"/>
                            </a:spcBef>
                            <a:spcAft>
                              <a:spcPts val="0"/>
                            </a:spcAft>
                          </a:pPr>
                          <a:r>
                            <a:rPr lang="en-US" sz="1600" dirty="0" smtClean="0">
                              <a:solidFill>
                                <a:schemeClr val="tx1"/>
                              </a:solidFill>
                              <a:effectLst/>
                              <a:latin typeface="Gill Sans MT" panose="020B0502020104020203" pitchFamily="34" charset="0"/>
                            </a:rPr>
                            <a:t>Bias</a:t>
                          </a:r>
                        </a:p>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b="1" i="1" dirty="0" smtClean="0">
                                    <a:solidFill>
                                      <a:schemeClr val="tx1"/>
                                    </a:solidFill>
                                    <a:effectLst/>
                                    <a:latin typeface="Cambria Math"/>
                                    <a:cs typeface="Times New Roman"/>
                                  </a:rPr>
                                  <m:t>(</m:t>
                                </m:r>
                                <m:sSub>
                                  <m:sSubPr>
                                    <m:ctrlPr>
                                      <a:rPr lang="en-US" sz="1600" b="1" i="1" dirty="0" smtClean="0">
                                        <a:solidFill>
                                          <a:schemeClr val="tx1"/>
                                        </a:solidFill>
                                        <a:effectLst/>
                                        <a:latin typeface="Cambria Math" panose="02040503050406030204" pitchFamily="18" charset="0"/>
                                        <a:cs typeface="Times New Roman"/>
                                      </a:rPr>
                                    </m:ctrlPr>
                                  </m:sSubPr>
                                  <m:e>
                                    <m:acc>
                                      <m:accPr>
                                        <m:chr m:val="̅"/>
                                        <m:ctrlPr>
                                          <a:rPr lang="en-US" sz="1400" b="1" i="1" smtClean="0">
                                            <a:solidFill>
                                              <a:schemeClr val="tx1"/>
                                            </a:solidFill>
                                            <a:effectLst/>
                                            <a:latin typeface="Cambria Math" panose="02040503050406030204" pitchFamily="18" charset="0"/>
                                            <a:cs typeface="Times New Roman"/>
                                          </a:rPr>
                                        </m:ctrlPr>
                                      </m:accPr>
                                      <m:e>
                                        <m:r>
                                          <a:rPr lang="en-US" sz="1400" b="1" i="1" smtClean="0">
                                            <a:solidFill>
                                              <a:schemeClr val="tx1"/>
                                            </a:solidFill>
                                            <a:effectLst/>
                                            <a:latin typeface="Cambria Math"/>
                                            <a:cs typeface="Times New Roman"/>
                                          </a:rPr>
                                          <m:t>𝜷</m:t>
                                        </m:r>
                                      </m:e>
                                    </m:acc>
                                  </m:e>
                                  <m:sub>
                                    <m:r>
                                      <a:rPr lang="en-US" sz="1600" b="1" i="1" dirty="0" smtClean="0">
                                        <a:solidFill>
                                          <a:schemeClr val="tx1"/>
                                        </a:solidFill>
                                        <a:effectLst/>
                                        <a:latin typeface="Cambria Math"/>
                                      </a:rPr>
                                      <m:t>𝒊</m:t>
                                    </m:r>
                                  </m:sub>
                                </m:sSub>
                                <m:r>
                                  <a:rPr lang="en-US" sz="1600" b="1" i="1" dirty="0" smtClean="0">
                                    <a:solidFill>
                                      <a:schemeClr val="tx1"/>
                                    </a:solidFill>
                                    <a:effectLst/>
                                    <a:latin typeface="Cambria Math"/>
                                  </a:rPr>
                                  <m:t>−</m:t>
                                </m:r>
                                <m:sSub>
                                  <m:sSubPr>
                                    <m:ctrlPr>
                                      <a:rPr lang="en-US" sz="1600" b="1" i="1" dirty="0" smtClean="0">
                                        <a:solidFill>
                                          <a:schemeClr val="tx1"/>
                                        </a:solidFill>
                                        <a:effectLst/>
                                        <a:latin typeface="Cambria Math" panose="02040503050406030204" pitchFamily="18" charset="0"/>
                                      </a:rPr>
                                    </m:ctrlPr>
                                  </m:sSubPr>
                                  <m:e>
                                    <m:r>
                                      <a:rPr lang="en-US" sz="1600" b="1" i="1" dirty="0" smtClean="0">
                                        <a:solidFill>
                                          <a:schemeClr val="tx1"/>
                                        </a:solidFill>
                                        <a:effectLst/>
                                        <a:latin typeface="Cambria Math"/>
                                      </a:rPr>
                                      <m:t>𝜷</m:t>
                                    </m:r>
                                  </m:e>
                                  <m:sub>
                                    <m:r>
                                      <a:rPr lang="en-US" sz="1600" b="1" i="1" dirty="0" smtClean="0">
                                        <a:solidFill>
                                          <a:schemeClr val="tx1"/>
                                        </a:solidFill>
                                        <a:effectLst/>
                                        <a:latin typeface="Cambria Math"/>
                                      </a:rPr>
                                      <m:t>𝒊</m:t>
                                    </m:r>
                                  </m:sub>
                                </m:sSub>
                                <m:r>
                                  <a:rPr lang="en-US" sz="1600" b="1" i="1" dirty="0" smtClean="0">
                                    <a:solidFill>
                                      <a:schemeClr val="tx1"/>
                                    </a:solidFill>
                                    <a:effectLst/>
                                    <a:latin typeface="Cambria Math"/>
                                  </a:rPr>
                                  <m:t>)</m:t>
                                </m:r>
                              </m:oMath>
                            </m:oMathPara>
                          </a14:m>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c>
                      <a:txBody>
                        <a:bodyPr/>
                        <a:lstStyle/>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Standard</a:t>
                          </a:r>
                          <a:endParaRPr lang="en-US" sz="1400" dirty="0">
                            <a:solidFill>
                              <a:schemeClr val="tx1"/>
                            </a:solidFill>
                            <a:effectLst/>
                            <a:latin typeface="Gill Sans MT" panose="020B0502020104020203" pitchFamily="34" charset="0"/>
                          </a:endParaRPr>
                        </a:p>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error</a:t>
                          </a:r>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c>
                      <a:txBody>
                        <a:bodyPr/>
                        <a:lstStyle/>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Coverage</a:t>
                          </a:r>
                          <a:endParaRPr lang="en-US" sz="1400" dirty="0">
                            <a:solidFill>
                              <a:schemeClr val="tx1"/>
                            </a:solidFill>
                            <a:effectLst/>
                            <a:latin typeface="Gill Sans MT" panose="020B0502020104020203" pitchFamily="34" charset="0"/>
                          </a:endParaRPr>
                        </a:p>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95% CI</a:t>
                          </a:r>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r>
                  <a:tr h="256032">
                    <a:tc rowSpan="2">
                      <a:txBody>
                        <a:bodyPr/>
                        <a:lstStyle/>
                        <a:p>
                          <a:pPr marL="0" marR="0" algn="ctr">
                            <a:lnSpc>
                              <a:spcPct val="100000"/>
                            </a:lnSpc>
                            <a:spcBef>
                              <a:spcPts val="0"/>
                            </a:spcBef>
                            <a:spcAft>
                              <a:spcPts val="0"/>
                            </a:spcAft>
                          </a:pPr>
                          <a14:m>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𝐴</m:t>
                                  </m:r>
                                </m:sub>
                              </m:sSub>
                            </m:oMath>
                          </a14:m>
                          <a:r>
                            <a:rPr lang="en-US" sz="1800">
                              <a:solidFill>
                                <a:schemeClr val="tx1"/>
                              </a:solidFill>
                              <a:effectLst/>
                              <a:latin typeface="Gill Sans MT" panose="020B0502020104020203" pitchFamily="34" charset="0"/>
                            </a:rPr>
                            <a:t>=14,</a:t>
                          </a:r>
                          <a:endParaRPr lang="en-US" sz="1600">
                            <a:solidFill>
                              <a:schemeClr val="tx1"/>
                            </a:solidFill>
                            <a:effectLst/>
                            <a:latin typeface="Gill Sans MT" panose="020B0502020104020203" pitchFamily="34" charset="0"/>
                          </a:endParaRPr>
                        </a:p>
                        <a:p>
                          <a:pPr marL="0" marR="0" algn="ctr">
                            <a:lnSpc>
                              <a:spcPct val="100000"/>
                            </a:lnSpc>
                            <a:spcBef>
                              <a:spcPts val="0"/>
                            </a:spcBef>
                            <a:spcAft>
                              <a:spcPts val="0"/>
                            </a:spcAft>
                          </a:pPr>
                          <a14:m>
                            <m:oMath xmlns:m="http://schemas.openxmlformats.org/officeDocument/2006/math">
                              <m:sSub>
                                <m:sSubPr>
                                  <m:ctrlPr>
                                    <a:rPr lang="en-US" sz="1800" i="1">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𝐵</m:t>
                                  </m:r>
                                </m:sub>
                              </m:sSub>
                            </m:oMath>
                          </a14:m>
                          <a:r>
                            <a:rPr lang="en-US" sz="1800">
                              <a:solidFill>
                                <a:schemeClr val="tx1"/>
                              </a:solidFill>
                              <a:effectLst/>
                              <a:latin typeface="Gill Sans MT" panose="020B0502020104020203" pitchFamily="34" charset="0"/>
                            </a:rPr>
                            <a:t>=16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a:solidFill>
                                          <a:schemeClr val="tx1"/>
                                        </a:solidFill>
                                        <a:effectLst/>
                                        <a:latin typeface="Cambria Math"/>
                                      </a:rPr>
                                      <m:t>0</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0.15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0.1575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0.0075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0.4586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0.9640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vMerge="1">
                      <a:txBody>
                        <a:bodyPr/>
                        <a:lstStyle/>
                        <a:p>
                          <a:endParaRPr lang="en-US"/>
                        </a:p>
                      </a:txBody>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1" smtClean="0">
                                        <a:solidFill>
                                          <a:schemeClr val="tx1"/>
                                        </a:solidFill>
                                        <a:effectLst/>
                                        <a:latin typeface="Cambria Math"/>
                                      </a:rPr>
                                      <m:t>2</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0.5351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0.0351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0.6624</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0.9601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0" smtClean="0">
                                        <a:solidFill>
                                          <a:schemeClr val="tx1"/>
                                        </a:solidFill>
                                        <a:effectLst/>
                                        <a:latin typeface="Cambria Math"/>
                                      </a:rPr>
                                      <m:t>3</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1.0559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0.0559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0.6974</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0.9582</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rowSpan="2">
                      <a:txBody>
                        <a:bodyPr/>
                        <a:lstStyle/>
                        <a:p>
                          <a:pPr marL="0" marR="0" algn="ctr">
                            <a:lnSpc>
                              <a:spcPct val="100000"/>
                            </a:lnSpc>
                            <a:spcBef>
                              <a:spcPts val="0"/>
                            </a:spcBef>
                            <a:spcAft>
                              <a:spcPts val="0"/>
                            </a:spcAft>
                          </a:pPr>
                          <a14:m>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𝐴</m:t>
                                  </m:r>
                                </m:sub>
                              </m:sSub>
                            </m:oMath>
                          </a14:m>
                          <a:r>
                            <a:rPr lang="en-US" sz="1800">
                              <a:solidFill>
                                <a:schemeClr val="tx1"/>
                              </a:solidFill>
                              <a:effectLst/>
                              <a:latin typeface="Gill Sans MT" panose="020B0502020104020203" pitchFamily="34" charset="0"/>
                            </a:rPr>
                            <a:t>=36,</a:t>
                          </a:r>
                          <a:endParaRPr lang="en-US" sz="1600">
                            <a:solidFill>
                              <a:schemeClr val="tx1"/>
                            </a:solidFill>
                            <a:effectLst/>
                            <a:latin typeface="Gill Sans MT" panose="020B0502020104020203" pitchFamily="34" charset="0"/>
                          </a:endParaRPr>
                        </a:p>
                        <a:p>
                          <a:pPr marL="0" marR="0" algn="ctr">
                            <a:lnSpc>
                              <a:spcPct val="100000"/>
                            </a:lnSpc>
                            <a:spcBef>
                              <a:spcPts val="0"/>
                            </a:spcBef>
                            <a:spcAft>
                              <a:spcPts val="0"/>
                            </a:spcAft>
                          </a:pPr>
                          <a14:m>
                            <m:oMath xmlns:m="http://schemas.openxmlformats.org/officeDocument/2006/math">
                              <m:sSub>
                                <m:sSubPr>
                                  <m:ctrlPr>
                                    <a:rPr lang="en-US" sz="1800" i="1">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𝐵</m:t>
                                  </m:r>
                                </m:sub>
                              </m:sSub>
                            </m:oMath>
                          </a14:m>
                          <a:r>
                            <a:rPr lang="en-US" sz="1800">
                              <a:solidFill>
                                <a:schemeClr val="tx1"/>
                              </a:solidFill>
                              <a:effectLst/>
                              <a:latin typeface="Gill Sans MT" panose="020B0502020104020203" pitchFamily="34" charset="0"/>
                            </a:rPr>
                            <a:t>=30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a:solidFill>
                                          <a:schemeClr val="tx1"/>
                                        </a:solidFill>
                                        <a:effectLst/>
                                        <a:latin typeface="Cambria Math"/>
                                      </a:rPr>
                                      <m:t>0</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0.1563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0.0063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0.2973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0.9571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vMerge="1">
                      <a:txBody>
                        <a:bodyPr/>
                        <a:lstStyle/>
                        <a:p>
                          <a:endParaRPr lang="en-US"/>
                        </a:p>
                      </a:txBody>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1" smtClean="0">
                                        <a:solidFill>
                                          <a:schemeClr val="tx1"/>
                                        </a:solidFill>
                                        <a:effectLst/>
                                        <a:latin typeface="Cambria Math"/>
                                      </a:rPr>
                                      <m:t>2</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0.5079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0.0079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0.4312</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0" smtClean="0">
                                        <a:solidFill>
                                          <a:schemeClr val="tx1"/>
                                        </a:solidFill>
                                        <a:effectLst/>
                                        <a:latin typeface="Cambria Math"/>
                                      </a:rPr>
                                      <m:t>3</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1.0249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0.0249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0.4551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rowSpan="2">
                      <a:txBody>
                        <a:bodyPr/>
                        <a:lstStyle/>
                        <a:p>
                          <a:pPr marL="0" marR="0" algn="ctr">
                            <a:lnSpc>
                              <a:spcPct val="100000"/>
                            </a:lnSpc>
                            <a:spcBef>
                              <a:spcPts val="0"/>
                            </a:spcBef>
                            <a:spcAft>
                              <a:spcPts val="0"/>
                            </a:spcAft>
                          </a:pPr>
                          <a14:m>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𝐴</m:t>
                                  </m:r>
                                </m:sub>
                              </m:sSub>
                            </m:oMath>
                          </a14:m>
                          <a:r>
                            <a:rPr lang="en-US" sz="1800" dirty="0">
                              <a:solidFill>
                                <a:schemeClr val="tx1"/>
                              </a:solidFill>
                              <a:effectLst/>
                              <a:latin typeface="Gill Sans MT" panose="020B0502020104020203" pitchFamily="34" charset="0"/>
                            </a:rPr>
                            <a:t>=100,</a:t>
                          </a:r>
                          <a:endParaRPr lang="en-US" sz="1600" dirty="0">
                            <a:solidFill>
                              <a:schemeClr val="tx1"/>
                            </a:solidFill>
                            <a:effectLst/>
                            <a:latin typeface="Gill Sans MT" panose="020B0502020104020203" pitchFamily="34" charset="0"/>
                          </a:endParaRPr>
                        </a:p>
                        <a:p>
                          <a:pPr marL="0" marR="0" algn="ctr">
                            <a:lnSpc>
                              <a:spcPct val="100000"/>
                            </a:lnSpc>
                            <a:spcBef>
                              <a:spcPts val="0"/>
                            </a:spcBef>
                            <a:spcAft>
                              <a:spcPts val="0"/>
                            </a:spcAft>
                          </a:pPr>
                          <a14:m>
                            <m:oMath xmlns:m="http://schemas.openxmlformats.org/officeDocument/2006/math">
                              <m:sSub>
                                <m:sSubPr>
                                  <m:ctrlPr>
                                    <a:rPr lang="en-US" sz="1800" i="1">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𝐵</m:t>
                                  </m:r>
                                </m:sub>
                              </m:sSub>
                            </m:oMath>
                          </a14:m>
                          <a:r>
                            <a:rPr lang="en-US" sz="1800" dirty="0">
                              <a:solidFill>
                                <a:schemeClr val="tx1"/>
                              </a:solidFill>
                              <a:effectLst/>
                              <a:latin typeface="Gill Sans MT" panose="020B0502020104020203" pitchFamily="34" charset="0"/>
                            </a:rPr>
                            <a:t>=120</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a:solidFill>
                                          <a:schemeClr val="tx1"/>
                                        </a:solidFill>
                                        <a:effectLst/>
                                        <a:latin typeface="Cambria Math"/>
                                      </a:rPr>
                                      <m:t>0</m:t>
                                    </m:r>
                                  </m:sub>
                                </m:sSub>
                              </m:oMath>
                            </m:oMathPara>
                          </a14:m>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0.1517</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0.0017</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0.1580</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0.9517</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vMerge="1">
                      <a:txBody>
                        <a:bodyPr/>
                        <a:lstStyle/>
                        <a:p>
                          <a:endParaRPr lang="en-US"/>
                        </a:p>
                      </a:txBody>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1" smtClean="0">
                                        <a:solidFill>
                                          <a:schemeClr val="tx1"/>
                                        </a:solidFill>
                                        <a:effectLst/>
                                        <a:latin typeface="Cambria Math"/>
                                      </a:rPr>
                                      <m:t>2</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0.5036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0.0036</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0.2271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0.9494</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0" smtClean="0">
                                        <a:solidFill>
                                          <a:schemeClr val="tx1"/>
                                        </a:solidFill>
                                        <a:effectLst/>
                                        <a:latin typeface="Cambria Math"/>
                                      </a:rPr>
                                      <m:t>3</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1.0099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0.0099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0.2370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0.9539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rowSpan="2">
                      <a:txBody>
                        <a:bodyPr/>
                        <a:lstStyle/>
                        <a:p>
                          <a:pPr marL="0" marR="0" algn="ctr">
                            <a:lnSpc>
                              <a:spcPct val="100000"/>
                            </a:lnSpc>
                            <a:spcBef>
                              <a:spcPts val="0"/>
                            </a:spcBef>
                            <a:spcAft>
                              <a:spcPts val="0"/>
                            </a:spcAft>
                          </a:pPr>
                          <a14:m>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𝐴</m:t>
                                  </m:r>
                                </m:sub>
                              </m:sSub>
                            </m:oMath>
                          </a14:m>
                          <a:r>
                            <a:rPr lang="en-US" sz="1800">
                              <a:solidFill>
                                <a:schemeClr val="tx1"/>
                              </a:solidFill>
                              <a:effectLst/>
                              <a:latin typeface="Gill Sans MT" panose="020B0502020104020203" pitchFamily="34" charset="0"/>
                            </a:rPr>
                            <a:t>=14,</a:t>
                          </a:r>
                          <a:endParaRPr lang="en-US" sz="1600">
                            <a:solidFill>
                              <a:schemeClr val="tx1"/>
                            </a:solidFill>
                            <a:effectLst/>
                            <a:latin typeface="Gill Sans MT" panose="020B0502020104020203" pitchFamily="34" charset="0"/>
                          </a:endParaRPr>
                        </a:p>
                        <a:p>
                          <a:pPr marL="0" marR="0" algn="ctr">
                            <a:lnSpc>
                              <a:spcPct val="100000"/>
                            </a:lnSpc>
                            <a:spcBef>
                              <a:spcPts val="0"/>
                            </a:spcBef>
                            <a:spcAft>
                              <a:spcPts val="0"/>
                            </a:spcAft>
                          </a:pPr>
                          <a14:m>
                            <m:oMath xmlns:m="http://schemas.openxmlformats.org/officeDocument/2006/math">
                              <m:sSub>
                                <m:sSubPr>
                                  <m:ctrlPr>
                                    <a:rPr lang="en-US" sz="1800" i="1">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𝐵</m:t>
                                  </m:r>
                                </m:sub>
                              </m:sSub>
                            </m:oMath>
                          </a14:m>
                          <a:r>
                            <a:rPr lang="en-US" sz="1800">
                              <a:solidFill>
                                <a:schemeClr val="tx1"/>
                              </a:solidFill>
                              <a:effectLst/>
                              <a:latin typeface="Gill Sans MT" panose="020B0502020104020203" pitchFamily="34" charset="0"/>
                            </a:rPr>
                            <a:t>=16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a:solidFill>
                                          <a:schemeClr val="tx1"/>
                                        </a:solidFill>
                                        <a:effectLst/>
                                        <a:latin typeface="Cambria Math"/>
                                      </a:rPr>
                                      <m:t>0</m:t>
                                    </m:r>
                                  </m:sub>
                                </m:sSub>
                              </m:oMath>
                            </m:oMathPara>
                          </a14:m>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0.1043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0.0043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0.4585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0.9613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vMerge="1">
                      <a:txBody>
                        <a:bodyPr/>
                        <a:lstStyle/>
                        <a:p>
                          <a:endParaRPr lang="en-US"/>
                        </a:p>
                      </a:txBody>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1" smtClean="0">
                                        <a:solidFill>
                                          <a:schemeClr val="tx1"/>
                                        </a:solidFill>
                                        <a:effectLst/>
                                        <a:latin typeface="Cambria Math"/>
                                      </a:rPr>
                                      <m:t>2</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0.3183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0.0183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0.6526</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0.9565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0" smtClean="0">
                                        <a:solidFill>
                                          <a:schemeClr val="tx1"/>
                                        </a:solidFill>
                                        <a:effectLst/>
                                        <a:latin typeface="Cambria Math"/>
                                      </a:rPr>
                                      <m:t>3</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1.2833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0.0833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0.7140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0.9570</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rowSpan="2">
                      <a:txBody>
                        <a:bodyPr/>
                        <a:lstStyle/>
                        <a:p>
                          <a:pPr marL="0" marR="0" algn="ctr">
                            <a:lnSpc>
                              <a:spcPct val="100000"/>
                            </a:lnSpc>
                            <a:spcBef>
                              <a:spcPts val="0"/>
                            </a:spcBef>
                            <a:spcAft>
                              <a:spcPts val="0"/>
                            </a:spcAft>
                          </a:pPr>
                          <a14:m>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𝐴</m:t>
                                  </m:r>
                                </m:sub>
                              </m:sSub>
                            </m:oMath>
                          </a14:m>
                          <a:r>
                            <a:rPr lang="en-US" sz="1800">
                              <a:solidFill>
                                <a:schemeClr val="tx1"/>
                              </a:solidFill>
                              <a:effectLst/>
                              <a:latin typeface="Gill Sans MT" panose="020B0502020104020203" pitchFamily="34" charset="0"/>
                            </a:rPr>
                            <a:t>=36,</a:t>
                          </a:r>
                          <a:endParaRPr lang="en-US" sz="1600">
                            <a:solidFill>
                              <a:schemeClr val="tx1"/>
                            </a:solidFill>
                            <a:effectLst/>
                            <a:latin typeface="Gill Sans MT" panose="020B0502020104020203" pitchFamily="34" charset="0"/>
                          </a:endParaRPr>
                        </a:p>
                        <a:p>
                          <a:pPr marL="0" marR="0" algn="ctr">
                            <a:lnSpc>
                              <a:spcPct val="100000"/>
                            </a:lnSpc>
                            <a:spcBef>
                              <a:spcPts val="0"/>
                            </a:spcBef>
                            <a:spcAft>
                              <a:spcPts val="0"/>
                            </a:spcAft>
                          </a:pPr>
                          <a14:m>
                            <m:oMath xmlns:m="http://schemas.openxmlformats.org/officeDocument/2006/math">
                              <m:sSub>
                                <m:sSubPr>
                                  <m:ctrlPr>
                                    <a:rPr lang="en-US" sz="1800" i="1">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𝐵</m:t>
                                  </m:r>
                                </m:sub>
                              </m:sSub>
                            </m:oMath>
                          </a14:m>
                          <a:r>
                            <a:rPr lang="en-US" sz="1800">
                              <a:solidFill>
                                <a:schemeClr val="tx1"/>
                              </a:solidFill>
                              <a:effectLst/>
                              <a:latin typeface="Gill Sans MT" panose="020B0502020104020203" pitchFamily="34" charset="0"/>
                            </a:rPr>
                            <a:t>=30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a:solidFill>
                                          <a:schemeClr val="tx1"/>
                                        </a:solidFill>
                                        <a:effectLst/>
                                        <a:latin typeface="Cambria Math"/>
                                      </a:rPr>
                                      <m:t>0</m:t>
                                    </m:r>
                                  </m:sub>
                                </m:sSub>
                              </m:oMath>
                            </m:oMathPara>
                          </a14:m>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0.0994</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-0.0006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0.2967</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vMerge="1">
                      <a:txBody>
                        <a:bodyPr/>
                        <a:lstStyle/>
                        <a:p>
                          <a:endParaRPr lang="en-US"/>
                        </a:p>
                      </a:txBody>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1" smtClean="0">
                                        <a:solidFill>
                                          <a:schemeClr val="tx1"/>
                                        </a:solidFill>
                                        <a:effectLst/>
                                        <a:latin typeface="Cambria Math"/>
                                      </a:rPr>
                                      <m:t>2</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0.3106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0.0106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0.4239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0.9544</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0" smtClean="0">
                                        <a:solidFill>
                                          <a:schemeClr val="tx1"/>
                                        </a:solidFill>
                                        <a:effectLst/>
                                        <a:latin typeface="Cambria Math"/>
                                      </a:rPr>
                                      <m:t>3</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1.2370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0.0370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0.4649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rowSpan="2">
                      <a:txBody>
                        <a:bodyPr/>
                        <a:lstStyle/>
                        <a:p>
                          <a:pPr marL="0" marR="0" algn="ctr">
                            <a:lnSpc>
                              <a:spcPct val="100000"/>
                            </a:lnSpc>
                            <a:spcBef>
                              <a:spcPts val="0"/>
                            </a:spcBef>
                            <a:spcAft>
                              <a:spcPts val="0"/>
                            </a:spcAft>
                          </a:pPr>
                          <a14:m>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𝐴</m:t>
                                  </m:r>
                                </m:sub>
                              </m:sSub>
                            </m:oMath>
                          </a14:m>
                          <a:r>
                            <a:rPr lang="en-US" sz="1800">
                              <a:solidFill>
                                <a:schemeClr val="tx1"/>
                              </a:solidFill>
                              <a:effectLst/>
                              <a:latin typeface="Gill Sans MT" panose="020B0502020104020203" pitchFamily="34" charset="0"/>
                            </a:rPr>
                            <a:t>=100,</a:t>
                          </a:r>
                          <a:endParaRPr lang="en-US" sz="1600">
                            <a:solidFill>
                              <a:schemeClr val="tx1"/>
                            </a:solidFill>
                            <a:effectLst/>
                            <a:latin typeface="Gill Sans MT" panose="020B0502020104020203" pitchFamily="34" charset="0"/>
                          </a:endParaRPr>
                        </a:p>
                        <a:p>
                          <a:pPr marL="0" marR="0" algn="ctr">
                            <a:lnSpc>
                              <a:spcPct val="100000"/>
                            </a:lnSpc>
                            <a:spcBef>
                              <a:spcPts val="0"/>
                            </a:spcBef>
                            <a:spcAft>
                              <a:spcPts val="0"/>
                            </a:spcAft>
                          </a:pPr>
                          <a14:m>
                            <m:oMath xmlns:m="http://schemas.openxmlformats.org/officeDocument/2006/math">
                              <m:sSub>
                                <m:sSubPr>
                                  <m:ctrlPr>
                                    <a:rPr lang="en-US" sz="1800" i="1">
                                      <a:solidFill>
                                        <a:schemeClr val="tx1"/>
                                      </a:solidFill>
                                      <a:effectLst/>
                                      <a:latin typeface="Cambria Math" panose="02040503050406030204" pitchFamily="18" charset="0"/>
                                    </a:rPr>
                                  </m:ctrlPr>
                                </m:sSubPr>
                                <m:e>
                                  <m:r>
                                    <a:rPr lang="en-US" sz="1800">
                                      <a:solidFill>
                                        <a:schemeClr val="tx1"/>
                                      </a:solidFill>
                                      <a:effectLst/>
                                      <a:latin typeface="Cambria Math"/>
                                    </a:rPr>
                                    <m:t>𝑛</m:t>
                                  </m:r>
                                </m:e>
                                <m:sub>
                                  <m:r>
                                    <a:rPr lang="en-US" sz="1800">
                                      <a:solidFill>
                                        <a:schemeClr val="tx1"/>
                                      </a:solidFill>
                                      <a:effectLst/>
                                      <a:latin typeface="Cambria Math"/>
                                    </a:rPr>
                                    <m:t>𝐵</m:t>
                                  </m:r>
                                </m:sub>
                              </m:sSub>
                            </m:oMath>
                          </a14:m>
                          <a:r>
                            <a:rPr lang="en-US" sz="1800">
                              <a:solidFill>
                                <a:schemeClr val="tx1"/>
                              </a:solidFill>
                              <a:effectLst/>
                              <a:latin typeface="Gill Sans MT" panose="020B0502020104020203" pitchFamily="34" charset="0"/>
                            </a:rPr>
                            <a:t>=120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a:solidFill>
                                          <a:schemeClr val="tx1"/>
                                        </a:solidFill>
                                        <a:effectLst/>
                                        <a:latin typeface="Cambria Math"/>
                                      </a:rPr>
                                      <m:t>0</m:t>
                                    </m:r>
                                  </m:sub>
                                </m:sSub>
                              </m:oMath>
                            </m:oMathPara>
                          </a14:m>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0.1002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0.0002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0.1580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0.9501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vMerge="1">
                      <a:txBody>
                        <a:bodyPr/>
                        <a:lstStyle/>
                        <a:p>
                          <a:endParaRPr lang="en-US"/>
                        </a:p>
                      </a:txBody>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1" smtClean="0">
                                        <a:solidFill>
                                          <a:schemeClr val="tx1"/>
                                        </a:solidFill>
                                        <a:effectLst/>
                                        <a:latin typeface="Cambria Math"/>
                                      </a:rPr>
                                      <m:t>2</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0.3029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0.0029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0.2245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0.9505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56032">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a:solidFill>
                                          <a:schemeClr val="tx1"/>
                                        </a:solidFill>
                                        <a:effectLst/>
                                        <a:latin typeface="Cambria Math"/>
                                      </a:rPr>
                                      <m:t>𝛽</m:t>
                                    </m:r>
                                  </m:e>
                                  <m:sub>
                                    <m:r>
                                      <a:rPr lang="en-US" sz="1800" b="0" i="0" smtClean="0">
                                        <a:solidFill>
                                          <a:schemeClr val="tx1"/>
                                        </a:solidFill>
                                        <a:effectLst/>
                                        <a:latin typeface="Cambria Math"/>
                                      </a:rPr>
                                      <m:t>3</m:t>
                                    </m:r>
                                  </m:sub>
                                </m:sSub>
                              </m:oMath>
                            </m:oMathPara>
                          </a14:m>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1.2112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0.0112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0.2412</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0.9492</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88879505"/>
                  </p:ext>
                </p:extLst>
              </p:nvPr>
            </p:nvGraphicFramePr>
            <p:xfrm>
              <a:off x="533400" y="569976"/>
              <a:ext cx="7924799" cy="5449824"/>
            </p:xfrm>
            <a:graphic>
              <a:graphicData uri="http://schemas.openxmlformats.org/drawingml/2006/table">
                <a:tbl>
                  <a:tblPr firstRow="1" firstCol="1" bandRow="1">
                    <a:tableStyleId>{5C22544A-7EE6-4342-B048-85BDC9FD1C3A}</a:tableStyleId>
                  </a:tblPr>
                  <a:tblGrid>
                    <a:gridCol w="963868"/>
                    <a:gridCol w="1287834"/>
                    <a:gridCol w="1257580"/>
                    <a:gridCol w="1103428"/>
                    <a:gridCol w="1045729"/>
                    <a:gridCol w="1116948"/>
                    <a:gridCol w="1149412"/>
                  </a:tblGrid>
                  <a:tr h="512064">
                    <a:tc>
                      <a:txBody>
                        <a:bodyPr/>
                        <a:lstStyle/>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n</a:t>
                          </a:r>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c>
                      <a:txBody>
                        <a:bodyPr/>
                        <a:lstStyle/>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Parameter</a:t>
                          </a:r>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c>
                      <a:txBody>
                        <a:bodyPr/>
                        <a:lstStyle/>
                        <a:p>
                          <a:endParaRPr lang="en-US"/>
                        </a:p>
                      </a:txBody>
                      <a:tcPr marL="68580" marR="68580" marT="0" marB="0" anchor="ctr">
                        <a:blipFill rotWithShape="1">
                          <a:blip r:embed="rId2"/>
                          <a:stretch>
                            <a:fillRect l="-179612" t="-10714" r="-351942" b="-991667"/>
                          </a:stretch>
                        </a:blipFill>
                      </a:tcPr>
                    </a:tc>
                    <a:tc>
                      <a:txBody>
                        <a:bodyPr/>
                        <a:lstStyle/>
                        <a:p>
                          <a:endParaRPr lang="en-US"/>
                        </a:p>
                      </a:txBody>
                      <a:tcPr marL="68580" marR="68580" marT="0" marB="0" anchor="ctr">
                        <a:blipFill rotWithShape="1">
                          <a:blip r:embed="rId2"/>
                          <a:stretch>
                            <a:fillRect l="-318232" t="-10714" r="-300552" b="-991667"/>
                          </a:stretch>
                        </a:blipFill>
                      </a:tcPr>
                    </a:tc>
                    <a:tc>
                      <a:txBody>
                        <a:bodyPr/>
                        <a:lstStyle/>
                        <a:p>
                          <a:endParaRPr lang="en-US"/>
                        </a:p>
                      </a:txBody>
                      <a:tcPr marL="68580" marR="68580" marT="0" marB="0" anchor="ctr">
                        <a:blipFill rotWithShape="1">
                          <a:blip r:embed="rId2"/>
                          <a:stretch>
                            <a:fillRect l="-440116" t="-10714" r="-216279" b="-991667"/>
                          </a:stretch>
                        </a:blipFill>
                      </a:tcPr>
                    </a:tc>
                    <a:tc>
                      <a:txBody>
                        <a:bodyPr/>
                        <a:lstStyle/>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Standard</a:t>
                          </a:r>
                          <a:endParaRPr lang="en-US" sz="1400" dirty="0">
                            <a:solidFill>
                              <a:schemeClr val="tx1"/>
                            </a:solidFill>
                            <a:effectLst/>
                            <a:latin typeface="Gill Sans MT" panose="020B0502020104020203" pitchFamily="34" charset="0"/>
                          </a:endParaRPr>
                        </a:p>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error</a:t>
                          </a:r>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c>
                      <a:txBody>
                        <a:bodyPr/>
                        <a:lstStyle/>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Coverage</a:t>
                          </a:r>
                          <a:endParaRPr lang="en-US" sz="1400" dirty="0">
                            <a:solidFill>
                              <a:schemeClr val="tx1"/>
                            </a:solidFill>
                            <a:effectLst/>
                            <a:latin typeface="Gill Sans MT" panose="020B0502020104020203" pitchFamily="34" charset="0"/>
                          </a:endParaRPr>
                        </a:p>
                        <a:p>
                          <a:pPr marL="0" marR="0" algn="ctr">
                            <a:lnSpc>
                              <a:spcPct val="100000"/>
                            </a:lnSpc>
                            <a:spcBef>
                              <a:spcPts val="0"/>
                            </a:spcBef>
                            <a:spcAft>
                              <a:spcPts val="0"/>
                            </a:spcAft>
                          </a:pPr>
                          <a:r>
                            <a:rPr lang="en-US" sz="1600" dirty="0">
                              <a:solidFill>
                                <a:schemeClr val="tx1"/>
                              </a:solidFill>
                              <a:effectLst/>
                              <a:latin typeface="Gill Sans MT" panose="020B0502020104020203" pitchFamily="34" charset="0"/>
                            </a:rPr>
                            <a:t>95% CI</a:t>
                          </a:r>
                          <a:endParaRPr lang="en-US" sz="1400" dirty="0">
                            <a:solidFill>
                              <a:schemeClr val="tx1"/>
                            </a:solidFill>
                            <a:effectLst/>
                            <a:latin typeface="Gill Sans MT" panose="020B0502020104020203" pitchFamily="34" charset="0"/>
                            <a:ea typeface="Calibri"/>
                            <a:cs typeface="Times New Roman"/>
                          </a:endParaRPr>
                        </a:p>
                      </a:txBody>
                      <a:tcPr marL="68580" marR="68580" marT="0" marB="0" anchor="ctr">
                        <a:solidFill>
                          <a:schemeClr val="bg1">
                            <a:lumMod val="75000"/>
                          </a:schemeClr>
                        </a:solidFill>
                      </a:tcPr>
                    </a:tc>
                  </a:tr>
                  <a:tr h="274320">
                    <a:tc rowSpan="2">
                      <a:txBody>
                        <a:bodyPr/>
                        <a:lstStyle/>
                        <a:p>
                          <a:endParaRPr lang="en-US"/>
                        </a:p>
                      </a:txBody>
                      <a:tcPr marL="68580" marR="68580" marT="0" marB="0" anchor="ctr">
                        <a:blipFill rotWithShape="1">
                          <a:blip r:embed="rId2"/>
                          <a:stretch>
                            <a:fillRect l="-633" t="-103333" r="-722785" b="-825556"/>
                          </a:stretch>
                        </a:blipFill>
                      </a:tcPr>
                    </a:tc>
                    <a:tc>
                      <a:txBody>
                        <a:bodyPr/>
                        <a:lstStyle/>
                        <a:p>
                          <a:endParaRPr lang="en-US"/>
                        </a:p>
                      </a:txBody>
                      <a:tcPr marL="68580" marR="68580" marT="0" marB="0" anchor="ctr">
                        <a:blipFill rotWithShape="1">
                          <a:blip r:embed="rId2"/>
                          <a:stretch>
                            <a:fillRect l="-75355" t="-206667" r="-441232" b="-1751111"/>
                          </a:stretch>
                        </a:blip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0.15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0.1575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0.0075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0.4586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0.9640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vMerge="1">
                      <a:txBody>
                        <a:bodyPr/>
                        <a:lstStyle/>
                        <a:p>
                          <a:endParaRPr lang="en-US"/>
                        </a:p>
                      </a:txBody>
                      <a:tcPr/>
                    </a:tc>
                    <a:tc>
                      <a:txBody>
                        <a:bodyPr/>
                        <a:lstStyle/>
                        <a:p>
                          <a:endParaRPr lang="en-US"/>
                        </a:p>
                      </a:txBody>
                      <a:tcPr marL="68580" marR="68580" marT="0" marB="0" anchor="ctr">
                        <a:blipFill rotWithShape="1">
                          <a:blip r:embed="rId2"/>
                          <a:stretch>
                            <a:fillRect l="-75355" t="-306667" r="-441232" b="-16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0.5351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0.0351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0.6624</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0.9601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endParaRPr lang="en-US"/>
                        </a:p>
                      </a:txBody>
                      <a:tcPr marL="68580" marR="68580" marT="0" marB="0" anchor="ctr">
                        <a:blipFill rotWithShape="1">
                          <a:blip r:embed="rId2"/>
                          <a:stretch>
                            <a:fillRect l="-75355" t="-406667" r="-441232" b="-15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1.0559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0.0559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0.6974</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0.9582</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rowSpan="2">
                      <a:txBody>
                        <a:bodyPr/>
                        <a:lstStyle/>
                        <a:p>
                          <a:endParaRPr lang="en-US"/>
                        </a:p>
                      </a:txBody>
                      <a:tcPr marL="68580" marR="68580" marT="0" marB="0" anchor="ctr">
                        <a:blipFill rotWithShape="1">
                          <a:blip r:embed="rId2"/>
                          <a:stretch>
                            <a:fillRect l="-633" t="-253333" r="-722785" b="-675556"/>
                          </a:stretch>
                        </a:blipFill>
                      </a:tcPr>
                    </a:tc>
                    <a:tc>
                      <a:txBody>
                        <a:bodyPr/>
                        <a:lstStyle/>
                        <a:p>
                          <a:endParaRPr lang="en-US"/>
                        </a:p>
                      </a:txBody>
                      <a:tcPr marL="68580" marR="68580" marT="0" marB="0" anchor="ctr">
                        <a:blipFill rotWithShape="1">
                          <a:blip r:embed="rId2"/>
                          <a:stretch>
                            <a:fillRect l="-75355" t="-506667" r="-441232" b="-14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0.1563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0.0063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0.2973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0.9571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vMerge="1">
                      <a:txBody>
                        <a:bodyPr/>
                        <a:lstStyle/>
                        <a:p>
                          <a:endParaRPr lang="en-US"/>
                        </a:p>
                      </a:txBody>
                      <a:tcPr/>
                    </a:tc>
                    <a:tc>
                      <a:txBody>
                        <a:bodyPr/>
                        <a:lstStyle/>
                        <a:p>
                          <a:endParaRPr lang="en-US"/>
                        </a:p>
                      </a:txBody>
                      <a:tcPr marL="68580" marR="68580" marT="0" marB="0" anchor="ctr">
                        <a:blipFill rotWithShape="1">
                          <a:blip r:embed="rId2"/>
                          <a:stretch>
                            <a:fillRect l="-75355" t="-606667" r="-441232" b="-13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0.5079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0.0079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0.4312</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endParaRPr lang="en-US"/>
                        </a:p>
                      </a:txBody>
                      <a:tcPr marL="68580" marR="68580" marT="0" marB="0" anchor="ctr">
                        <a:blipFill rotWithShape="1">
                          <a:blip r:embed="rId2"/>
                          <a:stretch>
                            <a:fillRect l="-75355" t="-706667" r="-441232" b="-12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1.0249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0.0249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0.4551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rowSpan="2">
                      <a:txBody>
                        <a:bodyPr/>
                        <a:lstStyle/>
                        <a:p>
                          <a:endParaRPr lang="en-US"/>
                        </a:p>
                      </a:txBody>
                      <a:tcPr marL="68580" marR="68580" marT="0" marB="0" anchor="ctr">
                        <a:blipFill rotWithShape="1">
                          <a:blip r:embed="rId2"/>
                          <a:stretch>
                            <a:fillRect l="-633" t="-403333" r="-722785" b="-525556"/>
                          </a:stretch>
                        </a:blipFill>
                      </a:tcPr>
                    </a:tc>
                    <a:tc>
                      <a:txBody>
                        <a:bodyPr/>
                        <a:lstStyle/>
                        <a:p>
                          <a:endParaRPr lang="en-US"/>
                        </a:p>
                      </a:txBody>
                      <a:tcPr marL="68580" marR="68580" marT="0" marB="0" anchor="ctr">
                        <a:blipFill rotWithShape="1">
                          <a:blip r:embed="rId2"/>
                          <a:stretch>
                            <a:fillRect l="-75355" t="-806667" r="-441232" b="-11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0.1517</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0.0017</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0.1580</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0.9517</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vMerge="1">
                      <a:txBody>
                        <a:bodyPr/>
                        <a:lstStyle/>
                        <a:p>
                          <a:endParaRPr lang="en-US"/>
                        </a:p>
                      </a:txBody>
                      <a:tcPr/>
                    </a:tc>
                    <a:tc>
                      <a:txBody>
                        <a:bodyPr/>
                        <a:lstStyle/>
                        <a:p>
                          <a:endParaRPr lang="en-US"/>
                        </a:p>
                      </a:txBody>
                      <a:tcPr marL="68580" marR="68580" marT="0" marB="0" anchor="ctr">
                        <a:blipFill rotWithShape="1">
                          <a:blip r:embed="rId2"/>
                          <a:stretch>
                            <a:fillRect l="-75355" t="-906667" r="-441232" b="-10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0.5036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0.0036</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0.2271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0.9494</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endParaRPr lang="en-US"/>
                        </a:p>
                      </a:txBody>
                      <a:tcPr marL="68580" marR="68580" marT="0" marB="0" anchor="ctr">
                        <a:blipFill rotWithShape="1">
                          <a:blip r:embed="rId2"/>
                          <a:stretch>
                            <a:fillRect l="-75355" t="-1006667" r="-441232" b="-9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1.0099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0.0099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0.2370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0.9539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rowSpan="2">
                      <a:txBody>
                        <a:bodyPr/>
                        <a:lstStyle/>
                        <a:p>
                          <a:endParaRPr lang="en-US"/>
                        </a:p>
                      </a:txBody>
                      <a:tcPr marL="68580" marR="68580" marT="0" marB="0" anchor="ctr">
                        <a:blipFill rotWithShape="1">
                          <a:blip r:embed="rId2"/>
                          <a:stretch>
                            <a:fillRect l="-633" t="-553333" r="-722785" b="-375556"/>
                          </a:stretch>
                        </a:blipFill>
                      </a:tcPr>
                    </a:tc>
                    <a:tc>
                      <a:txBody>
                        <a:bodyPr/>
                        <a:lstStyle/>
                        <a:p>
                          <a:endParaRPr lang="en-US"/>
                        </a:p>
                      </a:txBody>
                      <a:tcPr marL="68580" marR="68580" marT="0" marB="0" anchor="ctr">
                        <a:blipFill rotWithShape="1">
                          <a:blip r:embed="rId2"/>
                          <a:stretch>
                            <a:fillRect l="-75355" t="-1106667" r="-441232" b="-8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0.1043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0.0043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0.4585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0.9613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vMerge="1">
                      <a:txBody>
                        <a:bodyPr/>
                        <a:lstStyle/>
                        <a:p>
                          <a:endParaRPr lang="en-US"/>
                        </a:p>
                      </a:txBody>
                      <a:tcPr/>
                    </a:tc>
                    <a:tc>
                      <a:txBody>
                        <a:bodyPr/>
                        <a:lstStyle/>
                        <a:p>
                          <a:endParaRPr lang="en-US"/>
                        </a:p>
                      </a:txBody>
                      <a:tcPr marL="68580" marR="68580" marT="0" marB="0" anchor="ctr">
                        <a:blipFill rotWithShape="1">
                          <a:blip r:embed="rId2"/>
                          <a:stretch>
                            <a:fillRect l="-75355" t="-1206667" r="-441232" b="-7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0.3183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0.0183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0.6526</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0.9565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endParaRPr lang="en-US"/>
                        </a:p>
                      </a:txBody>
                      <a:tcPr marL="68580" marR="68580" marT="0" marB="0" anchor="ctr">
                        <a:blipFill rotWithShape="1">
                          <a:blip r:embed="rId2"/>
                          <a:stretch>
                            <a:fillRect l="-75355" t="-1306667" r="-441232" b="-6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1.2833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0.0833</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0.7140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0.9570</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rowSpan="2">
                      <a:txBody>
                        <a:bodyPr/>
                        <a:lstStyle/>
                        <a:p>
                          <a:endParaRPr lang="en-US"/>
                        </a:p>
                      </a:txBody>
                      <a:tcPr marL="68580" marR="68580" marT="0" marB="0" anchor="ctr">
                        <a:blipFill rotWithShape="1">
                          <a:blip r:embed="rId2"/>
                          <a:stretch>
                            <a:fillRect l="-633" t="-703333" r="-722785" b="-225556"/>
                          </a:stretch>
                        </a:blipFill>
                      </a:tcPr>
                    </a:tc>
                    <a:tc>
                      <a:txBody>
                        <a:bodyPr/>
                        <a:lstStyle/>
                        <a:p>
                          <a:endParaRPr lang="en-US"/>
                        </a:p>
                      </a:txBody>
                      <a:tcPr marL="68580" marR="68580" marT="0" marB="0" anchor="ctr">
                        <a:blipFill rotWithShape="1">
                          <a:blip r:embed="rId2"/>
                          <a:stretch>
                            <a:fillRect l="-75355" t="-1406667" r="-441232" b="-5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0.0994</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-0.0006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0.2967</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0.9549</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vMerge="1">
                      <a:txBody>
                        <a:bodyPr/>
                        <a:lstStyle/>
                        <a:p>
                          <a:endParaRPr lang="en-US"/>
                        </a:p>
                      </a:txBody>
                      <a:tcPr/>
                    </a:tc>
                    <a:tc>
                      <a:txBody>
                        <a:bodyPr/>
                        <a:lstStyle/>
                        <a:p>
                          <a:endParaRPr lang="en-US"/>
                        </a:p>
                      </a:txBody>
                      <a:tcPr marL="68580" marR="68580" marT="0" marB="0" anchor="ctr">
                        <a:blipFill rotWithShape="1">
                          <a:blip r:embed="rId2"/>
                          <a:stretch>
                            <a:fillRect l="-75355" t="-1506667" r="-441232" b="-4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0.3106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0.0106</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0.4239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0.9544</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endParaRPr lang="en-US"/>
                        </a:p>
                      </a:txBody>
                      <a:tcPr marL="68580" marR="68580" marT="0" marB="0" anchor="ctr">
                        <a:blipFill rotWithShape="1">
                          <a:blip r:embed="rId2"/>
                          <a:stretch>
                            <a:fillRect l="-75355" t="-1606667" r="-441232" b="-3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1.2370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0.0370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0.4649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0.9541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rowSpan="2">
                      <a:txBody>
                        <a:bodyPr/>
                        <a:lstStyle/>
                        <a:p>
                          <a:endParaRPr lang="en-US"/>
                        </a:p>
                      </a:txBody>
                      <a:tcPr marL="68580" marR="68580" marT="0" marB="0" anchor="ctr">
                        <a:blipFill rotWithShape="1">
                          <a:blip r:embed="rId2"/>
                          <a:stretch>
                            <a:fillRect l="-633" t="-853333" r="-722785" b="-75556"/>
                          </a:stretch>
                        </a:blipFill>
                      </a:tcPr>
                    </a:tc>
                    <a:tc>
                      <a:txBody>
                        <a:bodyPr/>
                        <a:lstStyle/>
                        <a:p>
                          <a:endParaRPr lang="en-US"/>
                        </a:p>
                      </a:txBody>
                      <a:tcPr marL="68580" marR="68580" marT="0" marB="0" anchor="ctr">
                        <a:blipFill rotWithShape="1">
                          <a:blip r:embed="rId2"/>
                          <a:stretch>
                            <a:fillRect l="-75355" t="-1706667" r="-441232" b="-2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0.1002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0.0002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0.1580</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0.9501</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vMerge="1">
                      <a:txBody>
                        <a:bodyPr/>
                        <a:lstStyle/>
                        <a:p>
                          <a:endParaRPr lang="en-US"/>
                        </a:p>
                      </a:txBody>
                      <a:tcPr/>
                    </a:tc>
                    <a:tc>
                      <a:txBody>
                        <a:bodyPr/>
                        <a:lstStyle/>
                        <a:p>
                          <a:endParaRPr lang="en-US"/>
                        </a:p>
                      </a:txBody>
                      <a:tcPr marL="68580" marR="68580" marT="0" marB="0" anchor="ctr">
                        <a:blipFill rotWithShape="1">
                          <a:blip r:embed="rId2"/>
                          <a:stretch>
                            <a:fillRect l="-75355" t="-1806667" r="-441232" b="-1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0.3029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0.0029</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0.2245</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0.9505</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r h="274320">
                    <a:tc>
                      <a:txBody>
                        <a:bodyPr/>
                        <a:lstStyle/>
                        <a:p>
                          <a:pPr>
                            <a:lnSpc>
                              <a:spcPct val="100000"/>
                            </a:lnSpc>
                          </a:pPr>
                          <a:endParaRPr lang="en-US" sz="1600">
                            <a:solidFill>
                              <a:schemeClr val="tx1"/>
                            </a:solidFill>
                            <a:effectLst/>
                            <a:latin typeface="Gill Sans MT" panose="020B0502020104020203" pitchFamily="34" charset="0"/>
                          </a:endParaRPr>
                        </a:p>
                      </a:txBody>
                      <a:tcPr marL="68580" marR="68580" marT="0" marB="0" anchor="ctr">
                        <a:noFill/>
                      </a:tcPr>
                    </a:tc>
                    <a:tc>
                      <a:txBody>
                        <a:bodyPr/>
                        <a:lstStyle/>
                        <a:p>
                          <a:endParaRPr lang="en-US"/>
                        </a:p>
                      </a:txBody>
                      <a:tcPr marL="68580" marR="68580" marT="0" marB="0" anchor="ctr">
                        <a:blipFill rotWithShape="1">
                          <a:blip r:embed="rId2"/>
                          <a:stretch>
                            <a:fillRect l="-75355" t="-1906667" r="-441232" b="-51111"/>
                          </a:stretch>
                        </a:blip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1.2112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a:solidFill>
                                <a:schemeClr val="tx1"/>
                              </a:solidFill>
                              <a:effectLst/>
                              <a:latin typeface="Gill Sans MT" panose="020B0502020104020203" pitchFamily="34" charset="0"/>
                            </a:rPr>
                            <a:t>0.0112</a:t>
                          </a:r>
                          <a:endParaRPr lang="en-US" sz="160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0.2412</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c>
                      <a:txBody>
                        <a:bodyPr/>
                        <a:lstStyle/>
                        <a:p>
                          <a:pPr marL="0" marR="0" algn="ctr">
                            <a:lnSpc>
                              <a:spcPct val="100000"/>
                            </a:lnSpc>
                            <a:spcBef>
                              <a:spcPts val="0"/>
                            </a:spcBef>
                            <a:spcAft>
                              <a:spcPts val="0"/>
                            </a:spcAft>
                          </a:pPr>
                          <a:r>
                            <a:rPr lang="en-US" sz="1800" dirty="0">
                              <a:solidFill>
                                <a:schemeClr val="tx1"/>
                              </a:solidFill>
                              <a:effectLst/>
                              <a:latin typeface="Gill Sans MT" panose="020B0502020104020203" pitchFamily="34" charset="0"/>
                            </a:rPr>
                            <a:t>0.9492</a:t>
                          </a:r>
                          <a:endParaRPr lang="en-US" sz="1600" dirty="0">
                            <a:solidFill>
                              <a:schemeClr val="tx1"/>
                            </a:solidFill>
                            <a:effectLst/>
                            <a:latin typeface="Gill Sans MT" panose="020B0502020104020203" pitchFamily="34" charset="0"/>
                            <a:ea typeface="Calibri"/>
                            <a:cs typeface="Times New Roman"/>
                          </a:endParaRPr>
                        </a:p>
                      </a:txBody>
                      <a:tcPr marL="68580" marR="68580" marT="0" marB="0" anchor="ctr">
                        <a:noFill/>
                      </a:tcPr>
                    </a:tc>
                  </a:tr>
                </a:tbl>
              </a:graphicData>
            </a:graphic>
          </p:graphicFrame>
        </mc:Fallback>
      </mc:AlternateContent>
      <p:sp>
        <p:nvSpPr>
          <p:cNvPr id="5" name="Rectangle 4"/>
          <p:cNvSpPr/>
          <p:nvPr/>
        </p:nvSpPr>
        <p:spPr>
          <a:xfrm>
            <a:off x="76200" y="5950803"/>
            <a:ext cx="8839200" cy="830997"/>
          </a:xfrm>
          <a:prstGeom prst="rect">
            <a:avLst/>
          </a:prstGeom>
        </p:spPr>
        <p:txBody>
          <a:bodyPr wrap="square">
            <a:spAutoFit/>
          </a:bodyPr>
          <a:lstStyle/>
          <a:p>
            <a:r>
              <a:rPr lang="en-US" sz="1600" dirty="0">
                <a:latin typeface="Gill Sans MT" panose="020B0502020104020203" pitchFamily="34" charset="0"/>
              </a:rPr>
              <a:t>Table 1. Parameter estimates, standard errors, and 95% CIs for the model with different set of samples from each group each level under different set of true parameters. Results presented are the mean from the 10000 realizations using a single covariate with 3 levels (first category is the reference category).</a:t>
            </a:r>
            <a:endParaRPr lang="en-US" sz="1600" i="1" dirty="0">
              <a:latin typeface="Gill Sans MT" panose="020B0502020104020203" pitchFamily="34" charset="0"/>
            </a:endParaRPr>
          </a:p>
        </p:txBody>
      </p:sp>
      <p:sp>
        <p:nvSpPr>
          <p:cNvPr id="6" name="Slide Number Placeholder 5"/>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34</a:t>
            </a:fld>
            <a:endParaRPr lang="en-US">
              <a:latin typeface="Gill Sans MT" panose="020B0502020104020203" pitchFamily="34" charset="0"/>
            </a:endParaRPr>
          </a:p>
        </p:txBody>
      </p:sp>
      <p:cxnSp>
        <p:nvCxnSpPr>
          <p:cNvPr id="8" name="Straight Connector 7"/>
          <p:cNvCxnSpPr/>
          <p:nvPr/>
        </p:nvCxnSpPr>
        <p:spPr>
          <a:xfrm>
            <a:off x="1828800" y="1932296"/>
            <a:ext cx="6629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28800" y="2743200"/>
            <a:ext cx="6629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5800" y="3573440"/>
            <a:ext cx="777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4400264"/>
            <a:ext cx="6629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600" y="6033448"/>
            <a:ext cx="784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5216856"/>
            <a:ext cx="6629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172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85800"/>
          </a:xfrm>
        </p:spPr>
        <p:txBody>
          <a:bodyPr>
            <a:normAutofit/>
          </a:bodyPr>
          <a:lstStyle/>
          <a:p>
            <a:pPr algn="l"/>
            <a:r>
              <a:rPr lang="en-US" sz="2800" dirty="0" smtClean="0">
                <a:solidFill>
                  <a:srgbClr val="0000FF"/>
                </a:solidFill>
                <a:latin typeface="Gill Sans MT" panose="020B0502020104020203" pitchFamily="34" charset="0"/>
              </a:rPr>
              <a:t>Results : Simulation Study – two covariates</a:t>
            </a:r>
            <a:endParaRPr lang="en-US" sz="2800" dirty="0">
              <a:solidFill>
                <a:srgbClr val="0000FF"/>
              </a:solidFill>
              <a:latin typeface="Gill Sans MT" panose="020B0502020104020203" pitchFamily="34" charset="0"/>
            </a:endParaRPr>
          </a:p>
        </p:txBody>
      </p:sp>
      <p:sp>
        <p:nvSpPr>
          <p:cNvPr id="5" name="Rectangle 4"/>
          <p:cNvSpPr/>
          <p:nvPr/>
        </p:nvSpPr>
        <p:spPr>
          <a:xfrm>
            <a:off x="228600" y="5810000"/>
            <a:ext cx="8534400" cy="1077218"/>
          </a:xfrm>
          <a:prstGeom prst="rect">
            <a:avLst/>
          </a:prstGeom>
        </p:spPr>
        <p:txBody>
          <a:bodyPr wrap="square">
            <a:spAutoFit/>
          </a:bodyPr>
          <a:lstStyle/>
          <a:p>
            <a:r>
              <a:rPr lang="en-US" sz="1600" dirty="0">
                <a:latin typeface="Gill Sans MT" panose="020B0502020104020203" pitchFamily="34" charset="0"/>
              </a:rPr>
              <a:t>Table </a:t>
            </a:r>
            <a:r>
              <a:rPr lang="en-US" sz="1600" dirty="0" smtClean="0">
                <a:latin typeface="Gill Sans MT" panose="020B0502020104020203" pitchFamily="34" charset="0"/>
              </a:rPr>
              <a:t>2. Parameter </a:t>
            </a:r>
            <a:r>
              <a:rPr lang="en-US" sz="1600" dirty="0">
                <a:latin typeface="Gill Sans MT" panose="020B0502020104020203" pitchFamily="34" charset="0"/>
              </a:rPr>
              <a:t>estimates, standard errors, and 95% CIs for the model with different set of samples from each group each level under different set of true parameters. Results presented are the mean from the 10000 realizations using two covariates with one with 3 and another with 2 levels (last category is the reference)</a:t>
            </a:r>
            <a:endParaRPr lang="en-US" sz="1600" i="1" dirty="0">
              <a:latin typeface="Gill Sans MT" panose="020B0502020104020203"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267617524"/>
                  </p:ext>
                </p:extLst>
              </p:nvPr>
            </p:nvGraphicFramePr>
            <p:xfrm>
              <a:off x="579742" y="645225"/>
              <a:ext cx="7421258" cy="5131054"/>
            </p:xfrm>
            <a:graphic>
              <a:graphicData uri="http://schemas.openxmlformats.org/drawingml/2006/table">
                <a:tbl>
                  <a:tblPr firstRow="1" firstCol="1" bandRow="1">
                    <a:tableStyleId>{5C22544A-7EE6-4342-B048-85BDC9FD1C3A}</a:tableStyleId>
                  </a:tblPr>
                  <a:tblGrid>
                    <a:gridCol w="944017"/>
                    <a:gridCol w="1179955"/>
                    <a:gridCol w="1192083"/>
                    <a:gridCol w="991741"/>
                    <a:gridCol w="1030349"/>
                    <a:gridCol w="1030984"/>
                    <a:gridCol w="1052129"/>
                  </a:tblGrid>
                  <a:tr h="649780">
                    <a:tc>
                      <a:txBody>
                        <a:bodyPr/>
                        <a:lstStyle/>
                        <a:p>
                          <a:pPr marL="0" marR="0" algn="ctr">
                            <a:lnSpc>
                              <a:spcPct val="150000"/>
                            </a:lnSpc>
                            <a:spcBef>
                              <a:spcPts val="0"/>
                            </a:spcBef>
                            <a:spcAft>
                              <a:spcPts val="0"/>
                            </a:spcAft>
                          </a:pPr>
                          <a:r>
                            <a:rPr lang="en-US" sz="2000" dirty="0">
                              <a:solidFill>
                                <a:schemeClr val="tx1"/>
                              </a:solidFill>
                              <a:effectLst/>
                            </a:rPr>
                            <a:t>n</a:t>
                          </a:r>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c>
                      <a:txBody>
                        <a:bodyPr/>
                        <a:lstStyle/>
                        <a:p>
                          <a:pPr marL="0" marR="0" algn="ctr">
                            <a:lnSpc>
                              <a:spcPct val="150000"/>
                            </a:lnSpc>
                            <a:spcBef>
                              <a:spcPts val="0"/>
                            </a:spcBef>
                            <a:spcAft>
                              <a:spcPts val="0"/>
                            </a:spcAft>
                          </a:pPr>
                          <a:r>
                            <a:rPr lang="en-US" sz="2000" dirty="0">
                              <a:solidFill>
                                <a:schemeClr val="tx1"/>
                              </a:solidFill>
                              <a:effectLst/>
                            </a:rPr>
                            <a:t>Parameter</a:t>
                          </a:r>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c>
                      <a:txBody>
                        <a:bodyPr/>
                        <a:lstStyle/>
                        <a:p>
                          <a:pPr marL="0" marR="0" algn="ctr">
                            <a:lnSpc>
                              <a:spcPct val="150000"/>
                            </a:lnSpc>
                            <a:spcBef>
                              <a:spcPts val="0"/>
                            </a:spcBef>
                            <a:spcAft>
                              <a:spcPts val="0"/>
                            </a:spcAft>
                          </a:pPr>
                          <a:r>
                            <a:rPr lang="en-US" sz="2000" dirty="0" smtClean="0">
                              <a:solidFill>
                                <a:schemeClr val="tx1"/>
                              </a:solidFill>
                              <a:effectLst/>
                            </a:rPr>
                            <a:t>True Value</a:t>
                          </a:r>
                        </a:p>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a:rPr>
                                      <m:t>(</m:t>
                                    </m:r>
                                    <m:r>
                                      <a:rPr lang="en-US" sz="2000">
                                        <a:solidFill>
                                          <a:schemeClr val="tx1"/>
                                        </a:solidFill>
                                        <a:effectLst/>
                                        <a:latin typeface="Cambria Math"/>
                                      </a:rPr>
                                      <m:t>𝛽</m:t>
                                    </m:r>
                                  </m:e>
                                  <m:sub>
                                    <m:r>
                                      <a:rPr lang="en-US" sz="2000">
                                        <a:solidFill>
                                          <a:schemeClr val="tx1"/>
                                        </a:solidFill>
                                        <a:effectLst/>
                                        <a:latin typeface="Cambria Math"/>
                                      </a:rPr>
                                      <m:t>𝑖</m:t>
                                    </m:r>
                                  </m:sub>
                                </m:sSub>
                                <m:r>
                                  <a:rPr lang="en-US" sz="2000">
                                    <a:solidFill>
                                      <a:schemeClr val="tx1"/>
                                    </a:solidFill>
                                    <a:effectLst/>
                                    <a:latin typeface="Cambria Math"/>
                                  </a:rPr>
                                  <m:t>)</m:t>
                                </m:r>
                              </m:oMath>
                            </m:oMathPara>
                          </a14:m>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c>
                      <a:txBody>
                        <a:bodyPr/>
                        <a:lstStyle/>
                        <a:p>
                          <a:pPr marL="0" marR="0" algn="ctr">
                            <a:lnSpc>
                              <a:spcPct val="150000"/>
                            </a:lnSpc>
                            <a:spcBef>
                              <a:spcPts val="0"/>
                            </a:spcBef>
                            <a:spcAft>
                              <a:spcPts val="0"/>
                            </a:spcAft>
                          </a:pPr>
                          <a:r>
                            <a:rPr lang="en-US" sz="2000" dirty="0" smtClean="0">
                              <a:solidFill>
                                <a:schemeClr val="tx1"/>
                              </a:solidFill>
                              <a:effectLst/>
                            </a:rPr>
                            <a:t>Estimate</a:t>
                          </a:r>
                        </a:p>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a:rPr>
                                      <m:t>(</m:t>
                                    </m:r>
                                    <m:acc>
                                      <m:accPr>
                                        <m:chr m:val="̅"/>
                                        <m:ctrlPr>
                                          <a:rPr lang="en-US" sz="2000" i="1">
                                            <a:solidFill>
                                              <a:schemeClr val="tx1"/>
                                            </a:solidFill>
                                            <a:effectLst/>
                                            <a:latin typeface="Cambria Math" panose="02040503050406030204" pitchFamily="18" charset="0"/>
                                          </a:rPr>
                                        </m:ctrlPr>
                                      </m:accPr>
                                      <m:e>
                                        <m:r>
                                          <a:rPr lang="en-US" sz="2000">
                                            <a:solidFill>
                                              <a:schemeClr val="tx1"/>
                                            </a:solidFill>
                                            <a:effectLst/>
                                            <a:latin typeface="Cambria Math"/>
                                          </a:rPr>
                                          <m:t>𝛽</m:t>
                                        </m:r>
                                      </m:e>
                                    </m:acc>
                                  </m:e>
                                  <m:sub>
                                    <m:r>
                                      <a:rPr lang="en-US" sz="2000">
                                        <a:solidFill>
                                          <a:schemeClr val="tx1"/>
                                        </a:solidFill>
                                        <a:effectLst/>
                                        <a:latin typeface="Cambria Math"/>
                                      </a:rPr>
                                      <m:t>𝑖</m:t>
                                    </m:r>
                                  </m:sub>
                                </m:sSub>
                                <m:r>
                                  <a:rPr lang="en-US" sz="2000">
                                    <a:solidFill>
                                      <a:schemeClr val="tx1"/>
                                    </a:solidFill>
                                    <a:effectLst/>
                                    <a:latin typeface="Cambria Math"/>
                                  </a:rPr>
                                  <m:t>)</m:t>
                                </m:r>
                              </m:oMath>
                            </m:oMathPara>
                          </a14:m>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c>
                      <a:txBody>
                        <a:bodyPr/>
                        <a:lstStyle/>
                        <a:p>
                          <a:pPr marL="0" marR="0" algn="ctr">
                            <a:lnSpc>
                              <a:spcPct val="150000"/>
                            </a:lnSpc>
                            <a:spcBef>
                              <a:spcPts val="0"/>
                            </a:spcBef>
                            <a:spcAft>
                              <a:spcPts val="0"/>
                            </a:spcAft>
                          </a:pPr>
                          <a:r>
                            <a:rPr lang="en-US" sz="2000" dirty="0" smtClean="0">
                              <a:solidFill>
                                <a:schemeClr val="tx1"/>
                              </a:solidFill>
                              <a:effectLst/>
                            </a:rPr>
                            <a:t>Bias</a:t>
                          </a:r>
                        </a:p>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solidFill>
                                      <a:schemeClr val="tx1"/>
                                    </a:solidFill>
                                    <a:effectLst/>
                                    <a:latin typeface="Cambria Math"/>
                                  </a:rPr>
                                  <m:t>(</m:t>
                                </m:r>
                                <m:sSub>
                                  <m:sSubPr>
                                    <m:ctrlPr>
                                      <a:rPr lang="en-US" sz="2000" i="1">
                                        <a:solidFill>
                                          <a:schemeClr val="tx1"/>
                                        </a:solidFill>
                                        <a:effectLst/>
                                        <a:latin typeface="Cambria Math" panose="02040503050406030204" pitchFamily="18" charset="0"/>
                                      </a:rPr>
                                    </m:ctrlPr>
                                  </m:sSubPr>
                                  <m:e>
                                    <m:acc>
                                      <m:accPr>
                                        <m:chr m:val="̅"/>
                                        <m:ctrlPr>
                                          <a:rPr lang="en-US" sz="2000" i="1">
                                            <a:solidFill>
                                              <a:schemeClr val="tx1"/>
                                            </a:solidFill>
                                            <a:effectLst/>
                                            <a:latin typeface="Cambria Math" panose="02040503050406030204" pitchFamily="18" charset="0"/>
                                          </a:rPr>
                                        </m:ctrlPr>
                                      </m:accPr>
                                      <m:e>
                                        <m:r>
                                          <a:rPr lang="en-US" sz="2000">
                                            <a:solidFill>
                                              <a:schemeClr val="tx1"/>
                                            </a:solidFill>
                                            <a:effectLst/>
                                            <a:latin typeface="Cambria Math"/>
                                          </a:rPr>
                                          <m:t>𝛽</m:t>
                                        </m:r>
                                      </m:e>
                                    </m:acc>
                                  </m:e>
                                  <m:sub>
                                    <m:r>
                                      <a:rPr lang="en-US" sz="2000">
                                        <a:solidFill>
                                          <a:schemeClr val="tx1"/>
                                        </a:solidFill>
                                        <a:effectLst/>
                                        <a:latin typeface="Cambria Math"/>
                                      </a:rPr>
                                      <m:t>𝑖</m:t>
                                    </m:r>
                                  </m:sub>
                                </m:sSub>
                                <m:r>
                                  <a:rPr lang="en-US" sz="2000">
                                    <a:solidFill>
                                      <a:schemeClr val="tx1"/>
                                    </a:solidFill>
                                    <a:effectLst/>
                                    <a:latin typeface="Cambria Math"/>
                                  </a:rPr>
                                  <m:t>−</m:t>
                                </m:r>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a:rPr>
                                      <m:t>𝛽</m:t>
                                    </m:r>
                                  </m:e>
                                  <m:sub>
                                    <m:r>
                                      <a:rPr lang="en-US" sz="2000">
                                        <a:solidFill>
                                          <a:schemeClr val="tx1"/>
                                        </a:solidFill>
                                        <a:effectLst/>
                                        <a:latin typeface="Cambria Math"/>
                                      </a:rPr>
                                      <m:t>𝑖</m:t>
                                    </m:r>
                                  </m:sub>
                                </m:sSub>
                                <m:r>
                                  <a:rPr lang="en-US" sz="2000">
                                    <a:solidFill>
                                      <a:schemeClr val="tx1"/>
                                    </a:solidFill>
                                    <a:effectLst/>
                                    <a:latin typeface="Cambria Math"/>
                                  </a:rPr>
                                  <m:t>)</m:t>
                                </m:r>
                              </m:oMath>
                            </m:oMathPara>
                          </a14:m>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c>
                      <a:txBody>
                        <a:bodyPr/>
                        <a:lstStyle/>
                        <a:p>
                          <a:pPr marL="0" marR="0" algn="ctr">
                            <a:lnSpc>
                              <a:spcPct val="150000"/>
                            </a:lnSpc>
                            <a:spcBef>
                              <a:spcPts val="0"/>
                            </a:spcBef>
                            <a:spcAft>
                              <a:spcPts val="0"/>
                            </a:spcAft>
                          </a:pPr>
                          <a:r>
                            <a:rPr lang="en-US" sz="2000" dirty="0">
                              <a:solidFill>
                                <a:schemeClr val="tx1"/>
                              </a:solidFill>
                              <a:effectLst/>
                            </a:rPr>
                            <a:t>Standard</a:t>
                          </a:r>
                        </a:p>
                        <a:p>
                          <a:pPr marL="0" marR="0" algn="ctr">
                            <a:lnSpc>
                              <a:spcPct val="150000"/>
                            </a:lnSpc>
                            <a:spcBef>
                              <a:spcPts val="0"/>
                            </a:spcBef>
                            <a:spcAft>
                              <a:spcPts val="0"/>
                            </a:spcAft>
                          </a:pPr>
                          <a:r>
                            <a:rPr lang="en-US" sz="2000" dirty="0">
                              <a:solidFill>
                                <a:schemeClr val="tx1"/>
                              </a:solidFill>
                              <a:effectLst/>
                            </a:rPr>
                            <a:t>Error</a:t>
                          </a:r>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c>
                      <a:txBody>
                        <a:bodyPr/>
                        <a:lstStyle/>
                        <a:p>
                          <a:pPr marL="0" marR="0" algn="ctr">
                            <a:lnSpc>
                              <a:spcPct val="150000"/>
                            </a:lnSpc>
                            <a:spcBef>
                              <a:spcPts val="0"/>
                            </a:spcBef>
                            <a:spcAft>
                              <a:spcPts val="0"/>
                            </a:spcAft>
                          </a:pPr>
                          <a:r>
                            <a:rPr lang="en-US" sz="2000" dirty="0">
                              <a:solidFill>
                                <a:schemeClr val="tx1"/>
                              </a:solidFill>
                              <a:effectLst/>
                            </a:rPr>
                            <a:t>Coverage</a:t>
                          </a:r>
                        </a:p>
                        <a:p>
                          <a:pPr marL="0" marR="0" algn="ctr">
                            <a:lnSpc>
                              <a:spcPct val="150000"/>
                            </a:lnSpc>
                            <a:spcBef>
                              <a:spcPts val="0"/>
                            </a:spcBef>
                            <a:spcAft>
                              <a:spcPts val="0"/>
                            </a:spcAft>
                          </a:pPr>
                          <a:r>
                            <a:rPr lang="en-US" sz="2000" dirty="0">
                              <a:solidFill>
                                <a:schemeClr val="tx1"/>
                              </a:solidFill>
                              <a:effectLst/>
                            </a:rPr>
                            <a:t>95% CI</a:t>
                          </a:r>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r>
                  <a:tr h="185651">
                    <a:tc rowSpan="2">
                      <a:txBody>
                        <a:bodyPr/>
                        <a:lstStyle/>
                        <a:p>
                          <a:pPr marL="0" marR="0" algn="ctr">
                            <a:lnSpc>
                              <a:spcPct val="115000"/>
                            </a:lnSpc>
                            <a:spcBef>
                              <a:spcPts val="0"/>
                            </a:spcBef>
                            <a:spcAft>
                              <a:spcPts val="0"/>
                            </a:spcAft>
                          </a:pPr>
                          <a14:m>
                            <m:oMath xmlns:m="http://schemas.openxmlformats.org/officeDocument/2006/math">
                              <m:sSub>
                                <m:sSubPr>
                                  <m:ctrlPr>
                                    <a:rPr lang="en-US" sz="2000" i="1" smtClean="0">
                                      <a:solidFill>
                                        <a:schemeClr val="tx1"/>
                                      </a:solidFill>
                                      <a:effectLst/>
                                      <a:latin typeface="Cambria Math" panose="02040503050406030204" pitchFamily="18" charset="0"/>
                                    </a:rPr>
                                  </m:ctrlPr>
                                </m:sSubPr>
                                <m:e>
                                  <m:r>
                                    <a:rPr lang="en-US" sz="2000">
                                      <a:solidFill>
                                        <a:schemeClr val="tx1"/>
                                      </a:solidFill>
                                      <a:effectLst/>
                                      <a:latin typeface="Cambria Math"/>
                                    </a:rPr>
                                    <m:t>𝑛</m:t>
                                  </m:r>
                                </m:e>
                                <m:sub>
                                  <m:r>
                                    <a:rPr lang="en-US" sz="2000">
                                      <a:solidFill>
                                        <a:schemeClr val="tx1"/>
                                      </a:solidFill>
                                      <a:effectLst/>
                                      <a:latin typeface="Cambria Math"/>
                                    </a:rPr>
                                    <m:t>𝐴</m:t>
                                  </m:r>
                                </m:sub>
                              </m:sSub>
                            </m:oMath>
                          </a14:m>
                          <a:r>
                            <a:rPr lang="en-US" sz="2000" dirty="0">
                              <a:solidFill>
                                <a:schemeClr val="tx1"/>
                              </a:solidFill>
                              <a:effectLst/>
                            </a:rPr>
                            <a:t>=25,</a:t>
                          </a:r>
                        </a:p>
                        <a:p>
                          <a:pPr marL="0" marR="0" algn="ctr">
                            <a:lnSpc>
                              <a:spcPct val="115000"/>
                            </a:lnSpc>
                            <a:spcBef>
                              <a:spcPts val="0"/>
                            </a:spcBef>
                            <a:spcAft>
                              <a:spcPts val="0"/>
                            </a:spcAft>
                          </a:pPr>
                          <a14:m>
                            <m:oMath xmlns:m="http://schemas.openxmlformats.org/officeDocument/2006/math">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a:rPr>
                                    <m:t>𝑛</m:t>
                                  </m:r>
                                </m:e>
                                <m:sub>
                                  <m:r>
                                    <a:rPr lang="en-US" sz="2000">
                                      <a:solidFill>
                                        <a:schemeClr val="tx1"/>
                                      </a:solidFill>
                                      <a:effectLst/>
                                      <a:latin typeface="Cambria Math"/>
                                    </a:rPr>
                                    <m:t>𝐵</m:t>
                                  </m:r>
                                </m:sub>
                              </m:sSub>
                            </m:oMath>
                          </a14:m>
                          <a:r>
                            <a:rPr lang="en-US" sz="2000" dirty="0">
                              <a:solidFill>
                                <a:schemeClr val="tx1"/>
                              </a:solidFill>
                              <a:effectLst/>
                            </a:rPr>
                            <a:t>=30</a:t>
                          </a:r>
                          <a:endParaRPr lang="en-US" sz="2000" dirty="0">
                            <a:solidFill>
                              <a:schemeClr val="tx1"/>
                            </a:solidFill>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0</m:t>
                                    </m:r>
                                  </m:sub>
                                </m:sSub>
                              </m:oMath>
                            </m:oMathPara>
                          </a14:m>
                          <a:endParaRPr lang="en-US" sz="2000" dirty="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0.1</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0.1032</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0.0032</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0.2788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0.9595</a:t>
                          </a:r>
                          <a:endParaRPr lang="en-US" sz="2000">
                            <a:effectLst/>
                            <a:latin typeface="Calibri"/>
                            <a:ea typeface="Calibri"/>
                            <a:cs typeface="Times New Roman"/>
                          </a:endParaRPr>
                        </a:p>
                      </a:txBody>
                      <a:tcPr marL="10286" marR="10286" marT="0" marB="0" anchor="ctr">
                        <a:noFill/>
                      </a:tcPr>
                    </a:tc>
                  </a:tr>
                  <a:tr h="185651">
                    <a:tc vMerge="1">
                      <a:txBody>
                        <a:bodyPr/>
                        <a:lstStyle/>
                        <a:p>
                          <a:endParaRPr lang="en-US"/>
                        </a:p>
                      </a:txBody>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1</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dirty="0">
                              <a:effectLst/>
                            </a:rPr>
                            <a:t>0.4</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0.4036</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0.0036</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0.3096</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0.9577</a:t>
                          </a:r>
                          <a:endParaRPr lang="en-US" sz="2000">
                            <a:effectLst/>
                            <a:latin typeface="Calibri"/>
                            <a:ea typeface="Calibri"/>
                            <a:cs typeface="Times New Roman"/>
                          </a:endParaRPr>
                        </a:p>
                      </a:txBody>
                      <a:tcPr marL="10286" marR="10286" marT="0" marB="0" anchor="ctr">
                        <a:noFill/>
                      </a:tcPr>
                    </a:tc>
                  </a:tr>
                  <a:tr h="185651">
                    <a:tc>
                      <a:txBody>
                        <a:bodyPr/>
                        <a:lstStyle/>
                        <a:p>
                          <a:endParaRPr lang="en-US" sz="2000" dirty="0">
                            <a:solidFill>
                              <a:schemeClr val="tx1"/>
                            </a:solidFill>
                            <a:effectLst/>
                            <a:latin typeface="Calibri"/>
                          </a:endParaRPr>
                        </a:p>
                      </a:txBody>
                      <a:tcPr marL="10286" marR="10286" marT="0" marB="0" anchor="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2</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0.8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0.8087</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0.0087</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0.3542</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0.9575</a:t>
                          </a:r>
                          <a:endParaRPr lang="en-US" sz="2000">
                            <a:effectLst/>
                            <a:latin typeface="Calibri"/>
                            <a:ea typeface="Calibri"/>
                            <a:cs typeface="Times New Roman"/>
                          </a:endParaRPr>
                        </a:p>
                      </a:txBody>
                      <a:tcPr marL="10286" marR="10286" marT="0" marB="0" anchor="ctr">
                        <a:noFill/>
                      </a:tcPr>
                    </a:tc>
                  </a:tr>
                  <a:tr h="185651">
                    <a:tc>
                      <a:txBody>
                        <a:bodyPr/>
                        <a:lstStyle/>
                        <a:p>
                          <a:endParaRPr lang="en-US" sz="2000" dirty="0">
                            <a:solidFill>
                              <a:schemeClr val="tx1"/>
                            </a:solidFill>
                            <a:effectLst/>
                            <a:latin typeface="Calibri"/>
                          </a:endParaRPr>
                        </a:p>
                      </a:txBody>
                      <a:tcPr marL="10286" marR="10286" marT="0" marB="0" anchor="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3</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1.5</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1.5242</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0.0242</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0.9986</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0.9560</a:t>
                          </a:r>
                          <a:endParaRPr lang="en-US" sz="2000">
                            <a:effectLst/>
                            <a:latin typeface="Calibri"/>
                            <a:ea typeface="Calibri"/>
                            <a:cs typeface="Times New Roman"/>
                          </a:endParaRPr>
                        </a:p>
                      </a:txBody>
                      <a:tcPr marL="10286" marR="10286" marT="0" marB="0" anchor="ctr">
                        <a:noFill/>
                      </a:tcPr>
                    </a:tc>
                  </a:tr>
                  <a:tr h="185651">
                    <a:tc rowSpan="2">
                      <a:txBody>
                        <a:bodyPr/>
                        <a:lstStyle/>
                        <a:p>
                          <a:pPr marL="0" marR="0" algn="ctr">
                            <a:lnSpc>
                              <a:spcPct val="115000"/>
                            </a:lnSpc>
                            <a:spcBef>
                              <a:spcPts val="0"/>
                            </a:spcBef>
                            <a:spcAft>
                              <a:spcPts val="0"/>
                            </a:spcAft>
                          </a:pPr>
                          <a14:m>
                            <m:oMath xmlns:m="http://schemas.openxmlformats.org/officeDocument/2006/math">
                              <m:sSub>
                                <m:sSubPr>
                                  <m:ctrlPr>
                                    <a:rPr lang="en-US" sz="2000" i="1" smtClean="0">
                                      <a:solidFill>
                                        <a:schemeClr val="tx1"/>
                                      </a:solidFill>
                                      <a:effectLst/>
                                      <a:latin typeface="Cambria Math" panose="02040503050406030204" pitchFamily="18" charset="0"/>
                                    </a:rPr>
                                  </m:ctrlPr>
                                </m:sSubPr>
                                <m:e>
                                  <m:r>
                                    <a:rPr lang="en-US" sz="2000">
                                      <a:solidFill>
                                        <a:schemeClr val="tx1"/>
                                      </a:solidFill>
                                      <a:effectLst/>
                                      <a:latin typeface="Cambria Math"/>
                                    </a:rPr>
                                    <m:t>𝑛</m:t>
                                  </m:r>
                                </m:e>
                                <m:sub>
                                  <m:r>
                                    <a:rPr lang="en-US" sz="2000">
                                      <a:solidFill>
                                        <a:schemeClr val="tx1"/>
                                      </a:solidFill>
                                      <a:effectLst/>
                                      <a:latin typeface="Cambria Math"/>
                                    </a:rPr>
                                    <m:t>𝐴</m:t>
                                  </m:r>
                                </m:sub>
                              </m:sSub>
                            </m:oMath>
                          </a14:m>
                          <a:r>
                            <a:rPr lang="en-US" sz="2000" dirty="0">
                              <a:solidFill>
                                <a:schemeClr val="tx1"/>
                              </a:solidFill>
                              <a:effectLst/>
                            </a:rPr>
                            <a:t>=50,</a:t>
                          </a:r>
                        </a:p>
                        <a:p>
                          <a:pPr marL="0" marR="0" algn="ctr">
                            <a:lnSpc>
                              <a:spcPct val="115000"/>
                            </a:lnSpc>
                            <a:spcBef>
                              <a:spcPts val="0"/>
                            </a:spcBef>
                            <a:spcAft>
                              <a:spcPts val="0"/>
                            </a:spcAft>
                          </a:pPr>
                          <a14:m>
                            <m:oMath xmlns:m="http://schemas.openxmlformats.org/officeDocument/2006/math">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a:rPr>
                                    <m:t>𝑛</m:t>
                                  </m:r>
                                </m:e>
                                <m:sub>
                                  <m:r>
                                    <a:rPr lang="en-US" sz="2000">
                                      <a:solidFill>
                                        <a:schemeClr val="tx1"/>
                                      </a:solidFill>
                                      <a:effectLst/>
                                      <a:latin typeface="Cambria Math"/>
                                    </a:rPr>
                                    <m:t>𝐵</m:t>
                                  </m:r>
                                </m:sub>
                              </m:sSub>
                            </m:oMath>
                          </a14:m>
                          <a:r>
                            <a:rPr lang="en-US" sz="2000" dirty="0">
                              <a:solidFill>
                                <a:schemeClr val="tx1"/>
                              </a:solidFill>
                              <a:effectLst/>
                            </a:rPr>
                            <a:t>=60</a:t>
                          </a:r>
                          <a:endParaRPr lang="en-US" sz="2000" dirty="0">
                            <a:solidFill>
                              <a:schemeClr val="tx1"/>
                            </a:solidFill>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0</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0.1</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0.1008</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0.0008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0.2149</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0.9548</a:t>
                          </a:r>
                          <a:endParaRPr lang="en-US" sz="2000">
                            <a:effectLst/>
                            <a:latin typeface="Calibri"/>
                            <a:ea typeface="Calibri"/>
                            <a:cs typeface="Times New Roman"/>
                          </a:endParaRPr>
                        </a:p>
                      </a:txBody>
                      <a:tcPr marL="10286" marR="10286" marT="0" marB="0" anchor="ctr">
                        <a:noFill/>
                      </a:tcPr>
                    </a:tc>
                  </a:tr>
                  <a:tr h="185651">
                    <a:tc vMerge="1">
                      <a:txBody>
                        <a:bodyPr/>
                        <a:lstStyle/>
                        <a:p>
                          <a:endParaRPr lang="en-US"/>
                        </a:p>
                      </a:txBody>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1</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0.4</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0.4050</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0.0049</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0.2388</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0.9524</a:t>
                          </a:r>
                          <a:endParaRPr lang="en-US" sz="2000" dirty="0">
                            <a:effectLst/>
                            <a:latin typeface="Calibri"/>
                            <a:ea typeface="Calibri"/>
                            <a:cs typeface="Times New Roman"/>
                          </a:endParaRPr>
                        </a:p>
                      </a:txBody>
                      <a:tcPr marL="10286" marR="10286" marT="0" marB="0" anchor="ctr">
                        <a:noFill/>
                      </a:tcPr>
                    </a:tc>
                  </a:tr>
                  <a:tr h="185651">
                    <a:tc>
                      <a:txBody>
                        <a:bodyPr/>
                        <a:lstStyle/>
                        <a:p>
                          <a:endParaRPr lang="en-US" sz="2000" dirty="0">
                            <a:solidFill>
                              <a:schemeClr val="tx1"/>
                            </a:solidFill>
                            <a:effectLst/>
                            <a:latin typeface="Calibri"/>
                          </a:endParaRPr>
                        </a:p>
                      </a:txBody>
                      <a:tcPr marL="10286" marR="10286" marT="0" marB="0" anchor="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2</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0.8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0.8081</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0.0081</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0.2733</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0.9557</a:t>
                          </a:r>
                          <a:endParaRPr lang="en-US" sz="2000" dirty="0">
                            <a:effectLst/>
                            <a:latin typeface="Calibri"/>
                            <a:ea typeface="Calibri"/>
                            <a:cs typeface="Times New Roman"/>
                          </a:endParaRPr>
                        </a:p>
                      </a:txBody>
                      <a:tcPr marL="10286" marR="10286" marT="0" marB="0" anchor="ctr">
                        <a:noFill/>
                      </a:tcPr>
                    </a:tc>
                  </a:tr>
                  <a:tr h="185651">
                    <a:tc>
                      <a:txBody>
                        <a:bodyPr/>
                        <a:lstStyle/>
                        <a:p>
                          <a:endParaRPr lang="en-US" sz="2000" dirty="0">
                            <a:solidFill>
                              <a:schemeClr val="tx1"/>
                            </a:solidFill>
                            <a:effectLst/>
                            <a:latin typeface="Calibri"/>
                          </a:endParaRPr>
                        </a:p>
                      </a:txBody>
                      <a:tcPr marL="10286" marR="10286" marT="0" marB="0" anchor="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3</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1.5</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1.5158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0.0158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0.3072</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0.9537</a:t>
                          </a:r>
                          <a:endParaRPr lang="en-US" sz="2000" dirty="0">
                            <a:effectLst/>
                            <a:latin typeface="Calibri"/>
                            <a:ea typeface="Calibri"/>
                            <a:cs typeface="Times New Roman"/>
                          </a:endParaRPr>
                        </a:p>
                      </a:txBody>
                      <a:tcPr marL="10286" marR="10286" marT="0" marB="0" anchor="ctr">
                        <a:noFill/>
                      </a:tcPr>
                    </a:tc>
                  </a:tr>
                  <a:tr h="185651">
                    <a:tc rowSpan="2">
                      <a:txBody>
                        <a:bodyPr/>
                        <a:lstStyle/>
                        <a:p>
                          <a:pPr marL="0" marR="0" algn="ctr">
                            <a:lnSpc>
                              <a:spcPct val="115000"/>
                            </a:lnSpc>
                            <a:spcBef>
                              <a:spcPts val="0"/>
                            </a:spcBef>
                            <a:spcAft>
                              <a:spcPts val="0"/>
                            </a:spcAft>
                          </a:pPr>
                          <a14:m>
                            <m:oMath xmlns:m="http://schemas.openxmlformats.org/officeDocument/2006/math">
                              <m:sSub>
                                <m:sSubPr>
                                  <m:ctrlPr>
                                    <a:rPr lang="en-US" sz="2000" i="1" smtClean="0">
                                      <a:solidFill>
                                        <a:schemeClr val="tx1"/>
                                      </a:solidFill>
                                      <a:effectLst/>
                                      <a:latin typeface="Cambria Math" panose="02040503050406030204" pitchFamily="18" charset="0"/>
                                    </a:rPr>
                                  </m:ctrlPr>
                                </m:sSubPr>
                                <m:e>
                                  <m:r>
                                    <a:rPr lang="en-US" sz="2000">
                                      <a:solidFill>
                                        <a:schemeClr val="tx1"/>
                                      </a:solidFill>
                                      <a:effectLst/>
                                      <a:latin typeface="Cambria Math"/>
                                    </a:rPr>
                                    <m:t>𝑛</m:t>
                                  </m:r>
                                </m:e>
                                <m:sub>
                                  <m:r>
                                    <a:rPr lang="en-US" sz="2000">
                                      <a:solidFill>
                                        <a:schemeClr val="tx1"/>
                                      </a:solidFill>
                                      <a:effectLst/>
                                      <a:latin typeface="Cambria Math"/>
                                    </a:rPr>
                                    <m:t>𝐴</m:t>
                                  </m:r>
                                </m:sub>
                              </m:sSub>
                            </m:oMath>
                          </a14:m>
                          <a:r>
                            <a:rPr lang="en-US" sz="2000" dirty="0">
                              <a:solidFill>
                                <a:schemeClr val="tx1"/>
                              </a:solidFill>
                              <a:effectLst/>
                            </a:rPr>
                            <a:t>=100,</a:t>
                          </a:r>
                        </a:p>
                        <a:p>
                          <a:pPr marL="0" marR="0" algn="ctr">
                            <a:lnSpc>
                              <a:spcPct val="115000"/>
                            </a:lnSpc>
                            <a:spcBef>
                              <a:spcPts val="0"/>
                            </a:spcBef>
                            <a:spcAft>
                              <a:spcPts val="0"/>
                            </a:spcAft>
                          </a:pPr>
                          <a14:m>
                            <m:oMath xmlns:m="http://schemas.openxmlformats.org/officeDocument/2006/math">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a:rPr>
                                    <m:t>𝑛</m:t>
                                  </m:r>
                                </m:e>
                                <m:sub>
                                  <m:r>
                                    <a:rPr lang="en-US" sz="2000">
                                      <a:solidFill>
                                        <a:schemeClr val="tx1"/>
                                      </a:solidFill>
                                      <a:effectLst/>
                                      <a:latin typeface="Cambria Math"/>
                                    </a:rPr>
                                    <m:t>𝐵</m:t>
                                  </m:r>
                                </m:sub>
                              </m:sSub>
                            </m:oMath>
                          </a14:m>
                          <a:r>
                            <a:rPr lang="en-US" sz="2000" dirty="0">
                              <a:solidFill>
                                <a:schemeClr val="tx1"/>
                              </a:solidFill>
                              <a:effectLst/>
                            </a:rPr>
                            <a:t>=120</a:t>
                          </a:r>
                          <a:endParaRPr lang="en-US" sz="2000" dirty="0">
                            <a:solidFill>
                              <a:schemeClr val="tx1"/>
                            </a:solidFill>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0</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0.1</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0.0996</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-0.0005</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0.1348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0.9514</a:t>
                          </a:r>
                          <a:endParaRPr lang="en-US" sz="2000" dirty="0">
                            <a:effectLst/>
                            <a:latin typeface="Calibri"/>
                            <a:ea typeface="Calibri"/>
                            <a:cs typeface="Times New Roman"/>
                          </a:endParaRPr>
                        </a:p>
                      </a:txBody>
                      <a:tcPr marL="10286" marR="10286" marT="0" marB="0" anchor="ctr">
                        <a:noFill/>
                      </a:tcPr>
                    </a:tc>
                  </a:tr>
                  <a:tr h="185651">
                    <a:tc vMerge="1">
                      <a:txBody>
                        <a:bodyPr/>
                        <a:lstStyle/>
                        <a:p>
                          <a:endParaRPr lang="en-US"/>
                        </a:p>
                      </a:txBody>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1</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0.4</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0.4013</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0.0013</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0.1493</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0.9502</a:t>
                          </a:r>
                          <a:endParaRPr lang="en-US" sz="2000" dirty="0">
                            <a:effectLst/>
                            <a:latin typeface="Calibri"/>
                            <a:ea typeface="Calibri"/>
                            <a:cs typeface="Times New Roman"/>
                          </a:endParaRPr>
                        </a:p>
                      </a:txBody>
                      <a:tcPr marL="10286" marR="10286" marT="0" marB="0" anchor="ctr">
                        <a:noFill/>
                      </a:tcPr>
                    </a:tc>
                  </a:tr>
                  <a:tr h="185651">
                    <a:tc>
                      <a:txBody>
                        <a:bodyPr/>
                        <a:lstStyle/>
                        <a:p>
                          <a:endParaRPr lang="en-US" sz="2000" dirty="0">
                            <a:solidFill>
                              <a:schemeClr val="tx1"/>
                            </a:solidFill>
                            <a:effectLst/>
                            <a:latin typeface="Calibri"/>
                          </a:endParaRPr>
                        </a:p>
                      </a:txBody>
                      <a:tcPr marL="10286" marR="10286" marT="0" marB="0" anchor="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2</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0.8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0.8030</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0.0030</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0.1710</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0.9523</a:t>
                          </a:r>
                          <a:endParaRPr lang="en-US" sz="2000" dirty="0">
                            <a:effectLst/>
                            <a:latin typeface="Calibri"/>
                            <a:ea typeface="Calibri"/>
                            <a:cs typeface="Times New Roman"/>
                          </a:endParaRPr>
                        </a:p>
                      </a:txBody>
                      <a:tcPr marL="10286" marR="10286" marT="0" marB="0" anchor="ctr">
                        <a:noFill/>
                      </a:tcPr>
                    </a:tc>
                  </a:tr>
                  <a:tr h="185651">
                    <a:tc>
                      <a:txBody>
                        <a:bodyPr/>
                        <a:lstStyle/>
                        <a:p>
                          <a:endParaRPr lang="en-US" sz="2000">
                            <a:solidFill>
                              <a:schemeClr val="tx1"/>
                            </a:solidFill>
                            <a:effectLst/>
                            <a:latin typeface="Calibri"/>
                          </a:endParaRPr>
                        </a:p>
                      </a:txBody>
                      <a:tcPr marL="10286" marR="10286" marT="0" marB="0" anchor="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a:rPr>
                                      <m:t>𝛽</m:t>
                                    </m:r>
                                  </m:e>
                                  <m:sub>
                                    <m:r>
                                      <a:rPr lang="en-US" sz="2000">
                                        <a:effectLst/>
                                        <a:latin typeface="Cambria Math"/>
                                      </a:rPr>
                                      <m:t>3</m:t>
                                    </m:r>
                                  </m:sub>
                                </m:sSub>
                              </m:oMath>
                            </m:oMathPara>
                          </a14:m>
                          <a:endParaRPr lang="en-US" sz="2000">
                            <a:effectLst/>
                            <a:latin typeface="Calibri"/>
                            <a:ea typeface="Calibri"/>
                            <a:cs typeface="Times New Roman"/>
                          </a:endParaRPr>
                        </a:p>
                      </a:txBody>
                      <a:tcPr marL="10286" marR="10286" marT="0" marB="0" anchor="b">
                        <a:noFill/>
                      </a:tcPr>
                    </a:tc>
                    <a:tc>
                      <a:txBody>
                        <a:bodyPr/>
                        <a:lstStyle/>
                        <a:p>
                          <a:pPr marL="0" marR="0" algn="ctr">
                            <a:lnSpc>
                              <a:spcPct val="115000"/>
                            </a:lnSpc>
                            <a:spcBef>
                              <a:spcPts val="0"/>
                            </a:spcBef>
                            <a:spcAft>
                              <a:spcPts val="0"/>
                            </a:spcAft>
                          </a:pPr>
                          <a:r>
                            <a:rPr lang="en-US" sz="2000">
                              <a:effectLst/>
                            </a:rPr>
                            <a:t>1.5</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1.5089</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0.0089</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0.1918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0.9535</a:t>
                          </a:r>
                          <a:endParaRPr lang="en-US" sz="2000" dirty="0">
                            <a:effectLst/>
                            <a:latin typeface="Calibri"/>
                            <a:ea typeface="Calibri"/>
                            <a:cs typeface="Times New Roman"/>
                          </a:endParaRPr>
                        </a:p>
                      </a:txBody>
                      <a:tcPr marL="10286" marR="10286" marT="0" marB="0" anchor="ctr">
                        <a:no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267617524"/>
                  </p:ext>
                </p:extLst>
              </p:nvPr>
            </p:nvGraphicFramePr>
            <p:xfrm>
              <a:off x="579742" y="645225"/>
              <a:ext cx="7421258" cy="5131054"/>
            </p:xfrm>
            <a:graphic>
              <a:graphicData uri="http://schemas.openxmlformats.org/drawingml/2006/table">
                <a:tbl>
                  <a:tblPr firstRow="1" firstCol="1" bandRow="1">
                    <a:tableStyleId>{5C22544A-7EE6-4342-B048-85BDC9FD1C3A}</a:tableStyleId>
                  </a:tblPr>
                  <a:tblGrid>
                    <a:gridCol w="944017"/>
                    <a:gridCol w="1179955"/>
                    <a:gridCol w="1192083"/>
                    <a:gridCol w="991741"/>
                    <a:gridCol w="1030349"/>
                    <a:gridCol w="1030984"/>
                    <a:gridCol w="1052129"/>
                  </a:tblGrid>
                  <a:tr h="924814">
                    <a:tc>
                      <a:txBody>
                        <a:bodyPr/>
                        <a:lstStyle/>
                        <a:p>
                          <a:pPr marL="0" marR="0" algn="ctr">
                            <a:lnSpc>
                              <a:spcPct val="150000"/>
                            </a:lnSpc>
                            <a:spcBef>
                              <a:spcPts val="0"/>
                            </a:spcBef>
                            <a:spcAft>
                              <a:spcPts val="0"/>
                            </a:spcAft>
                          </a:pPr>
                          <a:r>
                            <a:rPr lang="en-US" sz="2000" dirty="0">
                              <a:solidFill>
                                <a:schemeClr val="tx1"/>
                              </a:solidFill>
                              <a:effectLst/>
                            </a:rPr>
                            <a:t>n</a:t>
                          </a:r>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c>
                      <a:txBody>
                        <a:bodyPr/>
                        <a:lstStyle/>
                        <a:p>
                          <a:pPr marL="0" marR="0" algn="ctr">
                            <a:lnSpc>
                              <a:spcPct val="150000"/>
                            </a:lnSpc>
                            <a:spcBef>
                              <a:spcPts val="0"/>
                            </a:spcBef>
                            <a:spcAft>
                              <a:spcPts val="0"/>
                            </a:spcAft>
                          </a:pPr>
                          <a:r>
                            <a:rPr lang="en-US" sz="2000" dirty="0">
                              <a:solidFill>
                                <a:schemeClr val="tx1"/>
                              </a:solidFill>
                              <a:effectLst/>
                            </a:rPr>
                            <a:t>Parameter</a:t>
                          </a:r>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c>
                      <a:txBody>
                        <a:bodyPr/>
                        <a:lstStyle/>
                        <a:p>
                          <a:endParaRPr lang="en-US"/>
                        </a:p>
                      </a:txBody>
                      <a:tcPr marL="10286" marR="10286" marT="0" marB="0" anchor="ctr">
                        <a:blipFill rotWithShape="0">
                          <a:blip r:embed="rId2"/>
                          <a:stretch>
                            <a:fillRect l="-179487" t="-658" r="-347692" b="-469079"/>
                          </a:stretch>
                        </a:blipFill>
                      </a:tcPr>
                    </a:tc>
                    <a:tc>
                      <a:txBody>
                        <a:bodyPr/>
                        <a:lstStyle/>
                        <a:p>
                          <a:endParaRPr lang="en-US"/>
                        </a:p>
                      </a:txBody>
                      <a:tcPr marL="10286" marR="10286" marT="0" marB="0" anchor="ctr">
                        <a:blipFill rotWithShape="0">
                          <a:blip r:embed="rId2"/>
                          <a:stretch>
                            <a:fillRect l="-334356" t="-658" r="-315951" b="-469079"/>
                          </a:stretch>
                        </a:blipFill>
                      </a:tcPr>
                    </a:tc>
                    <a:tc>
                      <a:txBody>
                        <a:bodyPr/>
                        <a:lstStyle/>
                        <a:p>
                          <a:endParaRPr lang="en-US"/>
                        </a:p>
                      </a:txBody>
                      <a:tcPr marL="10286" marR="10286" marT="0" marB="0" anchor="ctr">
                        <a:blipFill rotWithShape="0">
                          <a:blip r:embed="rId2"/>
                          <a:stretch>
                            <a:fillRect l="-418935" t="-658" r="-204734" b="-469079"/>
                          </a:stretch>
                        </a:blipFill>
                      </a:tcPr>
                    </a:tc>
                    <a:tc>
                      <a:txBody>
                        <a:bodyPr/>
                        <a:lstStyle/>
                        <a:p>
                          <a:pPr marL="0" marR="0" algn="ctr">
                            <a:lnSpc>
                              <a:spcPct val="150000"/>
                            </a:lnSpc>
                            <a:spcBef>
                              <a:spcPts val="0"/>
                            </a:spcBef>
                            <a:spcAft>
                              <a:spcPts val="0"/>
                            </a:spcAft>
                          </a:pPr>
                          <a:r>
                            <a:rPr lang="en-US" sz="2000" dirty="0">
                              <a:solidFill>
                                <a:schemeClr val="tx1"/>
                              </a:solidFill>
                              <a:effectLst/>
                            </a:rPr>
                            <a:t>Standard</a:t>
                          </a:r>
                        </a:p>
                        <a:p>
                          <a:pPr marL="0" marR="0" algn="ctr">
                            <a:lnSpc>
                              <a:spcPct val="150000"/>
                            </a:lnSpc>
                            <a:spcBef>
                              <a:spcPts val="0"/>
                            </a:spcBef>
                            <a:spcAft>
                              <a:spcPts val="0"/>
                            </a:spcAft>
                          </a:pPr>
                          <a:r>
                            <a:rPr lang="en-US" sz="2000" dirty="0">
                              <a:solidFill>
                                <a:schemeClr val="tx1"/>
                              </a:solidFill>
                              <a:effectLst/>
                            </a:rPr>
                            <a:t>Error</a:t>
                          </a:r>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c>
                      <a:txBody>
                        <a:bodyPr/>
                        <a:lstStyle/>
                        <a:p>
                          <a:pPr marL="0" marR="0" algn="ctr">
                            <a:lnSpc>
                              <a:spcPct val="150000"/>
                            </a:lnSpc>
                            <a:spcBef>
                              <a:spcPts val="0"/>
                            </a:spcBef>
                            <a:spcAft>
                              <a:spcPts val="0"/>
                            </a:spcAft>
                          </a:pPr>
                          <a:r>
                            <a:rPr lang="en-US" sz="2000" dirty="0">
                              <a:solidFill>
                                <a:schemeClr val="tx1"/>
                              </a:solidFill>
                              <a:effectLst/>
                            </a:rPr>
                            <a:t>Coverage</a:t>
                          </a:r>
                        </a:p>
                        <a:p>
                          <a:pPr marL="0" marR="0" algn="ctr">
                            <a:lnSpc>
                              <a:spcPct val="150000"/>
                            </a:lnSpc>
                            <a:spcBef>
                              <a:spcPts val="0"/>
                            </a:spcBef>
                            <a:spcAft>
                              <a:spcPts val="0"/>
                            </a:spcAft>
                          </a:pPr>
                          <a:r>
                            <a:rPr lang="en-US" sz="2000" dirty="0">
                              <a:solidFill>
                                <a:schemeClr val="tx1"/>
                              </a:solidFill>
                              <a:effectLst/>
                            </a:rPr>
                            <a:t>95% CI</a:t>
                          </a:r>
                          <a:endParaRPr lang="en-US" sz="2000" dirty="0">
                            <a:solidFill>
                              <a:schemeClr val="tx1"/>
                            </a:solidFill>
                            <a:effectLst/>
                            <a:latin typeface="Calibri"/>
                            <a:ea typeface="Calibri"/>
                            <a:cs typeface="Times New Roman"/>
                          </a:endParaRPr>
                        </a:p>
                      </a:txBody>
                      <a:tcPr marL="10286" marR="10286" marT="0" marB="0" anchor="ctr">
                        <a:solidFill>
                          <a:schemeClr val="bg1">
                            <a:lumMod val="75000"/>
                          </a:schemeClr>
                        </a:solidFill>
                      </a:tcPr>
                    </a:tc>
                  </a:tr>
                  <a:tr h="350520">
                    <a:tc rowSpan="2">
                      <a:txBody>
                        <a:bodyPr/>
                        <a:lstStyle/>
                        <a:p>
                          <a:endParaRPr lang="en-US"/>
                        </a:p>
                      </a:txBody>
                      <a:tcPr marL="10286" marR="10286" marT="0" marB="0" anchor="b">
                        <a:blipFill rotWithShape="0">
                          <a:blip r:embed="rId2"/>
                          <a:stretch>
                            <a:fillRect l="-645" t="-133043" r="-688387" b="-520000"/>
                          </a:stretch>
                        </a:blipFill>
                      </a:tcPr>
                    </a:tc>
                    <a:tc>
                      <a:txBody>
                        <a:bodyPr/>
                        <a:lstStyle/>
                        <a:p>
                          <a:endParaRPr lang="en-US"/>
                        </a:p>
                      </a:txBody>
                      <a:tcPr marL="10286" marR="10286" marT="0" marB="0" anchor="b">
                        <a:blipFill rotWithShape="0">
                          <a:blip r:embed="rId2"/>
                          <a:stretch>
                            <a:fillRect l="-80412" t="-263793" r="-450000" b="-1129310"/>
                          </a:stretch>
                        </a:blipFill>
                      </a:tcPr>
                    </a:tc>
                    <a:tc>
                      <a:txBody>
                        <a:bodyPr/>
                        <a:lstStyle/>
                        <a:p>
                          <a:pPr marL="0" marR="0" algn="ctr">
                            <a:lnSpc>
                              <a:spcPct val="115000"/>
                            </a:lnSpc>
                            <a:spcBef>
                              <a:spcPts val="0"/>
                            </a:spcBef>
                            <a:spcAft>
                              <a:spcPts val="0"/>
                            </a:spcAft>
                          </a:pPr>
                          <a:r>
                            <a:rPr lang="en-US" sz="2000">
                              <a:effectLst/>
                            </a:rPr>
                            <a:t>0.1</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0.1032</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0.0032</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0.2788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0.9595</a:t>
                          </a:r>
                          <a:endParaRPr lang="en-US" sz="2000">
                            <a:effectLst/>
                            <a:latin typeface="Calibri"/>
                            <a:ea typeface="Calibri"/>
                            <a:cs typeface="Times New Roman"/>
                          </a:endParaRPr>
                        </a:p>
                      </a:txBody>
                      <a:tcPr marL="10286" marR="10286" marT="0" marB="0" anchor="ctr">
                        <a:noFill/>
                      </a:tcPr>
                    </a:tc>
                  </a:tr>
                  <a:tr h="350520">
                    <a:tc vMerge="1">
                      <a:txBody>
                        <a:bodyPr/>
                        <a:lstStyle/>
                        <a:p>
                          <a:endParaRPr lang="en-US"/>
                        </a:p>
                      </a:txBody>
                      <a:tcPr/>
                    </a:tc>
                    <a:tc>
                      <a:txBody>
                        <a:bodyPr/>
                        <a:lstStyle/>
                        <a:p>
                          <a:endParaRPr lang="en-US"/>
                        </a:p>
                      </a:txBody>
                      <a:tcPr marL="10286" marR="10286" marT="0" marB="0" anchor="b">
                        <a:blipFill rotWithShape="0">
                          <a:blip r:embed="rId2"/>
                          <a:stretch>
                            <a:fillRect l="-80412" t="-370175" r="-450000" b="-1049123"/>
                          </a:stretch>
                        </a:blipFill>
                      </a:tcPr>
                    </a:tc>
                    <a:tc>
                      <a:txBody>
                        <a:bodyPr/>
                        <a:lstStyle/>
                        <a:p>
                          <a:pPr marL="0" marR="0" algn="ctr">
                            <a:lnSpc>
                              <a:spcPct val="115000"/>
                            </a:lnSpc>
                            <a:spcBef>
                              <a:spcPts val="0"/>
                            </a:spcBef>
                            <a:spcAft>
                              <a:spcPts val="0"/>
                            </a:spcAft>
                          </a:pPr>
                          <a:r>
                            <a:rPr lang="en-US" sz="2000" dirty="0">
                              <a:effectLst/>
                            </a:rPr>
                            <a:t>0.4</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0.4036</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0.0036</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0.3096</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0.9577</a:t>
                          </a:r>
                          <a:endParaRPr lang="en-US" sz="2000">
                            <a:effectLst/>
                            <a:latin typeface="Calibri"/>
                            <a:ea typeface="Calibri"/>
                            <a:cs typeface="Times New Roman"/>
                          </a:endParaRPr>
                        </a:p>
                      </a:txBody>
                      <a:tcPr marL="10286" marR="10286" marT="0" marB="0" anchor="ctr">
                        <a:noFill/>
                      </a:tcPr>
                    </a:tc>
                  </a:tr>
                  <a:tr h="350520">
                    <a:tc>
                      <a:txBody>
                        <a:bodyPr/>
                        <a:lstStyle/>
                        <a:p>
                          <a:endParaRPr lang="en-US" sz="2000" dirty="0">
                            <a:solidFill>
                              <a:schemeClr val="tx1"/>
                            </a:solidFill>
                            <a:effectLst/>
                            <a:latin typeface="Calibri"/>
                          </a:endParaRPr>
                        </a:p>
                      </a:txBody>
                      <a:tcPr marL="10286" marR="10286" marT="0" marB="0" anchor="b">
                        <a:noFill/>
                      </a:tcPr>
                    </a:tc>
                    <a:tc>
                      <a:txBody>
                        <a:bodyPr/>
                        <a:lstStyle/>
                        <a:p>
                          <a:endParaRPr lang="en-US"/>
                        </a:p>
                      </a:txBody>
                      <a:tcPr marL="10286" marR="10286" marT="0" marB="0" anchor="b">
                        <a:blipFill rotWithShape="0">
                          <a:blip r:embed="rId2"/>
                          <a:stretch>
                            <a:fillRect l="-80412" t="-462069" r="-450000" b="-931034"/>
                          </a:stretch>
                        </a:blipFill>
                      </a:tcPr>
                    </a:tc>
                    <a:tc>
                      <a:txBody>
                        <a:bodyPr/>
                        <a:lstStyle/>
                        <a:p>
                          <a:pPr marL="0" marR="0" algn="ctr">
                            <a:lnSpc>
                              <a:spcPct val="115000"/>
                            </a:lnSpc>
                            <a:spcBef>
                              <a:spcPts val="0"/>
                            </a:spcBef>
                            <a:spcAft>
                              <a:spcPts val="0"/>
                            </a:spcAft>
                          </a:pPr>
                          <a:r>
                            <a:rPr lang="en-US" sz="2000">
                              <a:effectLst/>
                            </a:rPr>
                            <a:t>0.8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0.8087</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0.0087</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0.3542</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0.9575</a:t>
                          </a:r>
                          <a:endParaRPr lang="en-US" sz="2000">
                            <a:effectLst/>
                            <a:latin typeface="Calibri"/>
                            <a:ea typeface="Calibri"/>
                            <a:cs typeface="Times New Roman"/>
                          </a:endParaRPr>
                        </a:p>
                      </a:txBody>
                      <a:tcPr marL="10286" marR="10286" marT="0" marB="0" anchor="ctr">
                        <a:noFill/>
                      </a:tcPr>
                    </a:tc>
                  </a:tr>
                  <a:tr h="350520">
                    <a:tc>
                      <a:txBody>
                        <a:bodyPr/>
                        <a:lstStyle/>
                        <a:p>
                          <a:endParaRPr lang="en-US" sz="2000" dirty="0">
                            <a:solidFill>
                              <a:schemeClr val="tx1"/>
                            </a:solidFill>
                            <a:effectLst/>
                            <a:latin typeface="Calibri"/>
                          </a:endParaRPr>
                        </a:p>
                      </a:txBody>
                      <a:tcPr marL="10286" marR="10286" marT="0" marB="0" anchor="b">
                        <a:noFill/>
                      </a:tcPr>
                    </a:tc>
                    <a:tc>
                      <a:txBody>
                        <a:bodyPr/>
                        <a:lstStyle/>
                        <a:p>
                          <a:endParaRPr lang="en-US"/>
                        </a:p>
                      </a:txBody>
                      <a:tcPr marL="10286" marR="10286" marT="0" marB="0" anchor="b">
                        <a:blipFill rotWithShape="0">
                          <a:blip r:embed="rId2"/>
                          <a:stretch>
                            <a:fillRect l="-80412" t="-571930" r="-450000" b="-847368"/>
                          </a:stretch>
                        </a:blipFill>
                      </a:tcPr>
                    </a:tc>
                    <a:tc>
                      <a:txBody>
                        <a:bodyPr/>
                        <a:lstStyle/>
                        <a:p>
                          <a:pPr marL="0" marR="0" algn="ctr">
                            <a:lnSpc>
                              <a:spcPct val="115000"/>
                            </a:lnSpc>
                            <a:spcBef>
                              <a:spcPts val="0"/>
                            </a:spcBef>
                            <a:spcAft>
                              <a:spcPts val="0"/>
                            </a:spcAft>
                          </a:pPr>
                          <a:r>
                            <a:rPr lang="en-US" sz="2000">
                              <a:effectLst/>
                            </a:rPr>
                            <a:t>1.5</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1.5242</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0.0242</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0.9986</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0.9560</a:t>
                          </a:r>
                          <a:endParaRPr lang="en-US" sz="2000">
                            <a:effectLst/>
                            <a:latin typeface="Calibri"/>
                            <a:ea typeface="Calibri"/>
                            <a:cs typeface="Times New Roman"/>
                          </a:endParaRPr>
                        </a:p>
                      </a:txBody>
                      <a:tcPr marL="10286" marR="10286" marT="0" marB="0" anchor="ctr">
                        <a:noFill/>
                      </a:tcPr>
                    </a:tc>
                  </a:tr>
                  <a:tr h="350520">
                    <a:tc rowSpan="2">
                      <a:txBody>
                        <a:bodyPr/>
                        <a:lstStyle/>
                        <a:p>
                          <a:endParaRPr lang="en-US"/>
                        </a:p>
                      </a:txBody>
                      <a:tcPr marL="10286" marR="10286" marT="0" marB="0" anchor="b">
                        <a:blipFill rotWithShape="0">
                          <a:blip r:embed="rId2"/>
                          <a:stretch>
                            <a:fillRect l="-645" t="-333043" r="-688387" b="-320000"/>
                          </a:stretch>
                        </a:blipFill>
                      </a:tcPr>
                    </a:tc>
                    <a:tc>
                      <a:txBody>
                        <a:bodyPr/>
                        <a:lstStyle/>
                        <a:p>
                          <a:endParaRPr lang="en-US"/>
                        </a:p>
                      </a:txBody>
                      <a:tcPr marL="10286" marR="10286" marT="0" marB="0" anchor="b">
                        <a:blipFill rotWithShape="0">
                          <a:blip r:embed="rId2"/>
                          <a:stretch>
                            <a:fillRect l="-80412" t="-660345" r="-450000" b="-732759"/>
                          </a:stretch>
                        </a:blipFill>
                      </a:tcPr>
                    </a:tc>
                    <a:tc>
                      <a:txBody>
                        <a:bodyPr/>
                        <a:lstStyle/>
                        <a:p>
                          <a:pPr marL="0" marR="0" algn="ctr">
                            <a:lnSpc>
                              <a:spcPct val="115000"/>
                            </a:lnSpc>
                            <a:spcBef>
                              <a:spcPts val="0"/>
                            </a:spcBef>
                            <a:spcAft>
                              <a:spcPts val="0"/>
                            </a:spcAft>
                          </a:pPr>
                          <a:r>
                            <a:rPr lang="en-US" sz="2000">
                              <a:effectLst/>
                            </a:rPr>
                            <a:t>0.1</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0.1008</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0.0008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0.2149</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0.9548</a:t>
                          </a:r>
                          <a:endParaRPr lang="en-US" sz="2000">
                            <a:effectLst/>
                            <a:latin typeface="Calibri"/>
                            <a:ea typeface="Calibri"/>
                            <a:cs typeface="Times New Roman"/>
                          </a:endParaRPr>
                        </a:p>
                      </a:txBody>
                      <a:tcPr marL="10286" marR="10286" marT="0" marB="0" anchor="ctr">
                        <a:noFill/>
                      </a:tcPr>
                    </a:tc>
                  </a:tr>
                  <a:tr h="350520">
                    <a:tc vMerge="1">
                      <a:txBody>
                        <a:bodyPr/>
                        <a:lstStyle/>
                        <a:p>
                          <a:endParaRPr lang="en-US"/>
                        </a:p>
                      </a:txBody>
                      <a:tcPr/>
                    </a:tc>
                    <a:tc>
                      <a:txBody>
                        <a:bodyPr/>
                        <a:lstStyle/>
                        <a:p>
                          <a:endParaRPr lang="en-US"/>
                        </a:p>
                      </a:txBody>
                      <a:tcPr marL="10286" marR="10286" marT="0" marB="0" anchor="b">
                        <a:blipFill rotWithShape="0">
                          <a:blip r:embed="rId2"/>
                          <a:stretch>
                            <a:fillRect l="-80412" t="-773684" r="-450000" b="-645614"/>
                          </a:stretch>
                        </a:blipFill>
                      </a:tcPr>
                    </a:tc>
                    <a:tc>
                      <a:txBody>
                        <a:bodyPr/>
                        <a:lstStyle/>
                        <a:p>
                          <a:pPr marL="0" marR="0" algn="ctr">
                            <a:lnSpc>
                              <a:spcPct val="115000"/>
                            </a:lnSpc>
                            <a:spcBef>
                              <a:spcPts val="0"/>
                            </a:spcBef>
                            <a:spcAft>
                              <a:spcPts val="0"/>
                            </a:spcAft>
                          </a:pPr>
                          <a:r>
                            <a:rPr lang="en-US" sz="2000">
                              <a:effectLst/>
                            </a:rPr>
                            <a:t>0.4</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0.4050</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0.0049</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0.2388</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0.9524</a:t>
                          </a:r>
                          <a:endParaRPr lang="en-US" sz="2000" dirty="0">
                            <a:effectLst/>
                            <a:latin typeface="Calibri"/>
                            <a:ea typeface="Calibri"/>
                            <a:cs typeface="Times New Roman"/>
                          </a:endParaRPr>
                        </a:p>
                      </a:txBody>
                      <a:tcPr marL="10286" marR="10286" marT="0" marB="0" anchor="ctr">
                        <a:noFill/>
                      </a:tcPr>
                    </a:tc>
                  </a:tr>
                  <a:tr h="350520">
                    <a:tc>
                      <a:txBody>
                        <a:bodyPr/>
                        <a:lstStyle/>
                        <a:p>
                          <a:endParaRPr lang="en-US" sz="2000" dirty="0">
                            <a:solidFill>
                              <a:schemeClr val="tx1"/>
                            </a:solidFill>
                            <a:effectLst/>
                            <a:latin typeface="Calibri"/>
                          </a:endParaRPr>
                        </a:p>
                      </a:txBody>
                      <a:tcPr marL="10286" marR="10286" marT="0" marB="0" anchor="b">
                        <a:noFill/>
                      </a:tcPr>
                    </a:tc>
                    <a:tc>
                      <a:txBody>
                        <a:bodyPr/>
                        <a:lstStyle/>
                        <a:p>
                          <a:endParaRPr lang="en-US"/>
                        </a:p>
                      </a:txBody>
                      <a:tcPr marL="10286" marR="10286" marT="0" marB="0" anchor="b">
                        <a:blipFill rotWithShape="0">
                          <a:blip r:embed="rId2"/>
                          <a:stretch>
                            <a:fillRect l="-80412" t="-858621" r="-450000" b="-534483"/>
                          </a:stretch>
                        </a:blipFill>
                      </a:tcPr>
                    </a:tc>
                    <a:tc>
                      <a:txBody>
                        <a:bodyPr/>
                        <a:lstStyle/>
                        <a:p>
                          <a:pPr marL="0" marR="0" algn="ctr">
                            <a:lnSpc>
                              <a:spcPct val="115000"/>
                            </a:lnSpc>
                            <a:spcBef>
                              <a:spcPts val="0"/>
                            </a:spcBef>
                            <a:spcAft>
                              <a:spcPts val="0"/>
                            </a:spcAft>
                          </a:pPr>
                          <a:r>
                            <a:rPr lang="en-US" sz="2000">
                              <a:effectLst/>
                            </a:rPr>
                            <a:t>0.8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0.8081</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0.0081</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0.2733</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0.9557</a:t>
                          </a:r>
                          <a:endParaRPr lang="en-US" sz="2000" dirty="0">
                            <a:effectLst/>
                            <a:latin typeface="Calibri"/>
                            <a:ea typeface="Calibri"/>
                            <a:cs typeface="Times New Roman"/>
                          </a:endParaRPr>
                        </a:p>
                      </a:txBody>
                      <a:tcPr marL="10286" marR="10286" marT="0" marB="0" anchor="ctr">
                        <a:noFill/>
                      </a:tcPr>
                    </a:tc>
                  </a:tr>
                  <a:tr h="350520">
                    <a:tc>
                      <a:txBody>
                        <a:bodyPr/>
                        <a:lstStyle/>
                        <a:p>
                          <a:endParaRPr lang="en-US" sz="2000" dirty="0">
                            <a:solidFill>
                              <a:schemeClr val="tx1"/>
                            </a:solidFill>
                            <a:effectLst/>
                            <a:latin typeface="Calibri"/>
                          </a:endParaRPr>
                        </a:p>
                      </a:txBody>
                      <a:tcPr marL="10286" marR="10286" marT="0" marB="0" anchor="b">
                        <a:noFill/>
                      </a:tcPr>
                    </a:tc>
                    <a:tc>
                      <a:txBody>
                        <a:bodyPr/>
                        <a:lstStyle/>
                        <a:p>
                          <a:endParaRPr lang="en-US"/>
                        </a:p>
                      </a:txBody>
                      <a:tcPr marL="10286" marR="10286" marT="0" marB="0" anchor="b">
                        <a:blipFill rotWithShape="0">
                          <a:blip r:embed="rId2"/>
                          <a:stretch>
                            <a:fillRect l="-80412" t="-958621" r="-450000" b="-434483"/>
                          </a:stretch>
                        </a:blipFill>
                      </a:tcPr>
                    </a:tc>
                    <a:tc>
                      <a:txBody>
                        <a:bodyPr/>
                        <a:lstStyle/>
                        <a:p>
                          <a:pPr marL="0" marR="0" algn="ctr">
                            <a:lnSpc>
                              <a:spcPct val="115000"/>
                            </a:lnSpc>
                            <a:spcBef>
                              <a:spcPts val="0"/>
                            </a:spcBef>
                            <a:spcAft>
                              <a:spcPts val="0"/>
                            </a:spcAft>
                          </a:pPr>
                          <a:r>
                            <a:rPr lang="en-US" sz="2000">
                              <a:effectLst/>
                            </a:rPr>
                            <a:t>1.5</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1.5158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0.0158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0.3072</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0.9537</a:t>
                          </a:r>
                          <a:endParaRPr lang="en-US" sz="2000" dirty="0">
                            <a:effectLst/>
                            <a:latin typeface="Calibri"/>
                            <a:ea typeface="Calibri"/>
                            <a:cs typeface="Times New Roman"/>
                          </a:endParaRPr>
                        </a:p>
                      </a:txBody>
                      <a:tcPr marL="10286" marR="10286" marT="0" marB="0" anchor="ctr">
                        <a:noFill/>
                      </a:tcPr>
                    </a:tc>
                  </a:tr>
                  <a:tr h="350520">
                    <a:tc rowSpan="2">
                      <a:txBody>
                        <a:bodyPr/>
                        <a:lstStyle/>
                        <a:p>
                          <a:endParaRPr lang="en-US"/>
                        </a:p>
                      </a:txBody>
                      <a:tcPr marL="10286" marR="10286" marT="0" marB="0" anchor="b">
                        <a:blipFill rotWithShape="0">
                          <a:blip r:embed="rId2"/>
                          <a:stretch>
                            <a:fillRect l="-645" t="-533913" r="-688387" b="-119130"/>
                          </a:stretch>
                        </a:blipFill>
                      </a:tcPr>
                    </a:tc>
                    <a:tc>
                      <a:txBody>
                        <a:bodyPr/>
                        <a:lstStyle/>
                        <a:p>
                          <a:endParaRPr lang="en-US"/>
                        </a:p>
                      </a:txBody>
                      <a:tcPr marL="10286" marR="10286" marT="0" marB="0" anchor="b">
                        <a:blipFill rotWithShape="0">
                          <a:blip r:embed="rId2"/>
                          <a:stretch>
                            <a:fillRect l="-80412" t="-1077193" r="-450000" b="-342105"/>
                          </a:stretch>
                        </a:blipFill>
                      </a:tcPr>
                    </a:tc>
                    <a:tc>
                      <a:txBody>
                        <a:bodyPr/>
                        <a:lstStyle/>
                        <a:p>
                          <a:pPr marL="0" marR="0" algn="ctr">
                            <a:lnSpc>
                              <a:spcPct val="115000"/>
                            </a:lnSpc>
                            <a:spcBef>
                              <a:spcPts val="0"/>
                            </a:spcBef>
                            <a:spcAft>
                              <a:spcPts val="0"/>
                            </a:spcAft>
                          </a:pPr>
                          <a:r>
                            <a:rPr lang="en-US" sz="2000">
                              <a:effectLst/>
                            </a:rPr>
                            <a:t>0.1</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0.0996</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-0.0005</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0.1348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0.9514</a:t>
                          </a:r>
                          <a:endParaRPr lang="en-US" sz="2000" dirty="0">
                            <a:effectLst/>
                            <a:latin typeface="Calibri"/>
                            <a:ea typeface="Calibri"/>
                            <a:cs typeface="Times New Roman"/>
                          </a:endParaRPr>
                        </a:p>
                      </a:txBody>
                      <a:tcPr marL="10286" marR="10286" marT="0" marB="0" anchor="ctr">
                        <a:noFill/>
                      </a:tcPr>
                    </a:tc>
                  </a:tr>
                  <a:tr h="350520">
                    <a:tc vMerge="1">
                      <a:txBody>
                        <a:bodyPr/>
                        <a:lstStyle/>
                        <a:p>
                          <a:endParaRPr lang="en-US"/>
                        </a:p>
                      </a:txBody>
                      <a:tcPr/>
                    </a:tc>
                    <a:tc>
                      <a:txBody>
                        <a:bodyPr/>
                        <a:lstStyle/>
                        <a:p>
                          <a:endParaRPr lang="en-US"/>
                        </a:p>
                      </a:txBody>
                      <a:tcPr marL="10286" marR="10286" marT="0" marB="0" anchor="b">
                        <a:blipFill rotWithShape="0">
                          <a:blip r:embed="rId2"/>
                          <a:stretch>
                            <a:fillRect l="-80412" t="-1156897" r="-450000" b="-236207"/>
                          </a:stretch>
                        </a:blipFill>
                      </a:tcPr>
                    </a:tc>
                    <a:tc>
                      <a:txBody>
                        <a:bodyPr/>
                        <a:lstStyle/>
                        <a:p>
                          <a:pPr marL="0" marR="0" algn="ctr">
                            <a:lnSpc>
                              <a:spcPct val="115000"/>
                            </a:lnSpc>
                            <a:spcBef>
                              <a:spcPts val="0"/>
                            </a:spcBef>
                            <a:spcAft>
                              <a:spcPts val="0"/>
                            </a:spcAft>
                          </a:pPr>
                          <a:r>
                            <a:rPr lang="en-US" sz="2000">
                              <a:effectLst/>
                            </a:rPr>
                            <a:t>0.4</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0.4013</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0.0013</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0.1493</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0.9502</a:t>
                          </a:r>
                          <a:endParaRPr lang="en-US" sz="2000" dirty="0">
                            <a:effectLst/>
                            <a:latin typeface="Calibri"/>
                            <a:ea typeface="Calibri"/>
                            <a:cs typeface="Times New Roman"/>
                          </a:endParaRPr>
                        </a:p>
                      </a:txBody>
                      <a:tcPr marL="10286" marR="10286" marT="0" marB="0" anchor="ctr">
                        <a:noFill/>
                      </a:tcPr>
                    </a:tc>
                  </a:tr>
                  <a:tr h="350520">
                    <a:tc>
                      <a:txBody>
                        <a:bodyPr/>
                        <a:lstStyle/>
                        <a:p>
                          <a:endParaRPr lang="en-US" sz="2000" dirty="0">
                            <a:solidFill>
                              <a:schemeClr val="tx1"/>
                            </a:solidFill>
                            <a:effectLst/>
                            <a:latin typeface="Calibri"/>
                          </a:endParaRPr>
                        </a:p>
                      </a:txBody>
                      <a:tcPr marL="10286" marR="10286" marT="0" marB="0" anchor="b">
                        <a:noFill/>
                      </a:tcPr>
                    </a:tc>
                    <a:tc>
                      <a:txBody>
                        <a:bodyPr/>
                        <a:lstStyle/>
                        <a:p>
                          <a:endParaRPr lang="en-US"/>
                        </a:p>
                      </a:txBody>
                      <a:tcPr marL="10286" marR="10286" marT="0" marB="0" anchor="b">
                        <a:blipFill rotWithShape="0">
                          <a:blip r:embed="rId2"/>
                          <a:stretch>
                            <a:fillRect l="-80412" t="-1278947" r="-450000" b="-140351"/>
                          </a:stretch>
                        </a:blipFill>
                      </a:tcPr>
                    </a:tc>
                    <a:tc>
                      <a:txBody>
                        <a:bodyPr/>
                        <a:lstStyle/>
                        <a:p>
                          <a:pPr marL="0" marR="0" algn="ctr">
                            <a:lnSpc>
                              <a:spcPct val="115000"/>
                            </a:lnSpc>
                            <a:spcBef>
                              <a:spcPts val="0"/>
                            </a:spcBef>
                            <a:spcAft>
                              <a:spcPts val="0"/>
                            </a:spcAft>
                          </a:pPr>
                          <a:r>
                            <a:rPr lang="en-US" sz="2000">
                              <a:effectLst/>
                            </a:rPr>
                            <a:t>0.8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0.8030</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0.0030</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0.1710</a:t>
                          </a:r>
                          <a:endParaRPr lang="en-US" sz="2000" dirty="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0.9523</a:t>
                          </a:r>
                          <a:endParaRPr lang="en-US" sz="2000" dirty="0">
                            <a:effectLst/>
                            <a:latin typeface="Calibri"/>
                            <a:ea typeface="Calibri"/>
                            <a:cs typeface="Times New Roman"/>
                          </a:endParaRPr>
                        </a:p>
                      </a:txBody>
                      <a:tcPr marL="10286" marR="10286" marT="0" marB="0" anchor="ctr">
                        <a:noFill/>
                      </a:tcPr>
                    </a:tc>
                  </a:tr>
                  <a:tr h="350520">
                    <a:tc>
                      <a:txBody>
                        <a:bodyPr/>
                        <a:lstStyle/>
                        <a:p>
                          <a:endParaRPr lang="en-US" sz="2000">
                            <a:solidFill>
                              <a:schemeClr val="tx1"/>
                            </a:solidFill>
                            <a:effectLst/>
                            <a:latin typeface="Calibri"/>
                          </a:endParaRPr>
                        </a:p>
                      </a:txBody>
                      <a:tcPr marL="10286" marR="10286" marT="0" marB="0" anchor="b">
                        <a:noFill/>
                      </a:tcPr>
                    </a:tc>
                    <a:tc>
                      <a:txBody>
                        <a:bodyPr/>
                        <a:lstStyle/>
                        <a:p>
                          <a:endParaRPr lang="en-US"/>
                        </a:p>
                      </a:txBody>
                      <a:tcPr marL="10286" marR="10286" marT="0" marB="0" anchor="b">
                        <a:blipFill rotWithShape="0">
                          <a:blip r:embed="rId2"/>
                          <a:stretch>
                            <a:fillRect l="-80412" t="-1355172" r="-450000" b="-37931"/>
                          </a:stretch>
                        </a:blipFill>
                      </a:tcPr>
                    </a:tc>
                    <a:tc>
                      <a:txBody>
                        <a:bodyPr/>
                        <a:lstStyle/>
                        <a:p>
                          <a:pPr marL="0" marR="0" algn="ctr">
                            <a:lnSpc>
                              <a:spcPct val="115000"/>
                            </a:lnSpc>
                            <a:spcBef>
                              <a:spcPts val="0"/>
                            </a:spcBef>
                            <a:spcAft>
                              <a:spcPts val="0"/>
                            </a:spcAft>
                          </a:pPr>
                          <a:r>
                            <a:rPr lang="en-US" sz="2000">
                              <a:effectLst/>
                            </a:rPr>
                            <a:t>1.5</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1.5089</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0.0089</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a:effectLst/>
                            </a:rPr>
                            <a:t>0.1918</a:t>
                          </a:r>
                          <a:endParaRPr lang="en-US" sz="2000">
                            <a:effectLst/>
                            <a:latin typeface="Calibri"/>
                            <a:ea typeface="Calibri"/>
                            <a:cs typeface="Times New Roman"/>
                          </a:endParaRPr>
                        </a:p>
                      </a:txBody>
                      <a:tcPr marL="10286" marR="10286" marT="0" marB="0" anchor="ctr">
                        <a:noFill/>
                      </a:tcPr>
                    </a:tc>
                    <a:tc>
                      <a:txBody>
                        <a:bodyPr/>
                        <a:lstStyle/>
                        <a:p>
                          <a:pPr marL="0" marR="0" algn="ctr">
                            <a:spcBef>
                              <a:spcPts val="0"/>
                            </a:spcBef>
                            <a:spcAft>
                              <a:spcPts val="0"/>
                            </a:spcAft>
                          </a:pPr>
                          <a:r>
                            <a:rPr lang="en-US" sz="2000" dirty="0">
                              <a:effectLst/>
                            </a:rPr>
                            <a:t>0.9535</a:t>
                          </a:r>
                          <a:endParaRPr lang="en-US" sz="2000" dirty="0">
                            <a:effectLst/>
                            <a:latin typeface="Calibri"/>
                            <a:ea typeface="Calibri"/>
                            <a:cs typeface="Times New Roman"/>
                          </a:endParaRPr>
                        </a:p>
                      </a:txBody>
                      <a:tcPr marL="10286" marR="10286" marT="0" marB="0" anchor="ctr">
                        <a:noFill/>
                      </a:tcPr>
                    </a:tc>
                  </a:tr>
                </a:tbl>
              </a:graphicData>
            </a:graphic>
          </p:graphicFrame>
        </mc:Fallback>
      </mc:AlternateContent>
      <p:sp>
        <p:nvSpPr>
          <p:cNvPr id="6" name="Slide Number Placeholder 5"/>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35</a:t>
            </a:fld>
            <a:endParaRPr lang="en-US">
              <a:latin typeface="Gill Sans MT" panose="020B0502020104020203" pitchFamily="34" charset="0"/>
            </a:endParaRPr>
          </a:p>
        </p:txBody>
      </p:sp>
      <p:cxnSp>
        <p:nvCxnSpPr>
          <p:cNvPr id="8" name="Straight Connector 7"/>
          <p:cNvCxnSpPr/>
          <p:nvPr/>
        </p:nvCxnSpPr>
        <p:spPr>
          <a:xfrm>
            <a:off x="609600" y="2995550"/>
            <a:ext cx="7467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9600" y="4367150"/>
            <a:ext cx="7467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600" y="5867400"/>
            <a:ext cx="7467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346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85800"/>
          </a:xfrm>
        </p:spPr>
        <p:txBody>
          <a:bodyPr>
            <a:normAutofit fontScale="90000"/>
          </a:bodyPr>
          <a:lstStyle/>
          <a:p>
            <a:pPr algn="l"/>
            <a:r>
              <a:rPr lang="en-US" sz="3200" dirty="0" smtClean="0">
                <a:solidFill>
                  <a:srgbClr val="0000FF"/>
                </a:solidFill>
                <a:latin typeface="Gill Sans MT" panose="020B0502020104020203" pitchFamily="34" charset="0"/>
              </a:rPr>
              <a:t>Results : Simulation Study </a:t>
            </a:r>
            <a:r>
              <a:rPr lang="en-US" sz="3200" dirty="0">
                <a:solidFill>
                  <a:srgbClr val="0000FF"/>
                </a:solidFill>
                <a:latin typeface="Gill Sans MT" panose="020B0502020104020203" pitchFamily="34" charset="0"/>
              </a:rPr>
              <a:t>- two covariates contd</a:t>
            </a:r>
            <a:r>
              <a:rPr lang="en-US" sz="3200" dirty="0" smtClean="0">
                <a:solidFill>
                  <a:srgbClr val="0000FF"/>
                </a:solidFill>
                <a:latin typeface="Gill Sans MT" panose="020B0502020104020203" pitchFamily="34" charset="0"/>
              </a:rPr>
              <a:t>.</a:t>
            </a:r>
            <a:endParaRPr lang="en-US" sz="3200" dirty="0">
              <a:solidFill>
                <a:srgbClr val="0000FF"/>
              </a:solidFill>
              <a:latin typeface="Gill Sans MT" panose="020B0502020104020203" pitchFamily="34" charset="0"/>
            </a:endParaRPr>
          </a:p>
        </p:txBody>
      </p:sp>
      <p:sp>
        <p:nvSpPr>
          <p:cNvPr id="5" name="Rectangle 4"/>
          <p:cNvSpPr/>
          <p:nvPr/>
        </p:nvSpPr>
        <p:spPr>
          <a:xfrm>
            <a:off x="533400" y="6096000"/>
            <a:ext cx="8077200" cy="461665"/>
          </a:xfrm>
          <a:prstGeom prst="rect">
            <a:avLst/>
          </a:prstGeom>
        </p:spPr>
        <p:txBody>
          <a:bodyPr wrap="square">
            <a:spAutoFit/>
          </a:bodyPr>
          <a:lstStyle/>
          <a:p>
            <a:r>
              <a:rPr lang="en-US" sz="2400" dirty="0" smtClean="0">
                <a:latin typeface="Gill Sans MT" panose="020B0502020104020203" pitchFamily="34" charset="0"/>
              </a:rPr>
              <a:t>Continued Table 2</a:t>
            </a:r>
            <a:endParaRPr lang="en-US" sz="2400" i="1" dirty="0">
              <a:latin typeface="Gill Sans MT" panose="020B0502020104020203" pitchFamily="34"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539814281"/>
                  </p:ext>
                </p:extLst>
              </p:nvPr>
            </p:nvGraphicFramePr>
            <p:xfrm>
              <a:off x="457199" y="762000"/>
              <a:ext cx="8240881" cy="5013960"/>
            </p:xfrm>
            <a:graphic>
              <a:graphicData uri="http://schemas.openxmlformats.org/drawingml/2006/table">
                <a:tbl>
                  <a:tblPr firstRow="1" firstCol="1" bandRow="1">
                    <a:tableStyleId>{5C22544A-7EE6-4342-B048-85BDC9FD1C3A}</a:tableStyleId>
                  </a:tblPr>
                  <a:tblGrid>
                    <a:gridCol w="1029958"/>
                    <a:gridCol w="1314946"/>
                    <a:gridCol w="1324344"/>
                    <a:gridCol w="1106856"/>
                    <a:gridCol w="1148322"/>
                    <a:gridCol w="1146353"/>
                    <a:gridCol w="1170102"/>
                  </a:tblGrid>
                  <a:tr h="990600">
                    <a:tc>
                      <a:txBody>
                        <a:bodyPr/>
                        <a:lstStyle/>
                        <a:p>
                          <a:pPr marL="0" marR="0" algn="ctr">
                            <a:lnSpc>
                              <a:spcPct val="100000"/>
                            </a:lnSpc>
                            <a:spcBef>
                              <a:spcPts val="0"/>
                            </a:spcBef>
                            <a:spcAft>
                              <a:spcPts val="0"/>
                            </a:spcAft>
                          </a:pPr>
                          <a:r>
                            <a:rPr lang="en-US" sz="2200" dirty="0">
                              <a:solidFill>
                                <a:schemeClr val="tx1"/>
                              </a:solidFill>
                              <a:effectLst/>
                            </a:rPr>
                            <a:t>n</a:t>
                          </a:r>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c>
                      <a:txBody>
                        <a:bodyPr/>
                        <a:lstStyle/>
                        <a:p>
                          <a:pPr marL="0" marR="0" algn="ctr">
                            <a:lnSpc>
                              <a:spcPct val="100000"/>
                            </a:lnSpc>
                            <a:spcBef>
                              <a:spcPts val="0"/>
                            </a:spcBef>
                            <a:spcAft>
                              <a:spcPts val="0"/>
                            </a:spcAft>
                          </a:pPr>
                          <a:r>
                            <a:rPr lang="en-US" sz="2200" dirty="0">
                              <a:solidFill>
                                <a:schemeClr val="tx1"/>
                              </a:solidFill>
                              <a:effectLst/>
                            </a:rPr>
                            <a:t>Parameter</a:t>
                          </a:r>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c>
                      <a:txBody>
                        <a:bodyPr/>
                        <a:lstStyle/>
                        <a:p>
                          <a:pPr marL="0" marR="0" algn="ctr">
                            <a:lnSpc>
                              <a:spcPct val="100000"/>
                            </a:lnSpc>
                            <a:spcBef>
                              <a:spcPts val="0"/>
                            </a:spcBef>
                            <a:spcAft>
                              <a:spcPts val="0"/>
                            </a:spcAft>
                          </a:pPr>
                          <a:r>
                            <a:rPr lang="en-US" sz="2200" dirty="0" smtClean="0">
                              <a:solidFill>
                                <a:schemeClr val="tx1"/>
                              </a:solidFill>
                              <a:effectLst/>
                            </a:rPr>
                            <a:t>True Value</a:t>
                          </a:r>
                        </a:p>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a:solidFill>
                                          <a:schemeClr val="tx1"/>
                                        </a:solidFill>
                                        <a:effectLst/>
                                        <a:latin typeface="Cambria Math" panose="02040503050406030204" pitchFamily="18" charset="0"/>
                                      </a:rPr>
                                    </m:ctrlPr>
                                  </m:sSubPr>
                                  <m:e>
                                    <m:r>
                                      <a:rPr lang="en-US" sz="2200">
                                        <a:solidFill>
                                          <a:schemeClr val="tx1"/>
                                        </a:solidFill>
                                        <a:effectLst/>
                                        <a:latin typeface="Cambria Math"/>
                                      </a:rPr>
                                      <m:t>(</m:t>
                                    </m:r>
                                    <m:r>
                                      <a:rPr lang="en-US" sz="2200">
                                        <a:solidFill>
                                          <a:schemeClr val="tx1"/>
                                        </a:solidFill>
                                        <a:effectLst/>
                                        <a:latin typeface="Cambria Math"/>
                                      </a:rPr>
                                      <m:t>𝛽</m:t>
                                    </m:r>
                                  </m:e>
                                  <m:sub>
                                    <m:r>
                                      <a:rPr lang="en-US" sz="2200">
                                        <a:solidFill>
                                          <a:schemeClr val="tx1"/>
                                        </a:solidFill>
                                        <a:effectLst/>
                                        <a:latin typeface="Cambria Math"/>
                                      </a:rPr>
                                      <m:t>𝑖</m:t>
                                    </m:r>
                                  </m:sub>
                                </m:sSub>
                                <m:r>
                                  <a:rPr lang="en-US" sz="2200">
                                    <a:solidFill>
                                      <a:schemeClr val="tx1"/>
                                    </a:solidFill>
                                    <a:effectLst/>
                                    <a:latin typeface="Cambria Math"/>
                                  </a:rPr>
                                  <m:t>)</m:t>
                                </m:r>
                              </m:oMath>
                            </m:oMathPara>
                          </a14:m>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c>
                      <a:txBody>
                        <a:bodyPr/>
                        <a:lstStyle/>
                        <a:p>
                          <a:pPr marL="0" marR="0" algn="ctr">
                            <a:lnSpc>
                              <a:spcPct val="100000"/>
                            </a:lnSpc>
                            <a:spcBef>
                              <a:spcPts val="0"/>
                            </a:spcBef>
                            <a:spcAft>
                              <a:spcPts val="0"/>
                            </a:spcAft>
                          </a:pPr>
                          <a:r>
                            <a:rPr lang="en-US" sz="2200" dirty="0" smtClean="0">
                              <a:solidFill>
                                <a:schemeClr val="tx1"/>
                              </a:solidFill>
                              <a:effectLst/>
                            </a:rPr>
                            <a:t>Estimate</a:t>
                          </a:r>
                        </a:p>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a:solidFill>
                                          <a:schemeClr val="tx1"/>
                                        </a:solidFill>
                                        <a:effectLst/>
                                        <a:latin typeface="Cambria Math" panose="02040503050406030204" pitchFamily="18" charset="0"/>
                                      </a:rPr>
                                    </m:ctrlPr>
                                  </m:sSubPr>
                                  <m:e>
                                    <m:r>
                                      <a:rPr lang="en-US" sz="2200">
                                        <a:solidFill>
                                          <a:schemeClr val="tx1"/>
                                        </a:solidFill>
                                        <a:effectLst/>
                                        <a:latin typeface="Cambria Math"/>
                                      </a:rPr>
                                      <m:t>(</m:t>
                                    </m:r>
                                    <m:acc>
                                      <m:accPr>
                                        <m:chr m:val="̅"/>
                                        <m:ctrlPr>
                                          <a:rPr lang="en-US" sz="2200" i="1">
                                            <a:solidFill>
                                              <a:schemeClr val="tx1"/>
                                            </a:solidFill>
                                            <a:effectLst/>
                                            <a:latin typeface="Cambria Math" panose="02040503050406030204" pitchFamily="18" charset="0"/>
                                          </a:rPr>
                                        </m:ctrlPr>
                                      </m:accPr>
                                      <m:e>
                                        <m:r>
                                          <a:rPr lang="en-US" sz="2200">
                                            <a:solidFill>
                                              <a:schemeClr val="tx1"/>
                                            </a:solidFill>
                                            <a:effectLst/>
                                            <a:latin typeface="Cambria Math"/>
                                          </a:rPr>
                                          <m:t>𝛽</m:t>
                                        </m:r>
                                      </m:e>
                                    </m:acc>
                                  </m:e>
                                  <m:sub>
                                    <m:r>
                                      <a:rPr lang="en-US" sz="2200">
                                        <a:solidFill>
                                          <a:schemeClr val="tx1"/>
                                        </a:solidFill>
                                        <a:effectLst/>
                                        <a:latin typeface="Cambria Math"/>
                                      </a:rPr>
                                      <m:t>𝑖</m:t>
                                    </m:r>
                                  </m:sub>
                                </m:sSub>
                                <m:r>
                                  <a:rPr lang="en-US" sz="2200">
                                    <a:solidFill>
                                      <a:schemeClr val="tx1"/>
                                    </a:solidFill>
                                    <a:effectLst/>
                                    <a:latin typeface="Cambria Math"/>
                                  </a:rPr>
                                  <m:t>)</m:t>
                                </m:r>
                              </m:oMath>
                            </m:oMathPara>
                          </a14:m>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c>
                      <a:txBody>
                        <a:bodyPr/>
                        <a:lstStyle/>
                        <a:p>
                          <a:pPr marL="0" marR="0" algn="ctr">
                            <a:lnSpc>
                              <a:spcPct val="100000"/>
                            </a:lnSpc>
                            <a:spcBef>
                              <a:spcPts val="0"/>
                            </a:spcBef>
                            <a:spcAft>
                              <a:spcPts val="0"/>
                            </a:spcAft>
                          </a:pPr>
                          <a:r>
                            <a:rPr lang="en-US" sz="2200" dirty="0" smtClean="0">
                              <a:solidFill>
                                <a:schemeClr val="tx1"/>
                              </a:solidFill>
                              <a:effectLst/>
                            </a:rPr>
                            <a:t>Bias</a:t>
                          </a:r>
                        </a:p>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solidFill>
                                      <a:schemeClr val="tx1"/>
                                    </a:solidFill>
                                    <a:effectLst/>
                                    <a:latin typeface="Cambria Math"/>
                                  </a:rPr>
                                  <m:t>(</m:t>
                                </m:r>
                                <m:sSub>
                                  <m:sSubPr>
                                    <m:ctrlPr>
                                      <a:rPr lang="en-US" sz="2200" i="1">
                                        <a:solidFill>
                                          <a:schemeClr val="tx1"/>
                                        </a:solidFill>
                                        <a:effectLst/>
                                        <a:latin typeface="Cambria Math" panose="02040503050406030204" pitchFamily="18" charset="0"/>
                                      </a:rPr>
                                    </m:ctrlPr>
                                  </m:sSubPr>
                                  <m:e>
                                    <m:acc>
                                      <m:accPr>
                                        <m:chr m:val="̅"/>
                                        <m:ctrlPr>
                                          <a:rPr lang="en-US" sz="2200" i="1">
                                            <a:solidFill>
                                              <a:schemeClr val="tx1"/>
                                            </a:solidFill>
                                            <a:effectLst/>
                                            <a:latin typeface="Cambria Math" panose="02040503050406030204" pitchFamily="18" charset="0"/>
                                          </a:rPr>
                                        </m:ctrlPr>
                                      </m:accPr>
                                      <m:e>
                                        <m:r>
                                          <a:rPr lang="en-US" sz="2200">
                                            <a:solidFill>
                                              <a:schemeClr val="tx1"/>
                                            </a:solidFill>
                                            <a:effectLst/>
                                            <a:latin typeface="Cambria Math"/>
                                          </a:rPr>
                                          <m:t>𝛽</m:t>
                                        </m:r>
                                      </m:e>
                                    </m:acc>
                                  </m:e>
                                  <m:sub>
                                    <m:r>
                                      <a:rPr lang="en-US" sz="2200">
                                        <a:solidFill>
                                          <a:schemeClr val="tx1"/>
                                        </a:solidFill>
                                        <a:effectLst/>
                                        <a:latin typeface="Cambria Math"/>
                                      </a:rPr>
                                      <m:t>𝑖</m:t>
                                    </m:r>
                                  </m:sub>
                                </m:sSub>
                                <m:r>
                                  <a:rPr lang="en-US" sz="2200">
                                    <a:solidFill>
                                      <a:schemeClr val="tx1"/>
                                    </a:solidFill>
                                    <a:effectLst/>
                                    <a:latin typeface="Cambria Math"/>
                                  </a:rPr>
                                  <m:t>−</m:t>
                                </m:r>
                                <m:sSub>
                                  <m:sSubPr>
                                    <m:ctrlPr>
                                      <a:rPr lang="en-US" sz="2200" i="1">
                                        <a:solidFill>
                                          <a:schemeClr val="tx1"/>
                                        </a:solidFill>
                                        <a:effectLst/>
                                        <a:latin typeface="Cambria Math" panose="02040503050406030204" pitchFamily="18" charset="0"/>
                                      </a:rPr>
                                    </m:ctrlPr>
                                  </m:sSubPr>
                                  <m:e>
                                    <m:r>
                                      <a:rPr lang="en-US" sz="2200">
                                        <a:solidFill>
                                          <a:schemeClr val="tx1"/>
                                        </a:solidFill>
                                        <a:effectLst/>
                                        <a:latin typeface="Cambria Math"/>
                                      </a:rPr>
                                      <m:t>𝛽</m:t>
                                    </m:r>
                                  </m:e>
                                  <m:sub>
                                    <m:r>
                                      <a:rPr lang="en-US" sz="2200">
                                        <a:solidFill>
                                          <a:schemeClr val="tx1"/>
                                        </a:solidFill>
                                        <a:effectLst/>
                                        <a:latin typeface="Cambria Math"/>
                                      </a:rPr>
                                      <m:t>𝑖</m:t>
                                    </m:r>
                                  </m:sub>
                                </m:sSub>
                                <m:r>
                                  <a:rPr lang="en-US" sz="2200">
                                    <a:solidFill>
                                      <a:schemeClr val="tx1"/>
                                    </a:solidFill>
                                    <a:effectLst/>
                                    <a:latin typeface="Cambria Math"/>
                                  </a:rPr>
                                  <m:t>)</m:t>
                                </m:r>
                              </m:oMath>
                            </m:oMathPara>
                          </a14:m>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c>
                      <a:txBody>
                        <a:bodyPr/>
                        <a:lstStyle/>
                        <a:p>
                          <a:pPr marL="0" marR="0" algn="ctr">
                            <a:lnSpc>
                              <a:spcPct val="100000"/>
                            </a:lnSpc>
                            <a:spcBef>
                              <a:spcPts val="0"/>
                            </a:spcBef>
                            <a:spcAft>
                              <a:spcPts val="0"/>
                            </a:spcAft>
                          </a:pPr>
                          <a:r>
                            <a:rPr lang="en-US" sz="2200" dirty="0">
                              <a:solidFill>
                                <a:schemeClr val="tx1"/>
                              </a:solidFill>
                              <a:effectLst/>
                            </a:rPr>
                            <a:t>Standard</a:t>
                          </a:r>
                        </a:p>
                        <a:p>
                          <a:pPr marL="0" marR="0" algn="ctr">
                            <a:lnSpc>
                              <a:spcPct val="100000"/>
                            </a:lnSpc>
                            <a:spcBef>
                              <a:spcPts val="0"/>
                            </a:spcBef>
                            <a:spcAft>
                              <a:spcPts val="0"/>
                            </a:spcAft>
                          </a:pPr>
                          <a:r>
                            <a:rPr lang="en-US" sz="2200" dirty="0">
                              <a:solidFill>
                                <a:schemeClr val="tx1"/>
                              </a:solidFill>
                              <a:effectLst/>
                            </a:rPr>
                            <a:t>Error</a:t>
                          </a:r>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c>
                      <a:txBody>
                        <a:bodyPr/>
                        <a:lstStyle/>
                        <a:p>
                          <a:pPr marL="0" marR="0" algn="ctr">
                            <a:lnSpc>
                              <a:spcPct val="100000"/>
                            </a:lnSpc>
                            <a:spcBef>
                              <a:spcPts val="0"/>
                            </a:spcBef>
                            <a:spcAft>
                              <a:spcPts val="0"/>
                            </a:spcAft>
                          </a:pPr>
                          <a:r>
                            <a:rPr lang="en-US" sz="2200" dirty="0">
                              <a:solidFill>
                                <a:schemeClr val="tx1"/>
                              </a:solidFill>
                              <a:effectLst/>
                            </a:rPr>
                            <a:t>Coverage</a:t>
                          </a:r>
                        </a:p>
                        <a:p>
                          <a:pPr marL="0" marR="0" algn="ctr">
                            <a:lnSpc>
                              <a:spcPct val="100000"/>
                            </a:lnSpc>
                            <a:spcBef>
                              <a:spcPts val="0"/>
                            </a:spcBef>
                            <a:spcAft>
                              <a:spcPts val="0"/>
                            </a:spcAft>
                          </a:pPr>
                          <a:r>
                            <a:rPr lang="en-US" sz="2200" dirty="0">
                              <a:solidFill>
                                <a:schemeClr val="tx1"/>
                              </a:solidFill>
                              <a:effectLst/>
                            </a:rPr>
                            <a:t>95% CI</a:t>
                          </a:r>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r>
                  <a:tr h="331327">
                    <a:tc rowSpan="2">
                      <a:txBody>
                        <a:bodyPr/>
                        <a:lstStyle/>
                        <a:p>
                          <a:pPr marL="0" marR="0" algn="ctr">
                            <a:lnSpc>
                              <a:spcPct val="100000"/>
                            </a:lnSpc>
                            <a:spcBef>
                              <a:spcPts val="0"/>
                            </a:spcBef>
                            <a:spcAft>
                              <a:spcPts val="0"/>
                            </a:spcAft>
                          </a:pPr>
                          <a14:m>
                            <m:oMath xmlns:m="http://schemas.openxmlformats.org/officeDocument/2006/math">
                              <m:sSub>
                                <m:sSubPr>
                                  <m:ctrlPr>
                                    <a:rPr lang="en-US" sz="2200" i="1" smtClean="0">
                                      <a:solidFill>
                                        <a:schemeClr val="tx1"/>
                                      </a:solidFill>
                                      <a:effectLst/>
                                      <a:latin typeface="Cambria Math" panose="02040503050406030204" pitchFamily="18" charset="0"/>
                                    </a:rPr>
                                  </m:ctrlPr>
                                </m:sSubPr>
                                <m:e>
                                  <m:r>
                                    <a:rPr lang="en-US" sz="2200">
                                      <a:solidFill>
                                        <a:schemeClr val="tx1"/>
                                      </a:solidFill>
                                      <a:effectLst/>
                                      <a:latin typeface="Cambria Math"/>
                                    </a:rPr>
                                    <m:t>𝑛</m:t>
                                  </m:r>
                                </m:e>
                                <m:sub>
                                  <m:r>
                                    <a:rPr lang="en-US" sz="2200">
                                      <a:solidFill>
                                        <a:schemeClr val="tx1"/>
                                      </a:solidFill>
                                      <a:effectLst/>
                                      <a:latin typeface="Cambria Math"/>
                                    </a:rPr>
                                    <m:t>𝐴</m:t>
                                  </m:r>
                                </m:sub>
                              </m:sSub>
                            </m:oMath>
                          </a14:m>
                          <a:r>
                            <a:rPr lang="en-US" sz="2200" dirty="0">
                              <a:solidFill>
                                <a:schemeClr val="tx1"/>
                              </a:solidFill>
                              <a:effectLst/>
                            </a:rPr>
                            <a:t>=25,</a:t>
                          </a:r>
                        </a:p>
                        <a:p>
                          <a:pPr marL="0" marR="0" algn="ctr">
                            <a:lnSpc>
                              <a:spcPct val="100000"/>
                            </a:lnSpc>
                            <a:spcBef>
                              <a:spcPts val="0"/>
                            </a:spcBef>
                            <a:spcAft>
                              <a:spcPts val="0"/>
                            </a:spcAft>
                          </a:pPr>
                          <a14:m>
                            <m:oMath xmlns:m="http://schemas.openxmlformats.org/officeDocument/2006/math">
                              <m:sSub>
                                <m:sSubPr>
                                  <m:ctrlPr>
                                    <a:rPr lang="en-US" sz="2200" i="1">
                                      <a:solidFill>
                                        <a:schemeClr val="tx1"/>
                                      </a:solidFill>
                                      <a:effectLst/>
                                      <a:latin typeface="Cambria Math" panose="02040503050406030204" pitchFamily="18" charset="0"/>
                                    </a:rPr>
                                  </m:ctrlPr>
                                </m:sSubPr>
                                <m:e>
                                  <m:r>
                                    <a:rPr lang="en-US" sz="2200">
                                      <a:solidFill>
                                        <a:schemeClr val="tx1"/>
                                      </a:solidFill>
                                      <a:effectLst/>
                                      <a:latin typeface="Cambria Math"/>
                                    </a:rPr>
                                    <m:t>𝑛</m:t>
                                  </m:r>
                                </m:e>
                                <m:sub>
                                  <m:r>
                                    <a:rPr lang="en-US" sz="2200">
                                      <a:solidFill>
                                        <a:schemeClr val="tx1"/>
                                      </a:solidFill>
                                      <a:effectLst/>
                                      <a:latin typeface="Cambria Math"/>
                                    </a:rPr>
                                    <m:t>𝐵</m:t>
                                  </m:r>
                                </m:sub>
                              </m:sSub>
                            </m:oMath>
                          </a14:m>
                          <a:r>
                            <a:rPr lang="en-US" sz="2200" dirty="0">
                              <a:solidFill>
                                <a:schemeClr val="tx1"/>
                              </a:solidFill>
                              <a:effectLst/>
                            </a:rPr>
                            <a:t>=30</a:t>
                          </a:r>
                          <a:endParaRPr lang="en-US" sz="2200" dirty="0">
                            <a:solidFill>
                              <a:schemeClr val="tx1"/>
                            </a:solidFill>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0</m:t>
                                    </m:r>
                                  </m:sub>
                                </m:sSub>
                              </m:oMath>
                            </m:oMathPara>
                          </a14:m>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0.15</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0.1540</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0.0040</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0.2791</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0.9597</a:t>
                          </a:r>
                          <a:endParaRPr lang="en-US" sz="2200">
                            <a:effectLst/>
                            <a:latin typeface="Calibri"/>
                            <a:ea typeface="Calibri"/>
                            <a:cs typeface="Times New Roman"/>
                          </a:endParaRPr>
                        </a:p>
                      </a:txBody>
                      <a:tcPr marL="18250" marR="18250" marT="0" marB="0" anchor="b">
                        <a:noFill/>
                      </a:tcPr>
                    </a:tc>
                  </a:tr>
                  <a:tr h="331327">
                    <a:tc vMerge="1">
                      <a:txBody>
                        <a:bodyPr/>
                        <a:lstStyle/>
                        <a:p>
                          <a:endParaRPr lang="en-US"/>
                        </a:p>
                      </a:txBody>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1</m:t>
                                    </m:r>
                                  </m:sub>
                                </m:sSub>
                              </m:oMath>
                            </m:oMathPara>
                          </a14:m>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0.7</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0.7076</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0.0076</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0.3060</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0.9594</a:t>
                          </a:r>
                          <a:endParaRPr lang="en-US" sz="2200">
                            <a:effectLst/>
                            <a:latin typeface="Calibri"/>
                            <a:ea typeface="Calibri"/>
                            <a:cs typeface="Times New Roman"/>
                          </a:endParaRPr>
                        </a:p>
                      </a:txBody>
                      <a:tcPr marL="18250" marR="18250" marT="0" marB="0" anchor="b">
                        <a:noFill/>
                      </a:tcPr>
                    </a:tc>
                  </a:tr>
                  <a:tr h="331327">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2</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0.5</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0.5021</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0.0021</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0.3549</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0.9549</a:t>
                          </a:r>
                          <a:endParaRPr lang="en-US" sz="2200" dirty="0">
                            <a:effectLst/>
                            <a:latin typeface="Calibri"/>
                            <a:ea typeface="Calibri"/>
                            <a:cs typeface="Times New Roman"/>
                          </a:endParaRPr>
                        </a:p>
                      </a:txBody>
                      <a:tcPr marL="18250" marR="18250" marT="0" marB="0" anchor="b">
                        <a:noFill/>
                      </a:tcPr>
                    </a:tc>
                  </a:tr>
                  <a:tr h="331327">
                    <a:tc>
                      <a:txBody>
                        <a:bodyPr/>
                        <a:lstStyle/>
                        <a:p>
                          <a:pPr>
                            <a:lnSpc>
                              <a:spcPct val="100000"/>
                            </a:lnSpc>
                          </a:pPr>
                          <a:endParaRPr lang="en-US" sz="2200">
                            <a:solidFill>
                              <a:schemeClr val="tx1"/>
                            </a:solidFill>
                            <a:effectLst/>
                            <a:latin typeface="Calibri"/>
                          </a:endParaRPr>
                        </a:p>
                      </a:txBody>
                      <a:tcPr marL="18250" marR="18250" marT="0" marB="0" anchor="b">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3</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1.0</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1.0166</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0.0166</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0.3800</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0.9554</a:t>
                          </a:r>
                          <a:endParaRPr lang="en-US" sz="2200" dirty="0">
                            <a:effectLst/>
                            <a:latin typeface="Calibri"/>
                            <a:ea typeface="Calibri"/>
                            <a:cs typeface="Times New Roman"/>
                          </a:endParaRPr>
                        </a:p>
                      </a:txBody>
                      <a:tcPr marL="18250" marR="18250" marT="0" marB="0" anchor="b">
                        <a:noFill/>
                      </a:tcPr>
                    </a:tc>
                  </a:tr>
                  <a:tr h="331327">
                    <a:tc rowSpan="2">
                      <a:txBody>
                        <a:bodyPr/>
                        <a:lstStyle/>
                        <a:p>
                          <a:pPr marL="0" marR="0" algn="ctr">
                            <a:lnSpc>
                              <a:spcPct val="100000"/>
                            </a:lnSpc>
                            <a:spcBef>
                              <a:spcPts val="0"/>
                            </a:spcBef>
                            <a:spcAft>
                              <a:spcPts val="0"/>
                            </a:spcAft>
                          </a:pPr>
                          <a14:m>
                            <m:oMath xmlns:m="http://schemas.openxmlformats.org/officeDocument/2006/math">
                              <m:sSub>
                                <m:sSubPr>
                                  <m:ctrlPr>
                                    <a:rPr lang="en-US" sz="2200" i="1" smtClean="0">
                                      <a:solidFill>
                                        <a:schemeClr val="tx1"/>
                                      </a:solidFill>
                                      <a:effectLst/>
                                      <a:latin typeface="Cambria Math" panose="02040503050406030204" pitchFamily="18" charset="0"/>
                                    </a:rPr>
                                  </m:ctrlPr>
                                </m:sSubPr>
                                <m:e>
                                  <m:r>
                                    <a:rPr lang="en-US" sz="2200">
                                      <a:solidFill>
                                        <a:schemeClr val="tx1"/>
                                      </a:solidFill>
                                      <a:effectLst/>
                                      <a:latin typeface="Cambria Math"/>
                                    </a:rPr>
                                    <m:t>𝑛</m:t>
                                  </m:r>
                                </m:e>
                                <m:sub>
                                  <m:r>
                                    <a:rPr lang="en-US" sz="2200">
                                      <a:solidFill>
                                        <a:schemeClr val="tx1"/>
                                      </a:solidFill>
                                      <a:effectLst/>
                                      <a:latin typeface="Cambria Math"/>
                                    </a:rPr>
                                    <m:t>𝐴</m:t>
                                  </m:r>
                                </m:sub>
                              </m:sSub>
                            </m:oMath>
                          </a14:m>
                          <a:r>
                            <a:rPr lang="en-US" sz="2200" dirty="0">
                              <a:solidFill>
                                <a:schemeClr val="tx1"/>
                              </a:solidFill>
                              <a:effectLst/>
                            </a:rPr>
                            <a:t>=50,</a:t>
                          </a:r>
                        </a:p>
                        <a:p>
                          <a:pPr marL="0" marR="0" algn="ctr">
                            <a:lnSpc>
                              <a:spcPct val="100000"/>
                            </a:lnSpc>
                            <a:spcBef>
                              <a:spcPts val="0"/>
                            </a:spcBef>
                            <a:spcAft>
                              <a:spcPts val="0"/>
                            </a:spcAft>
                          </a:pPr>
                          <a14:m>
                            <m:oMath xmlns:m="http://schemas.openxmlformats.org/officeDocument/2006/math">
                              <m:sSub>
                                <m:sSubPr>
                                  <m:ctrlPr>
                                    <a:rPr lang="en-US" sz="2200" i="1">
                                      <a:solidFill>
                                        <a:schemeClr val="tx1"/>
                                      </a:solidFill>
                                      <a:effectLst/>
                                      <a:latin typeface="Cambria Math" panose="02040503050406030204" pitchFamily="18" charset="0"/>
                                    </a:rPr>
                                  </m:ctrlPr>
                                </m:sSubPr>
                                <m:e>
                                  <m:r>
                                    <a:rPr lang="en-US" sz="2200">
                                      <a:solidFill>
                                        <a:schemeClr val="tx1"/>
                                      </a:solidFill>
                                      <a:effectLst/>
                                      <a:latin typeface="Cambria Math"/>
                                    </a:rPr>
                                    <m:t>𝑛</m:t>
                                  </m:r>
                                </m:e>
                                <m:sub>
                                  <m:r>
                                    <a:rPr lang="en-US" sz="2200">
                                      <a:solidFill>
                                        <a:schemeClr val="tx1"/>
                                      </a:solidFill>
                                      <a:effectLst/>
                                      <a:latin typeface="Cambria Math"/>
                                    </a:rPr>
                                    <m:t>𝐵</m:t>
                                  </m:r>
                                </m:sub>
                              </m:sSub>
                            </m:oMath>
                          </a14:m>
                          <a:r>
                            <a:rPr lang="en-US" sz="2200" dirty="0">
                              <a:solidFill>
                                <a:schemeClr val="tx1"/>
                              </a:solidFill>
                              <a:effectLst/>
                            </a:rPr>
                            <a:t>=60</a:t>
                          </a:r>
                          <a:endParaRPr lang="en-US" sz="2200" dirty="0">
                            <a:solidFill>
                              <a:schemeClr val="tx1"/>
                            </a:solidFill>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0</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0.15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0.1534</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0.0034</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0.1930</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0.9566</a:t>
                          </a:r>
                          <a:endParaRPr lang="en-US" sz="2200" dirty="0">
                            <a:effectLst/>
                            <a:latin typeface="Calibri"/>
                            <a:ea typeface="Calibri"/>
                            <a:cs typeface="Times New Roman"/>
                          </a:endParaRPr>
                        </a:p>
                      </a:txBody>
                      <a:tcPr marL="18250" marR="18250" marT="0" marB="0" anchor="ctr">
                        <a:noFill/>
                      </a:tcPr>
                    </a:tc>
                  </a:tr>
                  <a:tr h="331327">
                    <a:tc vMerge="1">
                      <a:txBody>
                        <a:bodyPr/>
                        <a:lstStyle/>
                        <a:p>
                          <a:endParaRPr lang="en-US"/>
                        </a:p>
                      </a:txBody>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1</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0.7</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0.7071</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0.0071</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0.2112</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0.9524</a:t>
                          </a:r>
                          <a:endParaRPr lang="en-US" sz="2200" dirty="0">
                            <a:effectLst/>
                            <a:latin typeface="Calibri"/>
                            <a:ea typeface="Calibri"/>
                            <a:cs typeface="Times New Roman"/>
                          </a:endParaRPr>
                        </a:p>
                      </a:txBody>
                      <a:tcPr marL="18250" marR="18250" marT="0" marB="0" anchor="ctr">
                        <a:noFill/>
                      </a:tcPr>
                    </a:tc>
                  </a:tr>
                  <a:tr h="331327">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2</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0.4977</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-0.0023</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0.2451</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0.9534</a:t>
                          </a:r>
                          <a:endParaRPr lang="en-US" sz="2200" dirty="0">
                            <a:effectLst/>
                            <a:latin typeface="Calibri"/>
                            <a:ea typeface="Calibri"/>
                            <a:cs typeface="Times New Roman"/>
                          </a:endParaRPr>
                        </a:p>
                      </a:txBody>
                      <a:tcPr marL="18250" marR="18250" marT="0" marB="0" anchor="ctr">
                        <a:noFill/>
                      </a:tcPr>
                    </a:tc>
                  </a:tr>
                  <a:tr h="331327">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3</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1.0</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1.0041</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0.0041</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0.2622</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0.9541</a:t>
                          </a:r>
                          <a:endParaRPr lang="en-US" sz="2200" dirty="0">
                            <a:effectLst/>
                            <a:latin typeface="Calibri"/>
                            <a:ea typeface="Calibri"/>
                            <a:cs typeface="Times New Roman"/>
                          </a:endParaRPr>
                        </a:p>
                      </a:txBody>
                      <a:tcPr marL="18250" marR="18250" marT="0" marB="0" anchor="ctr">
                        <a:noFill/>
                      </a:tcPr>
                    </a:tc>
                  </a:tr>
                  <a:tr h="331327">
                    <a:tc rowSpan="2">
                      <a:txBody>
                        <a:bodyPr/>
                        <a:lstStyle/>
                        <a:p>
                          <a:pPr marL="0" marR="0" algn="ctr">
                            <a:lnSpc>
                              <a:spcPct val="100000"/>
                            </a:lnSpc>
                            <a:spcBef>
                              <a:spcPts val="0"/>
                            </a:spcBef>
                            <a:spcAft>
                              <a:spcPts val="0"/>
                            </a:spcAft>
                          </a:pPr>
                          <a14:m>
                            <m:oMath xmlns:m="http://schemas.openxmlformats.org/officeDocument/2006/math">
                              <m:sSub>
                                <m:sSubPr>
                                  <m:ctrlPr>
                                    <a:rPr lang="en-US" sz="2200" i="1" smtClean="0">
                                      <a:solidFill>
                                        <a:schemeClr val="tx1"/>
                                      </a:solidFill>
                                      <a:effectLst/>
                                      <a:latin typeface="Cambria Math" panose="02040503050406030204" pitchFamily="18" charset="0"/>
                                    </a:rPr>
                                  </m:ctrlPr>
                                </m:sSubPr>
                                <m:e>
                                  <m:r>
                                    <a:rPr lang="en-US" sz="2200">
                                      <a:solidFill>
                                        <a:schemeClr val="tx1"/>
                                      </a:solidFill>
                                      <a:effectLst/>
                                      <a:latin typeface="Cambria Math"/>
                                    </a:rPr>
                                    <m:t>𝑛</m:t>
                                  </m:r>
                                </m:e>
                                <m:sub>
                                  <m:r>
                                    <a:rPr lang="en-US" sz="2200">
                                      <a:solidFill>
                                        <a:schemeClr val="tx1"/>
                                      </a:solidFill>
                                      <a:effectLst/>
                                      <a:latin typeface="Cambria Math"/>
                                    </a:rPr>
                                    <m:t>𝐴</m:t>
                                  </m:r>
                                </m:sub>
                              </m:sSub>
                            </m:oMath>
                          </a14:m>
                          <a:r>
                            <a:rPr lang="en-US" sz="2200" dirty="0">
                              <a:solidFill>
                                <a:schemeClr val="tx1"/>
                              </a:solidFill>
                              <a:effectLst/>
                            </a:rPr>
                            <a:t>=100,</a:t>
                          </a:r>
                        </a:p>
                        <a:p>
                          <a:pPr marL="0" marR="0" algn="ctr">
                            <a:lnSpc>
                              <a:spcPct val="100000"/>
                            </a:lnSpc>
                            <a:spcBef>
                              <a:spcPts val="0"/>
                            </a:spcBef>
                            <a:spcAft>
                              <a:spcPts val="0"/>
                            </a:spcAft>
                          </a:pPr>
                          <a14:m>
                            <m:oMath xmlns:m="http://schemas.openxmlformats.org/officeDocument/2006/math">
                              <m:sSub>
                                <m:sSubPr>
                                  <m:ctrlPr>
                                    <a:rPr lang="en-US" sz="2200" i="1">
                                      <a:solidFill>
                                        <a:schemeClr val="tx1"/>
                                      </a:solidFill>
                                      <a:effectLst/>
                                      <a:latin typeface="Cambria Math" panose="02040503050406030204" pitchFamily="18" charset="0"/>
                                    </a:rPr>
                                  </m:ctrlPr>
                                </m:sSubPr>
                                <m:e>
                                  <m:r>
                                    <a:rPr lang="en-US" sz="2200">
                                      <a:solidFill>
                                        <a:schemeClr val="tx1"/>
                                      </a:solidFill>
                                      <a:effectLst/>
                                      <a:latin typeface="Cambria Math"/>
                                    </a:rPr>
                                    <m:t>𝑛</m:t>
                                  </m:r>
                                </m:e>
                                <m:sub>
                                  <m:r>
                                    <a:rPr lang="en-US" sz="2200">
                                      <a:solidFill>
                                        <a:schemeClr val="tx1"/>
                                      </a:solidFill>
                                      <a:effectLst/>
                                      <a:latin typeface="Cambria Math"/>
                                    </a:rPr>
                                    <m:t>𝐵</m:t>
                                  </m:r>
                                </m:sub>
                              </m:sSub>
                            </m:oMath>
                          </a14:m>
                          <a:r>
                            <a:rPr lang="en-US" sz="2200" dirty="0">
                              <a:solidFill>
                                <a:schemeClr val="tx1"/>
                              </a:solidFill>
                              <a:effectLst/>
                            </a:rPr>
                            <a:t>=120</a:t>
                          </a:r>
                          <a:endParaRPr lang="en-US" sz="2200" dirty="0">
                            <a:solidFill>
                              <a:schemeClr val="tx1"/>
                            </a:solidFill>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0</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0.15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0.1505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0.0005</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0.1350</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0.9510</a:t>
                          </a:r>
                          <a:endParaRPr lang="en-US" sz="2200" dirty="0">
                            <a:effectLst/>
                            <a:latin typeface="Calibri"/>
                            <a:ea typeface="Calibri"/>
                            <a:cs typeface="Times New Roman"/>
                          </a:endParaRPr>
                        </a:p>
                      </a:txBody>
                      <a:tcPr marL="18250" marR="18250" marT="0" marB="0" anchor="ctr">
                        <a:noFill/>
                      </a:tcPr>
                    </a:tc>
                  </a:tr>
                  <a:tr h="331327">
                    <a:tc vMerge="1">
                      <a:txBody>
                        <a:bodyPr/>
                        <a:lstStyle/>
                        <a:p>
                          <a:endParaRPr lang="en-US"/>
                        </a:p>
                      </a:txBody>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1</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0.7</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0.6994</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-0.0006</a:t>
                          </a:r>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0.1475</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0.9497</a:t>
                          </a:r>
                          <a:endParaRPr lang="en-US" sz="2200" dirty="0">
                            <a:effectLst/>
                            <a:latin typeface="Calibri"/>
                            <a:ea typeface="Calibri"/>
                            <a:cs typeface="Times New Roman"/>
                          </a:endParaRPr>
                        </a:p>
                      </a:txBody>
                      <a:tcPr marL="18250" marR="18250" marT="0" marB="0" anchor="ctr">
                        <a:noFill/>
                      </a:tcPr>
                    </a:tc>
                  </a:tr>
                  <a:tr h="331327">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2</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0.5014</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0.0014</a:t>
                          </a:r>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0.1714</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0.9515</a:t>
                          </a:r>
                          <a:endParaRPr lang="en-US" sz="2200" dirty="0">
                            <a:effectLst/>
                            <a:latin typeface="Calibri"/>
                            <a:ea typeface="Calibri"/>
                            <a:cs typeface="Times New Roman"/>
                          </a:endParaRPr>
                        </a:p>
                      </a:txBody>
                      <a:tcPr marL="18250" marR="18250" marT="0" marB="0" anchor="ctr">
                        <a:noFill/>
                      </a:tcPr>
                    </a:tc>
                  </a:tr>
                  <a:tr h="331327">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a:effectLst/>
                                        <a:latin typeface="Cambria Math"/>
                                      </a:rPr>
                                      <m:t>𝛽</m:t>
                                    </m:r>
                                  </m:e>
                                  <m:sub>
                                    <m:r>
                                      <a:rPr lang="en-US" sz="2200">
                                        <a:effectLst/>
                                        <a:latin typeface="Cambria Math"/>
                                      </a:rPr>
                                      <m:t>3</m:t>
                                    </m:r>
                                  </m:sub>
                                </m:sSub>
                              </m:oMath>
                            </m:oMathPara>
                          </a14:m>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1.0</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1.0028</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0.0028</a:t>
                          </a:r>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0.1831</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0.9532</a:t>
                          </a:r>
                          <a:endParaRPr lang="en-US" sz="2200" dirty="0">
                            <a:effectLst/>
                            <a:latin typeface="Calibri"/>
                            <a:ea typeface="Calibri"/>
                            <a:cs typeface="Times New Roman"/>
                          </a:endParaRPr>
                        </a:p>
                      </a:txBody>
                      <a:tcPr marL="18250" marR="18250" marT="0" marB="0" anchor="ctr">
                        <a:noFill/>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539814281"/>
                  </p:ext>
                </p:extLst>
              </p:nvPr>
            </p:nvGraphicFramePr>
            <p:xfrm>
              <a:off x="457199" y="762000"/>
              <a:ext cx="8240881" cy="5013960"/>
            </p:xfrm>
            <a:graphic>
              <a:graphicData uri="http://schemas.openxmlformats.org/drawingml/2006/table">
                <a:tbl>
                  <a:tblPr firstRow="1" firstCol="1" bandRow="1">
                    <a:tableStyleId>{5C22544A-7EE6-4342-B048-85BDC9FD1C3A}</a:tableStyleId>
                  </a:tblPr>
                  <a:tblGrid>
                    <a:gridCol w="1029958"/>
                    <a:gridCol w="1314946"/>
                    <a:gridCol w="1324344"/>
                    <a:gridCol w="1106856"/>
                    <a:gridCol w="1148322"/>
                    <a:gridCol w="1146353"/>
                    <a:gridCol w="1170102"/>
                  </a:tblGrid>
                  <a:tr h="990600">
                    <a:tc>
                      <a:txBody>
                        <a:bodyPr/>
                        <a:lstStyle/>
                        <a:p>
                          <a:pPr marL="0" marR="0" algn="ctr">
                            <a:lnSpc>
                              <a:spcPct val="100000"/>
                            </a:lnSpc>
                            <a:spcBef>
                              <a:spcPts val="0"/>
                            </a:spcBef>
                            <a:spcAft>
                              <a:spcPts val="0"/>
                            </a:spcAft>
                          </a:pPr>
                          <a:r>
                            <a:rPr lang="en-US" sz="2200" dirty="0">
                              <a:solidFill>
                                <a:schemeClr val="tx1"/>
                              </a:solidFill>
                              <a:effectLst/>
                            </a:rPr>
                            <a:t>n</a:t>
                          </a:r>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c>
                      <a:txBody>
                        <a:bodyPr/>
                        <a:lstStyle/>
                        <a:p>
                          <a:pPr marL="0" marR="0" algn="ctr">
                            <a:lnSpc>
                              <a:spcPct val="100000"/>
                            </a:lnSpc>
                            <a:spcBef>
                              <a:spcPts val="0"/>
                            </a:spcBef>
                            <a:spcAft>
                              <a:spcPts val="0"/>
                            </a:spcAft>
                          </a:pPr>
                          <a:r>
                            <a:rPr lang="en-US" sz="2200" dirty="0">
                              <a:solidFill>
                                <a:schemeClr val="tx1"/>
                              </a:solidFill>
                              <a:effectLst/>
                            </a:rPr>
                            <a:t>Parameter</a:t>
                          </a:r>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c>
                      <a:txBody>
                        <a:bodyPr/>
                        <a:lstStyle/>
                        <a:p>
                          <a:endParaRPr lang="en-US"/>
                        </a:p>
                      </a:txBody>
                      <a:tcPr marL="18250" marR="18250" marT="0" marB="0" anchor="ctr">
                        <a:blipFill rotWithShape="1">
                          <a:blip r:embed="rId2"/>
                          <a:stretch>
                            <a:fillRect l="-177419" r="-345622" b="-421472"/>
                          </a:stretch>
                        </a:blipFill>
                      </a:tcPr>
                    </a:tc>
                    <a:tc>
                      <a:txBody>
                        <a:bodyPr/>
                        <a:lstStyle/>
                        <a:p>
                          <a:endParaRPr lang="en-US"/>
                        </a:p>
                      </a:txBody>
                      <a:tcPr marL="18250" marR="18250" marT="0" marB="0" anchor="ctr">
                        <a:blipFill rotWithShape="1">
                          <a:blip r:embed="rId2"/>
                          <a:stretch>
                            <a:fillRect l="-330769" r="-312088" b="-421472"/>
                          </a:stretch>
                        </a:blipFill>
                      </a:tcPr>
                    </a:tc>
                    <a:tc>
                      <a:txBody>
                        <a:bodyPr/>
                        <a:lstStyle/>
                        <a:p>
                          <a:endParaRPr lang="en-US"/>
                        </a:p>
                      </a:txBody>
                      <a:tcPr marL="18250" marR="18250" marT="0" marB="0" anchor="ctr">
                        <a:blipFill rotWithShape="1">
                          <a:blip r:embed="rId2"/>
                          <a:stretch>
                            <a:fillRect l="-417021" r="-202128" b="-421472"/>
                          </a:stretch>
                        </a:blipFill>
                      </a:tcPr>
                    </a:tc>
                    <a:tc>
                      <a:txBody>
                        <a:bodyPr/>
                        <a:lstStyle/>
                        <a:p>
                          <a:pPr marL="0" marR="0" algn="ctr">
                            <a:lnSpc>
                              <a:spcPct val="100000"/>
                            </a:lnSpc>
                            <a:spcBef>
                              <a:spcPts val="0"/>
                            </a:spcBef>
                            <a:spcAft>
                              <a:spcPts val="0"/>
                            </a:spcAft>
                          </a:pPr>
                          <a:r>
                            <a:rPr lang="en-US" sz="2200" dirty="0">
                              <a:solidFill>
                                <a:schemeClr val="tx1"/>
                              </a:solidFill>
                              <a:effectLst/>
                            </a:rPr>
                            <a:t>Standard</a:t>
                          </a:r>
                        </a:p>
                        <a:p>
                          <a:pPr marL="0" marR="0" algn="ctr">
                            <a:lnSpc>
                              <a:spcPct val="100000"/>
                            </a:lnSpc>
                            <a:spcBef>
                              <a:spcPts val="0"/>
                            </a:spcBef>
                            <a:spcAft>
                              <a:spcPts val="0"/>
                            </a:spcAft>
                          </a:pPr>
                          <a:r>
                            <a:rPr lang="en-US" sz="2200" dirty="0">
                              <a:solidFill>
                                <a:schemeClr val="tx1"/>
                              </a:solidFill>
                              <a:effectLst/>
                            </a:rPr>
                            <a:t>Error</a:t>
                          </a:r>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c>
                      <a:txBody>
                        <a:bodyPr/>
                        <a:lstStyle/>
                        <a:p>
                          <a:pPr marL="0" marR="0" algn="ctr">
                            <a:lnSpc>
                              <a:spcPct val="100000"/>
                            </a:lnSpc>
                            <a:spcBef>
                              <a:spcPts val="0"/>
                            </a:spcBef>
                            <a:spcAft>
                              <a:spcPts val="0"/>
                            </a:spcAft>
                          </a:pPr>
                          <a:r>
                            <a:rPr lang="en-US" sz="2200" dirty="0">
                              <a:solidFill>
                                <a:schemeClr val="tx1"/>
                              </a:solidFill>
                              <a:effectLst/>
                            </a:rPr>
                            <a:t>Coverage</a:t>
                          </a:r>
                        </a:p>
                        <a:p>
                          <a:pPr marL="0" marR="0" algn="ctr">
                            <a:lnSpc>
                              <a:spcPct val="100000"/>
                            </a:lnSpc>
                            <a:spcBef>
                              <a:spcPts val="0"/>
                            </a:spcBef>
                            <a:spcAft>
                              <a:spcPts val="0"/>
                            </a:spcAft>
                          </a:pPr>
                          <a:r>
                            <a:rPr lang="en-US" sz="2200" dirty="0">
                              <a:solidFill>
                                <a:schemeClr val="tx1"/>
                              </a:solidFill>
                              <a:effectLst/>
                            </a:rPr>
                            <a:t>95% CI</a:t>
                          </a:r>
                          <a:endParaRPr lang="en-US" sz="2200" dirty="0">
                            <a:solidFill>
                              <a:schemeClr val="tx1"/>
                            </a:solidFill>
                            <a:effectLst/>
                            <a:latin typeface="Calibri"/>
                            <a:ea typeface="Calibri"/>
                            <a:cs typeface="Times New Roman"/>
                          </a:endParaRPr>
                        </a:p>
                      </a:txBody>
                      <a:tcPr marL="18250" marR="18250" marT="0" marB="0" anchor="ctr">
                        <a:solidFill>
                          <a:schemeClr val="bg1">
                            <a:lumMod val="75000"/>
                          </a:schemeClr>
                        </a:solidFill>
                      </a:tcPr>
                    </a:tc>
                  </a:tr>
                  <a:tr h="335280">
                    <a:tc rowSpan="2">
                      <a:txBody>
                        <a:bodyPr/>
                        <a:lstStyle/>
                        <a:p>
                          <a:endParaRPr lang="en-US"/>
                        </a:p>
                      </a:txBody>
                      <a:tcPr marL="18250" marR="18250" marT="0" marB="0" anchor="b">
                        <a:blipFill rotWithShape="1">
                          <a:blip r:embed="rId2"/>
                          <a:stretch>
                            <a:fillRect t="-148182" r="-700000" b="-524545"/>
                          </a:stretch>
                        </a:blipFill>
                      </a:tcPr>
                    </a:tc>
                    <a:tc>
                      <a:txBody>
                        <a:bodyPr/>
                        <a:lstStyle/>
                        <a:p>
                          <a:endParaRPr lang="en-US"/>
                        </a:p>
                      </a:txBody>
                      <a:tcPr marL="18250" marR="18250" marT="0" marB="0" anchor="b">
                        <a:blipFill rotWithShape="1">
                          <a:blip r:embed="rId2"/>
                          <a:stretch>
                            <a:fillRect l="-78241" t="-296364" r="-447685" b="-1149091"/>
                          </a:stretch>
                        </a:blipFill>
                      </a:tcPr>
                    </a:tc>
                    <a:tc>
                      <a:txBody>
                        <a:bodyPr/>
                        <a:lstStyle/>
                        <a:p>
                          <a:pPr marL="0" marR="0" algn="ctr">
                            <a:lnSpc>
                              <a:spcPct val="100000"/>
                            </a:lnSpc>
                            <a:spcBef>
                              <a:spcPts val="0"/>
                            </a:spcBef>
                            <a:spcAft>
                              <a:spcPts val="0"/>
                            </a:spcAft>
                          </a:pPr>
                          <a:r>
                            <a:rPr lang="en-US" sz="2200" dirty="0" smtClean="0">
                              <a:effectLst/>
                            </a:rPr>
                            <a:t>0.15</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0.1540</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0.0040</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0.2791</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0.9597</a:t>
                          </a:r>
                          <a:endParaRPr lang="en-US" sz="2200">
                            <a:effectLst/>
                            <a:latin typeface="Calibri"/>
                            <a:ea typeface="Calibri"/>
                            <a:cs typeface="Times New Roman"/>
                          </a:endParaRPr>
                        </a:p>
                      </a:txBody>
                      <a:tcPr marL="18250" marR="18250" marT="0" marB="0" anchor="b">
                        <a:noFill/>
                      </a:tcPr>
                    </a:tc>
                  </a:tr>
                  <a:tr h="335280">
                    <a:tc vMerge="1">
                      <a:txBody>
                        <a:bodyPr/>
                        <a:lstStyle/>
                        <a:p>
                          <a:endParaRPr lang="en-US"/>
                        </a:p>
                      </a:txBody>
                      <a:tcPr/>
                    </a:tc>
                    <a:tc>
                      <a:txBody>
                        <a:bodyPr/>
                        <a:lstStyle/>
                        <a:p>
                          <a:endParaRPr lang="en-US"/>
                        </a:p>
                      </a:txBody>
                      <a:tcPr marL="18250" marR="18250" marT="0" marB="0" anchor="b">
                        <a:blipFill rotWithShape="1">
                          <a:blip r:embed="rId2"/>
                          <a:stretch>
                            <a:fillRect l="-78241" t="-396364" r="-447685" b="-1049091"/>
                          </a:stretch>
                        </a:blipFill>
                      </a:tcPr>
                    </a:tc>
                    <a:tc>
                      <a:txBody>
                        <a:bodyPr/>
                        <a:lstStyle/>
                        <a:p>
                          <a:pPr marL="0" marR="0" algn="ctr">
                            <a:lnSpc>
                              <a:spcPct val="100000"/>
                            </a:lnSpc>
                            <a:spcBef>
                              <a:spcPts val="0"/>
                            </a:spcBef>
                            <a:spcAft>
                              <a:spcPts val="0"/>
                            </a:spcAft>
                          </a:pPr>
                          <a:r>
                            <a:rPr lang="en-US" sz="2200" dirty="0" smtClean="0">
                              <a:effectLst/>
                            </a:rPr>
                            <a:t>0.7</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0.7076</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0.0076</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0.3060</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0.9594</a:t>
                          </a:r>
                          <a:endParaRPr lang="en-US" sz="2200">
                            <a:effectLst/>
                            <a:latin typeface="Calibri"/>
                            <a:ea typeface="Calibri"/>
                            <a:cs typeface="Times New Roman"/>
                          </a:endParaRPr>
                        </a:p>
                      </a:txBody>
                      <a:tcPr marL="18250" marR="18250" marT="0" marB="0" anchor="b">
                        <a:noFill/>
                      </a:tcPr>
                    </a:tc>
                  </a:tr>
                  <a:tr h="335280">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endParaRPr lang="en-US"/>
                        </a:p>
                      </a:txBody>
                      <a:tcPr marL="18250" marR="18250" marT="0" marB="0" anchor="b">
                        <a:blipFill rotWithShape="1">
                          <a:blip r:embed="rId2"/>
                          <a:stretch>
                            <a:fillRect l="-78241" t="-496364" r="-447685" b="-949091"/>
                          </a:stretch>
                        </a:blipFill>
                      </a:tcPr>
                    </a:tc>
                    <a:tc>
                      <a:txBody>
                        <a:bodyPr/>
                        <a:lstStyle/>
                        <a:p>
                          <a:pPr marL="0" marR="0" algn="ctr">
                            <a:lnSpc>
                              <a:spcPct val="100000"/>
                            </a:lnSpc>
                            <a:spcBef>
                              <a:spcPts val="0"/>
                            </a:spcBef>
                            <a:spcAft>
                              <a:spcPts val="0"/>
                            </a:spcAft>
                          </a:pPr>
                          <a:r>
                            <a:rPr lang="en-US" sz="2200" dirty="0" smtClean="0">
                              <a:effectLst/>
                            </a:rPr>
                            <a:t>0.5</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0.5021</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0.0021</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0.3549</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0.9549</a:t>
                          </a:r>
                          <a:endParaRPr lang="en-US" sz="2200" dirty="0">
                            <a:effectLst/>
                            <a:latin typeface="Calibri"/>
                            <a:ea typeface="Calibri"/>
                            <a:cs typeface="Times New Roman"/>
                          </a:endParaRPr>
                        </a:p>
                      </a:txBody>
                      <a:tcPr marL="18250" marR="18250" marT="0" marB="0" anchor="b">
                        <a:noFill/>
                      </a:tcPr>
                    </a:tc>
                  </a:tr>
                  <a:tr h="335280">
                    <a:tc>
                      <a:txBody>
                        <a:bodyPr/>
                        <a:lstStyle/>
                        <a:p>
                          <a:pPr>
                            <a:lnSpc>
                              <a:spcPct val="100000"/>
                            </a:lnSpc>
                          </a:pPr>
                          <a:endParaRPr lang="en-US" sz="2200">
                            <a:solidFill>
                              <a:schemeClr val="tx1"/>
                            </a:solidFill>
                            <a:effectLst/>
                            <a:latin typeface="Calibri"/>
                          </a:endParaRPr>
                        </a:p>
                      </a:txBody>
                      <a:tcPr marL="18250" marR="18250" marT="0" marB="0" anchor="b">
                        <a:noFill/>
                      </a:tcPr>
                    </a:tc>
                    <a:tc>
                      <a:txBody>
                        <a:bodyPr/>
                        <a:lstStyle/>
                        <a:p>
                          <a:endParaRPr lang="en-US"/>
                        </a:p>
                      </a:txBody>
                      <a:tcPr marL="18250" marR="18250" marT="0" marB="0" anchor="b">
                        <a:blipFill rotWithShape="1">
                          <a:blip r:embed="rId2"/>
                          <a:stretch>
                            <a:fillRect l="-78241" t="-596364" r="-447685" b="-849091"/>
                          </a:stretch>
                        </a:blipFill>
                      </a:tcPr>
                    </a:tc>
                    <a:tc>
                      <a:txBody>
                        <a:bodyPr/>
                        <a:lstStyle/>
                        <a:p>
                          <a:pPr marL="0" marR="0" algn="ctr">
                            <a:lnSpc>
                              <a:spcPct val="100000"/>
                            </a:lnSpc>
                            <a:spcBef>
                              <a:spcPts val="0"/>
                            </a:spcBef>
                            <a:spcAft>
                              <a:spcPts val="0"/>
                            </a:spcAft>
                          </a:pPr>
                          <a:r>
                            <a:rPr lang="en-US" sz="2200" dirty="0" smtClean="0">
                              <a:effectLst/>
                            </a:rPr>
                            <a:t>1.0</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1.0166</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0.0166</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0.3800</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0.9554</a:t>
                          </a:r>
                          <a:endParaRPr lang="en-US" sz="2200" dirty="0">
                            <a:effectLst/>
                            <a:latin typeface="Calibri"/>
                            <a:ea typeface="Calibri"/>
                            <a:cs typeface="Times New Roman"/>
                          </a:endParaRPr>
                        </a:p>
                      </a:txBody>
                      <a:tcPr marL="18250" marR="18250" marT="0" marB="0" anchor="b">
                        <a:noFill/>
                      </a:tcPr>
                    </a:tc>
                  </a:tr>
                  <a:tr h="335280">
                    <a:tc rowSpan="2">
                      <a:txBody>
                        <a:bodyPr/>
                        <a:lstStyle/>
                        <a:p>
                          <a:endParaRPr lang="en-US"/>
                        </a:p>
                      </a:txBody>
                      <a:tcPr marL="18250" marR="18250" marT="0" marB="0" anchor="b">
                        <a:blipFill rotWithShape="1">
                          <a:blip r:embed="rId2"/>
                          <a:stretch>
                            <a:fillRect t="-348182" r="-700000" b="-324545"/>
                          </a:stretch>
                        </a:blipFill>
                      </a:tcPr>
                    </a:tc>
                    <a:tc>
                      <a:txBody>
                        <a:bodyPr/>
                        <a:lstStyle/>
                        <a:p>
                          <a:endParaRPr lang="en-US"/>
                        </a:p>
                      </a:txBody>
                      <a:tcPr marL="18250" marR="18250" marT="0" marB="0" anchor="b">
                        <a:blipFill rotWithShape="1">
                          <a:blip r:embed="rId2"/>
                          <a:stretch>
                            <a:fillRect l="-78241" t="-696364" r="-447685" b="-749091"/>
                          </a:stretch>
                        </a:blipFill>
                      </a:tcPr>
                    </a:tc>
                    <a:tc>
                      <a:txBody>
                        <a:bodyPr/>
                        <a:lstStyle/>
                        <a:p>
                          <a:pPr marL="0" marR="0" algn="ctr">
                            <a:lnSpc>
                              <a:spcPct val="100000"/>
                            </a:lnSpc>
                            <a:spcBef>
                              <a:spcPts val="0"/>
                            </a:spcBef>
                            <a:spcAft>
                              <a:spcPts val="0"/>
                            </a:spcAft>
                          </a:pPr>
                          <a:r>
                            <a:rPr lang="en-US" sz="2200" smtClean="0">
                              <a:effectLst/>
                            </a:rPr>
                            <a:t>0.15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0.1534</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0.0034</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0.1930</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0.9566</a:t>
                          </a:r>
                          <a:endParaRPr lang="en-US" sz="2200" dirty="0">
                            <a:effectLst/>
                            <a:latin typeface="Calibri"/>
                            <a:ea typeface="Calibri"/>
                            <a:cs typeface="Times New Roman"/>
                          </a:endParaRPr>
                        </a:p>
                      </a:txBody>
                      <a:tcPr marL="18250" marR="18250" marT="0" marB="0" anchor="ctr">
                        <a:noFill/>
                      </a:tcPr>
                    </a:tc>
                  </a:tr>
                  <a:tr h="335280">
                    <a:tc vMerge="1">
                      <a:txBody>
                        <a:bodyPr/>
                        <a:lstStyle/>
                        <a:p>
                          <a:endParaRPr lang="en-US"/>
                        </a:p>
                      </a:txBody>
                      <a:tcPr/>
                    </a:tc>
                    <a:tc>
                      <a:txBody>
                        <a:bodyPr/>
                        <a:lstStyle/>
                        <a:p>
                          <a:endParaRPr lang="en-US"/>
                        </a:p>
                      </a:txBody>
                      <a:tcPr marL="18250" marR="18250" marT="0" marB="0" anchor="b">
                        <a:blipFill rotWithShape="1">
                          <a:blip r:embed="rId2"/>
                          <a:stretch>
                            <a:fillRect l="-78241" t="-796364" r="-447685" b="-649091"/>
                          </a:stretch>
                        </a:blipFill>
                      </a:tcPr>
                    </a:tc>
                    <a:tc>
                      <a:txBody>
                        <a:bodyPr/>
                        <a:lstStyle/>
                        <a:p>
                          <a:pPr marL="0" marR="0" algn="ctr">
                            <a:lnSpc>
                              <a:spcPct val="100000"/>
                            </a:lnSpc>
                            <a:spcBef>
                              <a:spcPts val="0"/>
                            </a:spcBef>
                            <a:spcAft>
                              <a:spcPts val="0"/>
                            </a:spcAft>
                          </a:pPr>
                          <a:r>
                            <a:rPr lang="en-US" sz="2200" smtClean="0">
                              <a:effectLst/>
                            </a:rPr>
                            <a:t>0.7</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0.7071</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0.0071</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0.2112</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0.9524</a:t>
                          </a:r>
                          <a:endParaRPr lang="en-US" sz="2200" dirty="0">
                            <a:effectLst/>
                            <a:latin typeface="Calibri"/>
                            <a:ea typeface="Calibri"/>
                            <a:cs typeface="Times New Roman"/>
                          </a:endParaRPr>
                        </a:p>
                      </a:txBody>
                      <a:tcPr marL="18250" marR="18250" marT="0" marB="0" anchor="ctr">
                        <a:noFill/>
                      </a:tcPr>
                    </a:tc>
                  </a:tr>
                  <a:tr h="335280">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endParaRPr lang="en-US"/>
                        </a:p>
                      </a:txBody>
                      <a:tcPr marL="18250" marR="18250" marT="0" marB="0" anchor="b">
                        <a:blipFill rotWithShape="1">
                          <a:blip r:embed="rId2"/>
                          <a:stretch>
                            <a:fillRect l="-78241" t="-896364" r="-447685" b="-549091"/>
                          </a:stretch>
                        </a:blipFill>
                      </a:tcPr>
                    </a:tc>
                    <a:tc>
                      <a:txBody>
                        <a:bodyPr/>
                        <a:lstStyle/>
                        <a:p>
                          <a:pPr marL="0" marR="0" algn="ctr">
                            <a:lnSpc>
                              <a:spcPct val="100000"/>
                            </a:lnSpc>
                            <a:spcBef>
                              <a:spcPts val="0"/>
                            </a:spcBef>
                            <a:spcAft>
                              <a:spcPts val="0"/>
                            </a:spcAft>
                          </a:pPr>
                          <a:r>
                            <a:rPr lang="en-US" sz="2200" smtClean="0">
                              <a:effectLst/>
                            </a:rPr>
                            <a:t>0.5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0.4977</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-0.0023</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0.2451</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0.9534</a:t>
                          </a:r>
                          <a:endParaRPr lang="en-US" sz="2200" dirty="0">
                            <a:effectLst/>
                            <a:latin typeface="Calibri"/>
                            <a:ea typeface="Calibri"/>
                            <a:cs typeface="Times New Roman"/>
                          </a:endParaRPr>
                        </a:p>
                      </a:txBody>
                      <a:tcPr marL="18250" marR="18250" marT="0" marB="0" anchor="ctr">
                        <a:noFill/>
                      </a:tcPr>
                    </a:tc>
                  </a:tr>
                  <a:tr h="335280">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endParaRPr lang="en-US"/>
                        </a:p>
                      </a:txBody>
                      <a:tcPr marL="18250" marR="18250" marT="0" marB="0" anchor="b">
                        <a:blipFill rotWithShape="1">
                          <a:blip r:embed="rId2"/>
                          <a:stretch>
                            <a:fillRect l="-78241" t="-996364" r="-447685" b="-449091"/>
                          </a:stretch>
                        </a:blipFill>
                      </a:tcPr>
                    </a:tc>
                    <a:tc>
                      <a:txBody>
                        <a:bodyPr/>
                        <a:lstStyle/>
                        <a:p>
                          <a:pPr marL="0" marR="0" algn="ctr">
                            <a:lnSpc>
                              <a:spcPct val="100000"/>
                            </a:lnSpc>
                            <a:spcBef>
                              <a:spcPts val="0"/>
                            </a:spcBef>
                            <a:spcAft>
                              <a:spcPts val="0"/>
                            </a:spcAft>
                          </a:pPr>
                          <a:r>
                            <a:rPr lang="en-US" sz="2200" smtClean="0">
                              <a:effectLst/>
                            </a:rPr>
                            <a:t>1.0</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1.0041</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0.0041</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0.2622</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0.9541</a:t>
                          </a:r>
                          <a:endParaRPr lang="en-US" sz="2200" dirty="0">
                            <a:effectLst/>
                            <a:latin typeface="Calibri"/>
                            <a:ea typeface="Calibri"/>
                            <a:cs typeface="Times New Roman"/>
                          </a:endParaRPr>
                        </a:p>
                      </a:txBody>
                      <a:tcPr marL="18250" marR="18250" marT="0" marB="0" anchor="ctr">
                        <a:noFill/>
                      </a:tcPr>
                    </a:tc>
                  </a:tr>
                  <a:tr h="335280">
                    <a:tc rowSpan="2">
                      <a:txBody>
                        <a:bodyPr/>
                        <a:lstStyle/>
                        <a:p>
                          <a:endParaRPr lang="en-US"/>
                        </a:p>
                      </a:txBody>
                      <a:tcPr marL="18250" marR="18250" marT="0" marB="0" anchor="b">
                        <a:blipFill rotWithShape="1">
                          <a:blip r:embed="rId2"/>
                          <a:stretch>
                            <a:fillRect t="-548182" r="-700000" b="-124545"/>
                          </a:stretch>
                        </a:blipFill>
                      </a:tcPr>
                    </a:tc>
                    <a:tc>
                      <a:txBody>
                        <a:bodyPr/>
                        <a:lstStyle/>
                        <a:p>
                          <a:endParaRPr lang="en-US"/>
                        </a:p>
                      </a:txBody>
                      <a:tcPr marL="18250" marR="18250" marT="0" marB="0" anchor="b">
                        <a:blipFill rotWithShape="1">
                          <a:blip r:embed="rId2"/>
                          <a:stretch>
                            <a:fillRect l="-78241" t="-1096364" r="-447685" b="-349091"/>
                          </a:stretch>
                        </a:blipFill>
                      </a:tcPr>
                    </a:tc>
                    <a:tc>
                      <a:txBody>
                        <a:bodyPr/>
                        <a:lstStyle/>
                        <a:p>
                          <a:pPr marL="0" marR="0" algn="ctr">
                            <a:lnSpc>
                              <a:spcPct val="100000"/>
                            </a:lnSpc>
                            <a:spcBef>
                              <a:spcPts val="0"/>
                            </a:spcBef>
                            <a:spcAft>
                              <a:spcPts val="0"/>
                            </a:spcAft>
                          </a:pPr>
                          <a:r>
                            <a:rPr lang="en-US" sz="2200" smtClean="0">
                              <a:effectLst/>
                            </a:rPr>
                            <a:t>0.15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0.1505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0.0005</a:t>
                          </a:r>
                          <a:endParaRPr lang="en-US" sz="2200" dirty="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0.1350</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0.9510</a:t>
                          </a:r>
                          <a:endParaRPr lang="en-US" sz="2200" dirty="0">
                            <a:effectLst/>
                            <a:latin typeface="Calibri"/>
                            <a:ea typeface="Calibri"/>
                            <a:cs typeface="Times New Roman"/>
                          </a:endParaRPr>
                        </a:p>
                      </a:txBody>
                      <a:tcPr marL="18250" marR="18250" marT="0" marB="0" anchor="ctr">
                        <a:noFill/>
                      </a:tcPr>
                    </a:tc>
                  </a:tr>
                  <a:tr h="335280">
                    <a:tc vMerge="1">
                      <a:txBody>
                        <a:bodyPr/>
                        <a:lstStyle/>
                        <a:p>
                          <a:endParaRPr lang="en-US"/>
                        </a:p>
                      </a:txBody>
                      <a:tcPr/>
                    </a:tc>
                    <a:tc>
                      <a:txBody>
                        <a:bodyPr/>
                        <a:lstStyle/>
                        <a:p>
                          <a:endParaRPr lang="en-US"/>
                        </a:p>
                      </a:txBody>
                      <a:tcPr marL="18250" marR="18250" marT="0" marB="0" anchor="b">
                        <a:blipFill rotWithShape="1">
                          <a:blip r:embed="rId2"/>
                          <a:stretch>
                            <a:fillRect l="-78241" t="-1196364" r="-447685" b="-249091"/>
                          </a:stretch>
                        </a:blipFill>
                      </a:tcPr>
                    </a:tc>
                    <a:tc>
                      <a:txBody>
                        <a:bodyPr/>
                        <a:lstStyle/>
                        <a:p>
                          <a:pPr marL="0" marR="0" algn="ctr">
                            <a:lnSpc>
                              <a:spcPct val="100000"/>
                            </a:lnSpc>
                            <a:spcBef>
                              <a:spcPts val="0"/>
                            </a:spcBef>
                            <a:spcAft>
                              <a:spcPts val="0"/>
                            </a:spcAft>
                          </a:pPr>
                          <a:r>
                            <a:rPr lang="en-US" sz="2200" smtClean="0">
                              <a:effectLst/>
                            </a:rPr>
                            <a:t>0.7</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0.6994</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-0.0006</a:t>
                          </a:r>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0.1475</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0.9497</a:t>
                          </a:r>
                          <a:endParaRPr lang="en-US" sz="2200" dirty="0">
                            <a:effectLst/>
                            <a:latin typeface="Calibri"/>
                            <a:ea typeface="Calibri"/>
                            <a:cs typeface="Times New Roman"/>
                          </a:endParaRPr>
                        </a:p>
                      </a:txBody>
                      <a:tcPr marL="18250" marR="18250" marT="0" marB="0" anchor="ctr">
                        <a:noFill/>
                      </a:tcPr>
                    </a:tc>
                  </a:tr>
                  <a:tr h="335280">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endParaRPr lang="en-US"/>
                        </a:p>
                      </a:txBody>
                      <a:tcPr marL="18250" marR="18250" marT="0" marB="0" anchor="b">
                        <a:blipFill rotWithShape="1">
                          <a:blip r:embed="rId2"/>
                          <a:stretch>
                            <a:fillRect l="-78241" t="-1296364" r="-447685" b="-149091"/>
                          </a:stretch>
                        </a:blipFill>
                      </a:tcPr>
                    </a:tc>
                    <a:tc>
                      <a:txBody>
                        <a:bodyPr/>
                        <a:lstStyle/>
                        <a:p>
                          <a:pPr marL="0" marR="0" algn="ctr">
                            <a:lnSpc>
                              <a:spcPct val="100000"/>
                            </a:lnSpc>
                            <a:spcBef>
                              <a:spcPts val="0"/>
                            </a:spcBef>
                            <a:spcAft>
                              <a:spcPts val="0"/>
                            </a:spcAft>
                          </a:pPr>
                          <a:r>
                            <a:rPr lang="en-US" sz="2200" smtClean="0">
                              <a:effectLst/>
                            </a:rPr>
                            <a:t>0.5</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0.5014</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0.0014</a:t>
                          </a:r>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dirty="0" smtClean="0">
                              <a:effectLst/>
                            </a:rPr>
                            <a:t>0.1714</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0.9515</a:t>
                          </a:r>
                          <a:endParaRPr lang="en-US" sz="2200" dirty="0">
                            <a:effectLst/>
                            <a:latin typeface="Calibri"/>
                            <a:ea typeface="Calibri"/>
                            <a:cs typeface="Times New Roman"/>
                          </a:endParaRPr>
                        </a:p>
                      </a:txBody>
                      <a:tcPr marL="18250" marR="18250" marT="0" marB="0" anchor="ctr">
                        <a:noFill/>
                      </a:tcPr>
                    </a:tc>
                  </a:tr>
                  <a:tr h="335280">
                    <a:tc>
                      <a:txBody>
                        <a:bodyPr/>
                        <a:lstStyle/>
                        <a:p>
                          <a:pPr>
                            <a:lnSpc>
                              <a:spcPct val="100000"/>
                            </a:lnSpc>
                          </a:pPr>
                          <a:endParaRPr lang="en-US" sz="2200" dirty="0">
                            <a:solidFill>
                              <a:schemeClr val="tx1"/>
                            </a:solidFill>
                            <a:effectLst/>
                            <a:latin typeface="Calibri"/>
                          </a:endParaRPr>
                        </a:p>
                      </a:txBody>
                      <a:tcPr marL="18250" marR="18250" marT="0" marB="0" anchor="b">
                        <a:noFill/>
                      </a:tcPr>
                    </a:tc>
                    <a:tc>
                      <a:txBody>
                        <a:bodyPr/>
                        <a:lstStyle/>
                        <a:p>
                          <a:endParaRPr lang="en-US"/>
                        </a:p>
                      </a:txBody>
                      <a:tcPr marL="18250" marR="18250" marT="0" marB="0" anchor="b">
                        <a:blipFill rotWithShape="1">
                          <a:blip r:embed="rId2"/>
                          <a:stretch>
                            <a:fillRect l="-78241" t="-1396364" r="-447685" b="-49091"/>
                          </a:stretch>
                        </a:blipFill>
                      </a:tcPr>
                    </a:tc>
                    <a:tc>
                      <a:txBody>
                        <a:bodyPr/>
                        <a:lstStyle/>
                        <a:p>
                          <a:pPr marL="0" marR="0" algn="ctr">
                            <a:lnSpc>
                              <a:spcPct val="100000"/>
                            </a:lnSpc>
                            <a:spcBef>
                              <a:spcPts val="0"/>
                            </a:spcBef>
                            <a:spcAft>
                              <a:spcPts val="0"/>
                            </a:spcAft>
                          </a:pPr>
                          <a:r>
                            <a:rPr lang="en-US" sz="2200" smtClean="0">
                              <a:effectLst/>
                            </a:rPr>
                            <a:t>1.0</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1.0028</a:t>
                          </a:r>
                          <a:endParaRPr lang="en-US" sz="220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smtClean="0">
                              <a:effectLst/>
                            </a:rPr>
                            <a:t>0.0028</a:t>
                          </a:r>
                          <a:endParaRPr lang="en-US" sz="2200">
                            <a:effectLst/>
                            <a:latin typeface="Calibri"/>
                            <a:ea typeface="Calibri"/>
                            <a:cs typeface="Times New Roman"/>
                          </a:endParaRPr>
                        </a:p>
                      </a:txBody>
                      <a:tcPr marL="18250" marR="18250" marT="0" marB="0" anchor="b">
                        <a:noFill/>
                      </a:tcPr>
                    </a:tc>
                    <a:tc>
                      <a:txBody>
                        <a:bodyPr/>
                        <a:lstStyle/>
                        <a:p>
                          <a:pPr marL="0" marR="0" algn="ctr">
                            <a:lnSpc>
                              <a:spcPct val="100000"/>
                            </a:lnSpc>
                            <a:spcBef>
                              <a:spcPts val="0"/>
                            </a:spcBef>
                            <a:spcAft>
                              <a:spcPts val="0"/>
                            </a:spcAft>
                          </a:pPr>
                          <a:r>
                            <a:rPr lang="en-US" sz="2200" smtClean="0">
                              <a:effectLst/>
                            </a:rPr>
                            <a:t>0.1831</a:t>
                          </a:r>
                          <a:endParaRPr lang="en-US" sz="2200" dirty="0">
                            <a:effectLst/>
                            <a:latin typeface="Calibri"/>
                            <a:ea typeface="Calibri"/>
                            <a:cs typeface="Times New Roman"/>
                          </a:endParaRPr>
                        </a:p>
                      </a:txBody>
                      <a:tcPr marL="18250" marR="18250" marT="0" marB="0" anchor="ctr">
                        <a:noFill/>
                      </a:tcPr>
                    </a:tc>
                    <a:tc>
                      <a:txBody>
                        <a:bodyPr/>
                        <a:lstStyle/>
                        <a:p>
                          <a:pPr marL="0" marR="0" algn="ctr">
                            <a:lnSpc>
                              <a:spcPct val="100000"/>
                            </a:lnSpc>
                            <a:spcBef>
                              <a:spcPts val="0"/>
                            </a:spcBef>
                            <a:spcAft>
                              <a:spcPts val="0"/>
                            </a:spcAft>
                          </a:pPr>
                          <a:r>
                            <a:rPr lang="en-US" sz="2200" dirty="0" smtClean="0">
                              <a:effectLst/>
                            </a:rPr>
                            <a:t>0.9532</a:t>
                          </a:r>
                          <a:endParaRPr lang="en-US" sz="2200" dirty="0">
                            <a:effectLst/>
                            <a:latin typeface="Calibri"/>
                            <a:ea typeface="Calibri"/>
                            <a:cs typeface="Times New Roman"/>
                          </a:endParaRPr>
                        </a:p>
                      </a:txBody>
                      <a:tcPr marL="18250" marR="18250" marT="0" marB="0" anchor="ctr">
                        <a:noFill/>
                      </a:tcPr>
                    </a:tc>
                  </a:tr>
                </a:tbl>
              </a:graphicData>
            </a:graphic>
          </p:graphicFrame>
        </mc:Fallback>
      </mc:AlternateContent>
      <p:sp>
        <p:nvSpPr>
          <p:cNvPr id="6" name="Slide Number Placeholder 5"/>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36</a:t>
            </a:fld>
            <a:endParaRPr lang="en-US">
              <a:latin typeface="Gill Sans MT" panose="020B0502020104020203" pitchFamily="34" charset="0"/>
            </a:endParaRPr>
          </a:p>
        </p:txBody>
      </p:sp>
      <p:cxnSp>
        <p:nvCxnSpPr>
          <p:cNvPr id="10" name="Straight Connector 9"/>
          <p:cNvCxnSpPr/>
          <p:nvPr/>
        </p:nvCxnSpPr>
        <p:spPr>
          <a:xfrm>
            <a:off x="533400" y="3124200"/>
            <a:ext cx="8229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470399"/>
            <a:ext cx="8229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 y="5791200"/>
            <a:ext cx="8229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34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038"/>
            <a:ext cx="8229600" cy="731838"/>
          </a:xfrm>
        </p:spPr>
        <p:txBody>
          <a:bodyPr>
            <a:normAutofit/>
          </a:bodyPr>
          <a:lstStyle/>
          <a:p>
            <a:pPr algn="l"/>
            <a:r>
              <a:rPr lang="en-US" sz="2800" dirty="0" smtClean="0">
                <a:solidFill>
                  <a:srgbClr val="0000FF"/>
                </a:solidFill>
                <a:latin typeface="Gill Sans MT" panose="020B0502020104020203" pitchFamily="34" charset="0"/>
              </a:rPr>
              <a:t>Distribution </a:t>
            </a:r>
            <a:r>
              <a:rPr lang="en-US" sz="2800" dirty="0">
                <a:solidFill>
                  <a:srgbClr val="0000FF"/>
                </a:solidFill>
                <a:latin typeface="Gill Sans MT" panose="020B0502020104020203" pitchFamily="34" charset="0"/>
              </a:rPr>
              <a:t>of P</a:t>
            </a:r>
            <a:r>
              <a:rPr lang="en-US" sz="2800" dirty="0" smtClean="0">
                <a:solidFill>
                  <a:srgbClr val="0000FF"/>
                </a:solidFill>
                <a:latin typeface="Gill Sans MT" panose="020B0502020104020203" pitchFamily="34" charset="0"/>
              </a:rPr>
              <a:t>arameter </a:t>
            </a:r>
            <a:r>
              <a:rPr lang="en-US" sz="2800" dirty="0">
                <a:solidFill>
                  <a:srgbClr val="0000FF"/>
                </a:solidFill>
                <a:latin typeface="Gill Sans MT" panose="020B0502020104020203" pitchFamily="34" charset="0"/>
              </a:rPr>
              <a:t>E</a:t>
            </a:r>
            <a:r>
              <a:rPr lang="en-US" sz="2800" dirty="0" smtClean="0">
                <a:solidFill>
                  <a:srgbClr val="0000FF"/>
                </a:solidFill>
                <a:latin typeface="Gill Sans MT" panose="020B0502020104020203" pitchFamily="34" charset="0"/>
              </a:rPr>
              <a:t>stimates</a:t>
            </a:r>
            <a:endParaRPr lang="en-US" sz="2800" dirty="0">
              <a:solidFill>
                <a:srgbClr val="0000FF"/>
              </a:solidFill>
              <a:latin typeface="Gill Sans MT" panose="020B0502020104020203" pitchFamily="34" charset="0"/>
            </a:endParaRPr>
          </a:p>
        </p:txBody>
      </p:sp>
      <p:pic>
        <p:nvPicPr>
          <p:cNvPr id="4" name="Picture 3" descr="C:\Users\sbohora\Desktop\New graphs\10000 part2 25 30 different.jpeg"/>
          <p:cNvPicPr/>
          <p:nvPr/>
        </p:nvPicPr>
        <p:blipFill>
          <a:blip r:embed="rId2">
            <a:extLst>
              <a:ext uri="{28A0092B-C50C-407E-A947-70E740481C1C}">
                <a14:useLocalDpi xmlns:a14="http://schemas.microsoft.com/office/drawing/2010/main" val="0"/>
              </a:ext>
            </a:extLst>
          </a:blip>
          <a:srcRect/>
          <a:stretch>
            <a:fillRect/>
          </a:stretch>
        </p:blipFill>
        <p:spPr bwMode="auto">
          <a:xfrm>
            <a:off x="702564" y="471678"/>
            <a:ext cx="3319272" cy="3319272"/>
          </a:xfrm>
          <a:prstGeom prst="rect">
            <a:avLst/>
          </a:prstGeom>
          <a:noFill/>
          <a:ln>
            <a:noFill/>
          </a:ln>
        </p:spPr>
      </p:pic>
      <p:pic>
        <p:nvPicPr>
          <p:cNvPr id="5" name="Picture 4" descr="C:\Users\sbohora\Desktop\New graphs\10000 50 60 part2 different.jpeg"/>
          <p:cNvPicPr/>
          <p:nvPr/>
        </p:nvPicPr>
        <p:blipFill>
          <a:blip r:embed="rId3">
            <a:extLst>
              <a:ext uri="{28A0092B-C50C-407E-A947-70E740481C1C}">
                <a14:useLocalDpi xmlns:a14="http://schemas.microsoft.com/office/drawing/2010/main" val="0"/>
              </a:ext>
            </a:extLst>
          </a:blip>
          <a:srcRect/>
          <a:stretch>
            <a:fillRect/>
          </a:stretch>
        </p:blipFill>
        <p:spPr bwMode="auto">
          <a:xfrm>
            <a:off x="4741164" y="452628"/>
            <a:ext cx="3319272" cy="3319272"/>
          </a:xfrm>
          <a:prstGeom prst="rect">
            <a:avLst/>
          </a:prstGeom>
          <a:noFill/>
          <a:ln>
            <a:noFill/>
          </a:ln>
        </p:spPr>
      </p:pic>
      <p:pic>
        <p:nvPicPr>
          <p:cNvPr id="6" name="Picture 5" descr="C:\Users\sbohora\Desktop\New graphs\10000 100 120 part2 different betas.png"/>
          <p:cNvPicPr/>
          <p:nvPr/>
        </p:nvPicPr>
        <p:blipFill>
          <a:blip r:embed="rId4">
            <a:extLst>
              <a:ext uri="{28A0092B-C50C-407E-A947-70E740481C1C}">
                <a14:useLocalDpi xmlns:a14="http://schemas.microsoft.com/office/drawing/2010/main" val="0"/>
              </a:ext>
            </a:extLst>
          </a:blip>
          <a:srcRect/>
          <a:stretch>
            <a:fillRect/>
          </a:stretch>
        </p:blipFill>
        <p:spPr bwMode="auto">
          <a:xfrm>
            <a:off x="2988564" y="3443478"/>
            <a:ext cx="3319272" cy="3319272"/>
          </a:xfrm>
          <a:prstGeom prst="rect">
            <a:avLst/>
          </a:prstGeom>
          <a:noFill/>
          <a:ln>
            <a:noFill/>
          </a:ln>
        </p:spPr>
      </p:pic>
      <mc:AlternateContent xmlns:mc="http://schemas.openxmlformats.org/markup-compatibility/2006" xmlns:a14="http://schemas.microsoft.com/office/drawing/2010/main">
        <mc:Choice Requires="a14">
          <p:sp>
            <p:nvSpPr>
              <p:cNvPr id="8" name="TextBox 7"/>
              <p:cNvSpPr txBox="1"/>
              <p:nvPr/>
            </p:nvSpPr>
            <p:spPr>
              <a:xfrm>
                <a:off x="1066800" y="3530825"/>
                <a:ext cx="1981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a:rPr>
                            <m:t>𝑛</m:t>
                          </m:r>
                        </m:e>
                        <m:sub>
                          <m:r>
                            <a:rPr lang="en-US" sz="1600" b="0" i="1" smtClean="0">
                              <a:latin typeface="Cambria Math"/>
                            </a:rPr>
                            <m:t>𝐴</m:t>
                          </m:r>
                        </m:sub>
                      </m:sSub>
                      <m:r>
                        <a:rPr lang="en-US" sz="1600" b="0" i="1" smtClean="0">
                          <a:latin typeface="Cambria Math"/>
                        </a:rPr>
                        <m:t>=25;</m:t>
                      </m:r>
                      <m:sSub>
                        <m:sSubPr>
                          <m:ctrlPr>
                            <a:rPr lang="en-US" sz="1600" b="0" i="1" smtClean="0">
                              <a:latin typeface="Cambria Math" panose="02040503050406030204" pitchFamily="18" charset="0"/>
                            </a:rPr>
                          </m:ctrlPr>
                        </m:sSubPr>
                        <m:e>
                          <m:r>
                            <a:rPr lang="en-US" sz="1600" b="0" i="1" smtClean="0">
                              <a:latin typeface="Cambria Math"/>
                            </a:rPr>
                            <m:t>𝑛</m:t>
                          </m:r>
                        </m:e>
                        <m:sub>
                          <m:r>
                            <a:rPr lang="en-US" sz="1600" b="0" i="1" smtClean="0">
                              <a:latin typeface="Cambria Math"/>
                            </a:rPr>
                            <m:t>𝐴</m:t>
                          </m:r>
                        </m:sub>
                      </m:sSub>
                      <m:r>
                        <a:rPr lang="en-US" sz="1600" b="0" i="1" smtClean="0">
                          <a:latin typeface="Cambria Math"/>
                        </a:rPr>
                        <m:t>=30 </m:t>
                      </m:r>
                    </m:oMath>
                  </m:oMathPara>
                </a14:m>
                <a:endParaRPr lang="en-US" sz="1600" dirty="0">
                  <a:latin typeface="Gill Sans MT" panose="020B0502020104020203"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66800" y="3530825"/>
                <a:ext cx="1981200" cy="33855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172200" y="3530825"/>
                <a:ext cx="1981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a:rPr>
                            <m:t>𝑛</m:t>
                          </m:r>
                        </m:e>
                        <m:sub>
                          <m:r>
                            <a:rPr lang="en-US" sz="1600" b="0" i="1" smtClean="0">
                              <a:latin typeface="Cambria Math"/>
                            </a:rPr>
                            <m:t>𝐴</m:t>
                          </m:r>
                        </m:sub>
                      </m:sSub>
                      <m:r>
                        <a:rPr lang="en-US" sz="1600" b="0" i="1" smtClean="0">
                          <a:latin typeface="Cambria Math"/>
                        </a:rPr>
                        <m:t>=50;</m:t>
                      </m:r>
                      <m:sSub>
                        <m:sSubPr>
                          <m:ctrlPr>
                            <a:rPr lang="en-US" sz="1600" b="0" i="1" smtClean="0">
                              <a:latin typeface="Cambria Math" panose="02040503050406030204" pitchFamily="18" charset="0"/>
                            </a:rPr>
                          </m:ctrlPr>
                        </m:sSubPr>
                        <m:e>
                          <m:r>
                            <a:rPr lang="en-US" sz="1600" b="0" i="1" smtClean="0">
                              <a:latin typeface="Cambria Math"/>
                            </a:rPr>
                            <m:t>𝑛</m:t>
                          </m:r>
                        </m:e>
                        <m:sub>
                          <m:r>
                            <a:rPr lang="en-US" sz="1600" b="0" i="1" smtClean="0">
                              <a:latin typeface="Cambria Math"/>
                            </a:rPr>
                            <m:t>𝐴</m:t>
                          </m:r>
                        </m:sub>
                      </m:sSub>
                      <m:r>
                        <a:rPr lang="en-US" sz="1600" b="0" i="1" smtClean="0">
                          <a:latin typeface="Cambria Math"/>
                        </a:rPr>
                        <m:t>=60 </m:t>
                      </m:r>
                    </m:oMath>
                  </m:oMathPara>
                </a14:m>
                <a:endParaRPr lang="en-US" sz="1600" dirty="0">
                  <a:latin typeface="Gill Sans MT" panose="020B0502020104020203"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172200" y="3530825"/>
                <a:ext cx="1981200" cy="338554"/>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5200" y="6519446"/>
                <a:ext cx="1981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a:rPr>
                            <m:t>𝑛</m:t>
                          </m:r>
                        </m:e>
                        <m:sub>
                          <m:r>
                            <a:rPr lang="en-US" sz="1600" b="0" i="1" smtClean="0">
                              <a:latin typeface="Cambria Math"/>
                            </a:rPr>
                            <m:t>𝐴</m:t>
                          </m:r>
                        </m:sub>
                      </m:sSub>
                      <m:r>
                        <a:rPr lang="en-US" sz="1600" b="0" i="1" smtClean="0">
                          <a:latin typeface="Cambria Math"/>
                        </a:rPr>
                        <m:t>=100;</m:t>
                      </m:r>
                      <m:sSub>
                        <m:sSubPr>
                          <m:ctrlPr>
                            <a:rPr lang="en-US" sz="1600" b="0" i="1" smtClean="0">
                              <a:latin typeface="Cambria Math" panose="02040503050406030204" pitchFamily="18" charset="0"/>
                            </a:rPr>
                          </m:ctrlPr>
                        </m:sSubPr>
                        <m:e>
                          <m:r>
                            <a:rPr lang="en-US" sz="1600" b="0" i="1" smtClean="0">
                              <a:latin typeface="Cambria Math"/>
                            </a:rPr>
                            <m:t>𝑛</m:t>
                          </m:r>
                        </m:e>
                        <m:sub>
                          <m:r>
                            <a:rPr lang="en-US" sz="1600" b="0" i="1" smtClean="0">
                              <a:latin typeface="Cambria Math"/>
                            </a:rPr>
                            <m:t>𝐴</m:t>
                          </m:r>
                        </m:sub>
                      </m:sSub>
                      <m:r>
                        <a:rPr lang="en-US" sz="1600" b="0" i="1" smtClean="0">
                          <a:latin typeface="Cambria Math"/>
                        </a:rPr>
                        <m:t>=120 </m:t>
                      </m:r>
                    </m:oMath>
                  </m:oMathPara>
                </a14:m>
                <a:endParaRPr lang="en-US" sz="1600" dirty="0">
                  <a:latin typeface="Gill Sans MT" panose="020B0502020104020203"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05200" y="6519446"/>
                <a:ext cx="1981200" cy="338554"/>
              </a:xfrm>
              <a:prstGeom prst="rect">
                <a:avLst/>
              </a:prstGeom>
              <a:blipFill rotWithShape="1">
                <a:blip r:embed="rId7"/>
                <a:stretch>
                  <a:fillRect/>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37</a:t>
            </a:fld>
            <a:endParaRPr lang="en-US">
              <a:latin typeface="Gill Sans MT" panose="020B0502020104020203" pitchFamily="34" charset="0"/>
            </a:endParaRPr>
          </a:p>
        </p:txBody>
      </p:sp>
    </p:spTree>
    <p:extLst>
      <p:ext uri="{BB962C8B-B14F-4D97-AF65-F5344CB8AC3E}">
        <p14:creationId xmlns:p14="http://schemas.microsoft.com/office/powerpoint/2010/main" val="518474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55638"/>
          </a:xfrm>
        </p:spPr>
        <p:txBody>
          <a:bodyPr>
            <a:noAutofit/>
          </a:bodyPr>
          <a:lstStyle/>
          <a:p>
            <a:pPr algn="l"/>
            <a:r>
              <a:rPr lang="en-US" sz="2800" dirty="0" smtClean="0">
                <a:solidFill>
                  <a:srgbClr val="0000FF"/>
                </a:solidFill>
              </a:rPr>
              <a:t>Example : FAS/FASD Randomized </a:t>
            </a:r>
            <a:r>
              <a:rPr lang="en-US" sz="2800" dirty="0">
                <a:solidFill>
                  <a:srgbClr val="0000FF"/>
                </a:solidFill>
              </a:rPr>
              <a:t>C</a:t>
            </a:r>
            <a:r>
              <a:rPr lang="en-US" sz="2800" dirty="0" smtClean="0">
                <a:solidFill>
                  <a:srgbClr val="0000FF"/>
                </a:solidFill>
              </a:rPr>
              <a:t>ontrolled Trial</a:t>
            </a:r>
            <a:endParaRPr lang="en-US" sz="2800" dirty="0">
              <a:solidFill>
                <a:srgbClr val="0000FF"/>
              </a:solidFill>
            </a:endParaRPr>
          </a:p>
        </p:txBody>
      </p:sp>
      <p:sp>
        <p:nvSpPr>
          <p:cNvPr id="3" name="Content Placeholder 2"/>
          <p:cNvSpPr>
            <a:spLocks noGrp="1"/>
          </p:cNvSpPr>
          <p:nvPr>
            <p:ph idx="1"/>
          </p:nvPr>
        </p:nvSpPr>
        <p:spPr>
          <a:xfrm>
            <a:off x="381000" y="685800"/>
            <a:ext cx="8458200" cy="6019800"/>
          </a:xfrm>
        </p:spPr>
        <p:txBody>
          <a:bodyPr>
            <a:noAutofit/>
          </a:bodyPr>
          <a:lstStyle/>
          <a:p>
            <a:pPr marL="0" indent="0">
              <a:buNone/>
            </a:pPr>
            <a:r>
              <a:rPr lang="en-US" sz="2400" dirty="0" smtClean="0"/>
              <a:t>This trial was </a:t>
            </a:r>
            <a:r>
              <a:rPr lang="en-US" sz="2400" dirty="0"/>
              <a:t>conducted in a pre-post design to evaluate effects of FASD education </a:t>
            </a:r>
            <a:r>
              <a:rPr lang="en-US" sz="2400" dirty="0" smtClean="0"/>
              <a:t>brochures (PG</a:t>
            </a:r>
            <a:r>
              <a:rPr lang="en-US" sz="2400" dirty="0"/>
              <a:t> </a:t>
            </a:r>
            <a:r>
              <a:rPr lang="en-US" sz="2400" dirty="0" smtClean="0"/>
              <a:t>&amp; CG) </a:t>
            </a:r>
            <a:r>
              <a:rPr lang="en-US" sz="2400" dirty="0"/>
              <a:t>with different types of information and visual images on FASD related knowledge, attitudes and alcohol consumption among </a:t>
            </a:r>
            <a:r>
              <a:rPr lang="en-US" sz="2400" dirty="0" smtClean="0"/>
              <a:t>Russian childbearing </a:t>
            </a:r>
            <a:r>
              <a:rPr lang="en-US" sz="2400" dirty="0"/>
              <a:t>age </a:t>
            </a:r>
            <a:r>
              <a:rPr lang="en-US" sz="2400" dirty="0" smtClean="0"/>
              <a:t>women (n=458).</a:t>
            </a:r>
          </a:p>
          <a:p>
            <a:endParaRPr lang="en-US" sz="1200" dirty="0" smtClean="0"/>
          </a:p>
        </p:txBody>
      </p:sp>
      <p:sp>
        <p:nvSpPr>
          <p:cNvPr id="5" name="Slide Number Placeholder 4"/>
          <p:cNvSpPr>
            <a:spLocks noGrp="1"/>
          </p:cNvSpPr>
          <p:nvPr>
            <p:ph type="sldNum" sz="quarter" idx="12"/>
          </p:nvPr>
        </p:nvSpPr>
        <p:spPr/>
        <p:txBody>
          <a:bodyPr/>
          <a:lstStyle/>
          <a:p>
            <a:fld id="{51488D93-C9B8-4DF8-BE85-A0010D189062}" type="slidenum">
              <a:rPr lang="en-US" smtClean="0"/>
              <a:t>38</a:t>
            </a:fld>
            <a:endParaRPr lang="en-US"/>
          </a:p>
        </p:txBody>
      </p:sp>
    </p:spTree>
    <p:extLst>
      <p:ext uri="{BB962C8B-B14F-4D97-AF65-F5344CB8AC3E}">
        <p14:creationId xmlns:p14="http://schemas.microsoft.com/office/powerpoint/2010/main" val="2259618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55638"/>
          </a:xfrm>
        </p:spPr>
        <p:txBody>
          <a:bodyPr>
            <a:noAutofit/>
          </a:bodyPr>
          <a:lstStyle/>
          <a:p>
            <a:pPr algn="l"/>
            <a:r>
              <a:rPr lang="en-US" sz="2800" dirty="0" smtClean="0">
                <a:solidFill>
                  <a:srgbClr val="0000FF"/>
                </a:solidFill>
              </a:rPr>
              <a:t>Example : FAS/FASD Randomized </a:t>
            </a:r>
            <a:r>
              <a:rPr lang="en-US" sz="2800" dirty="0">
                <a:solidFill>
                  <a:srgbClr val="0000FF"/>
                </a:solidFill>
              </a:rPr>
              <a:t>controlled </a:t>
            </a:r>
            <a:r>
              <a:rPr lang="en-US" sz="2800" dirty="0" smtClean="0">
                <a:solidFill>
                  <a:srgbClr val="0000FF"/>
                </a:solidFill>
              </a:rPr>
              <a:t>Trial</a:t>
            </a:r>
            <a:endParaRPr lang="en-US" sz="2800" dirty="0">
              <a:solidFill>
                <a:srgbClr val="0000FF"/>
              </a:solidFill>
            </a:endParaRPr>
          </a:p>
        </p:txBody>
      </p:sp>
      <p:sp>
        <p:nvSpPr>
          <p:cNvPr id="3" name="Content Placeholder 2"/>
          <p:cNvSpPr>
            <a:spLocks noGrp="1"/>
          </p:cNvSpPr>
          <p:nvPr>
            <p:ph idx="1"/>
          </p:nvPr>
        </p:nvSpPr>
        <p:spPr>
          <a:xfrm>
            <a:off x="381000" y="685800"/>
            <a:ext cx="8458200" cy="6019800"/>
          </a:xfrm>
        </p:spPr>
        <p:txBody>
          <a:bodyPr>
            <a:noAutofit/>
          </a:bodyPr>
          <a:lstStyle/>
          <a:p>
            <a:pPr marL="0" indent="0">
              <a:buNone/>
            </a:pPr>
            <a:r>
              <a:rPr lang="en-US" sz="2400" dirty="0" smtClean="0">
                <a:solidFill>
                  <a:schemeClr val="bg1">
                    <a:lumMod val="85000"/>
                  </a:schemeClr>
                </a:solidFill>
              </a:rPr>
              <a:t>This trial was </a:t>
            </a:r>
            <a:r>
              <a:rPr lang="en-US" sz="2400" dirty="0">
                <a:solidFill>
                  <a:schemeClr val="bg1">
                    <a:lumMod val="85000"/>
                  </a:schemeClr>
                </a:solidFill>
              </a:rPr>
              <a:t>conducted in a pre-post design to evaluate effects of FASD education </a:t>
            </a:r>
            <a:r>
              <a:rPr lang="en-US" sz="2400" dirty="0" smtClean="0">
                <a:solidFill>
                  <a:schemeClr val="bg1">
                    <a:lumMod val="85000"/>
                  </a:schemeClr>
                </a:solidFill>
              </a:rPr>
              <a:t>brochures (PG &amp; CG) </a:t>
            </a:r>
            <a:r>
              <a:rPr lang="en-US" sz="2400" dirty="0">
                <a:solidFill>
                  <a:schemeClr val="bg1">
                    <a:lumMod val="85000"/>
                  </a:schemeClr>
                </a:solidFill>
              </a:rPr>
              <a:t>with different types of information and visual images on FASD related knowledge, attitudes and alcohol consumption among </a:t>
            </a:r>
            <a:r>
              <a:rPr lang="en-US" sz="2400" dirty="0" smtClean="0">
                <a:solidFill>
                  <a:schemeClr val="bg1">
                    <a:lumMod val="85000"/>
                  </a:schemeClr>
                </a:solidFill>
              </a:rPr>
              <a:t>Russian childbearing </a:t>
            </a:r>
            <a:r>
              <a:rPr lang="en-US" sz="2400" dirty="0">
                <a:solidFill>
                  <a:schemeClr val="bg1">
                    <a:lumMod val="85000"/>
                  </a:schemeClr>
                </a:solidFill>
              </a:rPr>
              <a:t>age </a:t>
            </a:r>
            <a:r>
              <a:rPr lang="en-US" sz="2400" dirty="0" smtClean="0">
                <a:solidFill>
                  <a:schemeClr val="bg1">
                    <a:lumMod val="85000"/>
                  </a:schemeClr>
                </a:solidFill>
              </a:rPr>
              <a:t>women (n=458).</a:t>
            </a:r>
          </a:p>
          <a:p>
            <a:endParaRPr lang="en-US" sz="1200" dirty="0" smtClean="0">
              <a:solidFill>
                <a:schemeClr val="bg1">
                  <a:lumMod val="85000"/>
                </a:schemeClr>
              </a:solidFill>
            </a:endParaRPr>
          </a:p>
          <a:p>
            <a:pPr marL="0" indent="0">
              <a:buNone/>
            </a:pPr>
            <a:r>
              <a:rPr lang="en-US" sz="2400" b="1" dirty="0" smtClean="0"/>
              <a:t>Treatment GROUP</a:t>
            </a:r>
            <a:r>
              <a:rPr lang="en-US" sz="2400" dirty="0" smtClean="0"/>
              <a:t>: </a:t>
            </a:r>
            <a:r>
              <a:rPr lang="en-US" sz="2400" b="1" dirty="0" smtClean="0"/>
              <a:t>Positive</a:t>
            </a:r>
            <a:r>
              <a:rPr lang="en-US" sz="2400" dirty="0" smtClean="0"/>
              <a:t> and </a:t>
            </a:r>
            <a:r>
              <a:rPr lang="en-US" sz="2400" b="1" dirty="0" smtClean="0"/>
              <a:t>Control</a:t>
            </a:r>
            <a:endParaRPr lang="en-US" sz="2400" dirty="0" smtClean="0"/>
          </a:p>
          <a:p>
            <a:pPr marL="0" indent="0">
              <a:buNone/>
            </a:pPr>
            <a:endParaRPr lang="en-US" sz="1100" dirty="0" smtClean="0"/>
          </a:p>
          <a:p>
            <a:pPr marL="0" indent="0">
              <a:buNone/>
            </a:pPr>
            <a:endParaRPr lang="en-US" sz="1100" dirty="0" smtClean="0"/>
          </a:p>
          <a:p>
            <a:pPr marL="0" indent="0">
              <a:buNone/>
            </a:pPr>
            <a:r>
              <a:rPr lang="en-US" sz="2400" b="1" dirty="0" smtClean="0"/>
              <a:t>Response</a:t>
            </a:r>
            <a:r>
              <a:rPr lang="en-US" sz="2400" dirty="0" smtClean="0"/>
              <a:t> : </a:t>
            </a:r>
            <a:r>
              <a:rPr lang="en-US" sz="2400" dirty="0"/>
              <a:t>(CHANGE_DRINK) on average in </a:t>
            </a:r>
            <a:r>
              <a:rPr lang="en-US" sz="2400" dirty="0" smtClean="0"/>
              <a:t>last </a:t>
            </a:r>
            <a:r>
              <a:rPr lang="en-US" sz="2400" dirty="0"/>
              <a:t>3 months from </a:t>
            </a:r>
            <a:r>
              <a:rPr lang="en-US" sz="2400" dirty="0" smtClean="0"/>
              <a:t>one month follow-up to baseline and non-normal (p&lt;0.001)</a:t>
            </a:r>
          </a:p>
          <a:p>
            <a:pPr marL="0" indent="0">
              <a:buNone/>
            </a:pPr>
            <a:r>
              <a:rPr lang="en-US" sz="2400" dirty="0" smtClean="0"/>
              <a:t>(After - Before</a:t>
            </a:r>
            <a:r>
              <a:rPr lang="en-US" sz="2400" dirty="0"/>
              <a:t>)</a:t>
            </a:r>
            <a:endParaRPr lang="en-US" sz="2400" dirty="0" smtClean="0"/>
          </a:p>
          <a:p>
            <a:endParaRPr lang="en-US" sz="1000" dirty="0" smtClean="0"/>
          </a:p>
          <a:p>
            <a:pPr marL="0" indent="0">
              <a:buNone/>
            </a:pPr>
            <a:r>
              <a:rPr lang="en-US" sz="2400" b="1" dirty="0" smtClean="0"/>
              <a:t>Covariates</a:t>
            </a:r>
            <a:r>
              <a:rPr lang="en-US" sz="2400" dirty="0" smtClean="0"/>
              <a:t> : </a:t>
            </a:r>
            <a:r>
              <a:rPr lang="en-US" sz="2400" dirty="0"/>
              <a:t>Two </a:t>
            </a:r>
            <a:r>
              <a:rPr lang="en-US" sz="2400" dirty="0" smtClean="0"/>
              <a:t>discrete (Y/N) covariates </a:t>
            </a:r>
            <a:r>
              <a:rPr lang="en-US" sz="2400" dirty="0"/>
              <a:t>considered </a:t>
            </a:r>
            <a:r>
              <a:rPr lang="en-US" sz="2400" dirty="0" smtClean="0"/>
              <a:t>were </a:t>
            </a:r>
            <a:r>
              <a:rPr lang="en-US" sz="2400" dirty="0"/>
              <a:t>“In the last 30 days, have you smoked cigarettes?” (SMOKE) and  “In the last 30 days, did you take any other vitamins?” (OVITAMIN). </a:t>
            </a:r>
          </a:p>
        </p:txBody>
      </p:sp>
      <p:sp>
        <p:nvSpPr>
          <p:cNvPr id="5" name="Slide Number Placeholder 4"/>
          <p:cNvSpPr>
            <a:spLocks noGrp="1"/>
          </p:cNvSpPr>
          <p:nvPr>
            <p:ph type="sldNum" sz="quarter" idx="12"/>
          </p:nvPr>
        </p:nvSpPr>
        <p:spPr/>
        <p:txBody>
          <a:bodyPr/>
          <a:lstStyle/>
          <a:p>
            <a:fld id="{51488D93-C9B8-4DF8-BE85-A0010D189062}" type="slidenum">
              <a:rPr lang="en-US" smtClean="0"/>
              <a:t>39</a:t>
            </a:fld>
            <a:endParaRPr lang="en-US"/>
          </a:p>
        </p:txBody>
      </p:sp>
    </p:spTree>
    <p:extLst>
      <p:ext uri="{BB962C8B-B14F-4D97-AF65-F5344CB8AC3E}">
        <p14:creationId xmlns:p14="http://schemas.microsoft.com/office/powerpoint/2010/main" val="224398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dirty="0" smtClean="0">
                <a:solidFill>
                  <a:srgbClr val="0000FF"/>
                </a:solidFill>
                <a:latin typeface="Gill Sans MT" panose="020B0502020104020203" pitchFamily="34" charset="0"/>
              </a:rPr>
              <a:t>Introduction</a:t>
            </a:r>
            <a:endParaRPr lang="en-US" dirty="0">
              <a:solidFill>
                <a:srgbClr val="0000FF"/>
              </a:solidFill>
            </a:endParaRPr>
          </a:p>
        </p:txBody>
      </p:sp>
      <p:sp>
        <p:nvSpPr>
          <p:cNvPr id="3" name="Content Placeholder 2"/>
          <p:cNvSpPr>
            <a:spLocks noGrp="1"/>
          </p:cNvSpPr>
          <p:nvPr>
            <p:ph idx="1"/>
          </p:nvPr>
        </p:nvSpPr>
        <p:spPr>
          <a:xfrm>
            <a:off x="457200" y="1143000"/>
            <a:ext cx="8229600" cy="5334000"/>
          </a:xfrm>
        </p:spPr>
        <p:txBody>
          <a:bodyPr>
            <a:noAutofit/>
          </a:bodyPr>
          <a:lstStyle/>
          <a:p>
            <a:pPr marL="0" indent="0">
              <a:buNone/>
            </a:pPr>
            <a:r>
              <a:rPr lang="en-US" dirty="0">
                <a:solidFill>
                  <a:schemeClr val="bg1">
                    <a:lumMod val="75000"/>
                  </a:schemeClr>
                </a:solidFill>
              </a:rPr>
              <a:t>Linear models – advantages and disadvantages</a:t>
            </a:r>
          </a:p>
          <a:p>
            <a:pPr marL="0" indent="0">
              <a:buNone/>
            </a:pPr>
            <a:r>
              <a:rPr lang="en-US" dirty="0" smtClean="0"/>
              <a:t>Nonparametric statistical methods</a:t>
            </a:r>
          </a:p>
          <a:p>
            <a:pPr lvl="1"/>
            <a:r>
              <a:rPr lang="en-US" dirty="0" smtClean="0"/>
              <a:t>Wilcoxon-Mann-Whitney test</a:t>
            </a:r>
          </a:p>
          <a:p>
            <a:pPr lvl="2"/>
            <a:r>
              <a:rPr lang="en-US" dirty="0" smtClean="0"/>
              <a:t>Two sample t-test for non-normal data</a:t>
            </a:r>
          </a:p>
          <a:p>
            <a:pPr lvl="2"/>
            <a:r>
              <a:rPr lang="en-US" dirty="0" smtClean="0"/>
              <a:t>Cannot adjust for any covariates</a:t>
            </a:r>
          </a:p>
        </p:txBody>
      </p:sp>
      <p:sp>
        <p:nvSpPr>
          <p:cNvPr id="5" name="Slide Number Placeholder 4"/>
          <p:cNvSpPr>
            <a:spLocks noGrp="1"/>
          </p:cNvSpPr>
          <p:nvPr>
            <p:ph type="sldNum" sz="quarter" idx="12"/>
          </p:nvPr>
        </p:nvSpPr>
        <p:spPr/>
        <p:txBody>
          <a:bodyPr/>
          <a:lstStyle/>
          <a:p>
            <a:fld id="{51488D93-C9B8-4DF8-BE85-A0010D189062}" type="slidenum">
              <a:rPr lang="en-US" smtClean="0"/>
              <a:t>4</a:t>
            </a:fld>
            <a:endParaRPr lang="en-US"/>
          </a:p>
        </p:txBody>
      </p:sp>
    </p:spTree>
    <p:extLst>
      <p:ext uri="{BB962C8B-B14F-4D97-AF65-F5344CB8AC3E}">
        <p14:creationId xmlns:p14="http://schemas.microsoft.com/office/powerpoint/2010/main" val="263605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55638"/>
          </a:xfrm>
        </p:spPr>
        <p:txBody>
          <a:bodyPr>
            <a:noAutofit/>
          </a:bodyPr>
          <a:lstStyle/>
          <a:p>
            <a:pPr algn="l"/>
            <a:r>
              <a:rPr lang="en-US" sz="2800" dirty="0" smtClean="0">
                <a:solidFill>
                  <a:srgbClr val="0000FF"/>
                </a:solidFill>
                <a:latin typeface="Gill Sans MT" panose="020B0502020104020203" pitchFamily="34" charset="0"/>
              </a:rPr>
              <a:t>Results : FAS/FASD Trial</a:t>
            </a:r>
            <a:endParaRPr lang="en-US" sz="28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588200442"/>
                  </p:ext>
                </p:extLst>
              </p:nvPr>
            </p:nvGraphicFramePr>
            <p:xfrm>
              <a:off x="597293" y="1650980"/>
              <a:ext cx="7845476" cy="2283714"/>
            </p:xfrm>
            <a:graphic>
              <a:graphicData uri="http://schemas.openxmlformats.org/drawingml/2006/table">
                <a:tbl>
                  <a:tblPr firstRow="1" firstCol="1" bandRow="1">
                    <a:tableStyleId>{5C22544A-7EE6-4342-B048-85BDC9FD1C3A}</a:tableStyleId>
                  </a:tblPr>
                  <a:tblGrid>
                    <a:gridCol w="1439355"/>
                    <a:gridCol w="1751063"/>
                    <a:gridCol w="1233998"/>
                    <a:gridCol w="858406"/>
                    <a:gridCol w="1915907"/>
                    <a:gridCol w="646747"/>
                  </a:tblGrid>
                  <a:tr h="190500">
                    <a:tc>
                      <a:txBody>
                        <a:bodyPr/>
                        <a:lstStyle/>
                        <a:p>
                          <a:pPr marL="0" marR="0" algn="ctr">
                            <a:lnSpc>
                              <a:spcPct val="200000"/>
                            </a:lnSpc>
                            <a:spcBef>
                              <a:spcPts val="0"/>
                            </a:spcBef>
                            <a:spcAft>
                              <a:spcPts val="0"/>
                            </a:spcAft>
                          </a:pPr>
                          <a:r>
                            <a:rPr lang="en-US" sz="1800" dirty="0">
                              <a:solidFill>
                                <a:schemeClr val="tx1"/>
                              </a:solidFill>
                              <a:effectLst/>
                            </a:rPr>
                            <a:t>Parameter</a:t>
                          </a:r>
                          <a:endParaRPr lang="en-US" sz="1600" dirty="0">
                            <a:solidFill>
                              <a:schemeClr val="tx1"/>
                            </a:solidFill>
                            <a:effectLst/>
                            <a:latin typeface="Calibri"/>
                            <a:ea typeface="Calibri"/>
                            <a:cs typeface="Times New Roman"/>
                          </a:endParaRPr>
                        </a:p>
                      </a:txBody>
                      <a:tcPr marL="68580" marR="68580" marT="0" marB="0" anchor="b">
                        <a:solidFill>
                          <a:schemeClr val="bg1">
                            <a:lumMod val="85000"/>
                          </a:schemeClr>
                        </a:solidFill>
                      </a:tcPr>
                    </a:tc>
                    <a:tc>
                      <a:txBody>
                        <a:bodyPr/>
                        <a:lstStyle/>
                        <a:p>
                          <a:pPr marL="0" marR="0">
                            <a:lnSpc>
                              <a:spcPct val="200000"/>
                            </a:lnSpc>
                            <a:spcBef>
                              <a:spcPts val="0"/>
                            </a:spcBef>
                            <a:spcAft>
                              <a:spcPts val="0"/>
                            </a:spcAft>
                          </a:pPr>
                          <a:r>
                            <a:rPr lang="en-US" sz="1800" dirty="0">
                              <a:solidFill>
                                <a:schemeClr val="tx1"/>
                              </a:solidFill>
                              <a:effectLst/>
                            </a:rPr>
                            <a:t>Level</a:t>
                          </a:r>
                          <a:endParaRPr lang="en-US" sz="1600" dirty="0">
                            <a:solidFill>
                              <a:schemeClr val="tx1"/>
                            </a:solidFill>
                            <a:effectLst/>
                            <a:latin typeface="Calibri"/>
                            <a:ea typeface="Calibri"/>
                            <a:cs typeface="Times New Roman"/>
                          </a:endParaRPr>
                        </a:p>
                      </a:txBody>
                      <a:tcPr marL="68580" marR="68580" marT="0" marB="0">
                        <a:solidFill>
                          <a:schemeClr val="bg1">
                            <a:lumMod val="85000"/>
                          </a:schemeClr>
                        </a:solidFill>
                      </a:tcPr>
                    </a:tc>
                    <a:tc>
                      <a:txBody>
                        <a:bodyPr/>
                        <a:lstStyle/>
                        <a:p>
                          <a:pPr marL="0" marR="0" algn="ctr">
                            <a:lnSpc>
                              <a:spcPct val="200000"/>
                            </a:lnSpc>
                            <a:spcBef>
                              <a:spcPts val="0"/>
                            </a:spcBef>
                            <a:spcAft>
                              <a:spcPts val="0"/>
                            </a:spcAft>
                          </a:pPr>
                          <a:r>
                            <a:rPr lang="en-US" sz="1800" dirty="0">
                              <a:solidFill>
                                <a:schemeClr val="tx1"/>
                              </a:solidFill>
                              <a:effectLst/>
                            </a:rPr>
                            <a:t>Estimate</a:t>
                          </a:r>
                          <a:endParaRPr lang="en-US" sz="1600" dirty="0">
                            <a:solidFill>
                              <a:schemeClr val="tx1"/>
                            </a:solidFill>
                            <a:effectLst/>
                            <a:latin typeface="Calibri"/>
                            <a:ea typeface="Calibri"/>
                            <a:cs typeface="Times New Roman"/>
                          </a:endParaRPr>
                        </a:p>
                      </a:txBody>
                      <a:tcPr marL="68580" marR="68580" marT="0" marB="0" anchor="b">
                        <a:solidFill>
                          <a:schemeClr val="bg1">
                            <a:lumMod val="85000"/>
                          </a:schemeClr>
                        </a:solidFill>
                      </a:tcPr>
                    </a:tc>
                    <a:tc>
                      <a:txBody>
                        <a:bodyPr/>
                        <a:lstStyle/>
                        <a:p>
                          <a:pPr marL="0" marR="0" algn="ctr">
                            <a:lnSpc>
                              <a:spcPct val="200000"/>
                            </a:lnSpc>
                            <a:spcBef>
                              <a:spcPts val="0"/>
                            </a:spcBef>
                            <a:spcAft>
                              <a:spcPts val="0"/>
                            </a:spcAft>
                          </a:pPr>
                          <a:r>
                            <a:rPr lang="en-US" sz="1800" dirty="0">
                              <a:solidFill>
                                <a:schemeClr val="tx1"/>
                              </a:solidFill>
                              <a:effectLst/>
                            </a:rPr>
                            <a:t>SE</a:t>
                          </a:r>
                          <a:endParaRPr lang="en-US" sz="1600" dirty="0">
                            <a:solidFill>
                              <a:schemeClr val="tx1"/>
                            </a:solidFill>
                            <a:effectLst/>
                            <a:latin typeface="Calibri"/>
                            <a:ea typeface="Calibri"/>
                            <a:cs typeface="Times New Roman"/>
                          </a:endParaRPr>
                        </a:p>
                      </a:txBody>
                      <a:tcPr marL="68580" marR="68580" marT="0" marB="0">
                        <a:solidFill>
                          <a:schemeClr val="bg1">
                            <a:lumMod val="85000"/>
                          </a:schemeClr>
                        </a:solidFill>
                      </a:tcPr>
                    </a:tc>
                    <a:tc>
                      <a:txBody>
                        <a:bodyPr/>
                        <a:lstStyle/>
                        <a:p>
                          <a:pPr marL="0" marR="0" algn="ctr">
                            <a:lnSpc>
                              <a:spcPct val="200000"/>
                            </a:lnSpc>
                            <a:spcBef>
                              <a:spcPts val="0"/>
                            </a:spcBef>
                            <a:spcAft>
                              <a:spcPts val="0"/>
                            </a:spcAft>
                          </a:pPr>
                          <a:r>
                            <a:rPr lang="en-US" sz="1800" dirty="0">
                              <a:solidFill>
                                <a:schemeClr val="tx1"/>
                              </a:solidFill>
                              <a:effectLst/>
                            </a:rPr>
                            <a:t>95% CI</a:t>
                          </a:r>
                          <a:endParaRPr lang="en-US" sz="1600" dirty="0">
                            <a:solidFill>
                              <a:schemeClr val="tx1"/>
                            </a:solidFill>
                            <a:effectLst/>
                            <a:latin typeface="Calibri"/>
                            <a:ea typeface="Calibri"/>
                            <a:cs typeface="Times New Roman"/>
                          </a:endParaRPr>
                        </a:p>
                      </a:txBody>
                      <a:tcPr marL="68580" marR="68580" marT="0" marB="0" anchor="b">
                        <a:solidFill>
                          <a:schemeClr val="bg1">
                            <a:lumMod val="8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p</a:t>
                          </a:r>
                          <a:endParaRPr lang="en-US" sz="1600" dirty="0">
                            <a:solidFill>
                              <a:schemeClr val="tx1"/>
                            </a:solidFill>
                            <a:effectLst/>
                            <a:latin typeface="Calibri"/>
                            <a:ea typeface="Calibri"/>
                            <a:cs typeface="Times New Roman"/>
                          </a:endParaRPr>
                        </a:p>
                      </a:txBody>
                      <a:tcPr marL="68580" marR="68580" marT="0" marB="0" anchor="b">
                        <a:solidFill>
                          <a:schemeClr val="bg1">
                            <a:lumMod val="85000"/>
                          </a:schemeClr>
                        </a:solidFill>
                      </a:tcPr>
                    </a:tc>
                  </a:tr>
                  <a:tr h="350520">
                    <a:tc>
                      <a:txBody>
                        <a:bodyPr/>
                        <a:lstStyle/>
                        <a:p>
                          <a:pPr marL="0" marR="0">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acc>
                                      <m:accPr>
                                        <m:chr m:val="̂"/>
                                        <m:ctrlPr>
                                          <a:rPr lang="en-US" sz="1800" i="1">
                                            <a:solidFill>
                                              <a:schemeClr val="tx1"/>
                                            </a:solidFill>
                                            <a:effectLst/>
                                            <a:latin typeface="Cambria Math" panose="02040503050406030204" pitchFamily="18" charset="0"/>
                                          </a:rPr>
                                        </m:ctrlPr>
                                      </m:accPr>
                                      <m:e>
                                        <m:r>
                                          <a:rPr lang="en-US" sz="1800">
                                            <a:solidFill>
                                              <a:schemeClr val="tx1"/>
                                            </a:solidFill>
                                            <a:effectLst/>
                                            <a:latin typeface="Cambria Math"/>
                                          </a:rPr>
                                          <m:t>𝛽</m:t>
                                        </m:r>
                                      </m:e>
                                    </m:acc>
                                  </m:e>
                                  <m:sub>
                                    <m:r>
                                      <a:rPr lang="en-US" sz="1800">
                                        <a:solidFill>
                                          <a:schemeClr val="tx1"/>
                                        </a:solidFill>
                                        <a:effectLst/>
                                        <a:latin typeface="Cambria Math"/>
                                      </a:rPr>
                                      <m:t>0</m:t>
                                    </m:r>
                                  </m:sub>
                                </m:sSub>
                              </m:oMath>
                            </m:oMathPara>
                          </a14:m>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nSpc>
                              <a:spcPct val="200000"/>
                            </a:lnSpc>
                            <a:spcBef>
                              <a:spcPts val="0"/>
                            </a:spcBef>
                            <a:spcAft>
                              <a:spcPts val="0"/>
                            </a:spcAft>
                          </a:pPr>
                          <a:r>
                            <a:rPr lang="en-US" sz="1800" dirty="0">
                              <a:solidFill>
                                <a:schemeClr val="tx1"/>
                              </a:solidFill>
                              <a:effectLst/>
                            </a:rPr>
                            <a:t>Intercept </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0.1034</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0.1974</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(-0.2835, 0.4903)</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0.600</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r>
                  <a:tr h="309118">
                    <a:tc>
                      <a:txBody>
                        <a:bodyPr/>
                        <a:lstStyle/>
                        <a:p>
                          <a:pPr marL="0" marR="0">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acc>
                                      <m:accPr>
                                        <m:chr m:val="̂"/>
                                        <m:ctrlPr>
                                          <a:rPr lang="en-US" sz="1800" i="1">
                                            <a:solidFill>
                                              <a:schemeClr val="tx1"/>
                                            </a:solidFill>
                                            <a:effectLst/>
                                            <a:latin typeface="Cambria Math" panose="02040503050406030204" pitchFamily="18" charset="0"/>
                                          </a:rPr>
                                        </m:ctrlPr>
                                      </m:accPr>
                                      <m:e>
                                        <m:r>
                                          <a:rPr lang="en-US" sz="1800">
                                            <a:solidFill>
                                              <a:schemeClr val="tx1"/>
                                            </a:solidFill>
                                            <a:effectLst/>
                                            <a:latin typeface="Cambria Math"/>
                                          </a:rPr>
                                          <m:t>𝛽</m:t>
                                        </m:r>
                                      </m:e>
                                    </m:acc>
                                  </m:e>
                                  <m:sub>
                                    <m:r>
                                      <a:rPr lang="en-US" sz="1800">
                                        <a:solidFill>
                                          <a:schemeClr val="tx1"/>
                                        </a:solidFill>
                                        <a:effectLst/>
                                        <a:latin typeface="Cambria Math"/>
                                      </a:rPr>
                                      <m:t>1</m:t>
                                    </m:r>
                                  </m:sub>
                                </m:sSub>
                              </m:oMath>
                            </m:oMathPara>
                          </a14:m>
                          <a:endParaRPr lang="en-US" sz="160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nSpc>
                              <a:spcPct val="200000"/>
                            </a:lnSpc>
                            <a:spcBef>
                              <a:spcPts val="0"/>
                            </a:spcBef>
                            <a:spcAft>
                              <a:spcPts val="0"/>
                            </a:spcAft>
                          </a:pPr>
                          <a:r>
                            <a:rPr lang="en-US" sz="1800" dirty="0">
                              <a:solidFill>
                                <a:schemeClr val="tx1"/>
                              </a:solidFill>
                              <a:effectLst/>
                            </a:rPr>
                            <a:t>SMOKE = Yes</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0.7434</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0.3685</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(0.0212, 1.4656</a:t>
                          </a:r>
                          <a:r>
                            <a:rPr lang="en-US" sz="1800" dirty="0" smtClean="0">
                              <a:solidFill>
                                <a:schemeClr val="tx1"/>
                              </a:solidFill>
                              <a:effectLst/>
                            </a:rPr>
                            <a:t>)*</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0.044</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r>
                  <a:tr h="190500">
                    <a:tc>
                      <a:txBody>
                        <a:bodyPr/>
                        <a:lstStyle/>
                        <a:p>
                          <a:pPr marL="0" marR="0">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acc>
                                      <m:accPr>
                                        <m:chr m:val="̂"/>
                                        <m:ctrlPr>
                                          <a:rPr lang="en-US" sz="1800" i="1">
                                            <a:solidFill>
                                              <a:schemeClr val="tx1"/>
                                            </a:solidFill>
                                            <a:effectLst/>
                                            <a:latin typeface="Cambria Math" panose="02040503050406030204" pitchFamily="18" charset="0"/>
                                          </a:rPr>
                                        </m:ctrlPr>
                                      </m:accPr>
                                      <m:e>
                                        <m:r>
                                          <a:rPr lang="en-US" sz="1800">
                                            <a:solidFill>
                                              <a:schemeClr val="tx1"/>
                                            </a:solidFill>
                                            <a:effectLst/>
                                            <a:latin typeface="Cambria Math"/>
                                          </a:rPr>
                                          <m:t>𝛽</m:t>
                                        </m:r>
                                      </m:e>
                                    </m:acc>
                                  </m:e>
                                  <m:sub>
                                    <m:r>
                                      <a:rPr lang="en-US" sz="1800">
                                        <a:solidFill>
                                          <a:schemeClr val="tx1"/>
                                        </a:solidFill>
                                        <a:effectLst/>
                                        <a:latin typeface="Cambria Math"/>
                                      </a:rPr>
                                      <m:t>2</m:t>
                                    </m:r>
                                  </m:sub>
                                </m:sSub>
                              </m:oMath>
                            </m:oMathPara>
                          </a14:m>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nSpc>
                              <a:spcPct val="200000"/>
                            </a:lnSpc>
                            <a:spcBef>
                              <a:spcPts val="0"/>
                            </a:spcBef>
                            <a:spcAft>
                              <a:spcPts val="0"/>
                            </a:spcAft>
                          </a:pPr>
                          <a:r>
                            <a:rPr lang="en-US" sz="1800" dirty="0">
                              <a:solidFill>
                                <a:schemeClr val="tx1"/>
                              </a:solidFill>
                              <a:effectLst/>
                            </a:rPr>
                            <a:t>OVITAMIN = Yes</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0.2189</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0.3379</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(-0.4435, 0.8812)</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0.517</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588200442"/>
                  </p:ext>
                </p:extLst>
              </p:nvPr>
            </p:nvGraphicFramePr>
            <p:xfrm>
              <a:off x="597293" y="1650980"/>
              <a:ext cx="7845476" cy="2206879"/>
            </p:xfrm>
            <a:graphic>
              <a:graphicData uri="http://schemas.openxmlformats.org/drawingml/2006/table">
                <a:tbl>
                  <a:tblPr firstRow="1" firstCol="1" bandRow="1">
                    <a:tableStyleId>{5C22544A-7EE6-4342-B048-85BDC9FD1C3A}</a:tableStyleId>
                  </a:tblPr>
                  <a:tblGrid>
                    <a:gridCol w="1439355"/>
                    <a:gridCol w="1751063"/>
                    <a:gridCol w="1233998"/>
                    <a:gridCol w="858406"/>
                    <a:gridCol w="1915907"/>
                    <a:gridCol w="646747"/>
                  </a:tblGrid>
                  <a:tr h="471805">
                    <a:tc>
                      <a:txBody>
                        <a:bodyPr/>
                        <a:lstStyle/>
                        <a:p>
                          <a:pPr marL="0" marR="0" algn="ctr">
                            <a:lnSpc>
                              <a:spcPct val="200000"/>
                            </a:lnSpc>
                            <a:spcBef>
                              <a:spcPts val="0"/>
                            </a:spcBef>
                            <a:spcAft>
                              <a:spcPts val="0"/>
                            </a:spcAft>
                          </a:pPr>
                          <a:r>
                            <a:rPr lang="en-US" sz="1800" dirty="0">
                              <a:solidFill>
                                <a:schemeClr val="tx1"/>
                              </a:solidFill>
                              <a:effectLst/>
                            </a:rPr>
                            <a:t>Parameter</a:t>
                          </a:r>
                          <a:endParaRPr lang="en-US" sz="1600" dirty="0">
                            <a:solidFill>
                              <a:schemeClr val="tx1"/>
                            </a:solidFill>
                            <a:effectLst/>
                            <a:latin typeface="Calibri"/>
                            <a:ea typeface="Calibri"/>
                            <a:cs typeface="Times New Roman"/>
                          </a:endParaRPr>
                        </a:p>
                      </a:txBody>
                      <a:tcPr marL="68580" marR="68580" marT="0" marB="0" anchor="b">
                        <a:solidFill>
                          <a:schemeClr val="bg1">
                            <a:lumMod val="85000"/>
                          </a:schemeClr>
                        </a:solidFill>
                      </a:tcPr>
                    </a:tc>
                    <a:tc>
                      <a:txBody>
                        <a:bodyPr/>
                        <a:lstStyle/>
                        <a:p>
                          <a:pPr marL="0" marR="0">
                            <a:lnSpc>
                              <a:spcPct val="200000"/>
                            </a:lnSpc>
                            <a:spcBef>
                              <a:spcPts val="0"/>
                            </a:spcBef>
                            <a:spcAft>
                              <a:spcPts val="0"/>
                            </a:spcAft>
                          </a:pPr>
                          <a:r>
                            <a:rPr lang="en-US" sz="1800" dirty="0">
                              <a:solidFill>
                                <a:schemeClr val="tx1"/>
                              </a:solidFill>
                              <a:effectLst/>
                            </a:rPr>
                            <a:t>Level</a:t>
                          </a:r>
                          <a:endParaRPr lang="en-US" sz="1600" dirty="0">
                            <a:solidFill>
                              <a:schemeClr val="tx1"/>
                            </a:solidFill>
                            <a:effectLst/>
                            <a:latin typeface="Calibri"/>
                            <a:ea typeface="Calibri"/>
                            <a:cs typeface="Times New Roman"/>
                          </a:endParaRPr>
                        </a:p>
                      </a:txBody>
                      <a:tcPr marL="68580" marR="68580" marT="0" marB="0">
                        <a:solidFill>
                          <a:schemeClr val="bg1">
                            <a:lumMod val="85000"/>
                          </a:schemeClr>
                        </a:solidFill>
                      </a:tcPr>
                    </a:tc>
                    <a:tc>
                      <a:txBody>
                        <a:bodyPr/>
                        <a:lstStyle/>
                        <a:p>
                          <a:pPr marL="0" marR="0" algn="ctr">
                            <a:lnSpc>
                              <a:spcPct val="200000"/>
                            </a:lnSpc>
                            <a:spcBef>
                              <a:spcPts val="0"/>
                            </a:spcBef>
                            <a:spcAft>
                              <a:spcPts val="0"/>
                            </a:spcAft>
                          </a:pPr>
                          <a:r>
                            <a:rPr lang="en-US" sz="1800" dirty="0">
                              <a:solidFill>
                                <a:schemeClr val="tx1"/>
                              </a:solidFill>
                              <a:effectLst/>
                            </a:rPr>
                            <a:t>Estimate</a:t>
                          </a:r>
                          <a:endParaRPr lang="en-US" sz="1600" dirty="0">
                            <a:solidFill>
                              <a:schemeClr val="tx1"/>
                            </a:solidFill>
                            <a:effectLst/>
                            <a:latin typeface="Calibri"/>
                            <a:ea typeface="Calibri"/>
                            <a:cs typeface="Times New Roman"/>
                          </a:endParaRPr>
                        </a:p>
                      </a:txBody>
                      <a:tcPr marL="68580" marR="68580" marT="0" marB="0" anchor="b">
                        <a:solidFill>
                          <a:schemeClr val="bg1">
                            <a:lumMod val="85000"/>
                          </a:schemeClr>
                        </a:solidFill>
                      </a:tcPr>
                    </a:tc>
                    <a:tc>
                      <a:txBody>
                        <a:bodyPr/>
                        <a:lstStyle/>
                        <a:p>
                          <a:pPr marL="0" marR="0" algn="ctr">
                            <a:lnSpc>
                              <a:spcPct val="200000"/>
                            </a:lnSpc>
                            <a:spcBef>
                              <a:spcPts val="0"/>
                            </a:spcBef>
                            <a:spcAft>
                              <a:spcPts val="0"/>
                            </a:spcAft>
                          </a:pPr>
                          <a:r>
                            <a:rPr lang="en-US" sz="1800" dirty="0">
                              <a:solidFill>
                                <a:schemeClr val="tx1"/>
                              </a:solidFill>
                              <a:effectLst/>
                            </a:rPr>
                            <a:t>SE</a:t>
                          </a:r>
                          <a:endParaRPr lang="en-US" sz="1600" dirty="0">
                            <a:solidFill>
                              <a:schemeClr val="tx1"/>
                            </a:solidFill>
                            <a:effectLst/>
                            <a:latin typeface="Calibri"/>
                            <a:ea typeface="Calibri"/>
                            <a:cs typeface="Times New Roman"/>
                          </a:endParaRPr>
                        </a:p>
                      </a:txBody>
                      <a:tcPr marL="68580" marR="68580" marT="0" marB="0">
                        <a:solidFill>
                          <a:schemeClr val="bg1">
                            <a:lumMod val="85000"/>
                          </a:schemeClr>
                        </a:solidFill>
                      </a:tcPr>
                    </a:tc>
                    <a:tc>
                      <a:txBody>
                        <a:bodyPr/>
                        <a:lstStyle/>
                        <a:p>
                          <a:pPr marL="0" marR="0" algn="ctr">
                            <a:lnSpc>
                              <a:spcPct val="200000"/>
                            </a:lnSpc>
                            <a:spcBef>
                              <a:spcPts val="0"/>
                            </a:spcBef>
                            <a:spcAft>
                              <a:spcPts val="0"/>
                            </a:spcAft>
                          </a:pPr>
                          <a:r>
                            <a:rPr lang="en-US" sz="1800" dirty="0">
                              <a:solidFill>
                                <a:schemeClr val="tx1"/>
                              </a:solidFill>
                              <a:effectLst/>
                            </a:rPr>
                            <a:t>95% CI</a:t>
                          </a:r>
                          <a:endParaRPr lang="en-US" sz="1600" dirty="0">
                            <a:solidFill>
                              <a:schemeClr val="tx1"/>
                            </a:solidFill>
                            <a:effectLst/>
                            <a:latin typeface="Calibri"/>
                            <a:ea typeface="Calibri"/>
                            <a:cs typeface="Times New Roman"/>
                          </a:endParaRPr>
                        </a:p>
                      </a:txBody>
                      <a:tcPr marL="68580" marR="68580" marT="0" marB="0" anchor="b">
                        <a:solidFill>
                          <a:schemeClr val="bg1">
                            <a:lumMod val="8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p</a:t>
                          </a:r>
                          <a:endParaRPr lang="en-US" sz="1600" dirty="0">
                            <a:solidFill>
                              <a:schemeClr val="tx1"/>
                            </a:solidFill>
                            <a:effectLst/>
                            <a:latin typeface="Calibri"/>
                            <a:ea typeface="Calibri"/>
                            <a:cs typeface="Times New Roman"/>
                          </a:endParaRPr>
                        </a:p>
                      </a:txBody>
                      <a:tcPr marL="68580" marR="68580" marT="0" marB="0" anchor="b">
                        <a:solidFill>
                          <a:schemeClr val="bg1">
                            <a:lumMod val="85000"/>
                          </a:schemeClr>
                        </a:solidFill>
                      </a:tcPr>
                    </a:tc>
                  </a:tr>
                  <a:tr h="578358">
                    <a:tc>
                      <a:txBody>
                        <a:bodyPr/>
                        <a:lstStyle/>
                        <a:p>
                          <a:endParaRPr lang="en-US"/>
                        </a:p>
                      </a:txBody>
                      <a:tcPr marL="68580" marR="68580" marT="0" marB="0" anchor="b">
                        <a:blipFill rotWithShape="1">
                          <a:blip r:embed="rId2"/>
                          <a:stretch>
                            <a:fillRect l="-424" t="-82105" r="-445339" b="-225263"/>
                          </a:stretch>
                        </a:blipFill>
                      </a:tcPr>
                    </a:tc>
                    <a:tc>
                      <a:txBody>
                        <a:bodyPr/>
                        <a:lstStyle/>
                        <a:p>
                          <a:pPr marL="0" marR="0">
                            <a:lnSpc>
                              <a:spcPct val="200000"/>
                            </a:lnSpc>
                            <a:spcBef>
                              <a:spcPts val="0"/>
                            </a:spcBef>
                            <a:spcAft>
                              <a:spcPts val="0"/>
                            </a:spcAft>
                          </a:pPr>
                          <a:r>
                            <a:rPr lang="en-US" sz="1800" dirty="0">
                              <a:solidFill>
                                <a:schemeClr val="tx1"/>
                              </a:solidFill>
                              <a:effectLst/>
                            </a:rPr>
                            <a:t>Intercept </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0.1034</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0.1974</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(-0.2835, 0.4903)</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0.600</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r>
                  <a:tr h="578358">
                    <a:tc>
                      <a:txBody>
                        <a:bodyPr/>
                        <a:lstStyle/>
                        <a:p>
                          <a:endParaRPr lang="en-US"/>
                        </a:p>
                      </a:txBody>
                      <a:tcPr marL="68580" marR="68580" marT="0" marB="0" anchor="b">
                        <a:blipFill rotWithShape="1">
                          <a:blip r:embed="rId2"/>
                          <a:stretch>
                            <a:fillRect l="-424" t="-182105" r="-445339" b="-125263"/>
                          </a:stretch>
                        </a:blipFill>
                      </a:tcPr>
                    </a:tc>
                    <a:tc>
                      <a:txBody>
                        <a:bodyPr/>
                        <a:lstStyle/>
                        <a:p>
                          <a:pPr marL="0" marR="0">
                            <a:lnSpc>
                              <a:spcPct val="200000"/>
                            </a:lnSpc>
                            <a:spcBef>
                              <a:spcPts val="0"/>
                            </a:spcBef>
                            <a:spcAft>
                              <a:spcPts val="0"/>
                            </a:spcAft>
                          </a:pPr>
                          <a:r>
                            <a:rPr lang="en-US" sz="1800" dirty="0">
                              <a:solidFill>
                                <a:schemeClr val="tx1"/>
                              </a:solidFill>
                              <a:effectLst/>
                            </a:rPr>
                            <a:t>SMOKE = Yes</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0.7434</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0.3685</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(0.0212, 1.4656</a:t>
                          </a:r>
                          <a:r>
                            <a:rPr lang="en-US" sz="1800" dirty="0" smtClean="0">
                              <a:solidFill>
                                <a:schemeClr val="tx1"/>
                              </a:solidFill>
                              <a:effectLst/>
                            </a:rPr>
                            <a:t>)*</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0.044</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r>
                  <a:tr h="578358">
                    <a:tc>
                      <a:txBody>
                        <a:bodyPr/>
                        <a:lstStyle/>
                        <a:p>
                          <a:endParaRPr lang="en-US"/>
                        </a:p>
                      </a:txBody>
                      <a:tcPr marL="68580" marR="68580" marT="0" marB="0" anchor="b">
                        <a:blipFill rotWithShape="1">
                          <a:blip r:embed="rId2"/>
                          <a:stretch>
                            <a:fillRect l="-424" t="-282105" r="-445339" b="-25263"/>
                          </a:stretch>
                        </a:blipFill>
                      </a:tcPr>
                    </a:tc>
                    <a:tc>
                      <a:txBody>
                        <a:bodyPr/>
                        <a:lstStyle/>
                        <a:p>
                          <a:pPr marL="0" marR="0">
                            <a:lnSpc>
                              <a:spcPct val="200000"/>
                            </a:lnSpc>
                            <a:spcBef>
                              <a:spcPts val="0"/>
                            </a:spcBef>
                            <a:spcAft>
                              <a:spcPts val="0"/>
                            </a:spcAft>
                          </a:pPr>
                          <a:r>
                            <a:rPr lang="en-US" sz="1800" dirty="0">
                              <a:solidFill>
                                <a:schemeClr val="tx1"/>
                              </a:solidFill>
                              <a:effectLst/>
                            </a:rPr>
                            <a:t>OVITAMIN = Yes</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0.2189</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0.3379</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(-0.4435, 0.8812)</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0.517</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r>
                </a:tbl>
              </a:graphicData>
            </a:graphic>
          </p:graphicFrame>
        </mc:Fallback>
      </mc:AlternateContent>
      <p:sp>
        <p:nvSpPr>
          <p:cNvPr id="3" name="TextBox 2"/>
          <p:cNvSpPr txBox="1"/>
          <p:nvPr/>
        </p:nvSpPr>
        <p:spPr>
          <a:xfrm>
            <a:off x="533400" y="1143000"/>
            <a:ext cx="4724400" cy="461665"/>
          </a:xfrm>
          <a:prstGeom prst="rect">
            <a:avLst/>
          </a:prstGeom>
          <a:noFill/>
        </p:spPr>
        <p:txBody>
          <a:bodyPr wrap="square" rtlCol="0">
            <a:spAutoFit/>
          </a:bodyPr>
          <a:lstStyle/>
          <a:p>
            <a:r>
              <a:rPr lang="en-US" sz="2400" dirty="0" smtClean="0">
                <a:latin typeface="Gill Sans MT" panose="020B0502020104020203" pitchFamily="34" charset="0"/>
              </a:rPr>
              <a:t>Model with two covariates</a:t>
            </a:r>
            <a:endParaRPr lang="en-US" sz="2400" dirty="0">
              <a:latin typeface="Gill Sans MT" panose="020B0502020104020203" pitchFamily="34" charset="0"/>
            </a:endParaRPr>
          </a:p>
        </p:txBody>
      </p:sp>
      <p:sp>
        <p:nvSpPr>
          <p:cNvPr id="13" name="Slide Number Placeholder 12"/>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40</a:t>
            </a:fld>
            <a:endParaRPr lang="en-US">
              <a:latin typeface="Gill Sans MT" panose="020B0502020104020203" pitchFamily="34" charset="0"/>
            </a:endParaRPr>
          </a:p>
        </p:txBody>
      </p:sp>
      <p:sp>
        <p:nvSpPr>
          <p:cNvPr id="8" name="TextBox 7"/>
          <p:cNvSpPr txBox="1"/>
          <p:nvPr/>
        </p:nvSpPr>
        <p:spPr>
          <a:xfrm>
            <a:off x="626533" y="3960167"/>
            <a:ext cx="4724400" cy="461665"/>
          </a:xfrm>
          <a:prstGeom prst="rect">
            <a:avLst/>
          </a:prstGeom>
          <a:noFill/>
        </p:spPr>
        <p:txBody>
          <a:bodyPr wrap="square" rtlCol="0">
            <a:spAutoFit/>
          </a:bodyPr>
          <a:lstStyle/>
          <a:p>
            <a:r>
              <a:rPr lang="en-US" sz="2400" dirty="0" smtClean="0">
                <a:latin typeface="Gill Sans MT" panose="020B0502020104020203" pitchFamily="34" charset="0"/>
              </a:rPr>
              <a:t>* Significant</a:t>
            </a:r>
            <a:endParaRPr lang="en-US" sz="2400" dirty="0">
              <a:latin typeface="Gill Sans MT" panose="020B0502020104020203" pitchFamily="34" charset="0"/>
            </a:endParaRPr>
          </a:p>
        </p:txBody>
      </p:sp>
    </p:spTree>
    <p:extLst>
      <p:ext uri="{BB962C8B-B14F-4D97-AF65-F5344CB8AC3E}">
        <p14:creationId xmlns:p14="http://schemas.microsoft.com/office/powerpoint/2010/main" val="26557999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55638"/>
          </a:xfrm>
        </p:spPr>
        <p:txBody>
          <a:bodyPr>
            <a:noAutofit/>
          </a:bodyPr>
          <a:lstStyle/>
          <a:p>
            <a:pPr algn="l"/>
            <a:r>
              <a:rPr lang="en-US" sz="2800" dirty="0" smtClean="0">
                <a:solidFill>
                  <a:srgbClr val="0000FF"/>
                </a:solidFill>
                <a:latin typeface="Gill Sans MT" panose="020B0502020104020203" pitchFamily="34" charset="0"/>
              </a:rPr>
              <a:t>Results : FAS/FASD Trial</a:t>
            </a:r>
            <a:endParaRPr lang="en-US" sz="2800" dirty="0">
              <a:solidFill>
                <a:srgbClr val="0000FF"/>
              </a:solidFill>
              <a:latin typeface="Gill Sans MT" panose="020B0502020104020203" pitchFamily="34" charset="0"/>
            </a:endParaRPr>
          </a:p>
        </p:txBody>
      </p:sp>
      <p:sp>
        <p:nvSpPr>
          <p:cNvPr id="7" name="TextBox 6"/>
          <p:cNvSpPr txBox="1"/>
          <p:nvPr/>
        </p:nvSpPr>
        <p:spPr>
          <a:xfrm>
            <a:off x="419100" y="863025"/>
            <a:ext cx="7010400" cy="584775"/>
          </a:xfrm>
          <a:prstGeom prst="rect">
            <a:avLst/>
          </a:prstGeom>
          <a:noFill/>
        </p:spPr>
        <p:txBody>
          <a:bodyPr wrap="square" rtlCol="0">
            <a:spAutoFit/>
          </a:bodyPr>
          <a:lstStyle/>
          <a:p>
            <a:r>
              <a:rPr lang="en-US" sz="3200" dirty="0" smtClean="0">
                <a:latin typeface="Gill Sans MT" panose="020B0502020104020203" pitchFamily="34" charset="0"/>
              </a:rPr>
              <a:t>Model with a significant covariate only</a:t>
            </a:r>
            <a:endParaRPr lang="en-US" sz="32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419100" y="3569148"/>
                <a:ext cx="8496300" cy="416845"/>
              </a:xfrm>
              <a:prstGeom prst="rect">
                <a:avLst/>
              </a:prstGeom>
            </p:spPr>
            <p:txBody>
              <a:bodyPr wrap="square">
                <a:spAutoFit/>
              </a:bodyPr>
              <a:lstStyle/>
              <a:p>
                <a:r>
                  <a:rPr lang="en-US" sz="2000" dirty="0" smtClean="0">
                    <a:latin typeface="Gill Sans MT" panose="020B0502020104020203" pitchFamily="34" charset="0"/>
                  </a:rPr>
                  <a:t>Final model: </a:t>
                </a:r>
                <a14:m>
                  <m:oMath xmlns:m="http://schemas.openxmlformats.org/officeDocument/2006/math">
                    <m:r>
                      <a:rPr lang="en-US" sz="2000" i="1">
                        <a:latin typeface="Cambria Math"/>
                      </a:rPr>
                      <m:t>𝑙𝑜𝑔𝑖𝑡</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a:rPr>
                              <m:t>𝜋</m:t>
                            </m:r>
                          </m:e>
                        </m:acc>
                        <m:r>
                          <a:rPr lang="en-US" sz="2000" i="1">
                            <a:latin typeface="Cambria Math"/>
                          </a:rPr>
                          <m:t>(</m:t>
                        </m:r>
                        <m:r>
                          <a:rPr lang="en-US" sz="2000" i="1">
                            <a:latin typeface="Cambria Math"/>
                          </a:rPr>
                          <m:t>𝑆𝑀𝑂𝐾𝐸</m:t>
                        </m:r>
                      </m:e>
                    </m:d>
                    <m:r>
                      <a:rPr lang="en-US" sz="2000" i="1">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𝛽</m:t>
                            </m:r>
                          </m:e>
                        </m:acc>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𝛽</m:t>
                            </m:r>
                          </m:e>
                        </m:acc>
                      </m:e>
                      <m:sub>
                        <m:r>
                          <a:rPr lang="en-US" sz="2000" i="1">
                            <a:latin typeface="Cambria Math"/>
                          </a:rPr>
                          <m:t>1</m:t>
                        </m:r>
                      </m:sub>
                    </m:sSub>
                    <m:r>
                      <a:rPr lang="en-US" sz="2000" i="1">
                        <a:latin typeface="Cambria Math"/>
                      </a:rPr>
                      <m:t>𝐼</m:t>
                    </m:r>
                    <m:d>
                      <m:dPr>
                        <m:ctrlPr>
                          <a:rPr lang="en-US" sz="2000" i="1">
                            <a:latin typeface="Cambria Math" panose="02040503050406030204" pitchFamily="18" charset="0"/>
                          </a:rPr>
                        </m:ctrlPr>
                      </m:dPr>
                      <m:e>
                        <m:r>
                          <a:rPr lang="en-US" sz="2000" i="1">
                            <a:latin typeface="Cambria Math"/>
                          </a:rPr>
                          <m:t>𝑆𝑀𝑂𝐾𝐸</m:t>
                        </m:r>
                        <m:r>
                          <a:rPr lang="en-US" sz="2000" i="1">
                            <a:latin typeface="Cambria Math"/>
                          </a:rPr>
                          <m:t>=</m:t>
                        </m:r>
                        <m:r>
                          <a:rPr lang="en-US" sz="2000" i="1">
                            <a:latin typeface="Cambria Math"/>
                          </a:rPr>
                          <m:t>𝑌𝑒𝑠</m:t>
                        </m:r>
                      </m:e>
                    </m:d>
                  </m:oMath>
                </a14:m>
                <a:endParaRPr lang="en-US" sz="2000" dirty="0">
                  <a:latin typeface="Gill Sans MT" panose="020B0502020104020203"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19100" y="3569148"/>
                <a:ext cx="8496300" cy="416845"/>
              </a:xfrm>
              <a:prstGeom prst="rect">
                <a:avLst/>
              </a:prstGeom>
              <a:blipFill rotWithShape="1">
                <a:blip r:embed="rId2"/>
                <a:stretch>
                  <a:fillRect l="-789" t="-2899" b="-24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80999" y="4174659"/>
                <a:ext cx="8686801" cy="645369"/>
              </a:xfrm>
              <a:prstGeom prst="rect">
                <a:avLst/>
              </a:prstGeom>
            </p:spPr>
            <p:txBody>
              <a:bodyPr wrap="square">
                <a:spAutoFit/>
              </a:bodyPr>
              <a:lstStyle/>
              <a:p>
                <a:r>
                  <a:rPr lang="en-US" sz="2000" dirty="0" smtClean="0">
                    <a:latin typeface="Gill Sans MT" panose="020B0502020104020203" pitchFamily="34" charset="0"/>
                  </a:rPr>
                  <a:t>Predicted probability:</a:t>
                </a:r>
                <a:r>
                  <a:rPr lang="en-US" sz="2000" dirty="0">
                    <a:latin typeface="Gill Sans MT" panose="020B0502020104020203" pitchFamily="34" charset="0"/>
                  </a:rPr>
                  <a:t>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𝜋</m:t>
                            </m:r>
                          </m:e>
                        </m:acc>
                      </m:e>
                      <m:sub>
                        <m:r>
                          <a:rPr lang="en-US" sz="2000" b="0" i="1" smtClean="0">
                            <a:latin typeface="Cambria Math"/>
                          </a:rPr>
                          <m:t>𝑆𝑀𝑂𝐾𝐸</m:t>
                        </m:r>
                      </m:sub>
                    </m:sSub>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𝑒</m:t>
                            </m:r>
                          </m:e>
                          <m:sup>
                            <m:sSub>
                              <m:sSubPr>
                                <m:ctrlPr>
                                  <a:rPr lang="en-US" sz="2000" b="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𝛽</m:t>
                                    </m:r>
                                  </m:e>
                                </m:acc>
                              </m:e>
                              <m:sub>
                                <m:r>
                                  <a:rPr lang="en-US" sz="2000" b="0" i="1" smtClean="0">
                                    <a:latin typeface="Cambria Math"/>
                                  </a:rPr>
                                  <m:t>0</m:t>
                                </m:r>
                              </m:sub>
                            </m:sSub>
                            <m:r>
                              <a:rPr lang="en-US" sz="2000" i="1">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𝛽</m:t>
                                    </m:r>
                                  </m:e>
                                </m:acc>
                              </m:e>
                              <m:sub>
                                <m:r>
                                  <a:rPr lang="en-US" sz="2000" i="1">
                                    <a:latin typeface="Cambria Math"/>
                                  </a:rPr>
                                  <m:t>1</m:t>
                                </m:r>
                              </m:sub>
                            </m:sSub>
                            <m:r>
                              <a:rPr lang="en-US" sz="2000" i="1">
                                <a:latin typeface="Cambria Math"/>
                              </a:rPr>
                              <m:t>∗</m:t>
                            </m:r>
                            <m:r>
                              <a:rPr lang="en-US" sz="2000" i="1">
                                <a:latin typeface="Cambria Math"/>
                              </a:rPr>
                              <m:t>𝑆𝑀𝑂𝐾𝐸</m:t>
                            </m:r>
                          </m:sup>
                        </m:sSup>
                      </m:num>
                      <m:den>
                        <m:r>
                          <a:rPr lang="en-US" sz="2000" i="1">
                            <a:latin typeface="Cambria Math"/>
                          </a:rPr>
                          <m:t>1+</m:t>
                        </m:r>
                        <m:sSup>
                          <m:sSupPr>
                            <m:ctrlPr>
                              <a:rPr lang="en-US" sz="2000" i="1">
                                <a:latin typeface="Cambria Math" panose="02040503050406030204" pitchFamily="18" charset="0"/>
                              </a:rPr>
                            </m:ctrlPr>
                          </m:sSupPr>
                          <m:e>
                            <m:r>
                              <a:rPr lang="en-US" sz="2000" i="1">
                                <a:latin typeface="Cambria Math"/>
                              </a:rPr>
                              <m:t>𝑒</m:t>
                            </m:r>
                          </m:e>
                          <m:sup>
                            <m:sSub>
                              <m:sSubPr>
                                <m:ctrlPr>
                                  <a:rPr lang="en-US" sz="2000" b="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𝛽</m:t>
                                    </m:r>
                                  </m:e>
                                </m:acc>
                              </m:e>
                              <m:sub>
                                <m:r>
                                  <a:rPr lang="en-US" sz="2000" b="0" i="1" smtClean="0">
                                    <a:latin typeface="Cambria Math"/>
                                  </a:rPr>
                                  <m:t>0</m:t>
                                </m:r>
                              </m:sub>
                            </m:sSub>
                            <m:r>
                              <a:rPr lang="en-US" sz="2000" i="1">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𝛽</m:t>
                                    </m:r>
                                  </m:e>
                                </m:acc>
                              </m:e>
                              <m:sub>
                                <m:r>
                                  <a:rPr lang="en-US" sz="2000" i="1">
                                    <a:latin typeface="Cambria Math"/>
                                  </a:rPr>
                                  <m:t>1</m:t>
                                </m:r>
                              </m:sub>
                            </m:sSub>
                            <m:r>
                              <a:rPr lang="en-US" sz="2000" i="1">
                                <a:latin typeface="Cambria Math"/>
                              </a:rPr>
                              <m:t>∗</m:t>
                            </m:r>
                            <m:r>
                              <a:rPr lang="en-US" sz="2000" i="1">
                                <a:latin typeface="Cambria Math"/>
                              </a:rPr>
                              <m:t>𝑆𝑀𝑂𝐾𝐸</m:t>
                            </m:r>
                          </m:sup>
                        </m:sSup>
                      </m:den>
                    </m:f>
                    <m:r>
                      <a:rPr lang="en-US" sz="2000" b="0" i="1" smtClean="0">
                        <a:latin typeface="Cambria Math"/>
                      </a:rPr>
                      <m:t>=0.7130</m:t>
                    </m:r>
                  </m:oMath>
                </a14:m>
                <a:endParaRPr lang="en-US" sz="2000" dirty="0">
                  <a:latin typeface="Gill Sans MT" panose="020B0502020104020203"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80999" y="4174659"/>
                <a:ext cx="8686801" cy="645369"/>
              </a:xfrm>
              <a:prstGeom prst="rect">
                <a:avLst/>
              </a:prstGeom>
              <a:blipFill rotWithShape="1">
                <a:blip r:embed="rId3"/>
                <a:stretch>
                  <a:fillRect l="-701"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28599" y="5403275"/>
                <a:ext cx="8686801" cy="1200329"/>
              </a:xfrm>
              <a:prstGeom prst="rect">
                <a:avLst/>
              </a:prstGeom>
            </p:spPr>
            <p:txBody>
              <a:bodyPr wrap="square">
                <a:spAutoFit/>
              </a:bodyPr>
              <a:lstStyle/>
              <a:p>
                <a:r>
                  <a:rPr lang="en-US" sz="2400" dirty="0">
                    <a:latin typeface="Gill Sans MT" panose="020B0502020104020203" pitchFamily="34" charset="0"/>
                  </a:rPr>
                  <a:t>For </a:t>
                </a:r>
                <a:r>
                  <a:rPr lang="en-US" sz="2400" dirty="0" smtClean="0">
                    <a:latin typeface="Gill Sans MT" panose="020B0502020104020203" pitchFamily="34" charset="0"/>
                  </a:rPr>
                  <a:t>e.g.,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0.7667</m:t>
                        </m:r>
                      </m:sup>
                    </m:sSup>
                    <m:r>
                      <a:rPr lang="en-US" sz="2400" i="1">
                        <a:latin typeface="Cambria Math"/>
                      </a:rPr>
                      <m:t>=2.1527</m:t>
                    </m:r>
                  </m:oMath>
                </a14:m>
                <a:r>
                  <a:rPr lang="en-US" sz="2400" dirty="0">
                    <a:latin typeface="Gill Sans MT" panose="020B0502020104020203" pitchFamily="34" charset="0"/>
                  </a:rPr>
                  <a:t> is the odds ratio that the control </a:t>
                </a:r>
                <a:r>
                  <a:rPr lang="en-US" sz="2400" dirty="0" smtClean="0">
                    <a:latin typeface="Gill Sans MT" panose="020B0502020104020203" pitchFamily="34" charset="0"/>
                  </a:rPr>
                  <a:t>group </a:t>
                </a:r>
                <a:r>
                  <a:rPr lang="en-US" sz="2400" dirty="0">
                    <a:latin typeface="Gill Sans MT" panose="020B0502020104020203" pitchFamily="34" charset="0"/>
                  </a:rPr>
                  <a:t>has smaller change in the number of drinks per day than the positive </a:t>
                </a:r>
                <a:r>
                  <a:rPr lang="en-US" sz="2400" dirty="0" smtClean="0">
                    <a:latin typeface="Gill Sans MT" panose="020B0502020104020203" pitchFamily="34" charset="0"/>
                  </a:rPr>
                  <a:t>group </a:t>
                </a:r>
                <a:r>
                  <a:rPr lang="en-US" sz="2400" dirty="0">
                    <a:latin typeface="Gill Sans MT" panose="020B0502020104020203" pitchFamily="34" charset="0"/>
                  </a:rPr>
                  <a:t>for </a:t>
                </a:r>
                <a:r>
                  <a:rPr lang="en-US" sz="2400" dirty="0" smtClean="0">
                    <a:latin typeface="Gill Sans MT" panose="020B0502020104020203" pitchFamily="34" charset="0"/>
                  </a:rPr>
                  <a:t>smokers</a:t>
                </a:r>
                <a:endParaRPr lang="en-US" sz="2400" dirty="0">
                  <a:latin typeface="Gill Sans MT" panose="020B0502020104020203"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228599" y="5403275"/>
                <a:ext cx="8686801" cy="1200329"/>
              </a:xfrm>
              <a:prstGeom prst="rect">
                <a:avLst/>
              </a:prstGeom>
              <a:blipFill rotWithShape="1">
                <a:blip r:embed="rId4"/>
                <a:stretch>
                  <a:fillRect l="-1052" t="-4061" r="-1122"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350007" y="4933890"/>
                <a:ext cx="427939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𝜋</m:t>
                              </m:r>
                            </m:e>
                          </m:acc>
                        </m:e>
                        <m:sub>
                          <m:r>
                            <a:rPr lang="en-US" sz="2000" b="0" i="1" smtClean="0">
                              <a:latin typeface="Cambria Math"/>
                            </a:rPr>
                            <m:t>𝑁𝑂</m:t>
                          </m:r>
                          <m:r>
                            <a:rPr lang="en-US" sz="2000" b="0" i="1" smtClean="0">
                              <a:latin typeface="Cambria Math"/>
                            </a:rPr>
                            <m:t> </m:t>
                          </m:r>
                          <m:r>
                            <a:rPr lang="en-US" sz="2000" i="1">
                              <a:latin typeface="Cambria Math"/>
                            </a:rPr>
                            <m:t>𝑆𝑀𝑂𝐾𝐸</m:t>
                          </m:r>
                        </m:sub>
                      </m:sSub>
                      <m:r>
                        <a:rPr lang="en-US" sz="2000" b="0" i="1" smtClean="0">
                          <a:latin typeface="Cambria Math"/>
                        </a:rPr>
                        <m:t>=0.5367</m:t>
                      </m:r>
                    </m:oMath>
                  </m:oMathPara>
                </a14:m>
                <a:endParaRPr lang="en-US" sz="2000" dirty="0">
                  <a:latin typeface="Gill Sans MT" panose="020B0502020104020203"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2350007" y="4933890"/>
                <a:ext cx="4279393" cy="400110"/>
              </a:xfrm>
              <a:prstGeom prst="rect">
                <a:avLst/>
              </a:prstGeom>
              <a:blipFill rotWithShape="1">
                <a:blip r:embed="rId5"/>
                <a:stretch>
                  <a:fillRect t="-4545" b="-1515"/>
                </a:stretch>
              </a:blipFill>
            </p:spPr>
            <p:txBody>
              <a:bodyPr/>
              <a:lstStyle/>
              <a:p>
                <a:r>
                  <a:rPr lang="en-US">
                    <a:noFill/>
                  </a:rPr>
                  <a:t> </a:t>
                </a:r>
              </a:p>
            </p:txBody>
          </p:sp>
        </mc:Fallback>
      </mc:AlternateContent>
      <p:sp>
        <p:nvSpPr>
          <p:cNvPr id="13" name="Slide Number Placeholder 12"/>
          <p:cNvSpPr>
            <a:spLocks noGrp="1"/>
          </p:cNvSpPr>
          <p:nvPr>
            <p:ph type="sldNum" sz="quarter" idx="12"/>
          </p:nvPr>
        </p:nvSpPr>
        <p:spPr>
          <a:xfrm>
            <a:off x="6934200" y="6459600"/>
            <a:ext cx="2133600" cy="365125"/>
          </a:xfrm>
        </p:spPr>
        <p:txBody>
          <a:bodyPr/>
          <a:lstStyle/>
          <a:p>
            <a:fld id="{51488D93-C9B8-4DF8-BE85-A0010D189062}" type="slidenum">
              <a:rPr lang="en-US" smtClean="0">
                <a:latin typeface="Gill Sans MT" panose="020B0502020104020203" pitchFamily="34" charset="0"/>
              </a:rPr>
              <a:t>41</a:t>
            </a:fld>
            <a:endParaRPr lang="en-US" dirty="0">
              <a:latin typeface="Gill Sans MT" panose="020B0502020104020203" pitchFamily="34" charset="0"/>
            </a:endParaRP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750818937"/>
                  </p:ext>
                </p:extLst>
              </p:nvPr>
            </p:nvGraphicFramePr>
            <p:xfrm>
              <a:off x="304800" y="1390650"/>
              <a:ext cx="8464677" cy="1705356"/>
            </p:xfrm>
            <a:graphic>
              <a:graphicData uri="http://schemas.openxmlformats.org/drawingml/2006/table">
                <a:tbl>
                  <a:tblPr firstRow="1" firstCol="1" bandRow="1">
                    <a:tableStyleId>{5C22544A-7EE6-4342-B048-85BDC9FD1C3A}</a:tableStyleId>
                  </a:tblPr>
                  <a:tblGrid>
                    <a:gridCol w="1179005"/>
                    <a:gridCol w="1387602"/>
                    <a:gridCol w="1010793"/>
                    <a:gridCol w="826135"/>
                    <a:gridCol w="1878647"/>
                    <a:gridCol w="1535748"/>
                    <a:gridCol w="646747"/>
                  </a:tblGrid>
                  <a:tr h="235525">
                    <a:tc>
                      <a:txBody>
                        <a:bodyPr/>
                        <a:lstStyle/>
                        <a:p>
                          <a:pPr marL="0" marR="0" algn="ctr">
                            <a:lnSpc>
                              <a:spcPct val="200000"/>
                            </a:lnSpc>
                            <a:spcBef>
                              <a:spcPts val="0"/>
                            </a:spcBef>
                            <a:spcAft>
                              <a:spcPts val="0"/>
                            </a:spcAft>
                          </a:pPr>
                          <a:r>
                            <a:rPr lang="en-US" sz="1800" dirty="0">
                              <a:solidFill>
                                <a:schemeClr val="tx1"/>
                              </a:solidFill>
                              <a:effectLst/>
                            </a:rPr>
                            <a:t>Parameter</a:t>
                          </a:r>
                          <a:endParaRPr lang="en-US" sz="1600" dirty="0">
                            <a:solidFill>
                              <a:schemeClr val="tx1"/>
                            </a:solidFill>
                            <a:effectLst/>
                            <a:latin typeface="Calibri"/>
                            <a:ea typeface="Calibri"/>
                            <a:cs typeface="Times New Roman"/>
                          </a:endParaRPr>
                        </a:p>
                      </a:txBody>
                      <a:tcPr marL="68580" marR="68580" marT="0" marB="0" anchor="b">
                        <a:solidFill>
                          <a:schemeClr val="bg1">
                            <a:lumMod val="75000"/>
                          </a:schemeClr>
                        </a:solidFill>
                      </a:tcPr>
                    </a:tc>
                    <a:tc>
                      <a:txBody>
                        <a:bodyPr/>
                        <a:lstStyle/>
                        <a:p>
                          <a:pPr marL="0" marR="0">
                            <a:lnSpc>
                              <a:spcPct val="200000"/>
                            </a:lnSpc>
                            <a:spcBef>
                              <a:spcPts val="0"/>
                            </a:spcBef>
                            <a:spcAft>
                              <a:spcPts val="0"/>
                            </a:spcAft>
                          </a:pPr>
                          <a:r>
                            <a:rPr lang="en-US" sz="1800" dirty="0">
                              <a:solidFill>
                                <a:schemeClr val="tx1"/>
                              </a:solidFill>
                              <a:effectLst/>
                            </a:rPr>
                            <a:t>Level</a:t>
                          </a:r>
                          <a:endParaRPr lang="en-US" sz="1600" dirty="0">
                            <a:solidFill>
                              <a:schemeClr val="tx1"/>
                            </a:solidFill>
                            <a:effectLst/>
                            <a:latin typeface="Calibri"/>
                            <a:ea typeface="Calibri"/>
                            <a:cs typeface="Times New Roman"/>
                          </a:endParaRPr>
                        </a:p>
                      </a:txBody>
                      <a:tcPr marL="68580" marR="68580" marT="0" marB="0">
                        <a:solidFill>
                          <a:schemeClr val="bg1">
                            <a:lumMod val="75000"/>
                          </a:schemeClr>
                        </a:solidFill>
                      </a:tcPr>
                    </a:tc>
                    <a:tc>
                      <a:txBody>
                        <a:bodyPr/>
                        <a:lstStyle/>
                        <a:p>
                          <a:pPr marL="0" marR="0" algn="ctr">
                            <a:lnSpc>
                              <a:spcPct val="200000"/>
                            </a:lnSpc>
                            <a:spcBef>
                              <a:spcPts val="0"/>
                            </a:spcBef>
                            <a:spcAft>
                              <a:spcPts val="0"/>
                            </a:spcAft>
                          </a:pPr>
                          <a:r>
                            <a:rPr lang="en-US" sz="1800" dirty="0">
                              <a:solidFill>
                                <a:schemeClr val="tx1"/>
                              </a:solidFill>
                              <a:effectLst/>
                            </a:rPr>
                            <a:t>Estimate</a:t>
                          </a:r>
                          <a:endParaRPr lang="en-US" sz="1600" dirty="0">
                            <a:solidFill>
                              <a:schemeClr val="tx1"/>
                            </a:solidFill>
                            <a:effectLst/>
                            <a:latin typeface="Calibri"/>
                            <a:ea typeface="Calibri"/>
                            <a:cs typeface="Times New Roman"/>
                          </a:endParaRPr>
                        </a:p>
                      </a:txBody>
                      <a:tcPr marL="68580" marR="68580" marT="0" marB="0" anchor="b">
                        <a:solidFill>
                          <a:schemeClr val="bg1">
                            <a:lumMod val="75000"/>
                          </a:schemeClr>
                        </a:solidFill>
                      </a:tcPr>
                    </a:tc>
                    <a:tc>
                      <a:txBody>
                        <a:bodyPr/>
                        <a:lstStyle/>
                        <a:p>
                          <a:pPr marL="0" marR="0" algn="ctr">
                            <a:lnSpc>
                              <a:spcPct val="200000"/>
                            </a:lnSpc>
                            <a:spcBef>
                              <a:spcPts val="0"/>
                            </a:spcBef>
                            <a:spcAft>
                              <a:spcPts val="0"/>
                            </a:spcAft>
                          </a:pPr>
                          <a:r>
                            <a:rPr lang="en-US" sz="1800" dirty="0">
                              <a:solidFill>
                                <a:schemeClr val="tx1"/>
                              </a:solidFill>
                              <a:effectLst/>
                            </a:rPr>
                            <a:t>SE</a:t>
                          </a:r>
                          <a:endParaRPr lang="en-US" sz="1600" dirty="0">
                            <a:solidFill>
                              <a:schemeClr val="tx1"/>
                            </a:solidFill>
                            <a:effectLst/>
                            <a:latin typeface="Calibri"/>
                            <a:ea typeface="Calibri"/>
                            <a:cs typeface="Times New Roman"/>
                          </a:endParaRPr>
                        </a:p>
                      </a:txBody>
                      <a:tcPr marL="68580" marR="68580" marT="0" marB="0">
                        <a:solidFill>
                          <a:schemeClr val="bg1">
                            <a:lumMod val="75000"/>
                          </a:schemeClr>
                        </a:solidFill>
                      </a:tcPr>
                    </a:tc>
                    <a:tc>
                      <a:txBody>
                        <a:bodyPr/>
                        <a:lstStyle/>
                        <a:p>
                          <a:pPr marL="0" marR="0" algn="ctr">
                            <a:lnSpc>
                              <a:spcPct val="200000"/>
                            </a:lnSpc>
                            <a:spcBef>
                              <a:spcPts val="0"/>
                            </a:spcBef>
                            <a:spcAft>
                              <a:spcPts val="0"/>
                            </a:spcAft>
                          </a:pPr>
                          <a:r>
                            <a:rPr lang="en-US" sz="1800" dirty="0">
                              <a:solidFill>
                                <a:schemeClr val="tx1"/>
                              </a:solidFill>
                              <a:effectLst/>
                            </a:rPr>
                            <a:t>95% CI</a:t>
                          </a:r>
                          <a:endParaRPr lang="en-US" sz="1600" dirty="0">
                            <a:solidFill>
                              <a:schemeClr val="tx1"/>
                            </a:solidFill>
                            <a:effectLst/>
                            <a:latin typeface="Calibri"/>
                            <a:ea typeface="Calibri"/>
                            <a:cs typeface="Times New Roman"/>
                          </a:endParaRPr>
                        </a:p>
                      </a:txBody>
                      <a:tcPr marL="68580" marR="68580" marT="0" marB="0" anchor="b">
                        <a:solidFill>
                          <a:schemeClr val="bg1">
                            <a:lumMod val="75000"/>
                          </a:schemeClr>
                        </a:solidFill>
                      </a:tcPr>
                    </a:tc>
                    <a:tc>
                      <a:txBody>
                        <a:bodyPr/>
                        <a:lstStyle/>
                        <a:p>
                          <a:pPr marL="0" marR="0" algn="ctr">
                            <a:lnSpc>
                              <a:spcPct val="200000"/>
                            </a:lnSpc>
                            <a:spcBef>
                              <a:spcPts val="0"/>
                            </a:spcBef>
                            <a:spcAft>
                              <a:spcPts val="0"/>
                            </a:spcAft>
                          </a:pPr>
                          <a14:m>
                            <m:oMath xmlns:m="http://schemas.openxmlformats.org/officeDocument/2006/math">
                              <m:acc>
                                <m:accPr>
                                  <m:chr m:val="̂"/>
                                  <m:ctrlPr>
                                    <a:rPr lang="en-US" sz="1800" b="1" i="1" smtClean="0">
                                      <a:solidFill>
                                        <a:schemeClr val="tx1"/>
                                      </a:solidFill>
                                      <a:effectLst/>
                                      <a:latin typeface="Cambria Math" panose="02040503050406030204" pitchFamily="18" charset="0"/>
                                    </a:rPr>
                                  </m:ctrlPr>
                                </m:accPr>
                                <m:e>
                                  <m:r>
                                    <a:rPr lang="en-US" sz="1800" b="1" i="1">
                                      <a:solidFill>
                                        <a:schemeClr val="tx1"/>
                                      </a:solidFill>
                                      <a:effectLst/>
                                      <a:latin typeface="Cambria Math"/>
                                    </a:rPr>
                                    <m:t>𝝅</m:t>
                                  </m:r>
                                </m:e>
                              </m:acc>
                            </m:oMath>
                          </a14:m>
                          <a:r>
                            <a:rPr lang="en-US" sz="1600" b="1" dirty="0" smtClean="0">
                              <a:solidFill>
                                <a:schemeClr val="tx1"/>
                              </a:solidFill>
                              <a:effectLst/>
                              <a:latin typeface="Calibri"/>
                              <a:ea typeface="Calibri"/>
                              <a:cs typeface="Times New Roman"/>
                            </a:rPr>
                            <a:t>=</a:t>
                          </a:r>
                          <a14:m>
                            <m:oMath xmlns:m="http://schemas.openxmlformats.org/officeDocument/2006/math">
                              <m:r>
                                <a:rPr lang="en-US" sz="1600" b="1" i="0" kern="1200" smtClean="0">
                                  <a:solidFill>
                                    <a:schemeClr val="tx1"/>
                                  </a:solidFill>
                                  <a:effectLst/>
                                  <a:latin typeface="Cambria Math"/>
                                  <a:ea typeface="+mn-ea"/>
                                  <a:cs typeface="+mn-cs"/>
                                </a:rPr>
                                <m:t> </m:t>
                              </m:r>
                              <m:r>
                                <a:rPr lang="en-US" sz="1600" b="1" i="1" kern="1200" smtClean="0">
                                  <a:solidFill>
                                    <a:schemeClr val="tx1"/>
                                  </a:solidFill>
                                  <a:effectLst/>
                                  <a:latin typeface="Cambria Math"/>
                                  <a:ea typeface="+mn-ea"/>
                                  <a:cs typeface="+mn-cs"/>
                                </a:rPr>
                                <m:t>𝐩</m:t>
                              </m:r>
                              <m:r>
                                <a:rPr lang="en-US" sz="1600" b="1" kern="1200" smtClean="0">
                                  <a:solidFill>
                                    <a:schemeClr val="tx1"/>
                                  </a:solidFill>
                                  <a:effectLst/>
                                  <a:latin typeface="Cambria Math"/>
                                  <a:ea typeface="+mn-ea"/>
                                  <a:cs typeface="+mn-cs"/>
                                </a:rPr>
                                <m:t>(</m:t>
                              </m:r>
                              <m:sSub>
                                <m:sSubPr>
                                  <m:ctrlPr>
                                    <a:rPr lang="en-US" sz="1600" b="1" i="1" kern="1200">
                                      <a:solidFill>
                                        <a:schemeClr val="tx1"/>
                                      </a:solidFill>
                                      <a:effectLst/>
                                      <a:latin typeface="Cambria Math" panose="02040503050406030204" pitchFamily="18" charset="0"/>
                                      <a:ea typeface="+mn-ea"/>
                                      <a:cs typeface="+mn-cs"/>
                                    </a:rPr>
                                  </m:ctrlPr>
                                </m:sSubPr>
                                <m:e>
                                  <m:r>
                                    <a:rPr lang="en-US" sz="1600" b="1" i="1" kern="1200">
                                      <a:solidFill>
                                        <a:schemeClr val="tx1"/>
                                      </a:solidFill>
                                      <a:effectLst/>
                                      <a:latin typeface="Cambria Math"/>
                                      <a:ea typeface="+mn-ea"/>
                                      <a:cs typeface="+mn-cs"/>
                                    </a:rPr>
                                    <m:t>𝒀</m:t>
                                  </m:r>
                                </m:e>
                                <m:sub>
                                  <m:r>
                                    <a:rPr lang="en-US" sz="1600" b="1" i="1" kern="1200">
                                      <a:solidFill>
                                        <a:schemeClr val="tx1"/>
                                      </a:solidFill>
                                      <a:effectLst/>
                                      <a:latin typeface="Cambria Math"/>
                                      <a:ea typeface="+mn-ea"/>
                                      <a:cs typeface="+mn-cs"/>
                                    </a:rPr>
                                    <m:t>𝒄</m:t>
                                  </m:r>
                                </m:sub>
                              </m:sSub>
                              <m:r>
                                <a:rPr lang="en-US" sz="1600" b="1" kern="1200">
                                  <a:solidFill>
                                    <a:schemeClr val="tx1"/>
                                  </a:solidFill>
                                  <a:effectLst/>
                                  <a:latin typeface="Cambria Math"/>
                                  <a:ea typeface="+mn-ea"/>
                                  <a:cs typeface="+mn-cs"/>
                                </a:rPr>
                                <m:t>&gt;</m:t>
                              </m:r>
                              <m:sSub>
                                <m:sSubPr>
                                  <m:ctrlPr>
                                    <a:rPr lang="en-US" sz="1600" b="1" i="1" kern="1200">
                                      <a:solidFill>
                                        <a:schemeClr val="tx1"/>
                                      </a:solidFill>
                                      <a:effectLst/>
                                      <a:latin typeface="Cambria Math" panose="02040503050406030204" pitchFamily="18" charset="0"/>
                                      <a:ea typeface="+mn-ea"/>
                                      <a:cs typeface="+mn-cs"/>
                                    </a:rPr>
                                  </m:ctrlPr>
                                </m:sSubPr>
                                <m:e>
                                  <m:r>
                                    <a:rPr lang="en-US" sz="1600" b="1" i="1" kern="1200">
                                      <a:solidFill>
                                        <a:schemeClr val="tx1"/>
                                      </a:solidFill>
                                      <a:effectLst/>
                                      <a:latin typeface="Cambria Math"/>
                                      <a:ea typeface="+mn-ea"/>
                                      <a:cs typeface="+mn-cs"/>
                                    </a:rPr>
                                    <m:t>𝒀</m:t>
                                  </m:r>
                                </m:e>
                                <m:sub>
                                  <m:r>
                                    <a:rPr lang="en-US" sz="1600" b="1" i="1" kern="1200">
                                      <a:solidFill>
                                        <a:schemeClr val="tx1"/>
                                      </a:solidFill>
                                      <a:effectLst/>
                                      <a:latin typeface="Cambria Math"/>
                                      <a:ea typeface="+mn-ea"/>
                                      <a:cs typeface="+mn-cs"/>
                                    </a:rPr>
                                    <m:t>𝒑</m:t>
                                  </m:r>
                                </m:sub>
                              </m:sSub>
                              <m:r>
                                <a:rPr lang="en-US" sz="1600" b="1" kern="1200">
                                  <a:solidFill>
                                    <a:schemeClr val="tx1"/>
                                  </a:solidFill>
                                  <a:effectLst/>
                                  <a:latin typeface="Cambria Math"/>
                                  <a:ea typeface="+mn-ea"/>
                                  <a:cs typeface="+mn-cs"/>
                                </a:rPr>
                                <m:t>)</m:t>
                              </m:r>
                            </m:oMath>
                          </a14:m>
                          <a:r>
                            <a:rPr lang="en-US" sz="1600" b="1" kern="1200" dirty="0">
                              <a:solidFill>
                                <a:schemeClr val="tx1"/>
                              </a:solidFill>
                              <a:effectLst/>
                              <a:latin typeface="+mn-lt"/>
                              <a:ea typeface="+mn-ea"/>
                              <a:cs typeface="+mn-cs"/>
                            </a:rPr>
                            <a:t> </a:t>
                          </a:r>
                          <a:endParaRPr lang="en-US" sz="1600" b="1" dirty="0">
                            <a:solidFill>
                              <a:schemeClr val="tx1"/>
                            </a:solidFill>
                            <a:effectLst/>
                            <a:latin typeface="Calibri"/>
                            <a:ea typeface="Calibri"/>
                            <a:cs typeface="Times New Roman"/>
                          </a:endParaRPr>
                        </a:p>
                      </a:txBody>
                      <a:tcPr marL="68580" marR="68580" marT="0" marB="0">
                        <a:solidFill>
                          <a:srgbClr val="92D050"/>
                        </a:solidFill>
                      </a:tcPr>
                    </a:tc>
                    <a:tc>
                      <a:txBody>
                        <a:bodyPr/>
                        <a:lstStyle/>
                        <a:p>
                          <a:pPr marL="0" marR="0" algn="ctr">
                            <a:lnSpc>
                              <a:spcPct val="200000"/>
                            </a:lnSpc>
                            <a:spcBef>
                              <a:spcPts val="0"/>
                            </a:spcBef>
                            <a:spcAft>
                              <a:spcPts val="0"/>
                            </a:spcAft>
                          </a:pPr>
                          <a:r>
                            <a:rPr lang="en-US" sz="1600" b="1" i="1" dirty="0" smtClean="0">
                              <a:solidFill>
                                <a:schemeClr val="tx1"/>
                              </a:solidFill>
                              <a:effectLst/>
                              <a:latin typeface="Calibri"/>
                              <a:ea typeface="Calibri"/>
                              <a:cs typeface="Times New Roman"/>
                            </a:rPr>
                            <a:t>p</a:t>
                          </a:r>
                          <a:endParaRPr lang="en-US" sz="1600" b="1" i="1" dirty="0">
                            <a:solidFill>
                              <a:schemeClr val="tx1"/>
                            </a:solidFill>
                            <a:effectLst/>
                            <a:latin typeface="Calibri"/>
                            <a:ea typeface="Calibri"/>
                            <a:cs typeface="Times New Roman"/>
                          </a:endParaRPr>
                        </a:p>
                      </a:txBody>
                      <a:tcPr marL="68580" marR="68580" marT="0" marB="0">
                        <a:solidFill>
                          <a:srgbClr val="92D050"/>
                        </a:solidFill>
                      </a:tcPr>
                    </a:tc>
                  </a:tr>
                  <a:tr h="335280">
                    <a:tc>
                      <a:txBody>
                        <a:bodyPr/>
                        <a:lstStyle/>
                        <a:p>
                          <a:pPr marL="0" marR="0">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acc>
                                      <m:accPr>
                                        <m:chr m:val="̂"/>
                                        <m:ctrlPr>
                                          <a:rPr lang="en-US" sz="1800" i="1">
                                            <a:solidFill>
                                              <a:schemeClr val="tx1"/>
                                            </a:solidFill>
                                            <a:effectLst/>
                                            <a:latin typeface="Cambria Math" panose="02040503050406030204" pitchFamily="18" charset="0"/>
                                          </a:rPr>
                                        </m:ctrlPr>
                                      </m:accPr>
                                      <m:e>
                                        <m:r>
                                          <a:rPr lang="en-US" sz="1800">
                                            <a:solidFill>
                                              <a:schemeClr val="tx1"/>
                                            </a:solidFill>
                                            <a:effectLst/>
                                            <a:latin typeface="Cambria Math"/>
                                          </a:rPr>
                                          <m:t>𝛽</m:t>
                                        </m:r>
                                      </m:e>
                                    </m:acc>
                                  </m:e>
                                  <m:sub>
                                    <m:r>
                                      <a:rPr lang="en-US" sz="1800">
                                        <a:solidFill>
                                          <a:schemeClr val="tx1"/>
                                        </a:solidFill>
                                        <a:effectLst/>
                                        <a:latin typeface="Cambria Math"/>
                                      </a:rPr>
                                      <m:t>0</m:t>
                                    </m:r>
                                  </m:sub>
                                </m:sSub>
                              </m:oMath>
                            </m:oMathPara>
                          </a14:m>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nSpc>
                              <a:spcPct val="200000"/>
                            </a:lnSpc>
                            <a:spcBef>
                              <a:spcPts val="0"/>
                            </a:spcBef>
                            <a:spcAft>
                              <a:spcPts val="0"/>
                            </a:spcAft>
                          </a:pPr>
                          <a:r>
                            <a:rPr lang="en-US" sz="1800" dirty="0">
                              <a:solidFill>
                                <a:schemeClr val="tx1"/>
                              </a:solidFill>
                              <a:effectLst/>
                            </a:rPr>
                            <a:t>Intercept </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0.1432</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0.1675</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(-0.1851, 0.4714)</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acc>
                                      <m:accPr>
                                        <m:chr m:val="̂"/>
                                        <m:ctrlPr>
                                          <a:rPr lang="en-US" sz="1800" i="1">
                                            <a:solidFill>
                                              <a:schemeClr val="tx1"/>
                                            </a:solidFill>
                                            <a:effectLst/>
                                            <a:latin typeface="Cambria Math" panose="02040503050406030204" pitchFamily="18" charset="0"/>
                                          </a:rPr>
                                        </m:ctrlPr>
                                      </m:accPr>
                                      <m:e>
                                        <m:r>
                                          <a:rPr lang="en-US" sz="1800">
                                            <a:solidFill>
                                              <a:schemeClr val="tx1"/>
                                            </a:solidFill>
                                            <a:effectLst/>
                                            <a:latin typeface="Cambria Math"/>
                                          </a:rPr>
                                          <m:t>𝜋</m:t>
                                        </m:r>
                                      </m:e>
                                    </m:acc>
                                  </m:e>
                                  <m:sub>
                                    <m:r>
                                      <a:rPr lang="en-US" sz="1800">
                                        <a:solidFill>
                                          <a:schemeClr val="tx1"/>
                                        </a:solidFill>
                                        <a:effectLst/>
                                        <a:latin typeface="Cambria Math"/>
                                      </a:rPr>
                                      <m:t>𝑁𝑆</m:t>
                                    </m:r>
                                  </m:sub>
                                </m:sSub>
                                <m:r>
                                  <a:rPr lang="en-US" sz="1800">
                                    <a:solidFill>
                                      <a:schemeClr val="tx1"/>
                                    </a:solidFill>
                                    <a:effectLst/>
                                    <a:latin typeface="Cambria Math"/>
                                  </a:rPr>
                                  <m:t>=0.5367</m:t>
                                </m:r>
                              </m:oMath>
                            </m:oMathPara>
                          </a14:m>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0.393</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r>
                  <a:tr h="221234">
                    <a:tc>
                      <a:txBody>
                        <a:bodyPr/>
                        <a:lstStyle/>
                        <a:p>
                          <a:pPr marL="0" marR="0">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acc>
                                      <m:accPr>
                                        <m:chr m:val="̂"/>
                                        <m:ctrlPr>
                                          <a:rPr lang="en-US" sz="1800" i="1">
                                            <a:solidFill>
                                              <a:schemeClr val="tx1"/>
                                            </a:solidFill>
                                            <a:effectLst/>
                                            <a:latin typeface="Cambria Math" panose="02040503050406030204" pitchFamily="18" charset="0"/>
                                          </a:rPr>
                                        </m:ctrlPr>
                                      </m:accPr>
                                      <m:e>
                                        <m:r>
                                          <a:rPr lang="en-US" sz="1800">
                                            <a:solidFill>
                                              <a:schemeClr val="tx1"/>
                                            </a:solidFill>
                                            <a:effectLst/>
                                            <a:latin typeface="Cambria Math"/>
                                          </a:rPr>
                                          <m:t>𝛽</m:t>
                                        </m:r>
                                      </m:e>
                                    </m:acc>
                                  </m:e>
                                  <m:sub>
                                    <m:r>
                                      <a:rPr lang="en-US" sz="1800">
                                        <a:solidFill>
                                          <a:schemeClr val="tx1"/>
                                        </a:solidFill>
                                        <a:effectLst/>
                                        <a:latin typeface="Cambria Math"/>
                                      </a:rPr>
                                      <m:t>1</m:t>
                                    </m:r>
                                  </m:sub>
                                </m:sSub>
                              </m:oMath>
                            </m:oMathPara>
                          </a14:m>
                          <a:endParaRPr lang="en-US" sz="160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nSpc>
                              <a:spcPct val="200000"/>
                            </a:lnSpc>
                            <a:spcBef>
                              <a:spcPts val="0"/>
                            </a:spcBef>
                            <a:spcAft>
                              <a:spcPts val="0"/>
                            </a:spcAft>
                          </a:pPr>
                          <a:r>
                            <a:rPr lang="en-US" sz="1800">
                              <a:solidFill>
                                <a:schemeClr val="tx1"/>
                              </a:solidFill>
                              <a:effectLst/>
                            </a:rPr>
                            <a:t>SMOKE = Yes</a:t>
                          </a:r>
                          <a:endParaRPr lang="en-US" sz="160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0.7667</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0.3629</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(0. 0555, 1.4780</a:t>
                          </a:r>
                          <a:r>
                            <a:rPr lang="en-US" sz="1800" dirty="0" smtClean="0">
                              <a:solidFill>
                                <a:schemeClr val="tx1"/>
                              </a:solidFill>
                              <a:effectLst/>
                            </a:rPr>
                            <a:t>)*</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rPr>
                                    </m:ctrlPr>
                                  </m:sSubPr>
                                  <m:e>
                                    <m:acc>
                                      <m:accPr>
                                        <m:chr m:val="̂"/>
                                        <m:ctrlPr>
                                          <a:rPr lang="en-US" sz="1800" i="1">
                                            <a:solidFill>
                                              <a:schemeClr val="tx1"/>
                                            </a:solidFill>
                                            <a:effectLst/>
                                            <a:latin typeface="Cambria Math" panose="02040503050406030204" pitchFamily="18" charset="0"/>
                                          </a:rPr>
                                        </m:ctrlPr>
                                      </m:accPr>
                                      <m:e>
                                        <m:r>
                                          <a:rPr lang="en-US" sz="1800">
                                            <a:solidFill>
                                              <a:schemeClr val="tx1"/>
                                            </a:solidFill>
                                            <a:effectLst/>
                                            <a:latin typeface="Cambria Math"/>
                                          </a:rPr>
                                          <m:t>𝜋</m:t>
                                        </m:r>
                                      </m:e>
                                    </m:acc>
                                  </m:e>
                                  <m:sub>
                                    <m:r>
                                      <a:rPr lang="en-US" sz="1800">
                                        <a:solidFill>
                                          <a:schemeClr val="tx1"/>
                                        </a:solidFill>
                                        <a:effectLst/>
                                        <a:latin typeface="Cambria Math"/>
                                      </a:rPr>
                                      <m:t>𝑆</m:t>
                                    </m:r>
                                  </m:sub>
                                </m:sSub>
                                <m:r>
                                  <a:rPr lang="en-US" sz="1800">
                                    <a:solidFill>
                                      <a:schemeClr val="tx1"/>
                                    </a:solidFill>
                                    <a:effectLst/>
                                    <a:latin typeface="Cambria Math"/>
                                  </a:rPr>
                                  <m:t>=0.7130</m:t>
                                </m:r>
                              </m:oMath>
                            </m:oMathPara>
                          </a14:m>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0.035</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750818937"/>
                  </p:ext>
                </p:extLst>
              </p:nvPr>
            </p:nvGraphicFramePr>
            <p:xfrm>
              <a:off x="304800" y="1390650"/>
              <a:ext cx="8464677" cy="1705356"/>
            </p:xfrm>
            <a:graphic>
              <a:graphicData uri="http://schemas.openxmlformats.org/drawingml/2006/table">
                <a:tbl>
                  <a:tblPr firstRow="1" firstCol="1" bandRow="1">
                    <a:tableStyleId>{5C22544A-7EE6-4342-B048-85BDC9FD1C3A}</a:tableStyleId>
                  </a:tblPr>
                  <a:tblGrid>
                    <a:gridCol w="1179005"/>
                    <a:gridCol w="1387602"/>
                    <a:gridCol w="1010793"/>
                    <a:gridCol w="826135"/>
                    <a:gridCol w="1878647"/>
                    <a:gridCol w="1535748"/>
                    <a:gridCol w="646747"/>
                  </a:tblGrid>
                  <a:tr h="548640">
                    <a:tc>
                      <a:txBody>
                        <a:bodyPr/>
                        <a:lstStyle/>
                        <a:p>
                          <a:pPr marL="0" marR="0" algn="ctr">
                            <a:lnSpc>
                              <a:spcPct val="200000"/>
                            </a:lnSpc>
                            <a:spcBef>
                              <a:spcPts val="0"/>
                            </a:spcBef>
                            <a:spcAft>
                              <a:spcPts val="0"/>
                            </a:spcAft>
                          </a:pPr>
                          <a:r>
                            <a:rPr lang="en-US" sz="1800" dirty="0">
                              <a:solidFill>
                                <a:schemeClr val="tx1"/>
                              </a:solidFill>
                              <a:effectLst/>
                            </a:rPr>
                            <a:t>Parameter</a:t>
                          </a:r>
                          <a:endParaRPr lang="en-US" sz="1600" dirty="0">
                            <a:solidFill>
                              <a:schemeClr val="tx1"/>
                            </a:solidFill>
                            <a:effectLst/>
                            <a:latin typeface="Calibri"/>
                            <a:ea typeface="Calibri"/>
                            <a:cs typeface="Times New Roman"/>
                          </a:endParaRPr>
                        </a:p>
                      </a:txBody>
                      <a:tcPr marL="68580" marR="68580" marT="0" marB="0" anchor="b">
                        <a:solidFill>
                          <a:schemeClr val="bg1">
                            <a:lumMod val="75000"/>
                          </a:schemeClr>
                        </a:solidFill>
                      </a:tcPr>
                    </a:tc>
                    <a:tc>
                      <a:txBody>
                        <a:bodyPr/>
                        <a:lstStyle/>
                        <a:p>
                          <a:pPr marL="0" marR="0">
                            <a:lnSpc>
                              <a:spcPct val="200000"/>
                            </a:lnSpc>
                            <a:spcBef>
                              <a:spcPts val="0"/>
                            </a:spcBef>
                            <a:spcAft>
                              <a:spcPts val="0"/>
                            </a:spcAft>
                          </a:pPr>
                          <a:r>
                            <a:rPr lang="en-US" sz="1800" dirty="0">
                              <a:solidFill>
                                <a:schemeClr val="tx1"/>
                              </a:solidFill>
                              <a:effectLst/>
                            </a:rPr>
                            <a:t>Level</a:t>
                          </a:r>
                          <a:endParaRPr lang="en-US" sz="1600" dirty="0">
                            <a:solidFill>
                              <a:schemeClr val="tx1"/>
                            </a:solidFill>
                            <a:effectLst/>
                            <a:latin typeface="Calibri"/>
                            <a:ea typeface="Calibri"/>
                            <a:cs typeface="Times New Roman"/>
                          </a:endParaRPr>
                        </a:p>
                      </a:txBody>
                      <a:tcPr marL="68580" marR="68580" marT="0" marB="0">
                        <a:solidFill>
                          <a:schemeClr val="bg1">
                            <a:lumMod val="75000"/>
                          </a:schemeClr>
                        </a:solidFill>
                      </a:tcPr>
                    </a:tc>
                    <a:tc>
                      <a:txBody>
                        <a:bodyPr/>
                        <a:lstStyle/>
                        <a:p>
                          <a:pPr marL="0" marR="0" algn="ctr">
                            <a:lnSpc>
                              <a:spcPct val="200000"/>
                            </a:lnSpc>
                            <a:spcBef>
                              <a:spcPts val="0"/>
                            </a:spcBef>
                            <a:spcAft>
                              <a:spcPts val="0"/>
                            </a:spcAft>
                          </a:pPr>
                          <a:r>
                            <a:rPr lang="en-US" sz="1800" dirty="0">
                              <a:solidFill>
                                <a:schemeClr val="tx1"/>
                              </a:solidFill>
                              <a:effectLst/>
                            </a:rPr>
                            <a:t>Estimate</a:t>
                          </a:r>
                          <a:endParaRPr lang="en-US" sz="1600" dirty="0">
                            <a:solidFill>
                              <a:schemeClr val="tx1"/>
                            </a:solidFill>
                            <a:effectLst/>
                            <a:latin typeface="Calibri"/>
                            <a:ea typeface="Calibri"/>
                            <a:cs typeface="Times New Roman"/>
                          </a:endParaRPr>
                        </a:p>
                      </a:txBody>
                      <a:tcPr marL="68580" marR="68580" marT="0" marB="0" anchor="b">
                        <a:solidFill>
                          <a:schemeClr val="bg1">
                            <a:lumMod val="75000"/>
                          </a:schemeClr>
                        </a:solidFill>
                      </a:tcPr>
                    </a:tc>
                    <a:tc>
                      <a:txBody>
                        <a:bodyPr/>
                        <a:lstStyle/>
                        <a:p>
                          <a:pPr marL="0" marR="0" algn="ctr">
                            <a:lnSpc>
                              <a:spcPct val="200000"/>
                            </a:lnSpc>
                            <a:spcBef>
                              <a:spcPts val="0"/>
                            </a:spcBef>
                            <a:spcAft>
                              <a:spcPts val="0"/>
                            </a:spcAft>
                          </a:pPr>
                          <a:r>
                            <a:rPr lang="en-US" sz="1800" dirty="0">
                              <a:solidFill>
                                <a:schemeClr val="tx1"/>
                              </a:solidFill>
                              <a:effectLst/>
                            </a:rPr>
                            <a:t>SE</a:t>
                          </a:r>
                          <a:endParaRPr lang="en-US" sz="1600" dirty="0">
                            <a:solidFill>
                              <a:schemeClr val="tx1"/>
                            </a:solidFill>
                            <a:effectLst/>
                            <a:latin typeface="Calibri"/>
                            <a:ea typeface="Calibri"/>
                            <a:cs typeface="Times New Roman"/>
                          </a:endParaRPr>
                        </a:p>
                      </a:txBody>
                      <a:tcPr marL="68580" marR="68580" marT="0" marB="0">
                        <a:solidFill>
                          <a:schemeClr val="bg1">
                            <a:lumMod val="75000"/>
                          </a:schemeClr>
                        </a:solidFill>
                      </a:tcPr>
                    </a:tc>
                    <a:tc>
                      <a:txBody>
                        <a:bodyPr/>
                        <a:lstStyle/>
                        <a:p>
                          <a:pPr marL="0" marR="0" algn="ctr">
                            <a:lnSpc>
                              <a:spcPct val="200000"/>
                            </a:lnSpc>
                            <a:spcBef>
                              <a:spcPts val="0"/>
                            </a:spcBef>
                            <a:spcAft>
                              <a:spcPts val="0"/>
                            </a:spcAft>
                          </a:pPr>
                          <a:r>
                            <a:rPr lang="en-US" sz="1800" dirty="0">
                              <a:solidFill>
                                <a:schemeClr val="tx1"/>
                              </a:solidFill>
                              <a:effectLst/>
                            </a:rPr>
                            <a:t>95% CI</a:t>
                          </a:r>
                          <a:endParaRPr lang="en-US" sz="1600" dirty="0">
                            <a:solidFill>
                              <a:schemeClr val="tx1"/>
                            </a:solidFill>
                            <a:effectLst/>
                            <a:latin typeface="Calibri"/>
                            <a:ea typeface="Calibri"/>
                            <a:cs typeface="Times New Roman"/>
                          </a:endParaRPr>
                        </a:p>
                      </a:txBody>
                      <a:tcPr marL="68580" marR="68580" marT="0" marB="0" anchor="b">
                        <a:solidFill>
                          <a:schemeClr val="bg1">
                            <a:lumMod val="75000"/>
                          </a:schemeClr>
                        </a:solidFill>
                      </a:tcPr>
                    </a:tc>
                    <a:tc>
                      <a:txBody>
                        <a:bodyPr/>
                        <a:lstStyle/>
                        <a:p>
                          <a:endParaRPr lang="en-US"/>
                        </a:p>
                      </a:txBody>
                      <a:tcPr marL="68580" marR="68580" marT="0" marB="0">
                        <a:blipFill rotWithShape="1">
                          <a:blip r:embed="rId6"/>
                          <a:stretch>
                            <a:fillRect l="-409127" r="-42063" b="-223333"/>
                          </a:stretch>
                        </a:blipFill>
                      </a:tcPr>
                    </a:tc>
                    <a:tc>
                      <a:txBody>
                        <a:bodyPr/>
                        <a:lstStyle/>
                        <a:p>
                          <a:pPr marL="0" marR="0" algn="ctr">
                            <a:lnSpc>
                              <a:spcPct val="200000"/>
                            </a:lnSpc>
                            <a:spcBef>
                              <a:spcPts val="0"/>
                            </a:spcBef>
                            <a:spcAft>
                              <a:spcPts val="0"/>
                            </a:spcAft>
                          </a:pPr>
                          <a:r>
                            <a:rPr lang="en-US" sz="1600" b="1" i="1" dirty="0" smtClean="0">
                              <a:solidFill>
                                <a:schemeClr val="tx1"/>
                              </a:solidFill>
                              <a:effectLst/>
                              <a:latin typeface="Calibri"/>
                              <a:ea typeface="Calibri"/>
                              <a:cs typeface="Times New Roman"/>
                            </a:rPr>
                            <a:t>p</a:t>
                          </a:r>
                          <a:endParaRPr lang="en-US" sz="1600" b="1" i="1" dirty="0">
                            <a:solidFill>
                              <a:schemeClr val="tx1"/>
                            </a:solidFill>
                            <a:effectLst/>
                            <a:latin typeface="Calibri"/>
                            <a:ea typeface="Calibri"/>
                            <a:cs typeface="Times New Roman"/>
                          </a:endParaRPr>
                        </a:p>
                      </a:txBody>
                      <a:tcPr marL="68580" marR="68580" marT="0" marB="0">
                        <a:solidFill>
                          <a:srgbClr val="92D050"/>
                        </a:solidFill>
                      </a:tcPr>
                    </a:tc>
                  </a:tr>
                  <a:tr h="578358">
                    <a:tc>
                      <a:txBody>
                        <a:bodyPr/>
                        <a:lstStyle/>
                        <a:p>
                          <a:endParaRPr lang="en-US"/>
                        </a:p>
                      </a:txBody>
                      <a:tcPr marL="68580" marR="68580" marT="0" marB="0" anchor="b">
                        <a:blipFill rotWithShape="1">
                          <a:blip r:embed="rId6"/>
                          <a:stretch>
                            <a:fillRect t="-94737" r="-619689" b="-111579"/>
                          </a:stretch>
                        </a:blipFill>
                      </a:tcPr>
                    </a:tc>
                    <a:tc>
                      <a:txBody>
                        <a:bodyPr/>
                        <a:lstStyle/>
                        <a:p>
                          <a:pPr marL="0" marR="0">
                            <a:lnSpc>
                              <a:spcPct val="200000"/>
                            </a:lnSpc>
                            <a:spcBef>
                              <a:spcPts val="0"/>
                            </a:spcBef>
                            <a:spcAft>
                              <a:spcPts val="0"/>
                            </a:spcAft>
                          </a:pPr>
                          <a:r>
                            <a:rPr lang="en-US" sz="1800" dirty="0">
                              <a:solidFill>
                                <a:schemeClr val="tx1"/>
                              </a:solidFill>
                              <a:effectLst/>
                            </a:rPr>
                            <a:t>Intercept </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0.1432</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0.1675</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(-0.1851, 0.4714)</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endParaRPr lang="en-US"/>
                        </a:p>
                      </a:txBody>
                      <a:tcPr marL="68580" marR="68580" marT="0" marB="0">
                        <a:blipFill rotWithShape="1">
                          <a:blip r:embed="rId6"/>
                          <a:stretch>
                            <a:fillRect l="-409127" t="-94737" r="-42063" b="-111579"/>
                          </a:stretch>
                        </a:blip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0.393</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r>
                  <a:tr h="578358">
                    <a:tc>
                      <a:txBody>
                        <a:bodyPr/>
                        <a:lstStyle/>
                        <a:p>
                          <a:endParaRPr lang="en-US"/>
                        </a:p>
                      </a:txBody>
                      <a:tcPr marL="68580" marR="68580" marT="0" marB="0" anchor="b">
                        <a:blipFill rotWithShape="1">
                          <a:blip r:embed="rId6"/>
                          <a:stretch>
                            <a:fillRect t="-194737" r="-619689" b="-11579"/>
                          </a:stretch>
                        </a:blipFill>
                      </a:tcPr>
                    </a:tc>
                    <a:tc>
                      <a:txBody>
                        <a:bodyPr/>
                        <a:lstStyle/>
                        <a:p>
                          <a:pPr marL="0" marR="0">
                            <a:lnSpc>
                              <a:spcPct val="200000"/>
                            </a:lnSpc>
                            <a:spcBef>
                              <a:spcPts val="0"/>
                            </a:spcBef>
                            <a:spcAft>
                              <a:spcPts val="0"/>
                            </a:spcAft>
                          </a:pPr>
                          <a:r>
                            <a:rPr lang="en-US" sz="1800">
                              <a:solidFill>
                                <a:schemeClr val="tx1"/>
                              </a:solidFill>
                              <a:effectLst/>
                            </a:rPr>
                            <a:t>SMOKE = Yes</a:t>
                          </a:r>
                          <a:endParaRPr lang="en-US" sz="160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0.7667</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0.3629</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c>
                      <a:txBody>
                        <a:bodyPr/>
                        <a:lstStyle/>
                        <a:p>
                          <a:pPr marL="0" marR="0" algn="ctr">
                            <a:lnSpc>
                              <a:spcPct val="200000"/>
                            </a:lnSpc>
                            <a:spcBef>
                              <a:spcPts val="0"/>
                            </a:spcBef>
                            <a:spcAft>
                              <a:spcPts val="0"/>
                            </a:spcAft>
                          </a:pPr>
                          <a:r>
                            <a:rPr lang="en-US" sz="1800" dirty="0">
                              <a:solidFill>
                                <a:schemeClr val="tx1"/>
                              </a:solidFill>
                              <a:effectLst/>
                            </a:rPr>
                            <a:t>(0. 0555, 1.4780</a:t>
                          </a:r>
                          <a:r>
                            <a:rPr lang="en-US" sz="1800" dirty="0" smtClean="0">
                              <a:solidFill>
                                <a:schemeClr val="tx1"/>
                              </a:solidFill>
                              <a:effectLst/>
                            </a:rPr>
                            <a:t>)*</a:t>
                          </a:r>
                          <a:endParaRPr lang="en-US" sz="1600" dirty="0">
                            <a:solidFill>
                              <a:schemeClr val="tx1"/>
                            </a:solidFill>
                            <a:effectLst/>
                            <a:latin typeface="Calibri"/>
                            <a:ea typeface="Calibri"/>
                            <a:cs typeface="Times New Roman"/>
                          </a:endParaRPr>
                        </a:p>
                      </a:txBody>
                      <a:tcPr marL="68580" marR="68580" marT="0" marB="0" anchor="b">
                        <a:solidFill>
                          <a:schemeClr val="bg1">
                            <a:lumMod val="95000"/>
                          </a:schemeClr>
                        </a:solidFill>
                      </a:tcPr>
                    </a:tc>
                    <a:tc>
                      <a:txBody>
                        <a:bodyPr/>
                        <a:lstStyle/>
                        <a:p>
                          <a:endParaRPr lang="en-US"/>
                        </a:p>
                      </a:txBody>
                      <a:tcPr marL="68580" marR="68580" marT="0" marB="0">
                        <a:blipFill rotWithShape="1">
                          <a:blip r:embed="rId6"/>
                          <a:stretch>
                            <a:fillRect l="-409127" t="-194737" r="-42063" b="-11579"/>
                          </a:stretch>
                        </a:blipFill>
                      </a:tcPr>
                    </a:tc>
                    <a:tc>
                      <a:txBody>
                        <a:bodyPr/>
                        <a:lstStyle/>
                        <a:p>
                          <a:pPr marL="0" marR="0" algn="ctr">
                            <a:lnSpc>
                              <a:spcPct val="200000"/>
                            </a:lnSpc>
                            <a:spcBef>
                              <a:spcPts val="0"/>
                            </a:spcBef>
                            <a:spcAft>
                              <a:spcPts val="0"/>
                            </a:spcAft>
                          </a:pPr>
                          <a:r>
                            <a:rPr lang="en-US" sz="1600" dirty="0" smtClean="0">
                              <a:solidFill>
                                <a:schemeClr val="tx1"/>
                              </a:solidFill>
                              <a:effectLst/>
                              <a:latin typeface="Calibri"/>
                              <a:ea typeface="Calibri"/>
                              <a:cs typeface="Times New Roman"/>
                            </a:rPr>
                            <a:t>0.035</a:t>
                          </a:r>
                          <a:endParaRPr lang="en-US" sz="1600" dirty="0">
                            <a:solidFill>
                              <a:schemeClr val="tx1"/>
                            </a:solidFill>
                            <a:effectLst/>
                            <a:latin typeface="Calibri"/>
                            <a:ea typeface="Calibri"/>
                            <a:cs typeface="Times New Roman"/>
                          </a:endParaRPr>
                        </a:p>
                      </a:txBody>
                      <a:tcPr marL="68580" marR="68580" marT="0" marB="0">
                        <a:solidFill>
                          <a:schemeClr val="bg1">
                            <a:lumMod val="95000"/>
                          </a:schemeClr>
                        </a:solidFill>
                      </a:tcPr>
                    </a:tc>
                  </a:tr>
                </a:tbl>
              </a:graphicData>
            </a:graphic>
          </p:graphicFrame>
        </mc:Fallback>
      </mc:AlternateContent>
      <p:cxnSp>
        <p:nvCxnSpPr>
          <p:cNvPr id="5" name="Straight Arrow Connector 4"/>
          <p:cNvCxnSpPr/>
          <p:nvPr/>
        </p:nvCxnSpPr>
        <p:spPr>
          <a:xfrm flipH="1">
            <a:off x="1828800" y="2971800"/>
            <a:ext cx="1600200" cy="25146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8001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55638"/>
          </a:xfrm>
        </p:spPr>
        <p:txBody>
          <a:bodyPr>
            <a:noAutofit/>
          </a:bodyPr>
          <a:lstStyle/>
          <a:p>
            <a:pPr algn="l"/>
            <a:r>
              <a:rPr lang="en-US" sz="2800" dirty="0" smtClean="0">
                <a:solidFill>
                  <a:srgbClr val="0000FF"/>
                </a:solidFill>
                <a:latin typeface="Gill Sans MT" panose="020B0502020104020203" pitchFamily="34" charset="0"/>
              </a:rPr>
              <a:t>Discussion and Limitations</a:t>
            </a:r>
            <a:endParaRPr lang="en-US" sz="2800" dirty="0">
              <a:solidFill>
                <a:srgbClr val="0000FF"/>
              </a:solidFill>
              <a:latin typeface="Gill Sans MT" panose="020B0502020104020203" pitchFamily="34" charset="0"/>
            </a:endParaRPr>
          </a:p>
        </p:txBody>
      </p:sp>
      <p:sp>
        <p:nvSpPr>
          <p:cNvPr id="3" name="TextBox 2"/>
          <p:cNvSpPr txBox="1"/>
          <p:nvPr/>
        </p:nvSpPr>
        <p:spPr>
          <a:xfrm>
            <a:off x="381000" y="990600"/>
            <a:ext cx="8153400" cy="1569660"/>
          </a:xfrm>
          <a:prstGeom prst="rect">
            <a:avLst/>
          </a:prstGeom>
          <a:noFill/>
        </p:spPr>
        <p:txBody>
          <a:bodyPr wrap="square" rtlCol="0">
            <a:spAutoFit/>
          </a:bodyPr>
          <a:lstStyle/>
          <a:p>
            <a:r>
              <a:rPr lang="en-US" sz="2400" dirty="0" smtClean="0">
                <a:latin typeface="Gill Sans MT" panose="020B0502020104020203" pitchFamily="34" charset="0"/>
              </a:rPr>
              <a:t>Linear models and Dodd &amp; Pepe’s method suffer in absence of the reasonable amount of observations at each combination and so does this method.</a:t>
            </a:r>
          </a:p>
          <a:p>
            <a:pPr marL="285750" indent="-285750">
              <a:buFont typeface="Arial" panose="020B0604020202020204" pitchFamily="34" charset="0"/>
              <a:buChar char="•"/>
            </a:pPr>
            <a:endParaRPr lang="en-US" sz="2400"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42</a:t>
            </a:fld>
            <a:endParaRPr lang="en-US">
              <a:latin typeface="Gill Sans MT" panose="020B0502020104020203" pitchFamily="34" charset="0"/>
            </a:endParaRPr>
          </a:p>
        </p:txBody>
      </p:sp>
    </p:spTree>
    <p:extLst>
      <p:ext uri="{BB962C8B-B14F-4D97-AF65-F5344CB8AC3E}">
        <p14:creationId xmlns:p14="http://schemas.microsoft.com/office/powerpoint/2010/main" val="33406314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55638"/>
          </a:xfrm>
        </p:spPr>
        <p:txBody>
          <a:bodyPr>
            <a:noAutofit/>
          </a:bodyPr>
          <a:lstStyle/>
          <a:p>
            <a:pPr algn="l"/>
            <a:r>
              <a:rPr lang="en-US" sz="2800" dirty="0">
                <a:solidFill>
                  <a:srgbClr val="0000FF"/>
                </a:solidFill>
                <a:latin typeface="Gill Sans MT" panose="020B0502020104020203" pitchFamily="34" charset="0"/>
              </a:rPr>
              <a:t>Discussion and Limitations contd.</a:t>
            </a:r>
          </a:p>
        </p:txBody>
      </p:sp>
      <mc:AlternateContent xmlns:mc="http://schemas.openxmlformats.org/markup-compatibility/2006" xmlns:a14="http://schemas.microsoft.com/office/drawing/2010/main">
        <mc:Choice Requires="a14">
          <p:sp>
            <p:nvSpPr>
              <p:cNvPr id="3" name="TextBox 2"/>
              <p:cNvSpPr txBox="1"/>
              <p:nvPr/>
            </p:nvSpPr>
            <p:spPr>
              <a:xfrm>
                <a:off x="381000" y="990600"/>
                <a:ext cx="8153400" cy="3066993"/>
              </a:xfrm>
              <a:prstGeom prst="rect">
                <a:avLst/>
              </a:prstGeom>
              <a:noFill/>
            </p:spPr>
            <p:txBody>
              <a:bodyPr wrap="square" rtlCol="0">
                <a:spAutoFit/>
              </a:bodyPr>
              <a:lstStyle/>
              <a:p>
                <a:r>
                  <a:rPr lang="en-US" sz="2400" dirty="0">
                    <a:solidFill>
                      <a:schemeClr val="bg1">
                        <a:lumMod val="75000"/>
                      </a:schemeClr>
                    </a:solidFill>
                    <a:latin typeface="Gill Sans MT" panose="020B0502020104020203" pitchFamily="34" charset="0"/>
                  </a:rPr>
                  <a:t>Linear models </a:t>
                </a:r>
                <a:r>
                  <a:rPr lang="en-US" sz="2400" dirty="0" smtClean="0">
                    <a:solidFill>
                      <a:schemeClr val="bg1">
                        <a:lumMod val="75000"/>
                      </a:schemeClr>
                    </a:solidFill>
                    <a:latin typeface="Gill Sans MT" panose="020B0502020104020203" pitchFamily="34" charset="0"/>
                  </a:rPr>
                  <a:t>and </a:t>
                </a:r>
                <a:r>
                  <a:rPr lang="en-US" sz="2400" dirty="0">
                    <a:solidFill>
                      <a:schemeClr val="bg1">
                        <a:lumMod val="75000"/>
                      </a:schemeClr>
                    </a:solidFill>
                    <a:latin typeface="Gill Sans MT" panose="020B0502020104020203" pitchFamily="34" charset="0"/>
                  </a:rPr>
                  <a:t>Dodd &amp; Pepe’s method suffer in absence of the reasonable amount of observations at each combination and so does this method.</a:t>
                </a:r>
              </a:p>
              <a:p>
                <a:pPr marL="285750" indent="-285750">
                  <a:buFont typeface="Arial" panose="020B0604020202020204" pitchFamily="34" charset="0"/>
                  <a:buChar char="•"/>
                </a:pPr>
                <a:endParaRPr lang="en-US" sz="2400" dirty="0" smtClean="0">
                  <a:latin typeface="Gill Sans MT" panose="020B0502020104020203" pitchFamily="34" charset="0"/>
                </a:endParaRPr>
              </a:p>
              <a:p>
                <a:r>
                  <a:rPr lang="en-US" sz="2400" dirty="0">
                    <a:latin typeface="Gill Sans MT" panose="020B0502020104020203" pitchFamily="34" charset="0"/>
                  </a:rPr>
                  <a:t>When the sample size at each combination levels of all the covariates is large, the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r>
                      <a:rPr lang="en-US" sz="2400" i="1" dirty="0">
                        <a:latin typeface="Cambria Math" panose="02040503050406030204" pitchFamily="18" charset="0"/>
                      </a:rPr>
                      <m:t>≈</m:t>
                    </m:r>
                    <m:r>
                      <a:rPr lang="en-US" sz="2400" i="1" dirty="0">
                        <a:latin typeface="Cambria Math" panose="02040503050406030204" pitchFamily="18" charset="0"/>
                      </a:rPr>
                      <m:t>𝛽</m:t>
                    </m:r>
                  </m:oMath>
                </a14:m>
                <a:r>
                  <a:rPr lang="en-US" sz="2400" dirty="0">
                    <a:latin typeface="Gill Sans MT" panose="020B0502020104020203" pitchFamily="34" charset="0"/>
                  </a:rPr>
                  <a:t> and thus the bias decreases in general and CP </a:t>
                </a:r>
                <a14:m>
                  <m:oMath xmlns:m="http://schemas.openxmlformats.org/officeDocument/2006/math">
                    <m:r>
                      <a:rPr lang="en-US" sz="2400" i="1">
                        <a:latin typeface="Cambria Math" panose="02040503050406030204" pitchFamily="18" charset="0"/>
                      </a:rPr>
                      <m:t>≈</m:t>
                    </m:r>
                  </m:oMath>
                </a14:m>
                <a:r>
                  <a:rPr lang="en-US" sz="2400" dirty="0">
                    <a:latin typeface="Gill Sans MT" panose="020B0502020104020203" pitchFamily="34" charset="0"/>
                  </a:rPr>
                  <a:t> nominal 95% level. Therefore, larger sample size is preferred. </a:t>
                </a:r>
              </a:p>
            </p:txBody>
          </p:sp>
        </mc:Choice>
        <mc:Fallback xmlns="">
          <p:sp>
            <p:nvSpPr>
              <p:cNvPr id="3" name="TextBox 2"/>
              <p:cNvSpPr txBox="1">
                <a:spLocks noRot="1" noChangeAspect="1" noMove="1" noResize="1" noEditPoints="1" noAdjustHandles="1" noChangeArrowheads="1" noChangeShapeType="1" noTextEdit="1"/>
              </p:cNvSpPr>
              <p:nvPr/>
            </p:nvSpPr>
            <p:spPr>
              <a:xfrm>
                <a:off x="381000" y="990600"/>
                <a:ext cx="8153400" cy="3066993"/>
              </a:xfrm>
              <a:prstGeom prst="rect">
                <a:avLst/>
              </a:prstGeom>
              <a:blipFill rotWithShape="1">
                <a:blip r:embed="rId2"/>
                <a:stretch>
                  <a:fillRect l="-1197" t="-1590" r="-1645" b="-338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43</a:t>
            </a:fld>
            <a:endParaRPr lang="en-US">
              <a:latin typeface="Gill Sans MT" panose="020B0502020104020203" pitchFamily="34" charset="0"/>
            </a:endParaRPr>
          </a:p>
        </p:txBody>
      </p:sp>
    </p:spTree>
    <p:extLst>
      <p:ext uri="{BB962C8B-B14F-4D97-AF65-F5344CB8AC3E}">
        <p14:creationId xmlns:p14="http://schemas.microsoft.com/office/powerpoint/2010/main" val="1983638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55638"/>
          </a:xfrm>
        </p:spPr>
        <p:txBody>
          <a:bodyPr>
            <a:noAutofit/>
          </a:bodyPr>
          <a:lstStyle/>
          <a:p>
            <a:pPr algn="l"/>
            <a:r>
              <a:rPr lang="en-US" sz="2800" dirty="0" smtClean="0">
                <a:solidFill>
                  <a:srgbClr val="0000FF"/>
                </a:solidFill>
                <a:latin typeface="Gill Sans MT" panose="020B0502020104020203" pitchFamily="34" charset="0"/>
              </a:rPr>
              <a:t>Discussion and Limitations contd.</a:t>
            </a:r>
            <a:endParaRPr lang="en-US" sz="2800" dirty="0">
              <a:solidFill>
                <a:srgbClr val="0000FF"/>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381000" y="990600"/>
                <a:ext cx="8153400" cy="5282985"/>
              </a:xfrm>
              <a:prstGeom prst="rect">
                <a:avLst/>
              </a:prstGeom>
              <a:noFill/>
            </p:spPr>
            <p:txBody>
              <a:bodyPr wrap="square" rtlCol="0">
                <a:spAutoFit/>
              </a:bodyPr>
              <a:lstStyle/>
              <a:p>
                <a:r>
                  <a:rPr lang="en-US" sz="2400" dirty="0" smtClean="0">
                    <a:solidFill>
                      <a:schemeClr val="bg1">
                        <a:lumMod val="75000"/>
                      </a:schemeClr>
                    </a:solidFill>
                    <a:latin typeface="Gill Sans MT" panose="020B0502020104020203" pitchFamily="34" charset="0"/>
                  </a:rPr>
                  <a:t>Linear models and Dodd &amp; </a:t>
                </a:r>
                <a:r>
                  <a:rPr lang="en-US" sz="2400" dirty="0">
                    <a:solidFill>
                      <a:schemeClr val="bg1">
                        <a:lumMod val="75000"/>
                      </a:schemeClr>
                    </a:solidFill>
                    <a:latin typeface="Gill Sans MT" panose="020B0502020104020203" pitchFamily="34" charset="0"/>
                  </a:rPr>
                  <a:t>Pepe’s method suffer in absence of the reasonable amount of observations at each combination and so does this method.</a:t>
                </a:r>
              </a:p>
              <a:p>
                <a:pPr marL="285750" indent="-285750">
                  <a:buFont typeface="Arial" panose="020B0604020202020204" pitchFamily="34" charset="0"/>
                  <a:buChar char="•"/>
                </a:pPr>
                <a:endParaRPr lang="en-US" sz="2400" dirty="0">
                  <a:solidFill>
                    <a:schemeClr val="bg1">
                      <a:lumMod val="75000"/>
                    </a:schemeClr>
                  </a:solidFill>
                  <a:latin typeface="Gill Sans MT" panose="020B0502020104020203" pitchFamily="34" charset="0"/>
                </a:endParaRPr>
              </a:p>
              <a:p>
                <a:r>
                  <a:rPr lang="en-US" sz="2400" dirty="0" smtClean="0">
                    <a:solidFill>
                      <a:schemeClr val="bg1">
                        <a:lumMod val="75000"/>
                      </a:schemeClr>
                    </a:solidFill>
                    <a:latin typeface="Gill Sans MT" panose="020B0502020104020203" pitchFamily="34" charset="0"/>
                  </a:rPr>
                  <a:t>When </a:t>
                </a:r>
                <a:r>
                  <a:rPr lang="en-US" sz="2400" dirty="0">
                    <a:solidFill>
                      <a:schemeClr val="bg1">
                        <a:lumMod val="75000"/>
                      </a:schemeClr>
                    </a:solidFill>
                    <a:latin typeface="Gill Sans MT" panose="020B0502020104020203" pitchFamily="34" charset="0"/>
                  </a:rPr>
                  <a:t>the sample size at each combination levels of all the covariates is large, the </a:t>
                </a:r>
                <a14:m>
                  <m:oMath xmlns:m="http://schemas.openxmlformats.org/officeDocument/2006/math">
                    <m:acc>
                      <m:accPr>
                        <m:chr m:val="̂"/>
                        <m:ctrlPr>
                          <a:rPr lang="en-US" sz="2400" i="1">
                            <a:solidFill>
                              <a:schemeClr val="bg1">
                                <a:lumMod val="75000"/>
                              </a:schemeClr>
                            </a:solidFill>
                            <a:latin typeface="Cambria Math" panose="02040503050406030204" pitchFamily="18" charset="0"/>
                          </a:rPr>
                        </m:ctrlPr>
                      </m:accPr>
                      <m:e>
                        <m:r>
                          <a:rPr lang="en-US" sz="2400" i="1">
                            <a:solidFill>
                              <a:schemeClr val="bg1">
                                <a:lumMod val="75000"/>
                              </a:schemeClr>
                            </a:solidFill>
                            <a:latin typeface="Cambria Math" panose="02040503050406030204" pitchFamily="18" charset="0"/>
                          </a:rPr>
                          <m:t>𝛽</m:t>
                        </m:r>
                      </m:e>
                    </m:acc>
                    <m:r>
                      <a:rPr lang="en-US" sz="2400" i="1" dirty="0">
                        <a:solidFill>
                          <a:schemeClr val="bg1">
                            <a:lumMod val="75000"/>
                          </a:schemeClr>
                        </a:solidFill>
                        <a:latin typeface="Cambria Math" panose="02040503050406030204" pitchFamily="18" charset="0"/>
                      </a:rPr>
                      <m:t>≈</m:t>
                    </m:r>
                    <m:r>
                      <a:rPr lang="en-US" sz="2400" i="1" dirty="0">
                        <a:solidFill>
                          <a:schemeClr val="bg1">
                            <a:lumMod val="75000"/>
                          </a:schemeClr>
                        </a:solidFill>
                        <a:latin typeface="Cambria Math" panose="02040503050406030204" pitchFamily="18" charset="0"/>
                      </a:rPr>
                      <m:t>𝛽</m:t>
                    </m:r>
                  </m:oMath>
                </a14:m>
                <a:r>
                  <a:rPr lang="en-US" sz="2400" dirty="0">
                    <a:solidFill>
                      <a:schemeClr val="bg1">
                        <a:lumMod val="75000"/>
                      </a:schemeClr>
                    </a:solidFill>
                    <a:latin typeface="Gill Sans MT" panose="020B0502020104020203" pitchFamily="34" charset="0"/>
                  </a:rPr>
                  <a:t> and thus the bias decreases in general and CP </a:t>
                </a:r>
                <a14:m>
                  <m:oMath xmlns:m="http://schemas.openxmlformats.org/officeDocument/2006/math">
                    <m:r>
                      <a:rPr lang="en-US" sz="2400" i="1">
                        <a:solidFill>
                          <a:schemeClr val="bg1">
                            <a:lumMod val="75000"/>
                          </a:schemeClr>
                        </a:solidFill>
                        <a:latin typeface="Cambria Math" panose="02040503050406030204" pitchFamily="18" charset="0"/>
                      </a:rPr>
                      <m:t>≈</m:t>
                    </m:r>
                  </m:oMath>
                </a14:m>
                <a:r>
                  <a:rPr lang="en-US" sz="2400" dirty="0">
                    <a:solidFill>
                      <a:schemeClr val="bg1">
                        <a:lumMod val="75000"/>
                      </a:schemeClr>
                    </a:solidFill>
                    <a:latin typeface="Gill Sans MT" panose="020B0502020104020203" pitchFamily="34" charset="0"/>
                  </a:rPr>
                  <a:t> nominal 95% level. Therefore, larger sample size is preferred. </a:t>
                </a:r>
              </a:p>
              <a:p>
                <a:pPr marL="342900" indent="-342900">
                  <a:buFont typeface="Arial" panose="020B0604020202020204" pitchFamily="34" charset="0"/>
                  <a:buChar char="•"/>
                </a:pPr>
                <a:endParaRPr lang="en-US" sz="2400" dirty="0" smtClean="0">
                  <a:latin typeface="Gill Sans MT" panose="020B0502020104020203" pitchFamily="34" charset="0"/>
                </a:endParaRPr>
              </a:p>
              <a:p>
                <a:r>
                  <a:rPr lang="en-US" sz="2400" dirty="0" smtClean="0">
                    <a:latin typeface="Gill Sans MT" panose="020B0502020104020203" pitchFamily="34" charset="0"/>
                  </a:rPr>
                  <a:t>This </a:t>
                </a:r>
                <a:r>
                  <a:rPr lang="en-US" sz="2400" dirty="0">
                    <a:latin typeface="Gill Sans MT" panose="020B0502020104020203" pitchFamily="34" charset="0"/>
                  </a:rPr>
                  <a:t>proposed method can only adjust for discrete covariates and does not allow continuous covariate in the model. </a:t>
                </a:r>
                <a:endParaRPr lang="en-US" sz="2400" dirty="0" smtClean="0">
                  <a:latin typeface="Gill Sans MT" panose="020B0502020104020203" pitchFamily="34" charset="0"/>
                </a:endParaRPr>
              </a:p>
              <a:p>
                <a:pPr marL="342900" indent="-342900">
                  <a:buFont typeface="Arial" panose="020B0604020202020204" pitchFamily="34" charset="0"/>
                  <a:buChar char="•"/>
                </a:pPr>
                <a:endParaRPr lang="en-US" sz="2400" dirty="0">
                  <a:latin typeface="Gill Sans MT" panose="020B0502020104020203" pitchFamily="34" charset="0"/>
                </a:endParaRPr>
              </a:p>
              <a:p>
                <a:r>
                  <a:rPr lang="en-US" sz="2400" dirty="0" smtClean="0">
                    <a:latin typeface="Gill Sans MT" panose="020B0502020104020203" pitchFamily="34" charset="0"/>
                  </a:rPr>
                  <a:t>For continuous </a:t>
                </a:r>
                <a:r>
                  <a:rPr lang="en-US" sz="2400" dirty="0">
                    <a:latin typeface="Gill Sans MT" panose="020B0502020104020203" pitchFamily="34" charset="0"/>
                  </a:rPr>
                  <a:t>covariates, </a:t>
                </a:r>
                <a:r>
                  <a:rPr lang="en-US" sz="2400" dirty="0" smtClean="0">
                    <a:latin typeface="Gill Sans MT" panose="020B0502020104020203" pitchFamily="34" charset="0"/>
                  </a:rPr>
                  <a:t>either dichotomize </a:t>
                </a:r>
                <a:r>
                  <a:rPr lang="en-US" sz="2400" dirty="0">
                    <a:latin typeface="Gill Sans MT" panose="020B0502020104020203" pitchFamily="34" charset="0"/>
                  </a:rPr>
                  <a:t>or </a:t>
                </a:r>
                <a:r>
                  <a:rPr lang="en-US" sz="2400" dirty="0" smtClean="0">
                    <a:latin typeface="Gill Sans MT" panose="020B0502020104020203" pitchFamily="34" charset="0"/>
                  </a:rPr>
                  <a:t>categorize </a:t>
                </a:r>
                <a:r>
                  <a:rPr lang="en-US" sz="2400" dirty="0">
                    <a:latin typeface="Gill Sans MT" panose="020B0502020104020203" pitchFamily="34" charset="0"/>
                  </a:rPr>
                  <a:t>into meaningful </a:t>
                </a:r>
                <a:r>
                  <a:rPr lang="en-US" sz="2400" dirty="0" smtClean="0">
                    <a:latin typeface="Gill Sans MT" panose="020B0502020104020203" pitchFamily="34" charset="0"/>
                  </a:rPr>
                  <a:t>groups</a:t>
                </a:r>
              </a:p>
            </p:txBody>
          </p:sp>
        </mc:Choice>
        <mc:Fallback xmlns="">
          <p:sp>
            <p:nvSpPr>
              <p:cNvPr id="3" name="TextBox 2"/>
              <p:cNvSpPr txBox="1">
                <a:spLocks noRot="1" noChangeAspect="1" noMove="1" noResize="1" noEditPoints="1" noAdjustHandles="1" noChangeArrowheads="1" noChangeShapeType="1" noTextEdit="1"/>
              </p:cNvSpPr>
              <p:nvPr/>
            </p:nvSpPr>
            <p:spPr>
              <a:xfrm>
                <a:off x="381000" y="990600"/>
                <a:ext cx="8153400" cy="5282985"/>
              </a:xfrm>
              <a:prstGeom prst="rect">
                <a:avLst/>
              </a:prstGeom>
              <a:blipFill rotWithShape="1">
                <a:blip r:embed="rId2"/>
                <a:stretch>
                  <a:fillRect l="-1197" t="-924" r="-2019" b="-161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44</a:t>
            </a:fld>
            <a:endParaRPr lang="en-US">
              <a:latin typeface="Gill Sans MT" panose="020B0502020104020203" pitchFamily="34" charset="0"/>
            </a:endParaRPr>
          </a:p>
        </p:txBody>
      </p:sp>
    </p:spTree>
    <p:extLst>
      <p:ext uri="{BB962C8B-B14F-4D97-AF65-F5344CB8AC3E}">
        <p14:creationId xmlns:p14="http://schemas.microsoft.com/office/powerpoint/2010/main" val="2935633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6770"/>
            <a:ext cx="8229600" cy="655638"/>
          </a:xfrm>
        </p:spPr>
        <p:txBody>
          <a:bodyPr>
            <a:noAutofit/>
          </a:bodyPr>
          <a:lstStyle/>
          <a:p>
            <a:pPr algn="l"/>
            <a:r>
              <a:rPr lang="en-US" sz="3600" dirty="0" smtClean="0">
                <a:solidFill>
                  <a:srgbClr val="0000FF"/>
                </a:solidFill>
                <a:latin typeface="Gill Sans MT" panose="020B0502020104020203" pitchFamily="34" charset="0"/>
              </a:rPr>
              <a:t>Future Directions</a:t>
            </a:r>
            <a:endParaRPr lang="en-US" sz="3600" dirty="0">
              <a:solidFill>
                <a:srgbClr val="0000FF"/>
              </a:solidFill>
              <a:latin typeface="Gill Sans MT" panose="020B0502020104020203" pitchFamily="34" charset="0"/>
            </a:endParaRPr>
          </a:p>
        </p:txBody>
      </p:sp>
      <p:sp>
        <p:nvSpPr>
          <p:cNvPr id="3" name="TextBox 2"/>
          <p:cNvSpPr txBox="1"/>
          <p:nvPr/>
        </p:nvSpPr>
        <p:spPr>
          <a:xfrm>
            <a:off x="533400" y="1108770"/>
            <a:ext cx="8153400" cy="2062103"/>
          </a:xfrm>
          <a:prstGeom prst="rect">
            <a:avLst/>
          </a:prstGeom>
          <a:noFill/>
        </p:spPr>
        <p:txBody>
          <a:bodyPr wrap="square" rtlCol="0">
            <a:spAutoFit/>
          </a:bodyPr>
          <a:lstStyle/>
          <a:p>
            <a:r>
              <a:rPr lang="en-US" sz="3200" dirty="0" smtClean="0">
                <a:latin typeface="Gill Sans MT" panose="020B0502020104020203" pitchFamily="34" charset="0"/>
              </a:rPr>
              <a:t>The </a:t>
            </a:r>
            <a:r>
              <a:rPr lang="en-US" sz="3200" dirty="0">
                <a:latin typeface="Gill Sans MT" panose="020B0502020104020203" pitchFamily="34" charset="0"/>
              </a:rPr>
              <a:t>method proposed by Zhang, Zhao, &amp; Tubbs (2011) can be expanded to models that can adjust for both discrete and continuous covariates</a:t>
            </a:r>
            <a:r>
              <a:rPr lang="en-US" sz="3200" dirty="0" smtClean="0">
                <a:latin typeface="Gill Sans MT" panose="020B0502020104020203" pitchFamily="34" charset="0"/>
              </a:rPr>
              <a:t>.</a:t>
            </a:r>
          </a:p>
        </p:txBody>
      </p:sp>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45</a:t>
            </a:fld>
            <a:endParaRPr lang="en-US">
              <a:latin typeface="Gill Sans MT" panose="020B0502020104020203" pitchFamily="34" charset="0"/>
            </a:endParaRPr>
          </a:p>
        </p:txBody>
      </p:sp>
    </p:spTree>
    <p:extLst>
      <p:ext uri="{BB962C8B-B14F-4D97-AF65-F5344CB8AC3E}">
        <p14:creationId xmlns:p14="http://schemas.microsoft.com/office/powerpoint/2010/main" val="22756202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4000" dirty="0" smtClean="0">
                <a:solidFill>
                  <a:srgbClr val="0000FF"/>
                </a:solidFill>
                <a:latin typeface="Gill Sans MT" panose="020B0502020104020203" pitchFamily="34" charset="0"/>
              </a:rPr>
              <a:t>Acknowledgement</a:t>
            </a:r>
            <a:endParaRPr lang="en-US" sz="4000" dirty="0">
              <a:solidFill>
                <a:srgbClr val="0000FF"/>
              </a:solidFill>
              <a:latin typeface="Gill Sans MT" panose="020B0502020104020203" pitchFamily="34" charset="0"/>
            </a:endParaRPr>
          </a:p>
        </p:txBody>
      </p:sp>
      <p:sp>
        <p:nvSpPr>
          <p:cNvPr id="3" name="Content Placeholder 2"/>
          <p:cNvSpPr>
            <a:spLocks noGrp="1"/>
          </p:cNvSpPr>
          <p:nvPr>
            <p:ph idx="1"/>
          </p:nvPr>
        </p:nvSpPr>
        <p:spPr>
          <a:xfrm>
            <a:off x="457200" y="1219200"/>
            <a:ext cx="8229600" cy="4525963"/>
          </a:xfrm>
        </p:spPr>
        <p:txBody>
          <a:bodyPr>
            <a:normAutofit/>
          </a:bodyPr>
          <a:lstStyle/>
          <a:p>
            <a:r>
              <a:rPr lang="en-US" dirty="0" smtClean="0">
                <a:latin typeface="Gill Sans MT" panose="020B0502020104020203" pitchFamily="34" charset="0"/>
              </a:rPr>
              <a:t>Dr. Yan </a:t>
            </a:r>
            <a:r>
              <a:rPr lang="en-US" dirty="0">
                <a:latin typeface="Gill Sans MT" panose="020B0502020104020203" pitchFamily="34" charset="0"/>
              </a:rPr>
              <a:t>Daniel </a:t>
            </a:r>
            <a:r>
              <a:rPr lang="en-US" dirty="0" smtClean="0">
                <a:latin typeface="Gill Sans MT" panose="020B0502020104020203" pitchFamily="34" charset="0"/>
              </a:rPr>
              <a:t>Zhao, Chair</a:t>
            </a:r>
            <a:endParaRPr lang="en-US" dirty="0">
              <a:latin typeface="Gill Sans MT" panose="020B0502020104020203" pitchFamily="34" charset="0"/>
            </a:endParaRPr>
          </a:p>
          <a:p>
            <a:r>
              <a:rPr lang="en-US" dirty="0" smtClean="0">
                <a:latin typeface="Gill Sans MT" panose="020B0502020104020203" pitchFamily="34" charset="0"/>
              </a:rPr>
              <a:t>Dr. Kai Ding</a:t>
            </a:r>
            <a:endParaRPr lang="en-US" dirty="0">
              <a:latin typeface="Gill Sans MT" panose="020B0502020104020203" pitchFamily="34" charset="0"/>
            </a:endParaRPr>
          </a:p>
          <a:p>
            <a:r>
              <a:rPr lang="en-US" dirty="0" smtClean="0">
                <a:latin typeface="Gill Sans MT" panose="020B0502020104020203" pitchFamily="34" charset="0"/>
              </a:rPr>
              <a:t>Dr. Tatiana Balachova</a:t>
            </a:r>
          </a:p>
          <a:p>
            <a:r>
              <a:rPr lang="en-US" dirty="0" smtClean="0">
                <a:latin typeface="Gill Sans MT" panose="020B0502020104020203" pitchFamily="34" charset="0"/>
              </a:rPr>
              <a:t>Drs. Tatiana Balachova and Barbara Bonner for FAS/FASD data</a:t>
            </a:r>
          </a:p>
          <a:p>
            <a:r>
              <a:rPr lang="en-US" dirty="0" smtClean="0">
                <a:latin typeface="Gill Sans MT" panose="020B0502020104020203" pitchFamily="34" charset="0"/>
              </a:rPr>
              <a:t>Dr. Michael Anderson</a:t>
            </a:r>
          </a:p>
          <a:p>
            <a:r>
              <a:rPr lang="en-US" dirty="0" smtClean="0">
                <a:latin typeface="Gill Sans MT" panose="020B0502020104020203" pitchFamily="34" charset="0"/>
              </a:rPr>
              <a:t>All BSE faculty, staff, and students</a:t>
            </a:r>
          </a:p>
          <a:p>
            <a:endParaRPr lang="en-US"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46</a:t>
            </a:fld>
            <a:endParaRPr lang="en-US">
              <a:latin typeface="Gill Sans MT" panose="020B0502020104020203" pitchFamily="34" charset="0"/>
            </a:endParaRPr>
          </a:p>
        </p:txBody>
      </p:sp>
    </p:spTree>
    <p:extLst>
      <p:ext uri="{BB962C8B-B14F-4D97-AF65-F5344CB8AC3E}">
        <p14:creationId xmlns:p14="http://schemas.microsoft.com/office/powerpoint/2010/main" val="22515663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828800"/>
            <a:ext cx="5257800" cy="2895600"/>
          </a:xfrm>
        </p:spPr>
        <p:txBody>
          <a:bodyPr>
            <a:noAutofit/>
          </a:bodyPr>
          <a:lstStyle/>
          <a:p>
            <a:pPr marL="0" indent="0">
              <a:buNone/>
            </a:pPr>
            <a:r>
              <a:rPr lang="en-US" sz="5400" b="1" dirty="0" smtClean="0">
                <a:solidFill>
                  <a:srgbClr val="0000FF"/>
                </a:solidFill>
                <a:latin typeface="Gill Sans MT" panose="020B0502020104020203" pitchFamily="34" charset="0"/>
              </a:rPr>
              <a:t>THANK YOU !</a:t>
            </a:r>
          </a:p>
          <a:p>
            <a:pPr marL="0" indent="0">
              <a:buNone/>
            </a:pPr>
            <a:endParaRPr lang="en-US" sz="5400" b="1" dirty="0" smtClean="0">
              <a:solidFill>
                <a:srgbClr val="0000FF"/>
              </a:solidFill>
              <a:latin typeface="Gill Sans MT" panose="020B0502020104020203" pitchFamily="34" charset="0"/>
            </a:endParaRPr>
          </a:p>
          <a:p>
            <a:pPr marL="0" indent="0">
              <a:buNone/>
            </a:pPr>
            <a:r>
              <a:rPr lang="en-US" sz="5400" b="1" dirty="0" smtClean="0">
                <a:solidFill>
                  <a:srgbClr val="0000FF"/>
                </a:solidFill>
                <a:latin typeface="Gill Sans MT" panose="020B0502020104020203" pitchFamily="34" charset="0"/>
              </a:rPr>
              <a:t>QUESTIONS?</a:t>
            </a:r>
            <a:endParaRPr lang="en-US" sz="5400" b="1" dirty="0">
              <a:solidFill>
                <a:srgbClr val="0000FF"/>
              </a:solidFill>
              <a:latin typeface="Gill Sans MT" panose="020B0502020104020203" pitchFamily="34" charset="0"/>
            </a:endParaRPr>
          </a:p>
        </p:txBody>
      </p:sp>
      <p:sp>
        <p:nvSpPr>
          <p:cNvPr id="6" name="Slide Number Placeholder 5"/>
          <p:cNvSpPr>
            <a:spLocks noGrp="1"/>
          </p:cNvSpPr>
          <p:nvPr>
            <p:ph type="sldNum" sz="quarter" idx="12"/>
          </p:nvPr>
        </p:nvSpPr>
        <p:spPr>
          <a:xfrm>
            <a:off x="6248399" y="6280150"/>
            <a:ext cx="2726267" cy="365125"/>
          </a:xfrm>
        </p:spPr>
        <p:txBody>
          <a:bodyPr/>
          <a:lstStyle/>
          <a:p>
            <a:fld id="{51488D93-C9B8-4DF8-BE85-A0010D189062}" type="slidenum">
              <a:rPr lang="en-US" smtClean="0">
                <a:latin typeface="Gill Sans MT" panose="020B0502020104020203" pitchFamily="34" charset="0"/>
              </a:rPr>
              <a:t>47</a:t>
            </a:fld>
            <a:endParaRPr lang="en-US">
              <a:latin typeface="Gill Sans MT" panose="020B0502020104020203" pitchFamily="34" charset="0"/>
            </a:endParaRPr>
          </a:p>
        </p:txBody>
      </p:sp>
    </p:spTree>
    <p:extLst>
      <p:ext uri="{BB962C8B-B14F-4D97-AF65-F5344CB8AC3E}">
        <p14:creationId xmlns:p14="http://schemas.microsoft.com/office/powerpoint/2010/main" val="749906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457200" y="0"/>
                <a:ext cx="8382000" cy="6538265"/>
              </a:xfrm>
              <a:prstGeom prst="rect">
                <a:avLst/>
              </a:prstGeom>
            </p:spPr>
            <p:txBody>
              <a:bodyPr wrap="square">
                <a:spAutoFit/>
              </a:bodyPr>
              <a:lstStyle/>
              <a:p>
                <a:r>
                  <a:rPr lang="en-US" sz="1500" b="1" cap="all" dirty="0" smtClean="0">
                    <a:latin typeface="Gill Sans MT" panose="020B0502020104020203" pitchFamily="34" charset="0"/>
                  </a:rPr>
                  <a:t>Appendix A</a:t>
                </a:r>
                <a:endParaRPr lang="en-US" sz="1500" dirty="0">
                  <a:latin typeface="Gill Sans MT" panose="020B0502020104020203" pitchFamily="34" charset="0"/>
                </a:endParaRPr>
              </a:p>
              <a:p>
                <a:r>
                  <a:rPr lang="en-US" sz="1500" dirty="0">
                    <a:latin typeface="Gill Sans MT" panose="020B0502020104020203" pitchFamily="34" charset="0"/>
                  </a:rPr>
                  <a:t>Delta method can be applied in this context to find the standard errors as follows</a:t>
                </a:r>
                <a:r>
                  <a:rPr lang="en-US" sz="1500" dirty="0" smtClean="0">
                    <a:latin typeface="Gill Sans MT" panose="020B0502020104020203" pitchFamily="34" charset="0"/>
                  </a:rPr>
                  <a:t>;  Let </a:t>
                </a:r>
                <a:r>
                  <a:rPr lang="en-US" sz="1500" dirty="0">
                    <a:latin typeface="Gill Sans MT" panose="020B0502020104020203" pitchFamily="34" charset="0"/>
                  </a:rPr>
                  <a:t>a cumulative distribution function (CDF) of the logistic distribution be defined as </a:t>
                </a:r>
                <a14:m>
                  <m:oMath xmlns:m="http://schemas.openxmlformats.org/officeDocument/2006/math">
                    <m:r>
                      <a:rPr lang="en-US" sz="1500" i="1">
                        <a:latin typeface="Cambria Math"/>
                      </a:rPr>
                      <m:t>𝐹</m:t>
                    </m:r>
                    <m:d>
                      <m:dPr>
                        <m:ctrlPr>
                          <a:rPr lang="en-US" sz="1500" i="1">
                            <a:latin typeface="Cambria Math" panose="02040503050406030204" pitchFamily="18" charset="0"/>
                          </a:rPr>
                        </m:ctrlPr>
                      </m:dPr>
                      <m:e>
                        <m:r>
                          <a:rPr lang="en-US" sz="1500" i="1">
                            <a:latin typeface="Cambria Math"/>
                          </a:rPr>
                          <m:t>𝑥</m:t>
                        </m:r>
                      </m:e>
                    </m:d>
                    <m:r>
                      <a:rPr lang="en-US" sz="1500" i="1">
                        <a:latin typeface="Cambria Math"/>
                      </a:rPr>
                      <m:t>=</m:t>
                    </m:r>
                    <m:f>
                      <m:fPr>
                        <m:ctrlPr>
                          <a:rPr lang="en-US" sz="1500" i="1">
                            <a:latin typeface="Cambria Math" panose="02040503050406030204" pitchFamily="18" charset="0"/>
                          </a:rPr>
                        </m:ctrlPr>
                      </m:fPr>
                      <m:num>
                        <m:r>
                          <a:rPr lang="en-US" sz="1500" i="1">
                            <a:latin typeface="Cambria Math"/>
                          </a:rPr>
                          <m:t>1</m:t>
                        </m:r>
                      </m:num>
                      <m:den>
                        <m:r>
                          <a:rPr lang="en-US" sz="1500" i="1">
                            <a:latin typeface="Cambria Math"/>
                          </a:rPr>
                          <m:t>1+</m:t>
                        </m:r>
                        <m:sSup>
                          <m:sSupPr>
                            <m:ctrlPr>
                              <a:rPr lang="en-US" sz="1500" i="1">
                                <a:latin typeface="Cambria Math" panose="02040503050406030204" pitchFamily="18" charset="0"/>
                              </a:rPr>
                            </m:ctrlPr>
                          </m:sSupPr>
                          <m:e>
                            <m:r>
                              <a:rPr lang="en-US" sz="1500" i="1">
                                <a:latin typeface="Cambria Math"/>
                              </a:rPr>
                              <m:t>𝑒</m:t>
                            </m:r>
                          </m:e>
                          <m:sup>
                            <m:r>
                              <a:rPr lang="en-US" sz="1500" i="1">
                                <a:latin typeface="Cambria Math"/>
                              </a:rPr>
                              <m:t>−</m:t>
                            </m:r>
                            <m:r>
                              <a:rPr lang="en-US" sz="1500" i="1">
                                <a:latin typeface="Cambria Math"/>
                              </a:rPr>
                              <m:t>𝑥</m:t>
                            </m:r>
                          </m:sup>
                        </m:sSup>
                      </m:den>
                    </m:f>
                  </m:oMath>
                </a14:m>
                <a:r>
                  <a:rPr lang="en-US" sz="1500" dirty="0">
                    <a:latin typeface="Gill Sans MT" panose="020B0502020104020203" pitchFamily="34" charset="0"/>
                  </a:rPr>
                  <a:t> </a:t>
                </a:r>
                <a:endParaRPr lang="en-US" sz="1500" dirty="0" smtClean="0">
                  <a:latin typeface="Gill Sans MT" panose="020B0502020104020203" pitchFamily="34" charset="0"/>
                </a:endParaRPr>
              </a:p>
              <a:p>
                <a14:m>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𝐹</m:t>
                        </m:r>
                      </m:e>
                      <m:sup>
                        <m:r>
                          <a:rPr lang="en-US" sz="1500" i="1">
                            <a:latin typeface="Cambria Math" panose="02040503050406030204" pitchFamily="18" charset="0"/>
                          </a:rPr>
                          <m:t>−1</m:t>
                        </m:r>
                      </m:sup>
                    </m:sSup>
                    <m:d>
                      <m:dPr>
                        <m:ctrlPr>
                          <a:rPr lang="en-US" sz="1500" i="1">
                            <a:latin typeface="Cambria Math" panose="02040503050406030204" pitchFamily="18" charset="0"/>
                          </a:rPr>
                        </m:ctrlPr>
                      </m:dPr>
                      <m:e>
                        <m:r>
                          <a:rPr lang="en-US" sz="1500" i="1">
                            <a:latin typeface="Cambria Math" panose="02040503050406030204" pitchFamily="18" charset="0"/>
                          </a:rPr>
                          <m:t>𝑥</m:t>
                        </m:r>
                      </m:e>
                    </m:d>
                    <m:r>
                      <a:rPr lang="en-US" sz="1500" i="1">
                        <a:latin typeface="Cambria Math" panose="02040503050406030204" pitchFamily="18" charset="0"/>
                      </a:rPr>
                      <m:t>=−</m:t>
                    </m:r>
                    <m:func>
                      <m:funcPr>
                        <m:ctrlPr>
                          <a:rPr lang="en-US" sz="1500" i="1">
                            <a:latin typeface="Cambria Math" panose="02040503050406030204" pitchFamily="18" charset="0"/>
                          </a:rPr>
                        </m:ctrlPr>
                      </m:funcPr>
                      <m:fName>
                        <m:r>
                          <m:rPr>
                            <m:sty m:val="p"/>
                          </m:rPr>
                          <a:rPr lang="en-US" sz="1500">
                            <a:latin typeface="Cambria Math" panose="02040503050406030204" pitchFamily="18" charset="0"/>
                          </a:rPr>
                          <m:t>log</m:t>
                        </m:r>
                      </m:fName>
                      <m:e>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𝑥</m:t>
                                </m:r>
                              </m:den>
                            </m:f>
                            <m:r>
                              <a:rPr lang="en-US" sz="1500" i="1">
                                <a:latin typeface="Cambria Math" panose="02040503050406030204" pitchFamily="18" charset="0"/>
                              </a:rPr>
                              <m:t>−1</m:t>
                            </m:r>
                          </m:e>
                        </m:d>
                      </m:e>
                    </m:func>
                  </m:oMath>
                </a14:m>
                <a:r>
                  <a:rPr lang="en-US" sz="1500" dirty="0">
                    <a:latin typeface="Gill Sans MT" panose="020B0502020104020203" pitchFamily="34" charset="0"/>
                  </a:rPr>
                  <a:t>, which is </a:t>
                </a:r>
                <a:r>
                  <a:rPr lang="en-US" sz="1500" i="1" dirty="0" err="1">
                    <a:latin typeface="Gill Sans MT" panose="020B0502020104020203" pitchFamily="34" charset="0"/>
                  </a:rPr>
                  <a:t>logit</a:t>
                </a:r>
                <a:r>
                  <a:rPr lang="en-US" sz="1500" dirty="0">
                    <a:latin typeface="Gill Sans MT" panose="020B0502020104020203" pitchFamily="34" charset="0"/>
                  </a:rPr>
                  <a:t> </a:t>
                </a:r>
                <a14:m>
                  <m:oMath xmlns:m="http://schemas.openxmlformats.org/officeDocument/2006/math">
                    <m:acc>
                      <m:accPr>
                        <m:chr m:val="̂"/>
                        <m:ctrlPr>
                          <a:rPr lang="en-US" sz="1500" i="1">
                            <a:latin typeface="Cambria Math" panose="02040503050406030204" pitchFamily="18" charset="0"/>
                          </a:rPr>
                        </m:ctrlPr>
                      </m:accPr>
                      <m:e>
                        <m:r>
                          <a:rPr lang="en-US" sz="1500" i="1">
                            <a:latin typeface="Cambria Math" panose="02040503050406030204" pitchFamily="18" charset="0"/>
                          </a:rPr>
                          <m:t>𝐴𝑈𝐶</m:t>
                        </m:r>
                      </m:e>
                    </m:acc>
                  </m:oMath>
                </a14:m>
                <a:endParaRPr lang="en-US" sz="1500" dirty="0">
                  <a:latin typeface="Gill Sans MT" panose="020B0502020104020203" pitchFamily="34" charset="0"/>
                </a:endParaRPr>
              </a:p>
              <a:p>
                <a14:m>
                  <m:oMath xmlns:m="http://schemas.openxmlformats.org/officeDocument/2006/math">
                    <m:acc>
                      <m:accPr>
                        <m:chr m:val="̂"/>
                        <m:ctrlPr>
                          <a:rPr lang="en-US" sz="1500" i="1">
                            <a:latin typeface="Cambria Math" panose="02040503050406030204" pitchFamily="18" charset="0"/>
                          </a:rPr>
                        </m:ctrlPr>
                      </m:accPr>
                      <m:e>
                        <m:r>
                          <a:rPr lang="en-US" sz="1500" b="1" i="1">
                            <a:latin typeface="Cambria Math" panose="02040503050406030204" pitchFamily="18" charset="0"/>
                          </a:rPr>
                          <m:t>𝜸</m:t>
                        </m:r>
                      </m:e>
                    </m:acc>
                    <m:r>
                      <a:rPr lang="en-US" sz="1500" i="1">
                        <a:latin typeface="Cambria Math" panose="02040503050406030204" pitchFamily="18" charset="0"/>
                      </a:rPr>
                      <m:t>=</m:t>
                    </m:r>
                    <m:r>
                      <a:rPr lang="en-US" sz="1500" i="1">
                        <a:latin typeface="Cambria Math" panose="02040503050406030204" pitchFamily="18" charset="0"/>
                      </a:rPr>
                      <m:t>𝑙𝑜𝑔𝑖𝑡</m:t>
                    </m:r>
                    <m:r>
                      <a:rPr lang="en-US" sz="1500" i="1">
                        <a:latin typeface="Cambria Math" panose="02040503050406030204" pitchFamily="18" charset="0"/>
                      </a:rPr>
                      <m:t> </m:t>
                    </m:r>
                    <m:acc>
                      <m:accPr>
                        <m:chr m:val="̂"/>
                        <m:ctrlPr>
                          <a:rPr lang="en-US" sz="1500" b="1" i="1">
                            <a:latin typeface="Cambria Math" panose="02040503050406030204" pitchFamily="18" charset="0"/>
                          </a:rPr>
                        </m:ctrlPr>
                      </m:accPr>
                      <m:e>
                        <m:r>
                          <a:rPr lang="en-US" sz="1500" b="1" i="1">
                            <a:latin typeface="Cambria Math" panose="02040503050406030204" pitchFamily="18" charset="0"/>
                          </a:rPr>
                          <m:t>𝝅</m:t>
                        </m:r>
                      </m:e>
                    </m:acc>
                    <m:r>
                      <a:rPr lang="en-US" sz="1500" i="1">
                        <a:latin typeface="Cambria Math" panose="02040503050406030204" pitchFamily="18" charset="0"/>
                      </a:rPr>
                      <m:t>=</m:t>
                    </m:r>
                    <m:r>
                      <a:rPr lang="en-US" sz="1500" b="1" i="1">
                        <a:latin typeface="Cambria Math" panose="02040503050406030204" pitchFamily="18" charset="0"/>
                      </a:rPr>
                      <m:t>𝒁</m:t>
                    </m:r>
                    <m:r>
                      <a:rPr lang="en-US" sz="1500" b="1" i="1">
                        <a:latin typeface="Cambria Math" panose="02040503050406030204" pitchFamily="18" charset="0"/>
                      </a:rPr>
                      <m:t>𝜷</m:t>
                    </m:r>
                    <m:r>
                      <a:rPr lang="en-US" sz="1500" i="1">
                        <a:latin typeface="Cambria Math" panose="02040503050406030204" pitchFamily="18" charset="0"/>
                      </a:rPr>
                      <m:t>+</m:t>
                    </m:r>
                    <m:r>
                      <a:rPr lang="en-US" sz="1500" b="1" i="1">
                        <a:latin typeface="Cambria Math" panose="02040503050406030204" pitchFamily="18" charset="0"/>
                      </a:rPr>
                      <m:t>𝝐</m:t>
                    </m:r>
                  </m:oMath>
                </a14:m>
                <a:r>
                  <a:rPr lang="en-US" sz="1500" dirty="0">
                    <a:latin typeface="Gill Sans MT" panose="020B0502020104020203" pitchFamily="34" charset="0"/>
                  </a:rPr>
                  <a:t>, </a:t>
                </a:r>
                <a:r>
                  <a:rPr lang="en-US" sz="1500" dirty="0" smtClean="0">
                    <a:latin typeface="Gill Sans MT" panose="020B0502020104020203" pitchFamily="34" charset="0"/>
                  </a:rPr>
                  <a:t> where</a:t>
                </a:r>
                <a:r>
                  <a:rPr lang="en-US" sz="1500" dirty="0">
                    <a:latin typeface="Gill Sans MT" panose="020B0502020104020203" pitchFamily="34" charset="0"/>
                  </a:rPr>
                  <a:t>, </a:t>
                </a:r>
                <a14:m>
                  <m:oMath xmlns:m="http://schemas.openxmlformats.org/officeDocument/2006/math">
                    <m:r>
                      <a:rPr lang="en-US" sz="1500" i="1">
                        <a:latin typeface="Cambria Math" panose="02040503050406030204" pitchFamily="18" charset="0"/>
                      </a:rPr>
                      <m:t>𝐸</m:t>
                    </m:r>
                    <m:d>
                      <m:dPr>
                        <m:ctrlPr>
                          <a:rPr lang="en-US" sz="1500" i="1">
                            <a:latin typeface="Cambria Math" panose="02040503050406030204" pitchFamily="18" charset="0"/>
                          </a:rPr>
                        </m:ctrlPr>
                      </m:dPr>
                      <m:e>
                        <m:r>
                          <a:rPr lang="en-US" sz="1500" i="1">
                            <a:latin typeface="Cambria Math" panose="02040503050406030204" pitchFamily="18" charset="0"/>
                          </a:rPr>
                          <m:t>𝜖</m:t>
                        </m:r>
                      </m:e>
                    </m:d>
                    <m:r>
                      <a:rPr lang="en-US" sz="1500" i="1">
                        <a:latin typeface="Cambria Math" panose="02040503050406030204" pitchFamily="18" charset="0"/>
                      </a:rPr>
                      <m:t>=0 </m:t>
                    </m:r>
                  </m:oMath>
                </a14:m>
                <a:r>
                  <a:rPr lang="en-US" sz="1500" dirty="0">
                    <a:latin typeface="Gill Sans MT" panose="020B0502020104020203" pitchFamily="34" charset="0"/>
                  </a:rPr>
                  <a:t>and </a:t>
                </a:r>
                <a14:m>
                  <m:oMath xmlns:m="http://schemas.openxmlformats.org/officeDocument/2006/math">
                    <m:acc>
                      <m:accPr>
                        <m:chr m:val="̂"/>
                        <m:ctrlPr>
                          <a:rPr lang="en-US" sz="1500" i="1" smtClean="0">
                            <a:solidFill>
                              <a:srgbClr val="0000FF"/>
                            </a:solidFill>
                            <a:latin typeface="Cambria Math" panose="02040503050406030204" pitchFamily="18" charset="0"/>
                          </a:rPr>
                        </m:ctrlPr>
                      </m:accPr>
                      <m:e>
                        <m:r>
                          <m:rPr>
                            <m:sty m:val="p"/>
                          </m:rPr>
                          <a:rPr lang="en-US" sz="1500">
                            <a:solidFill>
                              <a:srgbClr val="0000FF"/>
                            </a:solidFill>
                            <a:latin typeface="Cambria Math" panose="02040503050406030204" pitchFamily="18" charset="0"/>
                          </a:rPr>
                          <m:t>T</m:t>
                        </m:r>
                      </m:e>
                    </m:acc>
                    <m:r>
                      <a:rPr lang="en-US" sz="1500" i="1">
                        <a:solidFill>
                          <a:srgbClr val="0000FF"/>
                        </a:solidFill>
                        <a:latin typeface="Cambria Math" panose="02040503050406030204" pitchFamily="18" charset="0"/>
                      </a:rPr>
                      <m:t>=</m:t>
                    </m:r>
                    <m:r>
                      <a:rPr lang="en-US" sz="1500" i="1">
                        <a:solidFill>
                          <a:srgbClr val="0000FF"/>
                        </a:solidFill>
                        <a:latin typeface="Cambria Math" panose="02040503050406030204" pitchFamily="18" charset="0"/>
                      </a:rPr>
                      <m:t>𝑉𝑎𝑟</m:t>
                    </m:r>
                    <m:d>
                      <m:dPr>
                        <m:ctrlPr>
                          <a:rPr lang="en-US" sz="1500" i="1">
                            <a:solidFill>
                              <a:srgbClr val="0000FF"/>
                            </a:solidFill>
                            <a:latin typeface="Cambria Math" panose="02040503050406030204" pitchFamily="18" charset="0"/>
                          </a:rPr>
                        </m:ctrlPr>
                      </m:dPr>
                      <m:e>
                        <m:r>
                          <a:rPr lang="en-US" sz="1500" b="1" i="1">
                            <a:solidFill>
                              <a:srgbClr val="0000FF"/>
                            </a:solidFill>
                            <a:latin typeface="Cambria Math" panose="02040503050406030204" pitchFamily="18" charset="0"/>
                          </a:rPr>
                          <m:t>𝝐</m:t>
                        </m:r>
                      </m:e>
                    </m:d>
                    <m:r>
                      <a:rPr lang="en-US" sz="1500" i="1">
                        <a:solidFill>
                          <a:srgbClr val="0000FF"/>
                        </a:solidFill>
                        <a:latin typeface="Cambria Math" panose="02040503050406030204" pitchFamily="18" charset="0"/>
                      </a:rPr>
                      <m:t>=</m:t>
                    </m:r>
                    <m:r>
                      <a:rPr lang="en-US" sz="1500" i="1">
                        <a:solidFill>
                          <a:srgbClr val="0000FF"/>
                        </a:solidFill>
                        <a:latin typeface="Cambria Math" panose="02040503050406030204" pitchFamily="18" charset="0"/>
                      </a:rPr>
                      <m:t>𝑑𝑖𝑎𝑔</m:t>
                    </m:r>
                    <m:r>
                      <a:rPr lang="en-US" sz="1500" i="1">
                        <a:solidFill>
                          <a:srgbClr val="0000FF"/>
                        </a:solidFill>
                        <a:latin typeface="Cambria Math" panose="02040503050406030204" pitchFamily="18" charset="0"/>
                      </a:rPr>
                      <m:t>(</m:t>
                    </m:r>
                    <m:sSubSup>
                      <m:sSubSupPr>
                        <m:ctrlPr>
                          <a:rPr lang="en-US" sz="1500" i="1">
                            <a:solidFill>
                              <a:srgbClr val="0000FF"/>
                            </a:solidFill>
                            <a:latin typeface="Cambria Math" panose="02040503050406030204" pitchFamily="18" charset="0"/>
                          </a:rPr>
                        </m:ctrlPr>
                      </m:sSubSupPr>
                      <m:e>
                        <m:acc>
                          <m:accPr>
                            <m:chr m:val="̂"/>
                            <m:ctrlPr>
                              <a:rPr lang="en-US" sz="1500" i="1">
                                <a:solidFill>
                                  <a:srgbClr val="0000FF"/>
                                </a:solidFill>
                                <a:latin typeface="Cambria Math" panose="02040503050406030204" pitchFamily="18" charset="0"/>
                              </a:rPr>
                            </m:ctrlPr>
                          </m:accPr>
                          <m:e>
                            <m:r>
                              <a:rPr lang="en-US" sz="1500" i="1">
                                <a:solidFill>
                                  <a:srgbClr val="0000FF"/>
                                </a:solidFill>
                                <a:latin typeface="Cambria Math" panose="02040503050406030204" pitchFamily="18" charset="0"/>
                              </a:rPr>
                              <m:t>𝜏</m:t>
                            </m:r>
                          </m:e>
                        </m:acc>
                      </m:e>
                      <m:sub>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panose="02040503050406030204" pitchFamily="18" charset="0"/>
                              </a:rPr>
                              <m:t>𝑖</m:t>
                            </m:r>
                          </m:e>
                          <m:sub>
                            <m:r>
                              <a:rPr lang="en-US" sz="1500" i="1">
                                <a:solidFill>
                                  <a:srgbClr val="0000FF"/>
                                </a:solidFill>
                                <a:latin typeface="Cambria Math" panose="02040503050406030204" pitchFamily="18" charset="0"/>
                              </a:rPr>
                              <m:t>1</m:t>
                            </m:r>
                          </m:sub>
                        </m:sSub>
                        <m:r>
                          <a:rPr lang="en-US" sz="1500" i="1">
                            <a:solidFill>
                              <a:srgbClr val="0000FF"/>
                            </a:solidFill>
                            <a:latin typeface="Cambria Math" panose="02040503050406030204" pitchFamily="18" charset="0"/>
                          </a:rPr>
                          <m:t>,…,</m:t>
                        </m:r>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panose="02040503050406030204" pitchFamily="18" charset="0"/>
                              </a:rPr>
                              <m:t>𝑖</m:t>
                            </m:r>
                          </m:e>
                          <m:sub>
                            <m:r>
                              <a:rPr lang="en-US" sz="1500" i="1">
                                <a:solidFill>
                                  <a:srgbClr val="0000FF"/>
                                </a:solidFill>
                                <a:latin typeface="Cambria Math" panose="02040503050406030204" pitchFamily="18" charset="0"/>
                              </a:rPr>
                              <m:t>𝑘</m:t>
                            </m:r>
                          </m:sub>
                        </m:sSub>
                      </m:sub>
                      <m:sup>
                        <m:r>
                          <a:rPr lang="en-US" sz="1500" i="1">
                            <a:solidFill>
                              <a:srgbClr val="0000FF"/>
                            </a:solidFill>
                            <a:latin typeface="Cambria Math" panose="02040503050406030204" pitchFamily="18" charset="0"/>
                          </a:rPr>
                          <m:t>2</m:t>
                        </m:r>
                      </m:sup>
                    </m:sSubSup>
                    <m:r>
                      <a:rPr lang="en-US" sz="1500" i="1">
                        <a:solidFill>
                          <a:srgbClr val="0000FF"/>
                        </a:solidFill>
                        <a:latin typeface="Cambria Math" panose="02040503050406030204" pitchFamily="18" charset="0"/>
                      </a:rPr>
                      <m:t>)</m:t>
                    </m:r>
                  </m:oMath>
                </a14:m>
                <a:r>
                  <a:rPr lang="en-US" sz="1500" dirty="0">
                    <a:solidFill>
                      <a:srgbClr val="0000FF"/>
                    </a:solidFill>
                    <a:latin typeface="Gill Sans MT" panose="020B0502020104020203" pitchFamily="34" charset="0"/>
                  </a:rPr>
                  <a:t> </a:t>
                </a:r>
                <a:r>
                  <a:rPr lang="en-US" sz="1500" dirty="0">
                    <a:latin typeface="Gill Sans MT" panose="020B0502020104020203" pitchFamily="34" charset="0"/>
                  </a:rPr>
                  <a:t>is a diagonal matrix</a:t>
                </a:r>
                <a:r>
                  <a:rPr lang="en-US" sz="1500" dirty="0" smtClean="0">
                    <a:latin typeface="Gill Sans MT" panose="020B0502020104020203" pitchFamily="34" charset="0"/>
                  </a:rPr>
                  <a:t>.</a:t>
                </a:r>
              </a:p>
              <a:p>
                <a:endParaRPr lang="en-US" sz="1500"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acc>
                        <m:accPr>
                          <m:chr m:val="̂"/>
                          <m:ctrlPr>
                            <a:rPr lang="en-US" sz="1500" b="1" i="1">
                              <a:latin typeface="Cambria Math" panose="02040503050406030204" pitchFamily="18" charset="0"/>
                            </a:rPr>
                          </m:ctrlPr>
                        </m:accPr>
                        <m:e>
                          <m:r>
                            <a:rPr lang="en-US" sz="1500" b="1" i="1">
                              <a:latin typeface="Cambria Math" panose="02040503050406030204" pitchFamily="18" charset="0"/>
                            </a:rPr>
                            <m:t>𝜷</m:t>
                          </m:r>
                        </m:e>
                      </m:acc>
                      <m:r>
                        <a:rPr lang="en-US" sz="1500" b="1" i="1">
                          <a:latin typeface="Cambria Math" panose="02040503050406030204" pitchFamily="18" charset="0"/>
                        </a:rPr>
                        <m:t>=</m:t>
                      </m:r>
                      <m:sSup>
                        <m:sSupPr>
                          <m:ctrlPr>
                            <a:rPr lang="en-US" sz="1500" b="1" i="1">
                              <a:latin typeface="Cambria Math" panose="02040503050406030204" pitchFamily="18" charset="0"/>
                            </a:rPr>
                          </m:ctrlPr>
                        </m:sSupPr>
                        <m:e>
                          <m:d>
                            <m:dPr>
                              <m:ctrlPr>
                                <a:rPr lang="en-US" sz="1500" b="1" i="1">
                                  <a:latin typeface="Cambria Math" panose="02040503050406030204" pitchFamily="18" charset="0"/>
                                </a:rPr>
                              </m:ctrlPr>
                            </m:dPr>
                            <m:e>
                              <m:sSup>
                                <m:sSupPr>
                                  <m:ctrlPr>
                                    <a:rPr lang="en-US" sz="1500" b="1" i="1">
                                      <a:latin typeface="Cambria Math" panose="02040503050406030204" pitchFamily="18" charset="0"/>
                                    </a:rPr>
                                  </m:ctrlPr>
                                </m:sSupPr>
                                <m:e>
                                  <m:r>
                                    <a:rPr lang="en-US" sz="1500" b="1" i="1">
                                      <a:latin typeface="Cambria Math" panose="02040503050406030204" pitchFamily="18" charset="0"/>
                                    </a:rPr>
                                    <m:t>𝒁</m:t>
                                  </m:r>
                                </m:e>
                                <m:sup>
                                  <m:r>
                                    <a:rPr lang="en-US" sz="1500" b="1" i="1">
                                      <a:latin typeface="Cambria Math" panose="02040503050406030204" pitchFamily="18" charset="0"/>
                                    </a:rPr>
                                    <m:t>′</m:t>
                                  </m:r>
                                </m:sup>
                              </m:sSup>
                              <m:r>
                                <a:rPr lang="en-US" sz="1500" b="1" i="1">
                                  <a:latin typeface="Cambria Math" panose="02040503050406030204" pitchFamily="18" charset="0"/>
                                </a:rPr>
                                <m:t> </m:t>
                              </m:r>
                              <m:sSup>
                                <m:sSupPr>
                                  <m:ctrlPr>
                                    <a:rPr lang="en-US" sz="1500" b="1" i="1">
                                      <a:latin typeface="Cambria Math" panose="02040503050406030204" pitchFamily="18" charset="0"/>
                                    </a:rPr>
                                  </m:ctrlPr>
                                </m:sSupPr>
                                <m:e>
                                  <m:acc>
                                    <m:accPr>
                                      <m:chr m:val="̂"/>
                                      <m:ctrlPr>
                                        <a:rPr lang="en-US" sz="1500" b="1" i="1">
                                          <a:latin typeface="Cambria Math" panose="02040503050406030204" pitchFamily="18" charset="0"/>
                                        </a:rPr>
                                      </m:ctrlPr>
                                    </m:accPr>
                                    <m:e>
                                      <m:r>
                                        <a:rPr lang="en-US" sz="1500" b="1" i="1">
                                          <a:latin typeface="Cambria Math" panose="02040503050406030204" pitchFamily="18" charset="0"/>
                                        </a:rPr>
                                        <m:t>𝐓</m:t>
                                      </m:r>
                                    </m:e>
                                  </m:acc>
                                </m:e>
                                <m:sup>
                                  <m:r>
                                    <a:rPr lang="en-US" sz="1500" b="1" i="1">
                                      <a:latin typeface="Cambria Math" panose="02040503050406030204" pitchFamily="18" charset="0"/>
                                    </a:rPr>
                                    <m:t>−</m:t>
                                  </m:r>
                                  <m:r>
                                    <a:rPr lang="en-US" sz="1500" b="1" i="1">
                                      <a:latin typeface="Cambria Math" panose="02040503050406030204" pitchFamily="18" charset="0"/>
                                    </a:rPr>
                                    <m:t>𝟏</m:t>
                                  </m:r>
                                </m:sup>
                              </m:sSup>
                              <m:r>
                                <a:rPr lang="en-US" sz="1500" b="1" i="1">
                                  <a:latin typeface="Cambria Math" panose="02040503050406030204" pitchFamily="18" charset="0"/>
                                </a:rPr>
                                <m:t> </m:t>
                              </m:r>
                              <m:r>
                                <a:rPr lang="en-US" sz="1500" b="1" i="1">
                                  <a:latin typeface="Cambria Math" panose="02040503050406030204" pitchFamily="18" charset="0"/>
                                </a:rPr>
                                <m:t>𝒁</m:t>
                              </m:r>
                            </m:e>
                          </m:d>
                        </m:e>
                        <m:sup>
                          <m:r>
                            <a:rPr lang="en-US" sz="1500" b="1" i="1">
                              <a:latin typeface="Cambria Math" panose="02040503050406030204" pitchFamily="18" charset="0"/>
                            </a:rPr>
                            <m:t>−</m:t>
                          </m:r>
                          <m:r>
                            <a:rPr lang="en-US" sz="1500" b="1" i="1">
                              <a:latin typeface="Cambria Math" panose="02040503050406030204" pitchFamily="18" charset="0"/>
                            </a:rPr>
                            <m:t>𝟏</m:t>
                          </m:r>
                        </m:sup>
                      </m:sSup>
                      <m:sSup>
                        <m:sSupPr>
                          <m:ctrlPr>
                            <a:rPr lang="en-US" sz="1500" b="1" i="1">
                              <a:latin typeface="Cambria Math" panose="02040503050406030204" pitchFamily="18" charset="0"/>
                            </a:rPr>
                          </m:ctrlPr>
                        </m:sSupPr>
                        <m:e>
                          <m:r>
                            <a:rPr lang="en-US" sz="1500" b="1" i="1">
                              <a:latin typeface="Cambria Math" panose="02040503050406030204" pitchFamily="18" charset="0"/>
                            </a:rPr>
                            <m:t>𝒁</m:t>
                          </m:r>
                        </m:e>
                        <m:sup>
                          <m:r>
                            <a:rPr lang="en-US" sz="1500" b="1" i="1">
                              <a:latin typeface="Cambria Math" panose="02040503050406030204" pitchFamily="18" charset="0"/>
                            </a:rPr>
                            <m:t>′</m:t>
                          </m:r>
                        </m:sup>
                      </m:sSup>
                      <m:r>
                        <a:rPr lang="en-US" sz="1500" b="1" i="1">
                          <a:latin typeface="Cambria Math" panose="02040503050406030204" pitchFamily="18" charset="0"/>
                        </a:rPr>
                        <m:t> </m:t>
                      </m:r>
                      <m:sSup>
                        <m:sSupPr>
                          <m:ctrlPr>
                            <a:rPr lang="en-US" sz="1500" b="1" i="1">
                              <a:latin typeface="Cambria Math" panose="02040503050406030204" pitchFamily="18" charset="0"/>
                            </a:rPr>
                          </m:ctrlPr>
                        </m:sSupPr>
                        <m:e>
                          <m:acc>
                            <m:accPr>
                              <m:chr m:val="̂"/>
                              <m:ctrlPr>
                                <a:rPr lang="en-US" sz="1500" b="1" i="1">
                                  <a:latin typeface="Cambria Math" panose="02040503050406030204" pitchFamily="18" charset="0"/>
                                </a:rPr>
                              </m:ctrlPr>
                            </m:accPr>
                            <m:e>
                              <m:r>
                                <a:rPr lang="en-US" sz="1500" b="1" i="1">
                                  <a:latin typeface="Cambria Math" panose="02040503050406030204" pitchFamily="18" charset="0"/>
                                </a:rPr>
                                <m:t>𝑻</m:t>
                              </m:r>
                            </m:e>
                          </m:acc>
                        </m:e>
                        <m:sup>
                          <m:r>
                            <a:rPr lang="en-US" sz="1500" b="1" i="1">
                              <a:latin typeface="Cambria Math" panose="02040503050406030204" pitchFamily="18" charset="0"/>
                            </a:rPr>
                            <m:t>−</m:t>
                          </m:r>
                          <m:r>
                            <a:rPr lang="en-US" sz="1500" b="1" i="1">
                              <a:latin typeface="Cambria Math" panose="02040503050406030204" pitchFamily="18" charset="0"/>
                            </a:rPr>
                            <m:t>𝟏</m:t>
                          </m:r>
                        </m:sup>
                      </m:sSup>
                      <m:r>
                        <a:rPr lang="en-US" sz="1500" b="1" i="1">
                          <a:latin typeface="Cambria Math" panose="02040503050406030204" pitchFamily="18" charset="0"/>
                        </a:rPr>
                        <m:t> </m:t>
                      </m:r>
                      <m:acc>
                        <m:accPr>
                          <m:chr m:val="̂"/>
                          <m:ctrlPr>
                            <a:rPr lang="en-US" sz="1500" b="1" i="1">
                              <a:latin typeface="Cambria Math" panose="02040503050406030204" pitchFamily="18" charset="0"/>
                            </a:rPr>
                          </m:ctrlPr>
                        </m:accPr>
                        <m:e>
                          <m:r>
                            <a:rPr lang="en-US" sz="1500" b="1" i="1">
                              <a:latin typeface="Cambria Math" panose="02040503050406030204" pitchFamily="18" charset="0"/>
                            </a:rPr>
                            <m:t>𝜸</m:t>
                          </m:r>
                        </m:e>
                      </m:acc>
                    </m:oMath>
                  </m:oMathPara>
                </a14:m>
                <a:endParaRPr lang="en-US" sz="1500"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acc>
                        <m:accPr>
                          <m:chr m:val="̂"/>
                          <m:ctrlPr>
                            <a:rPr lang="en-US" sz="1500" i="1">
                              <a:latin typeface="Cambria Math" panose="02040503050406030204" pitchFamily="18" charset="0"/>
                            </a:rPr>
                          </m:ctrlPr>
                        </m:accPr>
                        <m:e>
                          <m:r>
                            <a:rPr lang="en-US" sz="1500" i="1">
                              <a:latin typeface="Cambria Math" panose="02040503050406030204" pitchFamily="18" charset="0"/>
                            </a:rPr>
                            <m:t>𝑉</m:t>
                          </m:r>
                        </m:e>
                      </m:acc>
                      <m:d>
                        <m:dPr>
                          <m:ctrlPr>
                            <a:rPr lang="en-US" sz="1500" b="1" i="1">
                              <a:latin typeface="Cambria Math" panose="02040503050406030204" pitchFamily="18" charset="0"/>
                            </a:rPr>
                          </m:ctrlPr>
                        </m:dPr>
                        <m:e>
                          <m:acc>
                            <m:accPr>
                              <m:chr m:val="̂"/>
                              <m:ctrlPr>
                                <a:rPr lang="en-US" sz="1500" b="1" i="1">
                                  <a:latin typeface="Cambria Math" panose="02040503050406030204" pitchFamily="18" charset="0"/>
                                </a:rPr>
                              </m:ctrlPr>
                            </m:accPr>
                            <m:e>
                              <m:r>
                                <a:rPr lang="en-US" sz="1500" b="1" i="1">
                                  <a:latin typeface="Cambria Math" panose="02040503050406030204" pitchFamily="18" charset="0"/>
                                </a:rPr>
                                <m:t>𝜷</m:t>
                              </m:r>
                            </m:e>
                          </m:acc>
                        </m:e>
                      </m:d>
                      <m:r>
                        <a:rPr lang="en-US" sz="1500" b="1" i="1">
                          <a:latin typeface="Cambria Math" panose="02040503050406030204" pitchFamily="18" charset="0"/>
                        </a:rPr>
                        <m:t>=</m:t>
                      </m:r>
                      <m:sSup>
                        <m:sSupPr>
                          <m:ctrlPr>
                            <a:rPr lang="en-US" sz="1500" b="1" i="1">
                              <a:latin typeface="Cambria Math" panose="02040503050406030204" pitchFamily="18" charset="0"/>
                            </a:rPr>
                          </m:ctrlPr>
                        </m:sSupPr>
                        <m:e>
                          <m:d>
                            <m:dPr>
                              <m:ctrlPr>
                                <a:rPr lang="en-US" sz="1500" b="1" i="1">
                                  <a:latin typeface="Cambria Math" panose="02040503050406030204" pitchFamily="18" charset="0"/>
                                </a:rPr>
                              </m:ctrlPr>
                            </m:dPr>
                            <m:e>
                              <m:sSup>
                                <m:sSupPr>
                                  <m:ctrlPr>
                                    <a:rPr lang="en-US" sz="1500" b="1" i="1">
                                      <a:latin typeface="Cambria Math" panose="02040503050406030204" pitchFamily="18" charset="0"/>
                                    </a:rPr>
                                  </m:ctrlPr>
                                </m:sSupPr>
                                <m:e>
                                  <m:r>
                                    <a:rPr lang="en-US" sz="1500" b="1" i="1">
                                      <a:latin typeface="Cambria Math" panose="02040503050406030204" pitchFamily="18" charset="0"/>
                                    </a:rPr>
                                    <m:t>𝒁</m:t>
                                  </m:r>
                                </m:e>
                                <m:sup>
                                  <m:r>
                                    <a:rPr lang="en-US" sz="1500" b="1" i="1">
                                      <a:latin typeface="Cambria Math" panose="02040503050406030204" pitchFamily="18" charset="0"/>
                                    </a:rPr>
                                    <m:t>′</m:t>
                                  </m:r>
                                </m:sup>
                              </m:sSup>
                              <m:r>
                                <a:rPr lang="en-US" sz="1500" b="1" i="1">
                                  <a:latin typeface="Cambria Math" panose="02040503050406030204" pitchFamily="18" charset="0"/>
                                </a:rPr>
                                <m:t> </m:t>
                              </m:r>
                              <m:sSup>
                                <m:sSupPr>
                                  <m:ctrlPr>
                                    <a:rPr lang="en-US" sz="1500" b="1" i="1">
                                      <a:latin typeface="Cambria Math" panose="02040503050406030204" pitchFamily="18" charset="0"/>
                                    </a:rPr>
                                  </m:ctrlPr>
                                </m:sSupPr>
                                <m:e>
                                  <m:acc>
                                    <m:accPr>
                                      <m:chr m:val="̂"/>
                                      <m:ctrlPr>
                                        <a:rPr lang="en-US" sz="1500" b="1" i="1">
                                          <a:latin typeface="Cambria Math" panose="02040503050406030204" pitchFamily="18" charset="0"/>
                                        </a:rPr>
                                      </m:ctrlPr>
                                    </m:accPr>
                                    <m:e>
                                      <m:r>
                                        <a:rPr lang="en-US" sz="1500" b="1" i="1">
                                          <a:latin typeface="Cambria Math" panose="02040503050406030204" pitchFamily="18" charset="0"/>
                                        </a:rPr>
                                        <m:t>𝑻</m:t>
                                      </m:r>
                                    </m:e>
                                  </m:acc>
                                </m:e>
                                <m:sup>
                                  <m:r>
                                    <a:rPr lang="en-US" sz="1500" b="1" i="1">
                                      <a:latin typeface="Cambria Math" panose="02040503050406030204" pitchFamily="18" charset="0"/>
                                    </a:rPr>
                                    <m:t>−</m:t>
                                  </m:r>
                                  <m:r>
                                    <a:rPr lang="en-US" sz="1500" b="1" i="1">
                                      <a:latin typeface="Cambria Math" panose="02040503050406030204" pitchFamily="18" charset="0"/>
                                    </a:rPr>
                                    <m:t>𝟏</m:t>
                                  </m:r>
                                </m:sup>
                              </m:sSup>
                              <m:r>
                                <a:rPr lang="en-US" sz="1500" b="1" i="1">
                                  <a:latin typeface="Cambria Math" panose="02040503050406030204" pitchFamily="18" charset="0"/>
                                </a:rPr>
                                <m:t>𝒁</m:t>
                              </m:r>
                            </m:e>
                          </m:d>
                        </m:e>
                        <m:sup>
                          <m:r>
                            <a:rPr lang="en-US" sz="1500" b="1" i="1">
                              <a:latin typeface="Cambria Math" panose="02040503050406030204" pitchFamily="18" charset="0"/>
                            </a:rPr>
                            <m:t>−</m:t>
                          </m:r>
                          <m:r>
                            <a:rPr lang="en-US" sz="1500" b="1" i="1">
                              <a:latin typeface="Cambria Math" panose="02040503050406030204" pitchFamily="18" charset="0"/>
                            </a:rPr>
                            <m:t>𝟏</m:t>
                          </m:r>
                        </m:sup>
                      </m:sSup>
                    </m:oMath>
                  </m:oMathPara>
                </a14:m>
                <a:endParaRPr lang="en-US" sz="1500" dirty="0">
                  <a:latin typeface="Gill Sans MT" panose="020B0502020104020203" pitchFamily="34" charset="0"/>
                </a:endParaRPr>
              </a:p>
              <a:p>
                <a:r>
                  <a:rPr lang="en-US" sz="1500" dirty="0">
                    <a:latin typeface="Gill Sans MT" panose="020B0502020104020203" pitchFamily="34" charset="0"/>
                  </a:rPr>
                  <a:t>where,</a:t>
                </a:r>
                <a14:m>
                  <m:oMath xmlns:m="http://schemas.openxmlformats.org/officeDocument/2006/math">
                    <m:acc>
                      <m:accPr>
                        <m:chr m:val="̂"/>
                        <m:ctrlPr>
                          <a:rPr lang="en-US" sz="1500" i="1">
                            <a:latin typeface="Cambria Math" panose="02040503050406030204" pitchFamily="18" charset="0"/>
                          </a:rPr>
                        </m:ctrlPr>
                      </m:accPr>
                      <m:e>
                        <m:r>
                          <m:rPr>
                            <m:sty m:val="p"/>
                          </m:rPr>
                          <a:rPr lang="en-US" sz="1500">
                            <a:latin typeface="Cambria Math" panose="02040503050406030204" pitchFamily="18" charset="0"/>
                          </a:rPr>
                          <m:t>T</m:t>
                        </m:r>
                      </m:e>
                    </m:acc>
                    <m:r>
                      <a:rPr lang="en-US" sz="1500" i="1">
                        <a:latin typeface="Cambria Math" panose="02040503050406030204" pitchFamily="18" charset="0"/>
                      </a:rPr>
                      <m:t>=</m:t>
                    </m:r>
                    <m:r>
                      <a:rPr lang="en-US" sz="1500" i="1">
                        <a:latin typeface="Cambria Math" panose="02040503050406030204" pitchFamily="18" charset="0"/>
                      </a:rPr>
                      <m:t>𝑉</m:t>
                    </m:r>
                    <m:d>
                      <m:dPr>
                        <m:ctrlPr>
                          <a:rPr lang="en-US" sz="1500" i="1">
                            <a:latin typeface="Cambria Math" panose="02040503050406030204" pitchFamily="18" charset="0"/>
                          </a:rPr>
                        </m:ctrlPr>
                      </m:dPr>
                      <m:e>
                        <m:r>
                          <a:rPr lang="en-US" sz="1500" b="1" i="1">
                            <a:latin typeface="Cambria Math" panose="02040503050406030204" pitchFamily="18" charset="0"/>
                          </a:rPr>
                          <m:t>𝝐</m:t>
                        </m:r>
                      </m:e>
                    </m:d>
                  </m:oMath>
                </a14:m>
                <a:r>
                  <a:rPr lang="en-US" sz="1500" dirty="0">
                    <a:latin typeface="Gill Sans MT" panose="020B0502020104020203" pitchFamily="34" charset="0"/>
                  </a:rPr>
                  <a:t> is a diagonal matrix represented as follows;</a:t>
                </a:r>
              </a:p>
              <a:p>
                <a:pPr/>
                <a14:m>
                  <m:oMathPara xmlns:m="http://schemas.openxmlformats.org/officeDocument/2006/math">
                    <m:oMathParaPr>
                      <m:jc m:val="centerGroup"/>
                    </m:oMathParaPr>
                    <m:oMath xmlns:m="http://schemas.openxmlformats.org/officeDocument/2006/math">
                      <m:r>
                        <a:rPr lang="en-US" sz="1500" i="1">
                          <a:solidFill>
                            <a:srgbClr val="0000FF"/>
                          </a:solidFill>
                          <a:latin typeface="Cambria Math" panose="02040503050406030204" pitchFamily="18" charset="0"/>
                        </a:rPr>
                        <m:t>𝑉𝑎𝑟</m:t>
                      </m:r>
                      <m:d>
                        <m:dPr>
                          <m:ctrlPr>
                            <a:rPr lang="en-US" sz="1500" i="1">
                              <a:solidFill>
                                <a:srgbClr val="0000FF"/>
                              </a:solidFill>
                              <a:latin typeface="Cambria Math" panose="02040503050406030204" pitchFamily="18" charset="0"/>
                            </a:rPr>
                          </m:ctrlPr>
                        </m:dPr>
                        <m:e>
                          <m:r>
                            <a:rPr lang="en-US" sz="1500" b="1" i="1">
                              <a:solidFill>
                                <a:srgbClr val="0000FF"/>
                              </a:solidFill>
                              <a:latin typeface="Cambria Math" panose="02040503050406030204" pitchFamily="18" charset="0"/>
                            </a:rPr>
                            <m:t>𝝐</m:t>
                          </m:r>
                        </m:e>
                      </m:d>
                      <m:r>
                        <a:rPr lang="en-US" sz="1500" b="0" i="1" smtClean="0">
                          <a:solidFill>
                            <a:srgbClr val="0000FF"/>
                          </a:solidFill>
                          <a:latin typeface="Cambria Math"/>
                        </a:rPr>
                        <m:t>=</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m:rPr>
                                      <m:sty m:val="p"/>
                                    </m:rPr>
                                    <a:rPr lang="en-US" sz="1500">
                                      <a:latin typeface="Cambria Math" panose="02040503050406030204" pitchFamily="18" charset="0"/>
                                    </a:rPr>
                                    <m:t>T</m:t>
                                  </m:r>
                                </m:e>
                              </m:acc>
                            </m:e>
                            <m:sub>
                              <m:r>
                                <a:rPr lang="en-US" sz="1500" i="1">
                                  <a:latin typeface="Cambria Math" panose="02040503050406030204" pitchFamily="18" charset="0"/>
                                </a:rPr>
                                <m:t>𝑖</m:t>
                              </m:r>
                            </m:sub>
                          </m:sSub>
                        </m:e>
                      </m:d>
                      <m:r>
                        <a:rPr lang="en-US" sz="1500" i="1">
                          <a:latin typeface="Cambria Math" panose="02040503050406030204" pitchFamily="18" charset="0"/>
                        </a:rPr>
                        <m:t>=</m:t>
                      </m:r>
                      <m:m>
                        <m:mPr>
                          <m:mcs>
                            <m:mc>
                              <m:mcPr>
                                <m:count m:val="4"/>
                                <m:mcJc m:val="center"/>
                              </m:mcPr>
                            </m:mc>
                          </m:mcs>
                          <m:ctrlPr>
                            <a:rPr lang="en-US" sz="1500" i="1">
                              <a:latin typeface="Cambria Math" panose="02040503050406030204" pitchFamily="18" charset="0"/>
                            </a:rPr>
                          </m:ctrlPr>
                        </m:mPr>
                        <m:mr>
                          <m:e>
                            <m:sSubSup>
                              <m:sSubSupPr>
                                <m:ctrlPr>
                                  <a:rPr lang="en-US" sz="1500" i="1">
                                    <a:solidFill>
                                      <a:srgbClr val="0000FF"/>
                                    </a:solidFill>
                                    <a:latin typeface="Cambria Math" panose="02040503050406030204" pitchFamily="18" charset="0"/>
                                  </a:rPr>
                                </m:ctrlPr>
                              </m:sSubSupPr>
                              <m:e>
                                <m:sSub>
                                  <m:sSubPr>
                                    <m:ctrlPr>
                                      <a:rPr lang="en-US" sz="1500" b="0" i="1" smtClean="0">
                                        <a:solidFill>
                                          <a:srgbClr val="0000FF"/>
                                        </a:solidFill>
                                        <a:latin typeface="Cambria Math" panose="02040503050406030204" pitchFamily="18" charset="0"/>
                                      </a:rPr>
                                    </m:ctrlPr>
                                  </m:sSubPr>
                                  <m:e>
                                    <m:acc>
                                      <m:accPr>
                                        <m:chr m:val="̂"/>
                                        <m:ctrlPr>
                                          <a:rPr lang="en-US" sz="1500" i="1">
                                            <a:solidFill>
                                              <a:srgbClr val="0000FF"/>
                                            </a:solidFill>
                                            <a:latin typeface="Cambria Math" panose="02040503050406030204" pitchFamily="18" charset="0"/>
                                          </a:rPr>
                                        </m:ctrlPr>
                                      </m:accPr>
                                      <m:e>
                                        <m:r>
                                          <a:rPr lang="en-US" sz="1500" i="1">
                                            <a:solidFill>
                                              <a:srgbClr val="0000FF"/>
                                            </a:solidFill>
                                            <a:latin typeface="Cambria Math" panose="02040503050406030204" pitchFamily="18" charset="0"/>
                                          </a:rPr>
                                          <m:t>𝜏</m:t>
                                        </m:r>
                                      </m:e>
                                    </m:acc>
                                  </m:e>
                                  <m:sub>
                                    <m:r>
                                      <a:rPr lang="en-US" sz="1500" b="0" i="1" smtClean="0">
                                        <a:solidFill>
                                          <a:srgbClr val="0000FF"/>
                                        </a:solidFill>
                                        <a:latin typeface="Cambria Math"/>
                                      </a:rPr>
                                      <m:t>1</m:t>
                                    </m:r>
                                  </m:sub>
                                </m:sSub>
                              </m:e>
                              <m:sub>
                                <m:r>
                                  <a:rPr lang="en-US" sz="1500" i="1" smtClean="0">
                                    <a:solidFill>
                                      <a:srgbClr val="0000FF"/>
                                    </a:solidFill>
                                    <a:latin typeface="Cambria Math"/>
                                  </a:rPr>
                                  <m:t> </m:t>
                                </m:r>
                              </m:sub>
                              <m:sup>
                                <m:r>
                                  <a:rPr lang="en-US" sz="1500" i="1">
                                    <a:solidFill>
                                      <a:srgbClr val="0000FF"/>
                                    </a:solidFill>
                                    <a:latin typeface="Cambria Math" panose="02040503050406030204" pitchFamily="18" charset="0"/>
                                  </a:rPr>
                                  <m:t>2</m:t>
                                </m:r>
                              </m:sup>
                            </m:sSubSup>
                          </m:e>
                          <m:e>
                            <m:r>
                              <a:rPr lang="en-US" sz="1500" i="1">
                                <a:latin typeface="Cambria Math" panose="02040503050406030204" pitchFamily="18" charset="0"/>
                              </a:rPr>
                              <m:t>0</m:t>
                            </m:r>
                          </m:e>
                          <m:e>
                            <m:r>
                              <a:rPr lang="en-US" sz="1500" i="1">
                                <a:latin typeface="Cambria Math" panose="02040503050406030204" pitchFamily="18" charset="0"/>
                              </a:rPr>
                              <m:t>…</m:t>
                            </m:r>
                          </m:e>
                          <m:e>
                            <m:r>
                              <a:rPr lang="en-US" sz="1500" i="1">
                                <a:latin typeface="Cambria Math" panose="02040503050406030204" pitchFamily="18" charset="0"/>
                              </a:rPr>
                              <m:t>0</m:t>
                            </m:r>
                          </m:e>
                        </m:mr>
                        <m:mr>
                          <m:e>
                            <m:r>
                              <a:rPr lang="en-US" sz="1500" i="1">
                                <a:latin typeface="Cambria Math" panose="02040503050406030204" pitchFamily="18" charset="0"/>
                              </a:rPr>
                              <m:t>0</m:t>
                            </m:r>
                          </m:e>
                          <m:e>
                            <m:sSubSup>
                              <m:sSubSupPr>
                                <m:ctrlPr>
                                  <a:rPr lang="en-US" sz="1500" i="1">
                                    <a:solidFill>
                                      <a:srgbClr val="0000FF"/>
                                    </a:solidFill>
                                    <a:latin typeface="Cambria Math" panose="02040503050406030204" pitchFamily="18" charset="0"/>
                                  </a:rPr>
                                </m:ctrlPr>
                              </m:sSubSupPr>
                              <m:e>
                                <m:sSub>
                                  <m:sSubPr>
                                    <m:ctrlPr>
                                      <a:rPr lang="en-US" sz="1500" i="1">
                                        <a:solidFill>
                                          <a:srgbClr val="0000FF"/>
                                        </a:solidFill>
                                        <a:latin typeface="Cambria Math" panose="02040503050406030204" pitchFamily="18" charset="0"/>
                                      </a:rPr>
                                    </m:ctrlPr>
                                  </m:sSubPr>
                                  <m:e>
                                    <m:acc>
                                      <m:accPr>
                                        <m:chr m:val="̂"/>
                                        <m:ctrlPr>
                                          <a:rPr lang="en-US" sz="1500" i="1">
                                            <a:solidFill>
                                              <a:srgbClr val="0000FF"/>
                                            </a:solidFill>
                                            <a:latin typeface="Cambria Math" panose="02040503050406030204" pitchFamily="18" charset="0"/>
                                          </a:rPr>
                                        </m:ctrlPr>
                                      </m:accPr>
                                      <m:e>
                                        <m:r>
                                          <a:rPr lang="en-US" sz="1500" i="1">
                                            <a:solidFill>
                                              <a:srgbClr val="0000FF"/>
                                            </a:solidFill>
                                            <a:latin typeface="Cambria Math" panose="02040503050406030204" pitchFamily="18" charset="0"/>
                                          </a:rPr>
                                          <m:t>𝜏</m:t>
                                        </m:r>
                                      </m:e>
                                    </m:acc>
                                  </m:e>
                                  <m:sub>
                                    <m:r>
                                      <a:rPr lang="en-US" sz="1500" b="0" i="1" smtClean="0">
                                        <a:solidFill>
                                          <a:srgbClr val="0000FF"/>
                                        </a:solidFill>
                                        <a:latin typeface="Cambria Math"/>
                                      </a:rPr>
                                      <m:t>2</m:t>
                                    </m:r>
                                  </m:sub>
                                </m:sSub>
                              </m:e>
                              <m:sub>
                                <m:r>
                                  <a:rPr lang="en-US" sz="1500" i="1">
                                    <a:solidFill>
                                      <a:srgbClr val="0000FF"/>
                                    </a:solidFill>
                                    <a:latin typeface="Cambria Math"/>
                                  </a:rPr>
                                  <m:t> </m:t>
                                </m:r>
                              </m:sub>
                              <m:sup>
                                <m:r>
                                  <a:rPr lang="en-US" sz="1500" i="1">
                                    <a:solidFill>
                                      <a:srgbClr val="0000FF"/>
                                    </a:solidFill>
                                    <a:latin typeface="Cambria Math" panose="02040503050406030204" pitchFamily="18" charset="0"/>
                                  </a:rPr>
                                  <m:t>2</m:t>
                                </m:r>
                              </m:sup>
                            </m:sSubSup>
                          </m:e>
                          <m:e>
                            <m:r>
                              <a:rPr lang="en-US" sz="1500" i="1">
                                <a:latin typeface="Cambria Math" panose="02040503050406030204" pitchFamily="18" charset="0"/>
                              </a:rPr>
                              <m:t>…</m:t>
                            </m:r>
                          </m:e>
                          <m:e>
                            <m:r>
                              <a:rPr lang="en-US" sz="1500" i="1">
                                <a:latin typeface="Cambria Math" panose="02040503050406030204" pitchFamily="18" charset="0"/>
                              </a:rPr>
                              <m:t>0</m:t>
                            </m:r>
                          </m:e>
                        </m:mr>
                        <m:mr>
                          <m:e>
                            <m:r>
                              <a:rPr lang="en-US" sz="1500" i="1">
                                <a:latin typeface="Cambria Math" panose="02040503050406030204" pitchFamily="18" charset="0"/>
                              </a:rPr>
                              <m:t>⋮</m:t>
                            </m:r>
                          </m:e>
                          <m:e>
                            <m:r>
                              <a:rPr lang="en-US" sz="1500" i="1">
                                <a:latin typeface="Cambria Math" panose="02040503050406030204" pitchFamily="18" charset="0"/>
                              </a:rPr>
                              <m:t>⋮</m:t>
                            </m:r>
                          </m:e>
                          <m:e>
                            <m:r>
                              <a:rPr lang="en-US" sz="1500" i="1">
                                <a:latin typeface="Cambria Math" panose="02040503050406030204" pitchFamily="18" charset="0"/>
                              </a:rPr>
                              <m:t>⋱</m:t>
                            </m:r>
                          </m:e>
                          <m:e>
                            <m:r>
                              <a:rPr lang="en-US" sz="1500" i="1">
                                <a:latin typeface="Cambria Math" panose="02040503050406030204" pitchFamily="18" charset="0"/>
                              </a:rPr>
                              <m:t>⋮</m:t>
                            </m:r>
                          </m:e>
                        </m:mr>
                        <m:mr>
                          <m:e>
                            <m:r>
                              <a:rPr lang="en-US" sz="1500" i="1">
                                <a:latin typeface="Cambria Math" panose="02040503050406030204" pitchFamily="18" charset="0"/>
                              </a:rPr>
                              <m:t>0</m:t>
                            </m:r>
                          </m:e>
                          <m:e>
                            <m:r>
                              <a:rPr lang="en-US" sz="1500" i="1">
                                <a:latin typeface="Cambria Math" panose="02040503050406030204" pitchFamily="18" charset="0"/>
                              </a:rPr>
                              <m:t>0</m:t>
                            </m:r>
                          </m:e>
                          <m:e>
                            <m:r>
                              <a:rPr lang="en-US" sz="1500" i="1">
                                <a:latin typeface="Cambria Math" panose="02040503050406030204" pitchFamily="18" charset="0"/>
                              </a:rPr>
                              <m:t>…</m:t>
                            </m:r>
                          </m:e>
                          <m:e>
                            <m:sSubSup>
                              <m:sSubSupPr>
                                <m:ctrlPr>
                                  <a:rPr lang="en-US" sz="1500" i="1">
                                    <a:solidFill>
                                      <a:srgbClr val="0000FF"/>
                                    </a:solidFill>
                                    <a:latin typeface="Cambria Math" panose="02040503050406030204" pitchFamily="18" charset="0"/>
                                  </a:rPr>
                                </m:ctrlPr>
                              </m:sSubSupPr>
                              <m:e>
                                <m:sSub>
                                  <m:sSubPr>
                                    <m:ctrlPr>
                                      <a:rPr lang="en-US" sz="1500" i="1">
                                        <a:solidFill>
                                          <a:srgbClr val="0000FF"/>
                                        </a:solidFill>
                                        <a:latin typeface="Cambria Math" panose="02040503050406030204" pitchFamily="18" charset="0"/>
                                      </a:rPr>
                                    </m:ctrlPr>
                                  </m:sSubPr>
                                  <m:e>
                                    <m:acc>
                                      <m:accPr>
                                        <m:chr m:val="̂"/>
                                        <m:ctrlPr>
                                          <a:rPr lang="en-US" sz="1500" i="1">
                                            <a:solidFill>
                                              <a:srgbClr val="0000FF"/>
                                            </a:solidFill>
                                            <a:latin typeface="Cambria Math" panose="02040503050406030204" pitchFamily="18" charset="0"/>
                                          </a:rPr>
                                        </m:ctrlPr>
                                      </m:accPr>
                                      <m:e>
                                        <m:r>
                                          <a:rPr lang="en-US" sz="1500" i="1">
                                            <a:solidFill>
                                              <a:srgbClr val="0000FF"/>
                                            </a:solidFill>
                                            <a:latin typeface="Cambria Math" panose="02040503050406030204" pitchFamily="18" charset="0"/>
                                          </a:rPr>
                                          <m:t>𝜏</m:t>
                                        </m:r>
                                      </m:e>
                                    </m:acc>
                                  </m:e>
                                  <m:sub>
                                    <m:r>
                                      <a:rPr lang="en-US" sz="1500" b="0" i="1" smtClean="0">
                                        <a:solidFill>
                                          <a:srgbClr val="0000FF"/>
                                        </a:solidFill>
                                        <a:latin typeface="Cambria Math"/>
                                      </a:rPr>
                                      <m:t>𝑛</m:t>
                                    </m:r>
                                  </m:sub>
                                </m:sSub>
                              </m:e>
                              <m:sub>
                                <m:r>
                                  <a:rPr lang="en-US" sz="1500" i="1">
                                    <a:solidFill>
                                      <a:srgbClr val="0000FF"/>
                                    </a:solidFill>
                                    <a:latin typeface="Cambria Math"/>
                                  </a:rPr>
                                  <m:t> </m:t>
                                </m:r>
                              </m:sub>
                              <m:sup>
                                <m:r>
                                  <a:rPr lang="en-US" sz="1500" i="1">
                                    <a:solidFill>
                                      <a:srgbClr val="0000FF"/>
                                    </a:solidFill>
                                    <a:latin typeface="Cambria Math" panose="02040503050406030204" pitchFamily="18" charset="0"/>
                                  </a:rPr>
                                  <m:t>2</m:t>
                                </m:r>
                              </m:sup>
                            </m:sSubSup>
                          </m:e>
                        </m:mr>
                      </m:m>
                    </m:oMath>
                  </m:oMathPara>
                </a14:m>
                <a:endParaRPr lang="en-US" sz="1500" dirty="0">
                  <a:latin typeface="Gill Sans MT" panose="020B0502020104020203" pitchFamily="34" charset="0"/>
                </a:endParaRPr>
              </a:p>
              <a:p>
                <a:endParaRPr lang="en-US" sz="1500" dirty="0" smtClean="0">
                  <a:latin typeface="Gill Sans MT" panose="020B0502020104020203" pitchFamily="34" charset="0"/>
                </a:endParaRPr>
              </a:p>
              <a:p>
                <a:r>
                  <a:rPr lang="en-US" sz="1500" dirty="0" smtClean="0">
                    <a:latin typeface="Gill Sans MT" panose="020B0502020104020203" pitchFamily="34" charset="0"/>
                  </a:rPr>
                  <a:t>Using </a:t>
                </a:r>
                <a:r>
                  <a:rPr lang="en-US" sz="1500" dirty="0">
                    <a:latin typeface="Gill Sans MT" panose="020B0502020104020203" pitchFamily="34" charset="0"/>
                  </a:rPr>
                  <a:t>Delta method, we can obtain the following;</a:t>
                </a:r>
              </a:p>
              <a:p>
                <a:r>
                  <a:rPr lang="en-US" sz="1500" dirty="0">
                    <a:latin typeface="Gill Sans MT" panose="020B0502020104020203" pitchFamily="34" charset="0"/>
                  </a:rPr>
                  <a:t>Let </a:t>
                </a:r>
                <a14:m>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𝐹</m:t>
                        </m:r>
                      </m:e>
                      <m:sup>
                        <m:r>
                          <a:rPr lang="en-US" sz="1500" i="1">
                            <a:latin typeface="Cambria Math" panose="02040503050406030204" pitchFamily="18" charset="0"/>
                          </a:rPr>
                          <m:t>−1</m:t>
                        </m:r>
                      </m:sup>
                    </m:sSup>
                    <m:r>
                      <a:rPr lang="en-US" sz="1500" i="1">
                        <a:latin typeface="Cambria Math" panose="02040503050406030204" pitchFamily="18" charset="0"/>
                      </a:rPr>
                      <m:t>=</m:t>
                    </m:r>
                    <m:r>
                      <a:rPr lang="en-US" sz="1500" i="1">
                        <a:latin typeface="Cambria Math" panose="02040503050406030204" pitchFamily="18" charset="0"/>
                      </a:rPr>
                      <m:t>𝑔</m:t>
                    </m:r>
                  </m:oMath>
                </a14:m>
                <a:r>
                  <a:rPr lang="en-US" sz="1500" dirty="0">
                    <a:latin typeface="Gill Sans MT" panose="020B0502020104020203" pitchFamily="34" charset="0"/>
                  </a:rPr>
                  <a:t> and </a:t>
                </a:r>
                <a14:m>
                  <m:oMath xmlns:m="http://schemas.openxmlformats.org/officeDocument/2006/math">
                    <m:acc>
                      <m:accPr>
                        <m:chr m:val="̂"/>
                        <m:ctrlPr>
                          <a:rPr lang="en-US" sz="1500" i="1">
                            <a:latin typeface="Cambria Math" panose="02040503050406030204" pitchFamily="18" charset="0"/>
                          </a:rPr>
                        </m:ctrlPr>
                      </m:accPr>
                      <m:e>
                        <m:r>
                          <a:rPr lang="en-US" sz="1500" i="1">
                            <a:latin typeface="Cambria Math" panose="02040503050406030204" pitchFamily="18" charset="0"/>
                          </a:rPr>
                          <m:t>𝐴𝑈𝐶</m:t>
                        </m:r>
                      </m:e>
                    </m:acc>
                    <m:r>
                      <a:rPr lang="en-US" sz="1500" i="1">
                        <a:latin typeface="Cambria Math" panose="02040503050406030204" pitchFamily="18" charset="0"/>
                      </a:rPr>
                      <m:t>=</m:t>
                    </m:r>
                    <m:r>
                      <a:rPr lang="en-US" sz="1500" i="1">
                        <a:latin typeface="Cambria Math" panose="02040503050406030204" pitchFamily="18" charset="0"/>
                      </a:rPr>
                      <m:t>𝜃</m:t>
                    </m:r>
                  </m:oMath>
                </a14:m>
                <a:r>
                  <a:rPr lang="en-US" sz="1500" dirty="0">
                    <a:latin typeface="Gill Sans MT" panose="020B0502020104020203" pitchFamily="34" charset="0"/>
                  </a:rPr>
                  <a:t>, then</a:t>
                </a:r>
              </a:p>
              <a:p>
                <a14:m>
                  <m:oMath xmlns:m="http://schemas.openxmlformats.org/officeDocument/2006/math">
                    <m:d>
                      <m:dPr>
                        <m:ctrlPr>
                          <a:rPr lang="en-US" sz="1500" i="1">
                            <a:latin typeface="Cambria Math" panose="02040503050406030204" pitchFamily="18" charset="0"/>
                          </a:rPr>
                        </m:ctrlPr>
                      </m:dPr>
                      <m:e>
                        <m:acc>
                          <m:accPr>
                            <m:chr m:val="̂"/>
                            <m:ctrlPr>
                              <a:rPr lang="en-US" sz="1500" b="0" i="1" smtClean="0">
                                <a:latin typeface="Cambria Math" panose="02040503050406030204" pitchFamily="18" charset="0"/>
                              </a:rPr>
                            </m:ctrlPr>
                          </m:accPr>
                          <m:e>
                            <m:r>
                              <m:rPr>
                                <m:sty m:val="p"/>
                              </m:rPr>
                              <a:rPr lang="en-US" sz="1500">
                                <a:latin typeface="Cambria Math" panose="02040503050406030204" pitchFamily="18" charset="0"/>
                              </a:rPr>
                              <m:t>T</m:t>
                            </m:r>
                          </m:e>
                        </m:acc>
                      </m:e>
                    </m:d>
                    <m:r>
                      <a:rPr lang="en-US" sz="1500" i="1">
                        <a:latin typeface="Cambria Math" panose="02040503050406030204" pitchFamily="18" charset="0"/>
                      </a:rPr>
                      <m:t>=</m:t>
                    </m:r>
                    <m:r>
                      <a:rPr lang="en-US" sz="1500" i="1">
                        <a:latin typeface="Cambria Math" panose="02040503050406030204" pitchFamily="18" charset="0"/>
                      </a:rPr>
                      <m:t>𝑉</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𝐹</m:t>
                            </m:r>
                          </m:e>
                          <m:sup>
                            <m:r>
                              <a:rPr lang="en-US" sz="1500" i="1">
                                <a:latin typeface="Cambria Math" panose="02040503050406030204" pitchFamily="18" charset="0"/>
                              </a:rPr>
                              <m:t>−1</m:t>
                            </m:r>
                          </m:sup>
                        </m:sSup>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i="1">
                                        <a:latin typeface="Cambria Math" panose="02040503050406030204" pitchFamily="18" charset="0"/>
                                      </a:rPr>
                                      <m:t>𝐴𝑈𝐶</m:t>
                                    </m:r>
                                  </m:e>
                                </m:acc>
                              </m:e>
                              <m:sub>
                                <m:r>
                                  <a:rPr lang="en-US" sz="1500" i="1">
                                    <a:latin typeface="Cambria Math" panose="02040503050406030204" pitchFamily="18" charset="0"/>
                                  </a:rPr>
                                  <m:t>𝑖</m:t>
                                </m:r>
                              </m:sub>
                            </m:sSub>
                          </m:e>
                        </m:d>
                      </m:e>
                    </m:d>
                    <m:r>
                      <a:rPr lang="en-US" sz="1500" i="1">
                        <a:latin typeface="Cambria Math" panose="02040503050406030204" pitchFamily="18" charset="0"/>
                      </a:rPr>
                      <m:t>=</m:t>
                    </m:r>
                    <m:r>
                      <a:rPr lang="en-US" sz="1500" i="1">
                        <a:latin typeface="Cambria Math" panose="02040503050406030204" pitchFamily="18" charset="0"/>
                      </a:rPr>
                      <m:t>𝑉</m:t>
                    </m:r>
                    <m:d>
                      <m:dPr>
                        <m:ctrlPr>
                          <a:rPr lang="en-US" sz="1500" i="1">
                            <a:latin typeface="Cambria Math" panose="02040503050406030204" pitchFamily="18" charset="0"/>
                          </a:rPr>
                        </m:ctrlPr>
                      </m:dPr>
                      <m:e>
                        <m:r>
                          <a:rPr lang="en-US" sz="1500" i="1">
                            <a:latin typeface="Cambria Math" panose="02040503050406030204" pitchFamily="18" charset="0"/>
                          </a:rPr>
                          <m:t>𝑔</m:t>
                        </m:r>
                        <m:d>
                          <m:dPr>
                            <m:ctrlPr>
                              <a:rPr lang="en-US" sz="1500" i="1">
                                <a:latin typeface="Cambria Math" panose="02040503050406030204" pitchFamily="18" charset="0"/>
                              </a:rPr>
                            </m:ctrlPr>
                          </m:dPr>
                          <m:e>
                            <m:r>
                              <a:rPr lang="en-US" sz="1500" i="1">
                                <a:latin typeface="Cambria Math" panose="02040503050406030204" pitchFamily="18" charset="0"/>
                              </a:rPr>
                              <m:t>𝜃</m:t>
                            </m:r>
                          </m:e>
                        </m:d>
                      </m:e>
                    </m:d>
                    <m:r>
                      <a:rPr lang="en-US" sz="1500" i="1">
                        <a:latin typeface="Cambria Math" panose="02040503050406030204" pitchFamily="18" charset="0"/>
                      </a:rPr>
                      <m:t>=</m:t>
                    </m:r>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𝑔</m:t>
                                </m:r>
                              </m:e>
                              <m:sup>
                                <m:r>
                                  <a:rPr lang="en-US" sz="1500" i="1">
                                    <a:latin typeface="Cambria Math" panose="02040503050406030204" pitchFamily="18" charset="0"/>
                                  </a:rPr>
                                  <m:t>′</m:t>
                                </m:r>
                              </m:sup>
                            </m:sSup>
                            <m:d>
                              <m:dPr>
                                <m:ctrlPr>
                                  <a:rPr lang="en-US" sz="1500" i="1">
                                    <a:latin typeface="Cambria Math" panose="02040503050406030204" pitchFamily="18" charset="0"/>
                                  </a:rPr>
                                </m:ctrlPr>
                              </m:dPr>
                              <m:e>
                                <m:r>
                                  <a:rPr lang="en-US" sz="1500" i="1">
                                    <a:latin typeface="Cambria Math" panose="02040503050406030204" pitchFamily="18" charset="0"/>
                                  </a:rPr>
                                  <m:t>𝜃</m:t>
                                </m:r>
                              </m:e>
                            </m:d>
                          </m:e>
                        </m:d>
                      </m:e>
                      <m:sup>
                        <m:r>
                          <a:rPr lang="en-US" sz="1500" i="1">
                            <a:latin typeface="Cambria Math" panose="02040503050406030204" pitchFamily="18" charset="0"/>
                          </a:rPr>
                          <m:t>2</m:t>
                        </m:r>
                      </m:sup>
                    </m:sSup>
                    <m:r>
                      <a:rPr lang="en-US" sz="1500" i="1">
                        <a:latin typeface="Cambria Math" panose="02040503050406030204" pitchFamily="18" charset="0"/>
                      </a:rPr>
                      <m:t> </m:t>
                    </m:r>
                    <m:acc>
                      <m:accPr>
                        <m:chr m:val="̂"/>
                        <m:ctrlPr>
                          <a:rPr lang="en-US" sz="1500" i="1">
                            <a:latin typeface="Cambria Math" panose="02040503050406030204" pitchFamily="18" charset="0"/>
                          </a:rPr>
                        </m:ctrlPr>
                      </m:accPr>
                      <m:e>
                        <m:r>
                          <a:rPr lang="en-US" sz="1500" i="1">
                            <a:latin typeface="Cambria Math" panose="02040503050406030204" pitchFamily="18" charset="0"/>
                          </a:rPr>
                          <m:t>𝑉</m:t>
                        </m:r>
                      </m:e>
                    </m:acc>
                    <m:d>
                      <m:dPr>
                        <m:ctrlPr>
                          <a:rPr lang="en-US" sz="1500" i="1">
                            <a:latin typeface="Cambria Math" panose="02040503050406030204" pitchFamily="18" charset="0"/>
                          </a:rPr>
                        </m:ctrlPr>
                      </m:dPr>
                      <m:e>
                        <m:r>
                          <a:rPr lang="en-US" sz="1500" i="1">
                            <a:latin typeface="Cambria Math" panose="02040503050406030204" pitchFamily="18" charset="0"/>
                          </a:rPr>
                          <m:t>𝜃</m:t>
                        </m:r>
                      </m:e>
                    </m:d>
                  </m:oMath>
                </a14:m>
                <a:r>
                  <a:rPr lang="en-US" sz="1500" dirty="0">
                    <a:latin typeface="Gill Sans MT" panose="020B0502020104020203" pitchFamily="34" charset="0"/>
                  </a:rPr>
                  <a:t>, by delta method</a:t>
                </a:r>
              </a:p>
              <a:p>
                <a:r>
                  <a:rPr lang="en-US" sz="1500" dirty="0">
                    <a:latin typeface="Gill Sans MT" panose="020B0502020104020203" pitchFamily="34" charset="0"/>
                  </a:rPr>
                  <a:t>Now, </a:t>
                </a:r>
              </a:p>
              <a:p>
                <a:pPr/>
                <a14:m>
                  <m:oMathPara xmlns:m="http://schemas.openxmlformats.org/officeDocument/2006/math">
                    <m:oMathParaPr>
                      <m:jc m:val="centerGroup"/>
                    </m:oMathParaPr>
                    <m:oMath xmlns:m="http://schemas.openxmlformats.org/officeDocument/2006/math">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𝑔</m:t>
                                  </m:r>
                                </m:e>
                                <m:sup>
                                  <m:r>
                                    <a:rPr lang="en-US" sz="1500" i="1">
                                      <a:latin typeface="Cambria Math" panose="02040503050406030204" pitchFamily="18" charset="0"/>
                                    </a:rPr>
                                    <m:t>′</m:t>
                                  </m:r>
                                </m:sup>
                              </m:sSup>
                              <m:d>
                                <m:dPr>
                                  <m:ctrlPr>
                                    <a:rPr lang="en-US" sz="1500" i="1">
                                      <a:latin typeface="Cambria Math" panose="02040503050406030204" pitchFamily="18" charset="0"/>
                                    </a:rPr>
                                  </m:ctrlPr>
                                </m:dPr>
                                <m:e>
                                  <m:r>
                                    <a:rPr lang="en-US" sz="1500" i="1">
                                      <a:latin typeface="Cambria Math" panose="02040503050406030204" pitchFamily="18" charset="0"/>
                                    </a:rPr>
                                    <m:t>𝜃</m:t>
                                  </m:r>
                                </m:e>
                              </m:d>
                            </m:e>
                          </m:d>
                        </m:e>
                        <m:sup>
                          <m:r>
                            <a:rPr lang="en-US" sz="1500" i="1">
                              <a:latin typeface="Cambria Math" panose="02040503050406030204" pitchFamily="18" charset="0"/>
                            </a:rPr>
                            <m:t>2</m:t>
                          </m:r>
                        </m:sup>
                      </m:sSup>
                      <m:r>
                        <a:rPr lang="en-US" sz="1500" i="1">
                          <a:latin typeface="Cambria Math" panose="02040503050406030204" pitchFamily="18" charset="0"/>
                        </a:rPr>
                        <m:t> =</m:t>
                      </m:r>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𝑔</m:t>
                                  </m:r>
                                </m:e>
                                <m:sup>
                                  <m:r>
                                    <a:rPr lang="en-US" sz="1500" i="1">
                                      <a:latin typeface="Cambria Math" panose="02040503050406030204" pitchFamily="18" charset="0"/>
                                    </a:rPr>
                                    <m:t>′</m:t>
                                  </m:r>
                                </m:sup>
                              </m:sSup>
                              <m:d>
                                <m:dPr>
                                  <m:ctrlPr>
                                    <a:rPr lang="en-US" sz="1500" i="1">
                                      <a:latin typeface="Cambria Math" panose="02040503050406030204" pitchFamily="18" charset="0"/>
                                    </a:rPr>
                                  </m:ctrlPr>
                                </m:dPr>
                                <m:e>
                                  <m:r>
                                    <a:rPr lang="en-US" sz="1500" i="1">
                                      <a:latin typeface="Cambria Math" panose="02040503050406030204" pitchFamily="18" charset="0"/>
                                    </a:rPr>
                                    <m:t>−</m:t>
                                  </m:r>
                                  <m:func>
                                    <m:funcPr>
                                      <m:ctrlPr>
                                        <a:rPr lang="en-US" sz="1500" i="1">
                                          <a:latin typeface="Cambria Math" panose="02040503050406030204" pitchFamily="18" charset="0"/>
                                        </a:rPr>
                                      </m:ctrlPr>
                                    </m:funcPr>
                                    <m:fName>
                                      <m:r>
                                        <m:rPr>
                                          <m:sty m:val="p"/>
                                        </m:rPr>
                                        <a:rPr lang="en-US" sz="1500">
                                          <a:latin typeface="Cambria Math" panose="02040503050406030204" pitchFamily="18" charset="0"/>
                                        </a:rPr>
                                        <m:t>log</m:t>
                                      </m:r>
                                    </m:fName>
                                    <m:e>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𝜃</m:t>
                                              </m:r>
                                            </m:den>
                                          </m:f>
                                          <m:r>
                                            <a:rPr lang="en-US" sz="1500" i="1">
                                              <a:latin typeface="Cambria Math" panose="02040503050406030204" pitchFamily="18" charset="0"/>
                                            </a:rPr>
                                            <m:t>−1</m:t>
                                          </m:r>
                                        </m:e>
                                      </m:d>
                                    </m:e>
                                  </m:func>
                                </m:e>
                              </m:d>
                            </m:e>
                          </m:d>
                        </m:e>
                        <m:sup>
                          <m:r>
                            <a:rPr lang="en-US" sz="1500" i="1">
                              <a:latin typeface="Cambria Math" panose="02040503050406030204" pitchFamily="18" charset="0"/>
                            </a:rPr>
                            <m:t>2</m:t>
                          </m:r>
                        </m:sup>
                      </m:sSup>
                    </m:oMath>
                  </m:oMathPara>
                </a14:m>
                <a:endParaRPr lang="en-US" sz="1500"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m:t>
                      </m:r>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𝑔</m:t>
                                  </m:r>
                                </m:e>
                                <m:sup>
                                  <m:r>
                                    <a:rPr lang="en-US" sz="1500" i="1">
                                      <a:latin typeface="Cambria Math" panose="02040503050406030204" pitchFamily="18" charset="0"/>
                                    </a:rPr>
                                    <m:t>′</m:t>
                                  </m:r>
                                </m:sup>
                              </m:sSup>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m:rPr>
                                          <m:sty m:val="p"/>
                                        </m:rPr>
                                        <a:rPr lang="en-US" sz="1500">
                                          <a:latin typeface="Cambria Math" panose="02040503050406030204" pitchFamily="18" charset="0"/>
                                        </a:rPr>
                                        <m:t>log</m:t>
                                      </m:r>
                                    </m:fName>
                                    <m:e>
                                      <m:d>
                                        <m:dPr>
                                          <m:ctrlPr>
                                            <a:rPr lang="en-US" sz="1500" i="1">
                                              <a:latin typeface="Cambria Math" panose="02040503050406030204" pitchFamily="18" charset="0"/>
                                            </a:rPr>
                                          </m:ctrlPr>
                                        </m:dPr>
                                        <m:e>
                                          <m:r>
                                            <a:rPr lang="en-US" sz="1500" i="1">
                                              <a:latin typeface="Cambria Math" panose="02040503050406030204" pitchFamily="18" charset="0"/>
                                            </a:rPr>
                                            <m:t>𝜃</m:t>
                                          </m:r>
                                        </m:e>
                                      </m:d>
                                    </m:e>
                                  </m:func>
                                  <m:r>
                                    <a:rPr lang="en-US" sz="1500" i="1">
                                      <a:latin typeface="Cambria Math" panose="02040503050406030204" pitchFamily="18" charset="0"/>
                                    </a:rPr>
                                    <m:t>−</m:t>
                                  </m:r>
                                  <m:func>
                                    <m:funcPr>
                                      <m:ctrlPr>
                                        <a:rPr lang="en-US" sz="1500" i="1">
                                          <a:latin typeface="Cambria Math" panose="02040503050406030204" pitchFamily="18" charset="0"/>
                                        </a:rPr>
                                      </m:ctrlPr>
                                    </m:funcPr>
                                    <m:fName>
                                      <m:r>
                                        <m:rPr>
                                          <m:sty m:val="p"/>
                                        </m:rPr>
                                        <a:rPr lang="en-US" sz="1500">
                                          <a:latin typeface="Cambria Math" panose="02040503050406030204" pitchFamily="18" charset="0"/>
                                        </a:rPr>
                                        <m:t>log</m:t>
                                      </m:r>
                                    </m:fName>
                                    <m:e>
                                      <m:d>
                                        <m:dPr>
                                          <m:ctrlPr>
                                            <a:rPr lang="en-US" sz="1500" i="1">
                                              <a:latin typeface="Cambria Math" panose="02040503050406030204" pitchFamily="18" charset="0"/>
                                            </a:rPr>
                                          </m:ctrlPr>
                                        </m:dPr>
                                        <m:e>
                                          <m:r>
                                            <a:rPr lang="en-US" sz="1500" i="1">
                                              <a:latin typeface="Cambria Math" panose="02040503050406030204" pitchFamily="18" charset="0"/>
                                            </a:rPr>
                                            <m:t>1−</m:t>
                                          </m:r>
                                          <m:r>
                                            <a:rPr lang="en-US" sz="1500" i="1">
                                              <a:latin typeface="Cambria Math" panose="02040503050406030204" pitchFamily="18" charset="0"/>
                                            </a:rPr>
                                            <m:t>𝜃</m:t>
                                          </m:r>
                                        </m:e>
                                      </m:d>
                                    </m:e>
                                  </m:func>
                                </m:e>
                              </m:d>
                            </m:e>
                          </m:d>
                        </m:e>
                        <m:sup>
                          <m:r>
                            <a:rPr lang="en-US" sz="1500" i="1">
                              <a:latin typeface="Cambria Math" panose="02040503050406030204" pitchFamily="18" charset="0"/>
                            </a:rPr>
                            <m:t>2</m:t>
                          </m:r>
                        </m:sup>
                      </m:sSup>
                    </m:oMath>
                  </m:oMathPara>
                </a14:m>
                <a:endParaRPr lang="en-US" sz="1500"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m:t>
                      </m:r>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𝜃</m:t>
                                  </m:r>
                                  <m:d>
                                    <m:dPr>
                                      <m:ctrlPr>
                                        <a:rPr lang="en-US" sz="1500" i="1">
                                          <a:latin typeface="Cambria Math" panose="02040503050406030204" pitchFamily="18" charset="0"/>
                                        </a:rPr>
                                      </m:ctrlPr>
                                    </m:dPr>
                                    <m:e>
                                      <m:r>
                                        <a:rPr lang="en-US" sz="1500" i="1">
                                          <a:latin typeface="Cambria Math" panose="02040503050406030204" pitchFamily="18" charset="0"/>
                                        </a:rPr>
                                        <m:t>1−</m:t>
                                      </m:r>
                                      <m:r>
                                        <a:rPr lang="en-US" sz="1500" i="1">
                                          <a:latin typeface="Cambria Math" panose="02040503050406030204" pitchFamily="18" charset="0"/>
                                        </a:rPr>
                                        <m:t>𝜃</m:t>
                                      </m:r>
                                    </m:e>
                                  </m:d>
                                </m:den>
                              </m:f>
                            </m:e>
                          </m:d>
                        </m:e>
                        <m:sup>
                          <m:r>
                            <a:rPr lang="en-US" sz="1500" i="1">
                              <a:latin typeface="Cambria Math" panose="02040503050406030204" pitchFamily="18" charset="0"/>
                            </a:rPr>
                            <m:t>2</m:t>
                          </m:r>
                        </m:sup>
                      </m:sSup>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1</m:t>
                          </m:r>
                        </m:num>
                        <m:den>
                          <m:sSup>
                            <m:sSupPr>
                              <m:ctrlPr>
                                <a:rPr lang="en-US" sz="1500" i="1">
                                  <a:latin typeface="Cambria Math" panose="02040503050406030204" pitchFamily="18" charset="0"/>
                                </a:rPr>
                              </m:ctrlPr>
                            </m:sSupPr>
                            <m:e>
                              <m:r>
                                <a:rPr lang="en-US" sz="1500" i="1">
                                  <a:latin typeface="Cambria Math" panose="02040503050406030204" pitchFamily="18" charset="0"/>
                                </a:rPr>
                                <m:t>𝜃</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r>
                                    <a:rPr lang="en-US" sz="1500" i="1">
                                      <a:latin typeface="Cambria Math" panose="02040503050406030204" pitchFamily="18" charset="0"/>
                                    </a:rPr>
                                    <m:t>1−</m:t>
                                  </m:r>
                                  <m:r>
                                    <a:rPr lang="en-US" sz="1500" i="1">
                                      <a:latin typeface="Cambria Math" panose="02040503050406030204" pitchFamily="18" charset="0"/>
                                    </a:rPr>
                                    <m:t>𝜃</m:t>
                                  </m:r>
                                </m:e>
                              </m:d>
                            </m:e>
                            <m:sup>
                              <m:r>
                                <a:rPr lang="en-US" sz="1500" i="1">
                                  <a:latin typeface="Cambria Math" panose="02040503050406030204" pitchFamily="18" charset="0"/>
                                </a:rPr>
                                <m:t>2</m:t>
                              </m:r>
                            </m:sup>
                          </m:sSup>
                        </m:den>
                      </m:f>
                    </m:oMath>
                  </m:oMathPara>
                </a14:m>
                <a:endParaRPr lang="en-US" sz="1500" dirty="0">
                  <a:latin typeface="Gill Sans MT" panose="020B0502020104020203" pitchFamily="34" charset="0"/>
                </a:endParaRPr>
              </a:p>
              <a:p>
                <a:r>
                  <a:rPr lang="en-US" sz="1500" dirty="0">
                    <a:latin typeface="Gill Sans MT" panose="020B0502020104020203" pitchFamily="34" charset="0"/>
                  </a:rPr>
                  <a:t>Therefore, the variances of </a:t>
                </a:r>
                <a:r>
                  <a:rPr lang="en-US" sz="1500" i="1" dirty="0" err="1">
                    <a:latin typeface="Gill Sans MT" panose="020B0502020104020203" pitchFamily="34" charset="0"/>
                  </a:rPr>
                  <a:t>logit</a:t>
                </a:r>
                <a:r>
                  <a:rPr lang="en-US" sz="1500" dirty="0">
                    <a:latin typeface="Gill Sans MT" panose="020B0502020104020203" pitchFamily="34" charset="0"/>
                  </a:rPr>
                  <a:t> </a:t>
                </a:r>
                <a14:m>
                  <m:oMath xmlns:m="http://schemas.openxmlformats.org/officeDocument/2006/math">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i="1">
                                <a:latin typeface="Cambria Math" panose="02040503050406030204" pitchFamily="18" charset="0"/>
                              </a:rPr>
                              <m:t>𝐴𝑈𝐶</m:t>
                            </m:r>
                          </m:e>
                        </m:acc>
                      </m:e>
                      <m:sub>
                        <m:r>
                          <a:rPr lang="en-US" sz="1500" i="1">
                            <a:latin typeface="Cambria Math" panose="02040503050406030204" pitchFamily="18" charset="0"/>
                          </a:rPr>
                          <m:t>𝑖</m:t>
                        </m:r>
                      </m:sub>
                    </m:sSub>
                  </m:oMath>
                </a14:m>
                <a:r>
                  <a:rPr lang="en-US" sz="1500" dirty="0">
                    <a:latin typeface="Gill Sans MT" panose="020B0502020104020203" pitchFamily="34" charset="0"/>
                  </a:rPr>
                  <a:t> can be estimated as follows</a:t>
                </a:r>
                <a:r>
                  <a:rPr lang="en-US" sz="1500" dirty="0" smtClean="0">
                    <a:latin typeface="Gill Sans MT" panose="020B0502020104020203" pitchFamily="34" charset="0"/>
                  </a:rPr>
                  <a:t> = </a:t>
                </a:r>
                <a14:m>
                  <m:oMath xmlns:m="http://schemas.openxmlformats.org/officeDocument/2006/math">
                    <m:r>
                      <a:rPr lang="en-US" sz="1500" i="1" smtClean="0">
                        <a:solidFill>
                          <a:srgbClr val="0000FF"/>
                        </a:solidFill>
                        <a:latin typeface="Cambria Math" panose="02040503050406030204" pitchFamily="18" charset="0"/>
                      </a:rPr>
                      <m:t>𝑉</m:t>
                    </m:r>
                    <m:d>
                      <m:dPr>
                        <m:ctrlPr>
                          <a:rPr lang="en-US" sz="1500" i="1">
                            <a:solidFill>
                              <a:srgbClr val="0000FF"/>
                            </a:solidFill>
                            <a:latin typeface="Cambria Math" panose="02040503050406030204" pitchFamily="18" charset="0"/>
                          </a:rPr>
                        </m:ctrlPr>
                      </m:dPr>
                      <m:e>
                        <m:sSup>
                          <m:sSupPr>
                            <m:ctrlPr>
                              <a:rPr lang="en-US" sz="1500" i="1">
                                <a:solidFill>
                                  <a:srgbClr val="0000FF"/>
                                </a:solidFill>
                                <a:latin typeface="Cambria Math" panose="02040503050406030204" pitchFamily="18" charset="0"/>
                              </a:rPr>
                            </m:ctrlPr>
                          </m:sSupPr>
                          <m:e>
                            <m:r>
                              <a:rPr lang="en-US" sz="1500" i="1">
                                <a:solidFill>
                                  <a:srgbClr val="0000FF"/>
                                </a:solidFill>
                                <a:latin typeface="Cambria Math" panose="02040503050406030204" pitchFamily="18" charset="0"/>
                              </a:rPr>
                              <m:t>𝐹</m:t>
                            </m:r>
                          </m:e>
                          <m:sup>
                            <m:r>
                              <a:rPr lang="en-US" sz="1500" i="1">
                                <a:solidFill>
                                  <a:srgbClr val="0000FF"/>
                                </a:solidFill>
                                <a:latin typeface="Cambria Math" panose="02040503050406030204" pitchFamily="18" charset="0"/>
                              </a:rPr>
                              <m:t>−1</m:t>
                            </m:r>
                          </m:sup>
                        </m:sSup>
                        <m:d>
                          <m:dPr>
                            <m:ctrlPr>
                              <a:rPr lang="en-US" sz="1500" i="1">
                                <a:solidFill>
                                  <a:srgbClr val="0000FF"/>
                                </a:solidFill>
                                <a:latin typeface="Cambria Math" panose="02040503050406030204" pitchFamily="18" charset="0"/>
                              </a:rPr>
                            </m:ctrlPr>
                          </m:dPr>
                          <m:e>
                            <m:sSub>
                              <m:sSubPr>
                                <m:ctrlPr>
                                  <a:rPr lang="en-US" sz="1500" i="1">
                                    <a:solidFill>
                                      <a:srgbClr val="0000FF"/>
                                    </a:solidFill>
                                    <a:latin typeface="Cambria Math" panose="02040503050406030204" pitchFamily="18" charset="0"/>
                                  </a:rPr>
                                </m:ctrlPr>
                              </m:sSubPr>
                              <m:e>
                                <m:acc>
                                  <m:accPr>
                                    <m:chr m:val="̂"/>
                                    <m:ctrlPr>
                                      <a:rPr lang="en-US" sz="1500" i="1">
                                        <a:solidFill>
                                          <a:srgbClr val="0000FF"/>
                                        </a:solidFill>
                                        <a:latin typeface="Cambria Math" panose="02040503050406030204" pitchFamily="18" charset="0"/>
                                      </a:rPr>
                                    </m:ctrlPr>
                                  </m:accPr>
                                  <m:e>
                                    <m:r>
                                      <a:rPr lang="en-US" sz="1500" i="1">
                                        <a:solidFill>
                                          <a:srgbClr val="0000FF"/>
                                        </a:solidFill>
                                        <a:latin typeface="Cambria Math" panose="02040503050406030204" pitchFamily="18" charset="0"/>
                                      </a:rPr>
                                      <m:t>𝐴𝑈𝐶</m:t>
                                    </m:r>
                                  </m:e>
                                </m:acc>
                              </m:e>
                              <m:sub>
                                <m:r>
                                  <a:rPr lang="en-US" sz="1500" i="1">
                                    <a:solidFill>
                                      <a:srgbClr val="0000FF"/>
                                    </a:solidFill>
                                    <a:latin typeface="Cambria Math" panose="02040503050406030204" pitchFamily="18" charset="0"/>
                                  </a:rPr>
                                  <m:t>𝑖</m:t>
                                </m:r>
                              </m:sub>
                            </m:sSub>
                          </m:e>
                        </m:d>
                      </m:e>
                    </m:d>
                    <m:r>
                      <a:rPr lang="en-US" sz="1500" i="1">
                        <a:solidFill>
                          <a:srgbClr val="0000FF"/>
                        </a:solidFill>
                        <a:latin typeface="Cambria Math" panose="02040503050406030204" pitchFamily="18" charset="0"/>
                      </a:rPr>
                      <m:t>=</m:t>
                    </m:r>
                    <m:f>
                      <m:fPr>
                        <m:ctrlPr>
                          <a:rPr lang="en-US" sz="1500" i="1">
                            <a:solidFill>
                              <a:srgbClr val="0000FF"/>
                            </a:solidFill>
                            <a:latin typeface="Cambria Math" panose="02040503050406030204" pitchFamily="18" charset="0"/>
                          </a:rPr>
                        </m:ctrlPr>
                      </m:fPr>
                      <m:num>
                        <m:acc>
                          <m:accPr>
                            <m:chr m:val="̂"/>
                            <m:ctrlPr>
                              <a:rPr lang="en-US" sz="1500" i="1">
                                <a:solidFill>
                                  <a:srgbClr val="0000FF"/>
                                </a:solidFill>
                                <a:latin typeface="Cambria Math" panose="02040503050406030204" pitchFamily="18" charset="0"/>
                              </a:rPr>
                            </m:ctrlPr>
                          </m:accPr>
                          <m:e>
                            <m:r>
                              <a:rPr lang="en-US" sz="1500" i="1">
                                <a:solidFill>
                                  <a:srgbClr val="0000FF"/>
                                </a:solidFill>
                                <a:latin typeface="Cambria Math" panose="02040503050406030204" pitchFamily="18" charset="0"/>
                              </a:rPr>
                              <m:t>𝑉</m:t>
                            </m:r>
                          </m:e>
                        </m:acc>
                        <m:d>
                          <m:dPr>
                            <m:ctrlPr>
                              <a:rPr lang="en-US" sz="1500" i="1">
                                <a:solidFill>
                                  <a:srgbClr val="0000FF"/>
                                </a:solidFill>
                                <a:latin typeface="Cambria Math" panose="02040503050406030204" pitchFamily="18" charset="0"/>
                              </a:rPr>
                            </m:ctrlPr>
                          </m:dPr>
                          <m:e>
                            <m:sSub>
                              <m:sSubPr>
                                <m:ctrlPr>
                                  <a:rPr lang="en-US" sz="1500" i="1">
                                    <a:solidFill>
                                      <a:srgbClr val="0000FF"/>
                                    </a:solidFill>
                                    <a:latin typeface="Cambria Math" panose="02040503050406030204" pitchFamily="18" charset="0"/>
                                  </a:rPr>
                                </m:ctrlPr>
                              </m:sSubPr>
                              <m:e>
                                <m:acc>
                                  <m:accPr>
                                    <m:chr m:val="̂"/>
                                    <m:ctrlPr>
                                      <a:rPr lang="en-US" sz="1500" i="1">
                                        <a:solidFill>
                                          <a:srgbClr val="0000FF"/>
                                        </a:solidFill>
                                        <a:latin typeface="Cambria Math" panose="02040503050406030204" pitchFamily="18" charset="0"/>
                                      </a:rPr>
                                    </m:ctrlPr>
                                  </m:accPr>
                                  <m:e>
                                    <m:r>
                                      <a:rPr lang="en-US" sz="1500" i="1">
                                        <a:solidFill>
                                          <a:srgbClr val="0000FF"/>
                                        </a:solidFill>
                                        <a:latin typeface="Cambria Math" panose="02040503050406030204" pitchFamily="18" charset="0"/>
                                      </a:rPr>
                                      <m:t>𝐴𝑈𝐶</m:t>
                                    </m:r>
                                  </m:e>
                                </m:acc>
                              </m:e>
                              <m:sub>
                                <m:r>
                                  <a:rPr lang="en-US" sz="1500" i="1">
                                    <a:solidFill>
                                      <a:srgbClr val="0000FF"/>
                                    </a:solidFill>
                                    <a:latin typeface="Cambria Math" panose="02040503050406030204" pitchFamily="18" charset="0"/>
                                  </a:rPr>
                                  <m:t>𝑖</m:t>
                                </m:r>
                              </m:sub>
                            </m:sSub>
                          </m:e>
                        </m:d>
                      </m:num>
                      <m:den>
                        <m:sSubSup>
                          <m:sSubSupPr>
                            <m:ctrlPr>
                              <a:rPr lang="en-US" sz="1500" i="1">
                                <a:solidFill>
                                  <a:srgbClr val="0000FF"/>
                                </a:solidFill>
                                <a:latin typeface="Cambria Math" panose="02040503050406030204" pitchFamily="18" charset="0"/>
                              </a:rPr>
                            </m:ctrlPr>
                          </m:sSubSupPr>
                          <m:e>
                            <m:acc>
                              <m:accPr>
                                <m:chr m:val="̂"/>
                                <m:ctrlPr>
                                  <a:rPr lang="en-US" sz="1500" i="1">
                                    <a:solidFill>
                                      <a:srgbClr val="0000FF"/>
                                    </a:solidFill>
                                    <a:latin typeface="Cambria Math" panose="02040503050406030204" pitchFamily="18" charset="0"/>
                                  </a:rPr>
                                </m:ctrlPr>
                              </m:accPr>
                              <m:e>
                                <m:r>
                                  <a:rPr lang="en-US" sz="1500" i="1">
                                    <a:solidFill>
                                      <a:srgbClr val="0000FF"/>
                                    </a:solidFill>
                                    <a:latin typeface="Cambria Math" panose="02040503050406030204" pitchFamily="18" charset="0"/>
                                  </a:rPr>
                                  <m:t>𝐴𝑈𝐶</m:t>
                                </m:r>
                              </m:e>
                            </m:acc>
                          </m:e>
                          <m:sub>
                            <m:r>
                              <a:rPr lang="en-US" sz="1500" i="1">
                                <a:solidFill>
                                  <a:srgbClr val="0000FF"/>
                                </a:solidFill>
                                <a:latin typeface="Cambria Math" panose="02040503050406030204" pitchFamily="18" charset="0"/>
                              </a:rPr>
                              <m:t>𝑖</m:t>
                            </m:r>
                          </m:sub>
                          <m:sup>
                            <m:r>
                              <a:rPr lang="en-US" sz="1500" i="1">
                                <a:solidFill>
                                  <a:srgbClr val="0000FF"/>
                                </a:solidFill>
                                <a:latin typeface="Cambria Math" panose="02040503050406030204" pitchFamily="18" charset="0"/>
                              </a:rPr>
                              <m:t>2</m:t>
                            </m:r>
                          </m:sup>
                        </m:sSubSup>
                        <m:sSup>
                          <m:sSupPr>
                            <m:ctrlPr>
                              <a:rPr lang="en-US" sz="1500" i="1">
                                <a:solidFill>
                                  <a:srgbClr val="0000FF"/>
                                </a:solidFill>
                                <a:latin typeface="Cambria Math" panose="02040503050406030204" pitchFamily="18" charset="0"/>
                              </a:rPr>
                            </m:ctrlPr>
                          </m:sSupPr>
                          <m:e>
                            <m:d>
                              <m:dPr>
                                <m:ctrlPr>
                                  <a:rPr lang="en-US" sz="1500" i="1">
                                    <a:solidFill>
                                      <a:srgbClr val="0000FF"/>
                                    </a:solidFill>
                                    <a:latin typeface="Cambria Math" panose="02040503050406030204" pitchFamily="18" charset="0"/>
                                  </a:rPr>
                                </m:ctrlPr>
                              </m:dPr>
                              <m:e>
                                <m:r>
                                  <a:rPr lang="en-US" sz="1500" i="1">
                                    <a:solidFill>
                                      <a:srgbClr val="0000FF"/>
                                    </a:solidFill>
                                    <a:latin typeface="Cambria Math" panose="02040503050406030204" pitchFamily="18" charset="0"/>
                                  </a:rPr>
                                  <m:t>1−</m:t>
                                </m:r>
                                <m:sSub>
                                  <m:sSubPr>
                                    <m:ctrlPr>
                                      <a:rPr lang="en-US" sz="1500" i="1">
                                        <a:solidFill>
                                          <a:srgbClr val="0000FF"/>
                                        </a:solidFill>
                                        <a:latin typeface="Cambria Math" panose="02040503050406030204" pitchFamily="18" charset="0"/>
                                      </a:rPr>
                                    </m:ctrlPr>
                                  </m:sSubPr>
                                  <m:e>
                                    <m:acc>
                                      <m:accPr>
                                        <m:chr m:val="̂"/>
                                        <m:ctrlPr>
                                          <a:rPr lang="en-US" sz="1500" i="1">
                                            <a:solidFill>
                                              <a:srgbClr val="0000FF"/>
                                            </a:solidFill>
                                            <a:latin typeface="Cambria Math" panose="02040503050406030204" pitchFamily="18" charset="0"/>
                                          </a:rPr>
                                        </m:ctrlPr>
                                      </m:accPr>
                                      <m:e>
                                        <m:r>
                                          <a:rPr lang="en-US" sz="1500" i="1">
                                            <a:solidFill>
                                              <a:srgbClr val="0000FF"/>
                                            </a:solidFill>
                                            <a:latin typeface="Cambria Math" panose="02040503050406030204" pitchFamily="18" charset="0"/>
                                          </a:rPr>
                                          <m:t>𝐴𝑈𝐶</m:t>
                                        </m:r>
                                      </m:e>
                                    </m:acc>
                                  </m:e>
                                  <m:sub>
                                    <m:r>
                                      <a:rPr lang="en-US" sz="1500" i="1">
                                        <a:solidFill>
                                          <a:srgbClr val="0000FF"/>
                                        </a:solidFill>
                                        <a:latin typeface="Cambria Math" panose="02040503050406030204" pitchFamily="18" charset="0"/>
                                      </a:rPr>
                                      <m:t>𝑖</m:t>
                                    </m:r>
                                  </m:sub>
                                </m:sSub>
                              </m:e>
                            </m:d>
                          </m:e>
                          <m:sup>
                            <m:r>
                              <a:rPr lang="en-US" sz="1500" i="1">
                                <a:solidFill>
                                  <a:srgbClr val="0000FF"/>
                                </a:solidFill>
                                <a:latin typeface="Cambria Math" panose="02040503050406030204" pitchFamily="18" charset="0"/>
                              </a:rPr>
                              <m:t>2</m:t>
                            </m:r>
                          </m:sup>
                        </m:sSup>
                      </m:den>
                    </m:f>
                  </m:oMath>
                </a14:m>
                <a:endParaRPr lang="en-US" sz="1500" dirty="0">
                  <a:solidFill>
                    <a:srgbClr val="0000FF"/>
                  </a:solidFill>
                  <a:latin typeface="Gill Sans MT" panose="020B0502020104020203"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 y="0"/>
                <a:ext cx="8382000" cy="6538265"/>
              </a:xfrm>
              <a:prstGeom prst="rect">
                <a:avLst/>
              </a:prstGeom>
              <a:blipFill rotWithShape="1">
                <a:blip r:embed="rId2"/>
                <a:stretch>
                  <a:fillRect l="-218" t="-186" r="-1018"/>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48</a:t>
            </a:fld>
            <a:endParaRPr lang="en-US">
              <a:latin typeface="Gill Sans MT" panose="020B0502020104020203" pitchFamily="34" charset="0"/>
            </a:endParaRPr>
          </a:p>
        </p:txBody>
      </p:sp>
      <p:sp>
        <p:nvSpPr>
          <p:cNvPr id="2" name="Rectangle 1"/>
          <p:cNvSpPr/>
          <p:nvPr/>
        </p:nvSpPr>
        <p:spPr>
          <a:xfrm>
            <a:off x="457200" y="6356350"/>
            <a:ext cx="2834430" cy="369332"/>
          </a:xfrm>
          <a:prstGeom prst="rect">
            <a:avLst/>
          </a:prstGeom>
        </p:spPr>
        <p:txBody>
          <a:bodyPr wrap="none">
            <a:spAutoFit/>
          </a:bodyPr>
          <a:lstStyle/>
          <a:p>
            <a:r>
              <a:rPr lang="en-US" b="1" cap="all" dirty="0" smtClean="0">
                <a:latin typeface="Gill Sans MT" panose="020B0502020104020203" pitchFamily="34" charset="0"/>
                <a:hlinkClick r:id="rId3" action="ppaction://hlinksldjump"/>
              </a:rPr>
              <a:t>Back to estimation</a:t>
            </a:r>
            <a:endParaRPr lang="en-US" dirty="0">
              <a:latin typeface="Gill Sans MT" panose="020B0502020104020203" pitchFamily="34" charset="0"/>
            </a:endParaRPr>
          </a:p>
        </p:txBody>
      </p:sp>
      <p:cxnSp>
        <p:nvCxnSpPr>
          <p:cNvPr id="6" name="Straight Arrow Connector 5"/>
          <p:cNvCxnSpPr/>
          <p:nvPr/>
        </p:nvCxnSpPr>
        <p:spPr>
          <a:xfrm flipH="1">
            <a:off x="838200" y="1371600"/>
            <a:ext cx="3276600" cy="2895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224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457200" y="297128"/>
                <a:ext cx="8305800" cy="6256072"/>
              </a:xfrm>
              <a:prstGeom prst="rect">
                <a:avLst/>
              </a:prstGeom>
            </p:spPr>
            <p:txBody>
              <a:bodyPr wrap="square">
                <a:spAutoFit/>
              </a:bodyPr>
              <a:lstStyle/>
              <a:p>
                <a:r>
                  <a:rPr lang="en-US" b="1" cap="all" dirty="0" smtClean="0">
                    <a:latin typeface="Gill Sans MT" panose="020B0502020104020203" pitchFamily="34" charset="0"/>
                  </a:rPr>
                  <a:t>Appendix B</a:t>
                </a:r>
                <a:endParaRPr lang="en-US" dirty="0">
                  <a:latin typeface="Gill Sans MT" panose="020B0502020104020203" pitchFamily="34" charset="0"/>
                </a:endParaRPr>
              </a:p>
              <a:p>
                <a:r>
                  <a:rPr lang="en-US" dirty="0">
                    <a:latin typeface="Gill Sans MT" panose="020B0502020104020203" pitchFamily="34" charset="0"/>
                  </a:rPr>
                  <a:t>Here is the proof to show that </a:t>
                </a:r>
                <a14:m>
                  <m:oMath xmlns:m="http://schemas.openxmlformats.org/officeDocument/2006/math">
                    <m:r>
                      <a:rPr lang="en-US" i="1">
                        <a:latin typeface="Cambria Math"/>
                      </a:rPr>
                      <m:t>𝐴𝑈𝐶</m:t>
                    </m:r>
                    <m:r>
                      <a:rPr lang="en-US" i="1">
                        <a:latin typeface="Cambria Math"/>
                      </a:rPr>
                      <m:t>=</m:t>
                    </m:r>
                    <m:r>
                      <a:rPr lang="en-US" i="1">
                        <a:latin typeface="Cambria Math"/>
                      </a:rPr>
                      <m:t>𝐹</m:t>
                    </m:r>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1</m:t>
                        </m:r>
                        <m:r>
                          <a:rPr lang="en-US" i="1">
                            <a:latin typeface="Cambria Math"/>
                          </a:rPr>
                          <m:t>𝑖</m:t>
                        </m:r>
                      </m:sub>
                    </m:sSub>
                    <m:r>
                      <a:rPr lang="en-US" i="1">
                        <a:latin typeface="Cambria Math"/>
                      </a:rPr>
                      <m:t>)</m:t>
                    </m:r>
                  </m:oMath>
                </a14:m>
                <a:r>
                  <a:rPr lang="en-US" dirty="0">
                    <a:latin typeface="Gill Sans MT" panose="020B0502020104020203" pitchFamily="34" charset="0"/>
                  </a:rPr>
                  <a:t>; We have</a:t>
                </a:r>
              </a:p>
              <a:p>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𝑌</m:t>
                              </m:r>
                            </m:e>
                            <m:sup>
                              <m:r>
                                <a:rPr lang="en-US" i="1">
                                  <a:latin typeface="Cambria Math"/>
                                </a:rPr>
                                <m:t>𝐴</m:t>
                              </m:r>
                            </m:sup>
                          </m:sSup>
                          <m:r>
                            <a:rPr lang="en-US" i="1">
                              <a:latin typeface="Cambria Math"/>
                            </a:rPr>
                            <m:t>&gt;</m:t>
                          </m:r>
                          <m:sSup>
                            <m:sSupPr>
                              <m:ctrlPr>
                                <a:rPr lang="en-US" i="1">
                                  <a:latin typeface="Cambria Math" panose="02040503050406030204" pitchFamily="18" charset="0"/>
                                </a:rPr>
                              </m:ctrlPr>
                            </m:sSupPr>
                            <m:e>
                              <m:r>
                                <a:rPr lang="en-US" i="1">
                                  <a:latin typeface="Cambria Math"/>
                                </a:rPr>
                                <m:t>𝑌</m:t>
                              </m:r>
                            </m:e>
                            <m:sup>
                              <m:r>
                                <a:rPr lang="en-US" i="1">
                                  <a:latin typeface="Cambria Math"/>
                                </a:rPr>
                                <m:t>𝐵</m:t>
                              </m:r>
                            </m:sup>
                          </m:sSup>
                        </m:e>
                      </m:d>
                      <m:r>
                        <a:rPr lang="en-US" i="1">
                          <a:latin typeface="Cambria Math"/>
                        </a:rPr>
                        <m:t>=</m:t>
                      </m:r>
                      <m:r>
                        <a:rPr lang="en-US" i="1">
                          <a:latin typeface="Cambria Math"/>
                        </a:rPr>
                        <m:t>𝑃</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𝑢</m:t>
                                          </m:r>
                                        </m:e>
                                        <m:sub>
                                          <m:r>
                                            <a:rPr lang="en-US" i="1">
                                              <a:latin typeface="Cambria Math"/>
                                            </a:rPr>
                                            <m:t>2</m:t>
                                          </m:r>
                                        </m:sub>
                                      </m:sSub>
                                    </m:e>
                                  </m:d>
                                </m:e>
                              </m:func>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1</m:t>
                                  </m:r>
                                  <m:r>
                                    <a:rPr lang="en-US" i="1">
                                      <a:latin typeface="Cambria Math"/>
                                    </a:rPr>
                                    <m:t>𝑖</m:t>
                                  </m:r>
                                </m:sub>
                              </m:sSub>
                              <m:r>
                                <a:rPr lang="en-US" i="1">
                                  <a:latin typeface="Cambria Math"/>
                                </a:rPr>
                                <m:t>&gt;−</m:t>
                              </m:r>
                              <m:r>
                                <m:rPr>
                                  <m:sty m:val="p"/>
                                </m:rPr>
                                <a:rPr lang="en-US">
                                  <a:latin typeface="Cambria Math"/>
                                </a:rPr>
                                <m:t>log</m:t>
                              </m:r>
                              <m:r>
                                <a:rPr lang="en-US">
                                  <a:latin typeface="Cambria Math"/>
                                </a:rPr>
                                <m:t>(</m:t>
                              </m:r>
                              <m:sSub>
                                <m:sSubPr>
                                  <m:ctrlPr>
                                    <a:rPr lang="en-US" i="1">
                                      <a:latin typeface="Cambria Math" panose="02040503050406030204" pitchFamily="18" charset="0"/>
                                    </a:rPr>
                                  </m:ctrlPr>
                                </m:sSubPr>
                                <m:e>
                                  <m:r>
                                    <m:rPr>
                                      <m:sty m:val="p"/>
                                    </m:rPr>
                                    <a:rPr lang="en-US">
                                      <a:latin typeface="Cambria Math"/>
                                    </a:rPr>
                                    <m:t>u</m:t>
                                  </m:r>
                                </m:e>
                                <m:sub>
                                  <m:r>
                                    <a:rPr lang="en-US">
                                      <a:latin typeface="Cambria Math"/>
                                    </a:rPr>
                                    <m:t>1</m:t>
                                  </m:r>
                                </m:sub>
                              </m:sSub>
                            </m:e>
                          </m:d>
                        </m:e>
                      </m:d>
                    </m:oMath>
                  </m:oMathPara>
                </a14:m>
                <a:endParaRPr lang="en-US"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r>
                        <a:rPr lang="en-US" i="1">
                          <a:latin typeface="Cambria Math"/>
                        </a:rPr>
                        <m:t>=</m:t>
                      </m:r>
                      <m:r>
                        <a:rPr lang="en-US" i="1">
                          <a:latin typeface="Cambria Math"/>
                        </a:rPr>
                        <m:t>𝑃</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a:rPr>
                                    <m:t>u</m:t>
                                  </m:r>
                                </m:e>
                                <m:sub>
                                  <m:r>
                                    <a:rPr lang="en-US">
                                      <a:latin typeface="Cambria Math"/>
                                    </a:rPr>
                                    <m:t>2</m:t>
                                  </m:r>
                                </m:sub>
                              </m:sSub>
                            </m:e>
                          </m:d>
                        </m:e>
                      </m:func>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e>
                          </m:d>
                        </m:e>
                      </m:func>
                      <m:r>
                        <a:rPr lang="en-US" i="1">
                          <a:latin typeface="Cambria Math"/>
                        </a:rPr>
                        <m:t>&lt;</m:t>
                      </m:r>
                      <m:sSub>
                        <m:sSubPr>
                          <m:ctrlPr>
                            <a:rPr lang="en-US" i="1">
                              <a:latin typeface="Cambria Math" panose="02040503050406030204" pitchFamily="18" charset="0"/>
                            </a:rPr>
                          </m:ctrlPr>
                        </m:sSubPr>
                        <m:e>
                          <m:r>
                            <a:rPr lang="en-US" i="1">
                              <a:latin typeface="Cambria Math"/>
                            </a:rPr>
                            <m:t>𝛿</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1</m:t>
                          </m:r>
                          <m:r>
                            <a:rPr lang="en-US" i="1">
                              <a:latin typeface="Cambria Math"/>
                            </a:rPr>
                            <m:t>𝑖</m:t>
                          </m:r>
                        </m:sub>
                      </m:sSub>
                      <m:r>
                        <a:rPr lang="en-US" i="1">
                          <a:latin typeface="Cambria Math"/>
                        </a:rPr>
                        <m:t>)</m:t>
                      </m:r>
                    </m:oMath>
                  </m:oMathPara>
                </a14:m>
                <a:endParaRPr lang="en-US"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r>
                        <a:rPr lang="en-US" i="1">
                          <a:latin typeface="Cambria Math"/>
                        </a:rPr>
                        <m:t>=</m:t>
                      </m:r>
                      <m:r>
                        <a:rPr lang="en-US" i="1">
                          <a:latin typeface="Cambria Math"/>
                        </a:rPr>
                        <m:t>𝑃</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𝑢</m:t>
                                  </m:r>
                                </m:e>
                                <m:sub>
                                  <m:r>
                                    <a:rPr lang="en-US" i="1">
                                      <a:latin typeface="Cambria Math"/>
                                    </a:rPr>
                                    <m:t>2</m:t>
                                  </m:r>
                                </m:sub>
                              </m:sSub>
                            </m:num>
                            <m:den>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den>
                          </m:f>
                          <m:r>
                            <a:rPr lang="en-US" i="1">
                              <a:latin typeface="Cambria Math"/>
                            </a:rPr>
                            <m:t>&lt;</m:t>
                          </m:r>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𝛿</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1</m:t>
                                  </m:r>
                                  <m:r>
                                    <a:rPr lang="en-US" i="1">
                                      <a:latin typeface="Cambria Math"/>
                                    </a:rPr>
                                    <m:t>𝑖</m:t>
                                  </m:r>
                                </m:sub>
                              </m:sSub>
                            </m:sup>
                          </m:sSup>
                        </m:e>
                      </m:d>
                    </m:oMath>
                  </m:oMathPara>
                </a14:m>
                <a:endParaRPr lang="en-US" dirty="0">
                  <a:latin typeface="Gill Sans MT" panose="020B0502020104020203" pitchFamily="34" charset="0"/>
                </a:endParaRPr>
              </a:p>
              <a:p>
                <a:r>
                  <a:rPr lang="en-US" dirty="0">
                    <a:latin typeface="Gill Sans MT" panose="020B0502020104020203" pitchFamily="34" charset="0"/>
                  </a:rPr>
                  <a:t>Let </a:t>
                </a:r>
                <a14:m>
                  <m:oMath xmlns:m="http://schemas.openxmlformats.org/officeDocument/2006/math">
                    <m:r>
                      <a:rPr lang="en-US" i="1">
                        <a:latin typeface="Cambria Math"/>
                      </a:rPr>
                      <m:t>𝑥</m:t>
                    </m:r>
                    <m:r>
                      <a:rPr lang="en-US" i="1">
                        <a:latin typeface="Cambria Math"/>
                      </a:rPr>
                      <m:t>=</m:t>
                    </m:r>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𝛿</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1</m:t>
                            </m:r>
                            <m:r>
                              <a:rPr lang="en-US" i="1">
                                <a:latin typeface="Cambria Math"/>
                              </a:rPr>
                              <m:t>𝑖</m:t>
                            </m:r>
                          </m:sub>
                        </m:sSub>
                      </m:sup>
                    </m:sSup>
                  </m:oMath>
                </a14:m>
                <a:r>
                  <a:rPr lang="en-US" dirty="0">
                    <a:latin typeface="Gill Sans MT" panose="020B0502020104020203" pitchFamily="34" charset="0"/>
                  </a:rPr>
                  <a:t> and now we have;</a:t>
                </a:r>
              </a:p>
              <a:p>
                <a:pPr/>
                <a14:m>
                  <m:oMathPara xmlns:m="http://schemas.openxmlformats.org/officeDocument/2006/math">
                    <m:oMathParaPr>
                      <m:jc m:val="centerGroup"/>
                    </m:oMathParaPr>
                    <m:oMath xmlns:m="http://schemas.openxmlformats.org/officeDocument/2006/math">
                      <m:nary>
                        <m:naryPr>
                          <m:ctrlPr>
                            <a:rPr lang="en-US" i="1">
                              <a:latin typeface="Cambria Math" panose="02040503050406030204" pitchFamily="18" charset="0"/>
                            </a:rPr>
                          </m:ctrlPr>
                        </m:naryPr>
                        <m:sub>
                          <m:r>
                            <a:rPr lang="en-US" i="1">
                              <a:latin typeface="Cambria Math"/>
                            </a:rPr>
                            <m:t>0</m:t>
                          </m:r>
                        </m:sub>
                        <m:sup>
                          <m:r>
                            <a:rPr lang="en-US" i="1">
                              <a:latin typeface="Cambria Math"/>
                            </a:rPr>
                            <m:t>∞</m:t>
                          </m:r>
                        </m:sup>
                        <m:e>
                          <m:d>
                            <m:dPr>
                              <m:ctrlPr>
                                <a:rPr lang="en-US" i="1">
                                  <a:latin typeface="Cambria Math" panose="02040503050406030204" pitchFamily="18" charset="0"/>
                                </a:rPr>
                              </m:ctrlPr>
                            </m:dPr>
                            <m:e>
                              <m:nary>
                                <m:naryPr>
                                  <m:ctrlPr>
                                    <a:rPr lang="en-US" i="1">
                                      <a:latin typeface="Cambria Math" panose="02040503050406030204" pitchFamily="18" charset="0"/>
                                    </a:rPr>
                                  </m:ctrlPr>
                                </m:naryPr>
                                <m:sub>
                                  <m:r>
                                    <a:rPr lang="en-US" i="1">
                                      <a:latin typeface="Cambria Math"/>
                                    </a:rPr>
                                    <m:t>0</m:t>
                                  </m:r>
                                </m:sub>
                                <m:sup>
                                  <m:r>
                                    <a:rPr lang="en-US" i="1">
                                      <a:latin typeface="Cambria Math"/>
                                    </a:rPr>
                                    <m:t>𝑥</m:t>
                                  </m:r>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sup>
                                <m:e>
                                  <m:sSup>
                                    <m:sSupPr>
                                      <m:ctrlPr>
                                        <a:rPr lang="en-US" i="1">
                                          <a:latin typeface="Cambria Math" panose="02040503050406030204" pitchFamily="18" charset="0"/>
                                        </a:rPr>
                                      </m:ctrlPr>
                                    </m:sSupPr>
                                    <m:e>
                                      <m:r>
                                        <a:rPr lang="en-US" i="1">
                                          <a:latin typeface="Cambria Math"/>
                                        </a:rPr>
                                        <m:t>𝑒</m:t>
                                      </m:r>
                                    </m:e>
                                    <m:sup>
                                      <m:r>
                                        <a:rPr lang="en-US" i="1">
                                          <a:latin typeface="Cambria Math"/>
                                        </a:rPr>
                                        <m:t>−</m:t>
                                      </m:r>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𝑢</m:t>
                                          </m:r>
                                        </m:e>
                                        <m:sub>
                                          <m:r>
                                            <a:rPr lang="en-US" i="1">
                                              <a:latin typeface="Cambria Math"/>
                                            </a:rPr>
                                            <m:t>2</m:t>
                                          </m:r>
                                        </m:sub>
                                      </m:sSub>
                                    </m:sup>
                                  </m:sSup>
                                </m:e>
                              </m:nary>
                              <m:r>
                                <a:rPr lang="en-US" i="1">
                                  <a:latin typeface="Cambria Math"/>
                                </a:rPr>
                                <m:t> </m:t>
                              </m:r>
                              <m:r>
                                <a:rPr lang="en-US" i="1">
                                  <a:latin typeface="Cambria Math"/>
                                </a:rPr>
                                <m:t>𝑑</m:t>
                              </m:r>
                              <m:sSub>
                                <m:sSubPr>
                                  <m:ctrlPr>
                                    <a:rPr lang="en-US" i="1">
                                      <a:latin typeface="Cambria Math" panose="02040503050406030204" pitchFamily="18" charset="0"/>
                                    </a:rPr>
                                  </m:ctrlPr>
                                </m:sSubPr>
                                <m:e>
                                  <m:r>
                                    <a:rPr lang="en-US" i="1">
                                      <a:latin typeface="Cambria Math"/>
                                    </a:rPr>
                                    <m:t>𝑢</m:t>
                                  </m:r>
                                </m:e>
                                <m:sub>
                                  <m:r>
                                    <a:rPr lang="en-US" i="1">
                                      <a:latin typeface="Cambria Math"/>
                                    </a:rPr>
                                    <m:t>2</m:t>
                                  </m:r>
                                </m:sub>
                              </m:sSub>
                            </m:e>
                          </m:d>
                        </m:e>
                      </m:nary>
                      <m:r>
                        <a:rPr lang="en-US" i="1">
                          <a:latin typeface="Cambria Math"/>
                        </a:rPr>
                        <m:t>𝑑</m:t>
                      </m:r>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oMath>
                  </m:oMathPara>
                </a14:m>
                <a:endParaRPr lang="en-US"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r>
                        <a:rPr lang="en-US" i="1">
                          <a:latin typeface="Cambria Math"/>
                        </a:rPr>
                        <m:t>=</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nary>
                                <m:naryPr>
                                  <m:ctrlPr>
                                    <a:rPr lang="en-US" i="1">
                                      <a:latin typeface="Cambria Math" panose="02040503050406030204" pitchFamily="18" charset="0"/>
                                    </a:rPr>
                                  </m:ctrlPr>
                                </m:naryPr>
                                <m:sub>
                                  <m:r>
                                    <a:rPr lang="en-US" i="1">
                                      <a:latin typeface="Cambria Math"/>
                                    </a:rPr>
                                    <m:t>0</m:t>
                                  </m:r>
                                </m:sub>
                                <m:sup>
                                  <m:r>
                                    <a:rPr lang="en-US" i="1">
                                      <a:latin typeface="Cambria Math"/>
                                    </a:rPr>
                                    <m:t>∞</m:t>
                                  </m:r>
                                </m:sup>
                                <m:e>
                                  <m:sSup>
                                    <m:sSupPr>
                                      <m:ctrlPr>
                                        <a:rPr lang="en-US" i="1">
                                          <a:latin typeface="Cambria Math" panose="02040503050406030204" pitchFamily="18" charset="0"/>
                                        </a:rPr>
                                      </m:ctrlPr>
                                    </m:sSupPr>
                                    <m:e>
                                      <m:r>
                                        <a:rPr lang="en-US" i="1">
                                          <a:latin typeface="Cambria Math"/>
                                        </a:rPr>
                                        <m:t>𝑒</m:t>
                                      </m:r>
                                    </m:e>
                                    <m:sup>
                                      <m:r>
                                        <a:rPr lang="en-US" i="1">
                                          <a:latin typeface="Cambria Math"/>
                                        </a:rPr>
                                        <m:t>−</m:t>
                                      </m:r>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sup>
                                  </m:sSup>
                                </m:e>
                              </m:nary>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m:t>
                                  </m:r>
                                  <m:sSub>
                                    <m:sSubPr>
                                      <m:ctrlPr>
                                        <a:rPr lang="en-US" i="1">
                                          <a:latin typeface="Cambria Math" panose="02040503050406030204" pitchFamily="18" charset="0"/>
                                        </a:rPr>
                                      </m:ctrlPr>
                                    </m:sSubPr>
                                    <m:e>
                                      <m:r>
                                        <a:rPr lang="en-US" i="1">
                                          <a:latin typeface="Cambria Math"/>
                                        </a:rPr>
                                        <m:t>𝑢</m:t>
                                      </m:r>
                                    </m:e>
                                    <m:sub>
                                      <m:r>
                                        <a:rPr lang="en-US" i="1">
                                          <a:latin typeface="Cambria Math"/>
                                        </a:rPr>
                                        <m:t>2</m:t>
                                      </m:r>
                                    </m:sub>
                                  </m:sSub>
                                </m:sup>
                              </m:sSup>
                            </m:e>
                          </m:d>
                        </m:e>
                        <m:sub>
                          <m:r>
                            <a:rPr lang="en-US" i="1">
                              <a:latin typeface="Cambria Math"/>
                            </a:rPr>
                            <m:t>𝑜</m:t>
                          </m:r>
                        </m:sub>
                        <m:sup>
                          <m:r>
                            <a:rPr lang="en-US" i="1">
                              <a:latin typeface="Cambria Math"/>
                            </a:rPr>
                            <m:t>𝑥</m:t>
                          </m:r>
                          <m:sSub>
                            <m:sSubPr>
                              <m:ctrlPr>
                                <a:rPr lang="en-US" i="1">
                                  <a:latin typeface="Cambria Math" panose="02040503050406030204" pitchFamily="18" charset="0"/>
                                </a:rPr>
                              </m:ctrlPr>
                            </m:sSubPr>
                            <m:e>
                              <m:r>
                                <a:rPr lang="en-US" i="1">
                                  <a:latin typeface="Cambria Math"/>
                                </a:rPr>
                                <m:t>𝑢</m:t>
                              </m:r>
                            </m:e>
                            <m:sub>
                              <m:r>
                                <a:rPr lang="en-US" i="1">
                                  <a:latin typeface="Cambria Math"/>
                                </a:rPr>
                                <m:t>2</m:t>
                              </m:r>
                            </m:sub>
                          </m:sSub>
                        </m:sup>
                      </m:sSubSup>
                      <m:r>
                        <a:rPr lang="en-US" i="1">
                          <a:latin typeface="Cambria Math"/>
                        </a:rPr>
                        <m:t>)</m:t>
                      </m:r>
                      <m:r>
                        <a:rPr lang="en-US" i="1">
                          <a:latin typeface="Cambria Math"/>
                        </a:rPr>
                        <m:t>𝑑</m:t>
                      </m:r>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oMath>
                  </m:oMathPara>
                </a14:m>
                <a:endParaRPr lang="en-US"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r>
                        <a:rPr lang="en-US" i="1">
                          <a:latin typeface="Cambria Math"/>
                        </a:rPr>
                        <m:t>=</m:t>
                      </m:r>
                      <m:nary>
                        <m:naryPr>
                          <m:ctrlPr>
                            <a:rPr lang="en-US" i="1">
                              <a:latin typeface="Cambria Math" panose="02040503050406030204" pitchFamily="18" charset="0"/>
                            </a:rPr>
                          </m:ctrlPr>
                        </m:naryPr>
                        <m:sub>
                          <m:r>
                            <a:rPr lang="en-US" i="1">
                              <a:latin typeface="Cambria Math"/>
                            </a:rPr>
                            <m:t>0</m:t>
                          </m:r>
                        </m:sub>
                        <m:sup>
                          <m:r>
                            <a:rPr lang="en-US" i="1">
                              <a:latin typeface="Cambria Math"/>
                            </a:rPr>
                            <m:t>∞</m:t>
                          </m:r>
                        </m:sup>
                        <m:e>
                          <m:sSup>
                            <m:sSupPr>
                              <m:ctrlPr>
                                <a:rPr lang="en-US" i="1">
                                  <a:latin typeface="Cambria Math" panose="02040503050406030204" pitchFamily="18" charset="0"/>
                                </a:rPr>
                              </m:ctrlPr>
                            </m:sSupPr>
                            <m:e>
                              <m:r>
                                <a:rPr lang="en-US" i="1">
                                  <a:latin typeface="Cambria Math"/>
                                </a:rPr>
                                <m:t>𝑒</m:t>
                              </m:r>
                            </m:e>
                            <m:sup>
                              <m:r>
                                <a:rPr lang="en-US" i="1">
                                  <a:latin typeface="Cambria Math"/>
                                </a:rPr>
                                <m:t>−</m:t>
                              </m:r>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sup>
                          </m:sSup>
                        </m:e>
                      </m:nary>
                      <m:d>
                        <m:dPr>
                          <m:ctrlPr>
                            <a:rPr lang="en-US" i="1">
                              <a:latin typeface="Cambria Math" panose="02040503050406030204" pitchFamily="18" charset="0"/>
                            </a:rPr>
                          </m:ctrlPr>
                        </m:dPr>
                        <m:e>
                          <m:r>
                            <a:rPr lang="en-US" i="1">
                              <a:latin typeface="Cambria Math"/>
                            </a:rPr>
                            <m:t>1−</m:t>
                          </m:r>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rPr>
                                <m:t>𝑥</m:t>
                              </m:r>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sup>
                          </m:sSup>
                        </m:e>
                      </m:d>
                      <m:r>
                        <a:rPr lang="en-US" i="1">
                          <a:latin typeface="Cambria Math"/>
                        </a:rPr>
                        <m:t>𝑑</m:t>
                      </m:r>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oMath>
                  </m:oMathPara>
                </a14:m>
                <a:endParaRPr lang="en-US"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r>
                        <a:rPr lang="en-US" i="1">
                          <a:latin typeface="Cambria Math"/>
                        </a:rPr>
                        <m:t>=1−</m:t>
                      </m:r>
                      <m:nary>
                        <m:naryPr>
                          <m:ctrlPr>
                            <a:rPr lang="en-US" i="1">
                              <a:latin typeface="Cambria Math" panose="02040503050406030204" pitchFamily="18" charset="0"/>
                            </a:rPr>
                          </m:ctrlPr>
                        </m:naryPr>
                        <m:sub>
                          <m:r>
                            <a:rPr lang="en-US" i="1">
                              <a:latin typeface="Cambria Math"/>
                            </a:rPr>
                            <m:t>0</m:t>
                          </m:r>
                        </m:sub>
                        <m:sup>
                          <m:r>
                            <a:rPr lang="en-US" i="1">
                              <a:latin typeface="Cambria Math"/>
                            </a:rPr>
                            <m:t>∞</m:t>
                          </m:r>
                        </m:sup>
                        <m:e>
                          <m:sSup>
                            <m:sSupPr>
                              <m:ctrlPr>
                                <a:rPr lang="en-US" i="1">
                                  <a:latin typeface="Cambria Math" panose="02040503050406030204" pitchFamily="18" charset="0"/>
                                </a:rPr>
                              </m:ctrlPr>
                            </m:sSupPr>
                            <m:e>
                              <m:r>
                                <a:rPr lang="en-US" i="1">
                                  <a:latin typeface="Cambria Math"/>
                                </a:rPr>
                                <m:t>𝑒</m:t>
                              </m:r>
                            </m:e>
                            <m:sup>
                              <m:r>
                                <a:rPr lang="en-US" i="1">
                                  <a:latin typeface="Cambria Math"/>
                                </a:rPr>
                                <m:t>−</m:t>
                              </m:r>
                              <m:sSub>
                                <m:sSubPr>
                                  <m:ctrlPr>
                                    <a:rPr lang="en-US" i="1">
                                      <a:latin typeface="Cambria Math" panose="02040503050406030204" pitchFamily="18" charset="0"/>
                                    </a:rPr>
                                  </m:ctrlPr>
                                </m:sSubPr>
                                <m:e>
                                  <m:r>
                                    <a:rPr lang="en-US" i="1">
                                      <a:latin typeface="Cambria Math"/>
                                    </a:rPr>
                                    <m:t>(1+</m:t>
                                  </m:r>
                                  <m:r>
                                    <a:rPr lang="en-US" i="1">
                                      <a:latin typeface="Cambria Math"/>
                                    </a:rPr>
                                    <m:t>𝑥</m:t>
                                  </m:r>
                                  <m:r>
                                    <a:rPr lang="en-US" i="1">
                                      <a:latin typeface="Cambria Math"/>
                                    </a:rPr>
                                    <m:t>)</m:t>
                                  </m:r>
                                  <m:r>
                                    <a:rPr lang="en-US" i="1">
                                      <a:latin typeface="Cambria Math"/>
                                    </a:rPr>
                                    <m:t>𝑢</m:t>
                                  </m:r>
                                </m:e>
                                <m:sub>
                                  <m:r>
                                    <a:rPr lang="en-US" i="1">
                                      <a:latin typeface="Cambria Math"/>
                                    </a:rPr>
                                    <m:t>1</m:t>
                                  </m:r>
                                </m:sub>
                              </m:sSub>
                            </m:sup>
                          </m:sSup>
                        </m:e>
                      </m:nary>
                      <m:r>
                        <a:rPr lang="en-US" i="1">
                          <a:latin typeface="Cambria Math"/>
                        </a:rPr>
                        <m:t>𝑑</m:t>
                      </m:r>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oMath>
                  </m:oMathPara>
                </a14:m>
                <a:endParaRPr lang="en-US"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r>
                        <a:rPr lang="en-US" i="1">
                          <a:latin typeface="Cambria Math"/>
                        </a:rPr>
                        <m:t>=1+</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𝑒</m:t>
                                          </m:r>
                                        </m:e>
                                        <m:sup>
                                          <m:r>
                                            <a:rPr lang="en-US" i="1">
                                              <a:latin typeface="Cambria Math"/>
                                            </a:rPr>
                                            <m:t>−</m:t>
                                          </m:r>
                                          <m:d>
                                            <m:dPr>
                                              <m:ctrlPr>
                                                <a:rPr lang="en-US" i="1">
                                                  <a:latin typeface="Cambria Math" panose="02040503050406030204" pitchFamily="18" charset="0"/>
                                                </a:rPr>
                                              </m:ctrlPr>
                                            </m:dPr>
                                            <m:e>
                                              <m:r>
                                                <a:rPr lang="en-US" i="1">
                                                  <a:latin typeface="Cambria Math"/>
                                                </a:rPr>
                                                <m:t>1+</m:t>
                                              </m:r>
                                              <m:r>
                                                <a:rPr lang="en-US" i="1">
                                                  <a:latin typeface="Cambria Math"/>
                                                </a:rPr>
                                                <m:t>𝑥</m:t>
                                              </m:r>
                                            </m:e>
                                          </m:d>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sup>
                                      </m:sSup>
                                    </m:num>
                                    <m:den>
                                      <m:r>
                                        <a:rPr lang="en-US" i="1">
                                          <a:latin typeface="Cambria Math"/>
                                        </a:rPr>
                                        <m:t>1+</m:t>
                                      </m:r>
                                      <m:r>
                                        <a:rPr lang="en-US" i="1">
                                          <a:latin typeface="Cambria Math"/>
                                        </a:rPr>
                                        <m:t>𝑥</m:t>
                                      </m:r>
                                    </m:den>
                                  </m:f>
                                </m:e>
                              </m:d>
                            </m:e>
                          </m:d>
                        </m:e>
                        <m:sub>
                          <m:r>
                            <a:rPr lang="en-US" i="1">
                              <a:latin typeface="Cambria Math"/>
                            </a:rPr>
                            <m:t>0</m:t>
                          </m:r>
                        </m:sub>
                        <m:sup>
                          <m:r>
                            <a:rPr lang="en-US" i="1">
                              <a:latin typeface="Cambria Math"/>
                            </a:rPr>
                            <m:t>∞</m:t>
                          </m:r>
                        </m:sup>
                      </m:sSubSup>
                    </m:oMath>
                  </m:oMathPara>
                </a14:m>
                <a:endParaRPr lang="en-US" dirty="0">
                  <a:latin typeface="Gill Sans MT" panose="020B0502020104020203" pitchFamily="34" charset="0"/>
                </a:endParaRPr>
              </a:p>
              <a:p>
                <a:pPr/>
                <a14:m>
                  <m:oMathPara xmlns:m="http://schemas.openxmlformats.org/officeDocument/2006/math">
                    <m:oMathParaPr>
                      <m:jc m:val="centerGroup"/>
                    </m:oMathParaPr>
                    <m:oMath xmlns:m="http://schemas.openxmlformats.org/officeDocument/2006/math">
                      <m:r>
                        <a:rPr lang="en-US" i="1">
                          <a:latin typeface="Cambria Math"/>
                        </a:rPr>
                        <m:t>=1+</m:t>
                      </m:r>
                      <m:d>
                        <m:dPr>
                          <m:ctrlPr>
                            <a:rPr lang="en-US" i="1">
                              <a:latin typeface="Cambria Math" panose="02040503050406030204" pitchFamily="18" charset="0"/>
                            </a:rPr>
                          </m:ctrlPr>
                        </m:dPr>
                        <m:e>
                          <m:r>
                            <a:rPr lang="en-US" i="1">
                              <a:latin typeface="Cambria Math"/>
                            </a:rPr>
                            <m:t>0−</m:t>
                          </m:r>
                          <m:f>
                            <m:fPr>
                              <m:ctrlPr>
                                <a:rPr lang="en-US" i="1">
                                  <a:latin typeface="Cambria Math" panose="02040503050406030204" pitchFamily="18" charset="0"/>
                                </a:rPr>
                              </m:ctrlPr>
                            </m:fPr>
                            <m:num>
                              <m:r>
                                <a:rPr lang="en-US" i="1">
                                  <a:latin typeface="Cambria Math"/>
                                </a:rPr>
                                <m:t>1</m:t>
                              </m:r>
                            </m:num>
                            <m:den>
                              <m:r>
                                <a:rPr lang="en-US" i="1">
                                  <a:latin typeface="Cambria Math"/>
                                </a:rPr>
                                <m:t>1+</m:t>
                              </m:r>
                              <m:r>
                                <a:rPr lang="en-US" i="1">
                                  <a:latin typeface="Cambria Math"/>
                                </a:rPr>
                                <m:t>𝑥</m:t>
                              </m:r>
                            </m:den>
                          </m:f>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m:t>
                          </m:r>
                        </m:num>
                        <m:den>
                          <m:r>
                            <a:rPr lang="en-US" b="0" i="1" smtClean="0">
                              <a:latin typeface="Cambria Math"/>
                            </a:rPr>
                            <m:t>1+</m:t>
                          </m:r>
                          <m:r>
                            <a:rPr lang="en-US" b="0" i="1" smtClean="0">
                              <a:latin typeface="Cambria Math"/>
                            </a:rPr>
                            <m:t>𝑥</m:t>
                          </m:r>
                        </m:den>
                      </m:f>
                      <m:r>
                        <a:rPr lang="en-US" b="0" i="1" smtClean="0">
                          <a:latin typeface="Cambria Math"/>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a:rPr>
                                <m:t>𝑒</m:t>
                              </m:r>
                            </m:e>
                            <m:sup>
                              <m:sSub>
                                <m:sSubPr>
                                  <m:ctrlPr>
                                    <a:rPr lang="en-US" b="0" i="1" smtClean="0">
                                      <a:latin typeface="Cambria Math" panose="02040503050406030204" pitchFamily="18" charset="0"/>
                                    </a:rPr>
                                  </m:ctrlPr>
                                </m:sSubPr>
                                <m:e>
                                  <m:r>
                                    <a:rPr lang="en-US" b="0" i="1" smtClean="0">
                                      <a:latin typeface="Cambria Math"/>
                                    </a:rPr>
                                    <m:t>𝛿</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𝛿</m:t>
                                  </m:r>
                                </m:e>
                                <m:sub>
                                  <m:r>
                                    <a:rPr lang="en-US" b="0" i="1" smtClean="0">
                                      <a:latin typeface="Cambria Math"/>
                                    </a:rPr>
                                    <m:t>1</m:t>
                                  </m:r>
                                  <m:r>
                                    <a:rPr lang="en-US" b="0" i="1" smtClean="0">
                                      <a:latin typeface="Cambria Math"/>
                                    </a:rPr>
                                    <m:t>𝑖</m:t>
                                  </m:r>
                                </m:sub>
                              </m:sSub>
                            </m:sup>
                          </m:sSup>
                        </m:num>
                        <m:den>
                          <m:r>
                            <a:rPr lang="en-US" b="0" i="1" smtClean="0">
                              <a:latin typeface="Cambria Math"/>
                            </a:rPr>
                            <m:t>1+</m:t>
                          </m:r>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𝛿</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1</m:t>
                                  </m:r>
                                  <m:r>
                                    <a:rPr lang="en-US" i="1">
                                      <a:latin typeface="Cambria Math"/>
                                    </a:rPr>
                                    <m:t>𝑖</m:t>
                                  </m:r>
                                </m:sub>
                              </m:sSub>
                            </m:sup>
                          </m:sSup>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i="1">
                              <a:latin typeface="Cambria Math"/>
                            </a:rPr>
                            <m:t>1+</m:t>
                          </m:r>
                          <m:sSup>
                            <m:sSupPr>
                              <m:ctrlPr>
                                <a:rPr lang="en-US" i="1">
                                  <a:latin typeface="Cambria Math" panose="02040503050406030204" pitchFamily="18" charset="0"/>
                                </a:rPr>
                              </m:ctrlPr>
                            </m:sSupPr>
                            <m:e>
                              <m:r>
                                <a:rPr lang="en-US" i="1">
                                  <a:latin typeface="Cambria Math"/>
                                </a:rPr>
                                <m:t>𝑒</m:t>
                              </m:r>
                            </m:e>
                            <m:sup>
                              <m:r>
                                <a:rPr lang="en-US" i="1">
                                  <a:latin typeface="Cambria Math"/>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𝛿</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1</m:t>
                                      </m:r>
                                      <m:r>
                                        <a:rPr lang="en-US" i="1">
                                          <a:latin typeface="Cambria Math"/>
                                        </a:rPr>
                                        <m:t>𝑖</m:t>
                                      </m:r>
                                    </m:sub>
                                  </m:sSub>
                                </m:e>
                              </m:d>
                            </m:sup>
                          </m:sSup>
                        </m:den>
                      </m:f>
                      <m:r>
                        <a:rPr lang="en-US" b="0" i="1" smtClean="0">
                          <a:latin typeface="Cambria Math"/>
                        </a:rPr>
                        <m:t>=</m:t>
                      </m:r>
                      <m:r>
                        <a:rPr lang="en-US" b="0" i="1" smtClean="0">
                          <a:latin typeface="Cambria Math"/>
                        </a:rPr>
                        <m:t>𝐹</m:t>
                      </m:r>
                      <m:d>
                        <m:dPr>
                          <m:ctrlPr>
                            <a:rPr lang="en-US" b="0"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𝛿</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𝛿</m:t>
                              </m:r>
                            </m:e>
                            <m:sub>
                              <m:r>
                                <a:rPr lang="en-US" i="1">
                                  <a:latin typeface="Cambria Math"/>
                                </a:rPr>
                                <m:t>1</m:t>
                              </m:r>
                              <m:r>
                                <a:rPr lang="en-US" i="1">
                                  <a:latin typeface="Cambria Math"/>
                                </a:rPr>
                                <m:t>𝑖</m:t>
                              </m:r>
                            </m:sub>
                          </m:sSub>
                        </m:e>
                      </m:d>
                      <m:r>
                        <a:rPr lang="en-US" b="0" i="1" smtClean="0">
                          <a:latin typeface="Cambria Math"/>
                        </a:rPr>
                        <m:t>=</m:t>
                      </m:r>
                      <m:r>
                        <a:rPr lang="en-US" b="0" i="1" smtClean="0">
                          <a:latin typeface="Cambria Math"/>
                        </a:rPr>
                        <m:t>𝜋</m:t>
                      </m:r>
                    </m:oMath>
                  </m:oMathPara>
                </a14:m>
                <a:endParaRPr lang="en-US" dirty="0">
                  <a:latin typeface="Gill Sans MT" panose="020B0502020104020203" pitchFamily="34" charset="0"/>
                </a:endParaRPr>
              </a:p>
              <a:p>
                <a:endParaRPr lang="en-US" dirty="0">
                  <a:latin typeface="Gill Sans MT" panose="020B0502020104020203"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 y="297128"/>
                <a:ext cx="8305800" cy="6256072"/>
              </a:xfrm>
              <a:prstGeom prst="rect">
                <a:avLst/>
              </a:prstGeom>
              <a:blipFill rotWithShape="1">
                <a:blip r:embed="rId2"/>
                <a:stretch>
                  <a:fillRect l="-587" t="-48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49</a:t>
            </a:fld>
            <a:endParaRPr lang="en-US">
              <a:latin typeface="Gill Sans MT" panose="020B0502020104020203" pitchFamily="34" charset="0"/>
            </a:endParaRPr>
          </a:p>
        </p:txBody>
      </p:sp>
      <p:sp>
        <p:nvSpPr>
          <p:cNvPr id="2" name="Rectangle 1"/>
          <p:cNvSpPr/>
          <p:nvPr/>
        </p:nvSpPr>
        <p:spPr>
          <a:xfrm>
            <a:off x="304800" y="6248392"/>
            <a:ext cx="2871235" cy="307777"/>
          </a:xfrm>
          <a:prstGeom prst="rect">
            <a:avLst/>
          </a:prstGeom>
        </p:spPr>
        <p:txBody>
          <a:bodyPr wrap="none">
            <a:spAutoFit/>
          </a:bodyPr>
          <a:lstStyle/>
          <a:p>
            <a:r>
              <a:rPr lang="en-US" sz="1400" b="1" cap="all" dirty="0" smtClean="0">
                <a:latin typeface="Gill Sans MT" panose="020B0502020104020203" pitchFamily="34" charset="0"/>
                <a:hlinkClick r:id="rId3" action="ppaction://hlinksldjump"/>
              </a:rPr>
              <a:t>Back to data generation</a:t>
            </a:r>
            <a:endParaRPr lang="en-US" sz="1400" dirty="0">
              <a:latin typeface="Gill Sans MT" panose="020B0502020104020203" pitchFamily="34" charset="0"/>
            </a:endParaRPr>
          </a:p>
        </p:txBody>
      </p:sp>
      <p:sp>
        <p:nvSpPr>
          <p:cNvPr id="6" name="Rectangle 5"/>
          <p:cNvSpPr/>
          <p:nvPr/>
        </p:nvSpPr>
        <p:spPr>
          <a:xfrm>
            <a:off x="1998956" y="878888"/>
            <a:ext cx="12954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13467" y="5741223"/>
            <a:ext cx="113802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90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dirty="0" smtClean="0">
                <a:solidFill>
                  <a:srgbClr val="0000FF"/>
                </a:solidFill>
                <a:latin typeface="Gill Sans MT" panose="020B0502020104020203" pitchFamily="34" charset="0"/>
              </a:rPr>
              <a:t>Introduction</a:t>
            </a:r>
            <a:endParaRPr lang="en-US" dirty="0">
              <a:solidFill>
                <a:srgbClr val="0000FF"/>
              </a:solidFill>
            </a:endParaRPr>
          </a:p>
        </p:txBody>
      </p:sp>
      <p:sp>
        <p:nvSpPr>
          <p:cNvPr id="3" name="Content Placeholder 2"/>
          <p:cNvSpPr>
            <a:spLocks noGrp="1"/>
          </p:cNvSpPr>
          <p:nvPr>
            <p:ph idx="1"/>
          </p:nvPr>
        </p:nvSpPr>
        <p:spPr>
          <a:xfrm>
            <a:off x="457200" y="1143000"/>
            <a:ext cx="8229600" cy="5334000"/>
          </a:xfrm>
        </p:spPr>
        <p:txBody>
          <a:bodyPr>
            <a:noAutofit/>
          </a:bodyPr>
          <a:lstStyle/>
          <a:p>
            <a:pPr marL="0" indent="0">
              <a:buNone/>
            </a:pPr>
            <a:r>
              <a:rPr lang="en-US" dirty="0">
                <a:solidFill>
                  <a:schemeClr val="bg1">
                    <a:lumMod val="75000"/>
                  </a:schemeClr>
                </a:solidFill>
              </a:rPr>
              <a:t>Linear models – advantages and disadvantages</a:t>
            </a:r>
          </a:p>
          <a:p>
            <a:pPr marL="0" indent="0">
              <a:buNone/>
            </a:pPr>
            <a:r>
              <a:rPr lang="en-US" dirty="0">
                <a:solidFill>
                  <a:schemeClr val="bg1">
                    <a:lumMod val="75000"/>
                  </a:schemeClr>
                </a:solidFill>
              </a:rPr>
              <a:t>Nonparametric statistical methods</a:t>
            </a:r>
          </a:p>
          <a:p>
            <a:pPr lvl="1"/>
            <a:r>
              <a:rPr lang="en-US" dirty="0">
                <a:solidFill>
                  <a:schemeClr val="bg1">
                    <a:lumMod val="75000"/>
                  </a:schemeClr>
                </a:solidFill>
              </a:rPr>
              <a:t>Wilcoxon-Mann-Whitney test</a:t>
            </a:r>
          </a:p>
          <a:p>
            <a:pPr lvl="2"/>
            <a:r>
              <a:rPr lang="en-US" dirty="0">
                <a:solidFill>
                  <a:schemeClr val="bg1">
                    <a:lumMod val="75000"/>
                  </a:schemeClr>
                </a:solidFill>
              </a:rPr>
              <a:t>Two sample t-test for non-normal data</a:t>
            </a:r>
          </a:p>
          <a:p>
            <a:pPr lvl="2"/>
            <a:r>
              <a:rPr lang="en-US" dirty="0">
                <a:solidFill>
                  <a:schemeClr val="bg1">
                    <a:lumMod val="75000"/>
                  </a:schemeClr>
                </a:solidFill>
              </a:rPr>
              <a:t>Cannot adjust for any covariates</a:t>
            </a:r>
          </a:p>
          <a:p>
            <a:pPr lvl="2"/>
            <a:endParaRPr lang="en-US" sz="1600" dirty="0" smtClean="0">
              <a:solidFill>
                <a:schemeClr val="bg1">
                  <a:lumMod val="65000"/>
                </a:schemeClr>
              </a:solidFill>
            </a:endParaRPr>
          </a:p>
          <a:p>
            <a:pPr lvl="1"/>
            <a:r>
              <a:rPr lang="en-US" dirty="0" smtClean="0"/>
              <a:t>Van </a:t>
            </a:r>
            <a:r>
              <a:rPr lang="en-US" dirty="0" err="1" smtClean="0"/>
              <a:t>Elteren</a:t>
            </a:r>
            <a:r>
              <a:rPr lang="en-US" dirty="0" smtClean="0"/>
              <a:t> test (stratified version of Wilcoxon rank sum)</a:t>
            </a:r>
          </a:p>
          <a:p>
            <a:pPr lvl="2"/>
            <a:r>
              <a:rPr lang="en-US" dirty="0" smtClean="0"/>
              <a:t>When stratum effect exists, </a:t>
            </a:r>
            <a:r>
              <a:rPr lang="en-US" smtClean="0"/>
              <a:t>this </a:t>
            </a:r>
            <a:r>
              <a:rPr lang="en-US" smtClean="0"/>
              <a:t>can be </a:t>
            </a:r>
            <a:r>
              <a:rPr lang="en-US" dirty="0" smtClean="0"/>
              <a:t>used to compare two groups adjusting for stratum effect.</a:t>
            </a:r>
          </a:p>
          <a:p>
            <a:pPr lvl="2"/>
            <a:r>
              <a:rPr lang="en-US" dirty="0" smtClean="0"/>
              <a:t>However, no longer useful for more complex scenarios</a:t>
            </a:r>
          </a:p>
          <a:p>
            <a:pPr lvl="3"/>
            <a:r>
              <a:rPr lang="en-US" sz="2800" dirty="0" smtClean="0"/>
              <a:t>Cannot handle interaction</a:t>
            </a:r>
          </a:p>
        </p:txBody>
      </p:sp>
      <p:sp>
        <p:nvSpPr>
          <p:cNvPr id="5" name="Slide Number Placeholder 4"/>
          <p:cNvSpPr>
            <a:spLocks noGrp="1"/>
          </p:cNvSpPr>
          <p:nvPr>
            <p:ph type="sldNum" sz="quarter" idx="12"/>
          </p:nvPr>
        </p:nvSpPr>
        <p:spPr/>
        <p:txBody>
          <a:bodyPr/>
          <a:lstStyle/>
          <a:p>
            <a:fld id="{51488D93-C9B8-4DF8-BE85-A0010D189062}" type="slidenum">
              <a:rPr lang="en-US" smtClean="0"/>
              <a:t>5</a:t>
            </a:fld>
            <a:endParaRPr lang="en-US"/>
          </a:p>
        </p:txBody>
      </p:sp>
    </p:spTree>
    <p:extLst>
      <p:ext uri="{BB962C8B-B14F-4D97-AF65-F5344CB8AC3E}">
        <p14:creationId xmlns:p14="http://schemas.microsoft.com/office/powerpoint/2010/main" val="2218152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28600"/>
            <a:ext cx="8305800" cy="646331"/>
          </a:xfrm>
          <a:prstGeom prst="rect">
            <a:avLst/>
          </a:prstGeom>
        </p:spPr>
        <p:txBody>
          <a:bodyPr wrap="square">
            <a:spAutoFit/>
          </a:bodyPr>
          <a:lstStyle/>
          <a:p>
            <a:r>
              <a:rPr lang="en-US" b="1" cap="all" dirty="0" smtClean="0">
                <a:latin typeface="Gill Sans MT" panose="020B0502020104020203" pitchFamily="34" charset="0"/>
              </a:rPr>
              <a:t>Compare </a:t>
            </a:r>
            <a:r>
              <a:rPr lang="en-US" b="1" cap="all" dirty="0" err="1" smtClean="0">
                <a:latin typeface="Gill Sans MT" panose="020B0502020104020203" pitchFamily="34" charset="0"/>
              </a:rPr>
              <a:t>zhang</a:t>
            </a:r>
            <a:r>
              <a:rPr lang="en-US" b="1" cap="all" dirty="0" smtClean="0">
                <a:latin typeface="Gill Sans MT" panose="020B0502020104020203" pitchFamily="34" charset="0"/>
              </a:rPr>
              <a:t> et al. (2011) &amp; Dodd and </a:t>
            </a:r>
            <a:r>
              <a:rPr lang="en-US" b="1" cap="all" dirty="0" err="1" smtClean="0">
                <a:latin typeface="Gill Sans MT" panose="020B0502020104020203" pitchFamily="34" charset="0"/>
              </a:rPr>
              <a:t>pepe</a:t>
            </a:r>
            <a:r>
              <a:rPr lang="en-US" b="1" cap="all" dirty="0" smtClean="0">
                <a:latin typeface="Gill Sans MT" panose="020B0502020104020203" pitchFamily="34" charset="0"/>
              </a:rPr>
              <a:t> (2003)</a:t>
            </a:r>
          </a:p>
          <a:p>
            <a:endParaRPr lang="en-US" dirty="0">
              <a:latin typeface="Gill Sans MT" panose="020B0502020104020203" pitchFamily="34" charset="0"/>
            </a:endParaRPr>
          </a:p>
        </p:txBody>
      </p:sp>
      <p:sp>
        <p:nvSpPr>
          <p:cNvPr id="3" name="Slide Number Placeholder 2"/>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50</a:t>
            </a:fld>
            <a:endParaRPr lang="en-US">
              <a:latin typeface="Gill Sans MT" panose="020B0502020104020203" pitchFamily="34" charset="0"/>
            </a:endParaRPr>
          </a:p>
        </p:txBody>
      </p:sp>
      <p:pic>
        <p:nvPicPr>
          <p:cNvPr id="1026" name="Picture 2" descr="C:\Users\sbohora\AppData\Local\Microsoft\Windows\Temporary Internet Files\Content.Outlook\6X4U9Y8F\Zhang et al  metho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4193881" cy="5943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196" y="609600"/>
            <a:ext cx="2860004"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3402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488D93-C9B8-4DF8-BE85-A0010D189062}" type="slidenum">
              <a:rPr lang="en-US" smtClean="0">
                <a:latin typeface="Gill Sans MT" panose="020B0502020104020203" pitchFamily="34" charset="0"/>
              </a:rPr>
              <a:t>51</a:t>
            </a:fld>
            <a:endParaRPr lang="en-US">
              <a:latin typeface="Gill Sans MT" panose="020B0502020104020203" pitchFamily="34"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09601"/>
            <a:ext cx="49530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57200" y="228600"/>
            <a:ext cx="8305800" cy="646331"/>
          </a:xfrm>
          <a:prstGeom prst="rect">
            <a:avLst/>
          </a:prstGeom>
        </p:spPr>
        <p:txBody>
          <a:bodyPr wrap="square">
            <a:spAutoFit/>
          </a:bodyPr>
          <a:lstStyle/>
          <a:p>
            <a:r>
              <a:rPr lang="en-US" b="1" cap="all" dirty="0" smtClean="0">
                <a:latin typeface="Gill Sans MT" panose="020B0502020104020203" pitchFamily="34" charset="0"/>
              </a:rPr>
              <a:t>Compare </a:t>
            </a:r>
            <a:r>
              <a:rPr lang="en-US" b="1" cap="all" dirty="0" err="1" smtClean="0">
                <a:latin typeface="Gill Sans MT" panose="020B0502020104020203" pitchFamily="34" charset="0"/>
              </a:rPr>
              <a:t>zhang</a:t>
            </a:r>
            <a:r>
              <a:rPr lang="en-US" b="1" cap="all" dirty="0" smtClean="0">
                <a:latin typeface="Gill Sans MT" panose="020B0502020104020203" pitchFamily="34" charset="0"/>
              </a:rPr>
              <a:t> et al. (2011) &amp; Dodd and </a:t>
            </a:r>
            <a:r>
              <a:rPr lang="en-US" b="1" cap="all" dirty="0" err="1" smtClean="0">
                <a:latin typeface="Gill Sans MT" panose="020B0502020104020203" pitchFamily="34" charset="0"/>
              </a:rPr>
              <a:t>pepe</a:t>
            </a:r>
            <a:r>
              <a:rPr lang="en-US" b="1" cap="all" dirty="0" smtClean="0">
                <a:latin typeface="Gill Sans MT" panose="020B0502020104020203" pitchFamily="34" charset="0"/>
              </a:rPr>
              <a:t> (2003)</a:t>
            </a:r>
          </a:p>
          <a:p>
            <a:endParaRPr lang="en-US" dirty="0">
              <a:latin typeface="Gill Sans MT" panose="020B0502020104020203" pitchFamily="34" charset="0"/>
            </a:endParaRPr>
          </a:p>
        </p:txBody>
      </p:sp>
    </p:spTree>
    <p:extLst>
      <p:ext uri="{BB962C8B-B14F-4D97-AF65-F5344CB8AC3E}">
        <p14:creationId xmlns:p14="http://schemas.microsoft.com/office/powerpoint/2010/main" val="3298165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sz="4000" dirty="0">
                <a:solidFill>
                  <a:srgbClr val="0000FF"/>
                </a:solidFill>
                <a:latin typeface="Gill Sans MT" panose="020B0502020104020203" pitchFamily="34" charset="0"/>
              </a:rPr>
              <a:t>Introduction contd.</a:t>
            </a:r>
          </a:p>
        </p:txBody>
      </p:sp>
      <p:sp>
        <p:nvSpPr>
          <p:cNvPr id="3" name="Content Placeholder 2"/>
          <p:cNvSpPr>
            <a:spLocks noGrp="1"/>
          </p:cNvSpPr>
          <p:nvPr>
            <p:ph idx="1"/>
          </p:nvPr>
        </p:nvSpPr>
        <p:spPr>
          <a:xfrm>
            <a:off x="457200" y="1249362"/>
            <a:ext cx="8229600" cy="4525963"/>
          </a:xfrm>
        </p:spPr>
        <p:txBody>
          <a:bodyPr>
            <a:normAutofit/>
          </a:bodyPr>
          <a:lstStyle/>
          <a:p>
            <a:pPr marL="0" indent="0">
              <a:buNone/>
            </a:pPr>
            <a:r>
              <a:rPr lang="en-US" sz="2800" dirty="0" smtClean="0">
                <a:latin typeface="Gill Sans MT" panose="020B0502020104020203" pitchFamily="34" charset="0"/>
              </a:rPr>
              <a:t>In Clinical Trials, </a:t>
            </a:r>
            <a:r>
              <a:rPr lang="en-US" sz="2800" dirty="0">
                <a:latin typeface="Gill Sans MT" panose="020B0502020104020203" pitchFamily="34" charset="0"/>
              </a:rPr>
              <a:t>adjusting for covariates </a:t>
            </a:r>
            <a:r>
              <a:rPr lang="en-US" sz="2800" dirty="0" smtClean="0">
                <a:latin typeface="Gill Sans MT" panose="020B0502020104020203" pitchFamily="34" charset="0"/>
              </a:rPr>
              <a:t>important for the </a:t>
            </a:r>
            <a:r>
              <a:rPr lang="en-US" sz="2800" dirty="0">
                <a:latin typeface="Gill Sans MT" panose="020B0502020104020203" pitchFamily="34" charset="0"/>
              </a:rPr>
              <a:t>precision of the treatment comparisons and for effect modification </a:t>
            </a:r>
            <a:endParaRPr lang="en-US" sz="2800" dirty="0" smtClean="0">
              <a:latin typeface="Gill Sans MT" panose="020B0502020104020203" pitchFamily="34" charset="0"/>
            </a:endParaRPr>
          </a:p>
          <a:p>
            <a:endParaRPr lang="en-US" sz="2800" dirty="0" smtClean="0">
              <a:latin typeface="Gill Sans MT" panose="020B0502020104020203" pitchFamily="34" charset="0"/>
            </a:endParaRPr>
          </a:p>
          <a:p>
            <a:endParaRPr lang="en-US" sz="2800" dirty="0" smtClean="0">
              <a:solidFill>
                <a:schemeClr val="bg1">
                  <a:lumMod val="65000"/>
                </a:schemeClr>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t>6</a:t>
            </a:fld>
            <a:endParaRPr lang="en-US"/>
          </a:p>
        </p:txBody>
      </p:sp>
    </p:spTree>
    <p:extLst>
      <p:ext uri="{BB962C8B-B14F-4D97-AF65-F5344CB8AC3E}">
        <p14:creationId xmlns:p14="http://schemas.microsoft.com/office/powerpoint/2010/main" val="297526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dirty="0">
                <a:solidFill>
                  <a:srgbClr val="0000FF"/>
                </a:solidFill>
                <a:latin typeface="Gill Sans MT" panose="020B0502020104020203" pitchFamily="34" charset="0"/>
              </a:rPr>
              <a:t>Introduction contd.</a:t>
            </a:r>
          </a:p>
        </p:txBody>
      </p:sp>
      <p:sp>
        <p:nvSpPr>
          <p:cNvPr id="3" name="Content Placeholder 2"/>
          <p:cNvSpPr>
            <a:spLocks noGrp="1"/>
          </p:cNvSpPr>
          <p:nvPr>
            <p:ph idx="1"/>
          </p:nvPr>
        </p:nvSpPr>
        <p:spPr>
          <a:xfrm>
            <a:off x="381000" y="914400"/>
            <a:ext cx="8534400" cy="5715000"/>
          </a:xfrm>
        </p:spPr>
        <p:txBody>
          <a:bodyPr>
            <a:noAutofit/>
          </a:bodyPr>
          <a:lstStyle/>
          <a:p>
            <a:pPr marL="0" indent="0">
              <a:buNone/>
            </a:pPr>
            <a:r>
              <a:rPr lang="en-US" sz="2400" dirty="0" smtClean="0">
                <a:solidFill>
                  <a:schemeClr val="bg1">
                    <a:lumMod val="65000"/>
                  </a:schemeClr>
                </a:solidFill>
                <a:latin typeface="Gill Sans MT" panose="020B0502020104020203" pitchFamily="34" charset="0"/>
              </a:rPr>
              <a:t>In Clinical Trials, </a:t>
            </a:r>
            <a:r>
              <a:rPr lang="en-US" sz="2400" dirty="0">
                <a:solidFill>
                  <a:schemeClr val="bg1">
                    <a:lumMod val="65000"/>
                  </a:schemeClr>
                </a:solidFill>
                <a:latin typeface="Gill Sans MT" panose="020B0502020104020203" pitchFamily="34" charset="0"/>
              </a:rPr>
              <a:t>adjusting for covariates </a:t>
            </a:r>
            <a:r>
              <a:rPr lang="en-US" sz="2400" dirty="0" smtClean="0">
                <a:solidFill>
                  <a:schemeClr val="bg1">
                    <a:lumMod val="65000"/>
                  </a:schemeClr>
                </a:solidFill>
                <a:latin typeface="Gill Sans MT" panose="020B0502020104020203" pitchFamily="34" charset="0"/>
              </a:rPr>
              <a:t>important for the </a:t>
            </a:r>
            <a:r>
              <a:rPr lang="en-US" sz="2400" dirty="0">
                <a:solidFill>
                  <a:schemeClr val="bg1">
                    <a:lumMod val="65000"/>
                  </a:schemeClr>
                </a:solidFill>
                <a:latin typeface="Gill Sans MT" panose="020B0502020104020203" pitchFamily="34" charset="0"/>
              </a:rPr>
              <a:t>precision of the treatment comparisons and for effect modification </a:t>
            </a:r>
            <a:endParaRPr lang="en-US" sz="2400" dirty="0" smtClean="0">
              <a:solidFill>
                <a:schemeClr val="bg1">
                  <a:lumMod val="65000"/>
                </a:schemeClr>
              </a:solidFill>
              <a:latin typeface="Gill Sans MT" panose="020B0502020104020203" pitchFamily="34" charset="0"/>
            </a:endParaRPr>
          </a:p>
          <a:p>
            <a:endParaRPr lang="en-US" sz="1100" dirty="0" smtClean="0">
              <a:latin typeface="Gill Sans MT" panose="020B0502020104020203" pitchFamily="34" charset="0"/>
            </a:endParaRPr>
          </a:p>
          <a:p>
            <a:pPr marL="0" indent="0">
              <a:buNone/>
            </a:pPr>
            <a:r>
              <a:rPr lang="en-US" sz="2400" dirty="0">
                <a:latin typeface="Gill Sans MT" panose="020B0502020104020203" pitchFamily="34" charset="0"/>
              </a:rPr>
              <a:t>The area under the curve (AUC) </a:t>
            </a:r>
            <a:r>
              <a:rPr lang="en-US" sz="2400" dirty="0" smtClean="0">
                <a:latin typeface="Gill Sans MT" panose="020B0502020104020203" pitchFamily="34" charset="0"/>
              </a:rPr>
              <a:t>-- commonly </a:t>
            </a:r>
            <a:r>
              <a:rPr lang="en-US" sz="2400" dirty="0">
                <a:latin typeface="Gill Sans MT" panose="020B0502020104020203" pitchFamily="34" charset="0"/>
              </a:rPr>
              <a:t>used summary index of receiver operating characteristic </a:t>
            </a:r>
            <a:r>
              <a:rPr lang="en-US" sz="2400" dirty="0" smtClean="0">
                <a:latin typeface="Gill Sans MT" panose="020B0502020104020203" pitchFamily="34" charset="0"/>
              </a:rPr>
              <a:t>(ROC) curve </a:t>
            </a:r>
            <a:r>
              <a:rPr lang="en-US" sz="2400" dirty="0">
                <a:latin typeface="Gill Sans MT" panose="020B0502020104020203" pitchFamily="34" charset="0"/>
              </a:rPr>
              <a:t>&amp;</a:t>
            </a:r>
            <a:r>
              <a:rPr lang="en-US" sz="2400" dirty="0" smtClean="0">
                <a:latin typeface="Gill Sans MT" panose="020B0502020104020203" pitchFamily="34" charset="0"/>
              </a:rPr>
              <a:t> useful </a:t>
            </a:r>
            <a:r>
              <a:rPr lang="en-US" sz="2400" dirty="0">
                <a:latin typeface="Gill Sans MT" panose="020B0502020104020203" pitchFamily="34" charset="0"/>
              </a:rPr>
              <a:t>when classifying the continuous responses into two categorical groups to evaluate the performance of the treatment </a:t>
            </a:r>
            <a:r>
              <a:rPr lang="en-US" sz="2400" dirty="0" smtClean="0">
                <a:latin typeface="Gill Sans MT" panose="020B0502020104020203" pitchFamily="34" charset="0"/>
              </a:rPr>
              <a:t>groups.</a:t>
            </a:r>
          </a:p>
          <a:p>
            <a:pPr marL="0" indent="0">
              <a:buNone/>
            </a:pPr>
            <a:endParaRPr lang="en-US" sz="1200" dirty="0" smtClean="0">
              <a:latin typeface="Gill Sans MT" panose="020B0502020104020203" pitchFamily="34" charset="0"/>
            </a:endParaRPr>
          </a:p>
          <a:p>
            <a:pPr marL="168275" lvl="0" indent="-168275"/>
            <a:r>
              <a:rPr lang="en-US" sz="2000" dirty="0" smtClean="0"/>
              <a:t>Two clinical trials of Tobramycin (treatment-placebo) (Covariates = trial type and age categorized)</a:t>
            </a:r>
          </a:p>
          <a:p>
            <a:pPr marL="168275" lvl="0" indent="-168275"/>
            <a:endParaRPr lang="en-US" sz="1050" dirty="0"/>
          </a:p>
          <a:p>
            <a:r>
              <a:rPr lang="en-US" sz="2400" dirty="0">
                <a:latin typeface="Gill Sans MT" panose="020B0502020104020203" pitchFamily="34" charset="0"/>
                <a:cs typeface="Arial" panose="020B0604020202020204" pitchFamily="34" charset="0"/>
              </a:rPr>
              <a:t>AUC: Area Under the ROC Curve</a:t>
            </a:r>
          </a:p>
          <a:p>
            <a:pPr lvl="1"/>
            <a:r>
              <a:rPr lang="en-US" sz="2000" dirty="0">
                <a:latin typeface="Gill Sans MT" panose="020B0502020104020203" pitchFamily="34" charset="0"/>
                <a:cs typeface="Arial" panose="020B0604020202020204" pitchFamily="34" charset="0"/>
              </a:rPr>
              <a:t>.5 for a useless marker</a:t>
            </a:r>
          </a:p>
          <a:p>
            <a:pPr lvl="1"/>
            <a:r>
              <a:rPr lang="en-US" sz="2000" dirty="0">
                <a:latin typeface="Gill Sans MT" panose="020B0502020104020203" pitchFamily="34" charset="0"/>
                <a:cs typeface="Arial" panose="020B0604020202020204" pitchFamily="34" charset="0"/>
              </a:rPr>
              <a:t>1 for a perfect marker</a:t>
            </a:r>
          </a:p>
          <a:p>
            <a:r>
              <a:rPr lang="en-US" sz="2400" dirty="0">
                <a:latin typeface="Gill Sans MT" panose="020B0502020104020203" pitchFamily="34" charset="0"/>
                <a:cs typeface="Arial" panose="020B0604020202020204" pitchFamily="34" charset="0"/>
              </a:rPr>
              <a:t>WMW test:  H</a:t>
            </a:r>
            <a:r>
              <a:rPr lang="en-US" sz="2400" baseline="-25000" dirty="0">
                <a:latin typeface="Gill Sans MT" panose="020B0502020104020203" pitchFamily="34" charset="0"/>
                <a:cs typeface="Arial" panose="020B0604020202020204" pitchFamily="34" charset="0"/>
              </a:rPr>
              <a:t>0</a:t>
            </a:r>
            <a:r>
              <a:rPr lang="en-US" sz="2400" dirty="0">
                <a:latin typeface="Gill Sans MT" panose="020B0502020104020203" pitchFamily="34" charset="0"/>
                <a:cs typeface="Arial" panose="020B0604020202020204" pitchFamily="34" charset="0"/>
              </a:rPr>
              <a:t>: AUC=.5</a:t>
            </a:r>
          </a:p>
          <a:p>
            <a:endParaRPr lang="en-US" sz="2400" dirty="0" smtClean="0">
              <a:solidFill>
                <a:schemeClr val="bg1">
                  <a:lumMod val="65000"/>
                </a:schemeClr>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t>7</a:t>
            </a:fld>
            <a:endParaRPr lang="en-US"/>
          </a:p>
        </p:txBody>
      </p:sp>
    </p:spTree>
    <p:extLst>
      <p:ext uri="{BB962C8B-B14F-4D97-AF65-F5344CB8AC3E}">
        <p14:creationId xmlns:p14="http://schemas.microsoft.com/office/powerpoint/2010/main" val="2670108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dirty="0">
                <a:solidFill>
                  <a:srgbClr val="0000FF"/>
                </a:solidFill>
                <a:latin typeface="Gill Sans MT" panose="020B0502020104020203" pitchFamily="34" charset="0"/>
              </a:rPr>
              <a:t>Introduction contd.</a:t>
            </a:r>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400" dirty="0">
                <a:latin typeface="Gill Sans MT" panose="020B0502020104020203" pitchFamily="34" charset="0"/>
              </a:rPr>
              <a:t>A non-parametric method developed by Dodd and </a:t>
            </a:r>
            <a:r>
              <a:rPr lang="en-US" sz="2400" dirty="0" err="1">
                <a:latin typeface="Gill Sans MT" panose="020B0502020104020203" pitchFamily="34" charset="0"/>
              </a:rPr>
              <a:t>Pepe</a:t>
            </a:r>
            <a:r>
              <a:rPr lang="en-US" sz="2400" dirty="0">
                <a:latin typeface="Gill Sans MT" panose="020B0502020104020203" pitchFamily="34" charset="0"/>
              </a:rPr>
              <a:t> (2003) uses the area under the curve (AUC) regression model to compare two treatment </a:t>
            </a:r>
            <a:r>
              <a:rPr lang="en-US" sz="2400" dirty="0" smtClean="0">
                <a:latin typeface="Gill Sans MT" panose="020B0502020104020203" pitchFamily="34" charset="0"/>
              </a:rPr>
              <a:t>groups.</a:t>
            </a:r>
            <a:endParaRPr lang="en-US" sz="2400" dirty="0" smtClean="0">
              <a:solidFill>
                <a:srgbClr val="FF0000"/>
              </a:solidFill>
              <a:latin typeface="Gill Sans MT" panose="020B0502020104020203" pitchFamily="34" charset="0"/>
            </a:endParaRPr>
          </a:p>
          <a:p>
            <a:endParaRPr lang="en-US" sz="2400"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t>8</a:t>
            </a:fld>
            <a:endParaRPr lang="en-US"/>
          </a:p>
        </p:txBody>
      </p:sp>
    </p:spTree>
    <p:extLst>
      <p:ext uri="{BB962C8B-B14F-4D97-AF65-F5344CB8AC3E}">
        <p14:creationId xmlns:p14="http://schemas.microsoft.com/office/powerpoint/2010/main" val="3375345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dirty="0">
                <a:solidFill>
                  <a:srgbClr val="0000FF"/>
                </a:solidFill>
                <a:latin typeface="Gill Sans MT" panose="020B0502020104020203" pitchFamily="34" charset="0"/>
              </a:rPr>
              <a:t>Introduction contd.</a:t>
            </a:r>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400" dirty="0">
                <a:solidFill>
                  <a:schemeClr val="bg1">
                    <a:lumMod val="75000"/>
                  </a:schemeClr>
                </a:solidFill>
                <a:latin typeface="Gill Sans MT" panose="020B0502020104020203" pitchFamily="34" charset="0"/>
              </a:rPr>
              <a:t>A non-parametric method developed by Dodd and </a:t>
            </a:r>
            <a:r>
              <a:rPr lang="en-US" sz="2400" dirty="0" err="1">
                <a:solidFill>
                  <a:schemeClr val="bg1">
                    <a:lumMod val="75000"/>
                  </a:schemeClr>
                </a:solidFill>
                <a:latin typeface="Gill Sans MT" panose="020B0502020104020203" pitchFamily="34" charset="0"/>
              </a:rPr>
              <a:t>Pepe</a:t>
            </a:r>
            <a:r>
              <a:rPr lang="en-US" sz="2400" dirty="0">
                <a:solidFill>
                  <a:schemeClr val="bg1">
                    <a:lumMod val="75000"/>
                  </a:schemeClr>
                </a:solidFill>
                <a:latin typeface="Gill Sans MT" panose="020B0502020104020203" pitchFamily="34" charset="0"/>
              </a:rPr>
              <a:t> (2003) uses the area under the curve (AUC) regression model to compare two treatment </a:t>
            </a:r>
            <a:r>
              <a:rPr lang="en-US" sz="2400" dirty="0" smtClean="0">
                <a:solidFill>
                  <a:schemeClr val="bg1">
                    <a:lumMod val="75000"/>
                  </a:schemeClr>
                </a:solidFill>
                <a:latin typeface="Gill Sans MT" panose="020B0502020104020203" pitchFamily="34" charset="0"/>
              </a:rPr>
              <a:t>groups.</a:t>
            </a:r>
          </a:p>
          <a:p>
            <a:endParaRPr lang="en-US" sz="1200" dirty="0">
              <a:latin typeface="Gill Sans MT" panose="020B0502020104020203" pitchFamily="34" charset="0"/>
            </a:endParaRPr>
          </a:p>
          <a:p>
            <a:pPr marL="0" indent="0">
              <a:buNone/>
            </a:pPr>
            <a:r>
              <a:rPr lang="en-US" sz="2400" dirty="0" smtClean="0">
                <a:latin typeface="Gill Sans MT" panose="020B0502020104020203" pitchFamily="34" charset="0"/>
              </a:rPr>
              <a:t>Their </a:t>
            </a:r>
            <a:r>
              <a:rPr lang="en-US" sz="2400" dirty="0">
                <a:latin typeface="Gill Sans MT" panose="020B0502020104020203" pitchFamily="34" charset="0"/>
              </a:rPr>
              <a:t>method </a:t>
            </a:r>
            <a:r>
              <a:rPr lang="en-US" sz="2400" dirty="0" smtClean="0">
                <a:latin typeface="Gill Sans MT" panose="020B0502020104020203" pitchFamily="34" charset="0"/>
              </a:rPr>
              <a:t>is </a:t>
            </a:r>
            <a:r>
              <a:rPr lang="en-US" sz="2400" dirty="0">
                <a:latin typeface="Gill Sans MT" panose="020B0502020104020203" pitchFamily="34" charset="0"/>
              </a:rPr>
              <a:t>also applicable to models with both discrete and continuous </a:t>
            </a:r>
            <a:r>
              <a:rPr lang="en-US" sz="2400" dirty="0" smtClean="0">
                <a:latin typeface="Gill Sans MT" panose="020B0502020104020203" pitchFamily="34" charset="0"/>
              </a:rPr>
              <a:t>covariates -- however, </a:t>
            </a:r>
            <a:r>
              <a:rPr lang="en-US" sz="2400" dirty="0">
                <a:latin typeface="Gill Sans MT" panose="020B0502020104020203" pitchFamily="34" charset="0"/>
              </a:rPr>
              <a:t>involves an arbitrary grouping on continuous covariates. </a:t>
            </a:r>
            <a:r>
              <a:rPr lang="en-US" sz="2400" dirty="0" smtClean="0">
                <a:latin typeface="Gill Sans MT" panose="020B0502020104020203" pitchFamily="34" charset="0"/>
              </a:rPr>
              <a:t>It does not handle interaction.</a:t>
            </a:r>
          </a:p>
          <a:p>
            <a:endParaRPr lang="en-US" sz="2400"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51488D93-C9B8-4DF8-BE85-A0010D189062}" type="slidenum">
              <a:rPr lang="en-US" smtClean="0"/>
              <a:t>9</a:t>
            </a:fld>
            <a:endParaRPr lang="en-US"/>
          </a:p>
        </p:txBody>
      </p:sp>
    </p:spTree>
    <p:extLst>
      <p:ext uri="{BB962C8B-B14F-4D97-AF65-F5344CB8AC3E}">
        <p14:creationId xmlns:p14="http://schemas.microsoft.com/office/powerpoint/2010/main" val="3160291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2782</TotalTime>
  <Words>2110</Words>
  <Application>Microsoft Office PowerPoint</Application>
  <PresentationFormat>On-screen Show (4:3)</PresentationFormat>
  <Paragraphs>752</Paragraphs>
  <Slides>51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SimSun</vt:lpstr>
      <vt:lpstr>Arial</vt:lpstr>
      <vt:lpstr>Calibri</vt:lpstr>
      <vt:lpstr>Cambria Math</vt:lpstr>
      <vt:lpstr>Gill Sans MT</vt:lpstr>
      <vt:lpstr>Times New Roman</vt:lpstr>
      <vt:lpstr>Office Theme</vt:lpstr>
      <vt:lpstr>Extending Semiparametric AUC Model with Discrete Covariates into General Framework</vt:lpstr>
      <vt:lpstr>Presentation Outline</vt:lpstr>
      <vt:lpstr>Introduction</vt:lpstr>
      <vt:lpstr>Introduction</vt:lpstr>
      <vt:lpstr>Introduction</vt:lpstr>
      <vt:lpstr>Introduction contd.</vt:lpstr>
      <vt:lpstr>Introduction contd.</vt:lpstr>
      <vt:lpstr>Introduction contd.</vt:lpstr>
      <vt:lpstr>Introduction contd.</vt:lpstr>
      <vt:lpstr>Introduction contd.</vt:lpstr>
      <vt:lpstr>Introduction contd.</vt:lpstr>
      <vt:lpstr>Introduction contd.</vt:lpstr>
      <vt:lpstr>Introduction contd.</vt:lpstr>
      <vt:lpstr>Objective</vt:lpstr>
      <vt:lpstr>Methods - Model</vt:lpstr>
      <vt:lpstr>Methods - Model</vt:lpstr>
      <vt:lpstr>Methods : Model contd.</vt:lpstr>
      <vt:lpstr>Methods : Examples</vt:lpstr>
      <vt:lpstr>Methods : Examples</vt:lpstr>
      <vt:lpstr>Methods : Example contd. </vt:lpstr>
      <vt:lpstr>Methods : Examples contd.</vt:lpstr>
      <vt:lpstr>Methods : Estimation</vt:lpstr>
      <vt:lpstr>Methods : Estimation</vt:lpstr>
      <vt:lpstr>Methods : Estimation</vt:lpstr>
      <vt:lpstr>Methods : Estimation contd.</vt:lpstr>
      <vt:lpstr>Methods : Estimation contd.</vt:lpstr>
      <vt:lpstr>Methods : Estimation contd.</vt:lpstr>
      <vt:lpstr>Methods : Estimation contd.</vt:lpstr>
      <vt:lpstr>Methods : Estimation contd.</vt:lpstr>
      <vt:lpstr>Simulation : Data Generation</vt:lpstr>
      <vt:lpstr>Simulation : Data Generation</vt:lpstr>
      <vt:lpstr>Simulation : Data Generation</vt:lpstr>
      <vt:lpstr>Measure of Performance of Estimates</vt:lpstr>
      <vt:lpstr>Results : Simulation Study – one covariate</vt:lpstr>
      <vt:lpstr>Results : Simulation Study – two covariates</vt:lpstr>
      <vt:lpstr>Results : Simulation Study - two covariates contd.</vt:lpstr>
      <vt:lpstr>Distribution of Parameter Estimates</vt:lpstr>
      <vt:lpstr>Example : FAS/FASD Randomized Controlled Trial</vt:lpstr>
      <vt:lpstr>Example : FAS/FASD Randomized controlled Trial</vt:lpstr>
      <vt:lpstr>Results : FAS/FASD Trial</vt:lpstr>
      <vt:lpstr>Results : FAS/FASD Trial</vt:lpstr>
      <vt:lpstr>Discussion and Limitations</vt:lpstr>
      <vt:lpstr>Discussion and Limitations contd.</vt:lpstr>
      <vt:lpstr>Discussion and Limitations contd.</vt:lpstr>
      <vt:lpstr>Future Directions</vt:lpstr>
      <vt:lpstr>Acknowledgement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Bohora, Som B (HSC)</dc:creator>
  <cp:lastModifiedBy>Som Bohora</cp:lastModifiedBy>
  <cp:revision>399</cp:revision>
  <cp:lastPrinted>2015-04-07T01:31:18Z</cp:lastPrinted>
  <dcterms:created xsi:type="dcterms:W3CDTF">2014-05-28T20:07:55Z</dcterms:created>
  <dcterms:modified xsi:type="dcterms:W3CDTF">2015-04-07T03:57:22Z</dcterms:modified>
</cp:coreProperties>
</file>