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318" r:id="rId4"/>
    <p:sldId id="319" r:id="rId5"/>
    <p:sldId id="304" r:id="rId6"/>
    <p:sldId id="264" r:id="rId7"/>
    <p:sldId id="265" r:id="rId8"/>
    <p:sldId id="300" r:id="rId9"/>
    <p:sldId id="269" r:id="rId10"/>
    <p:sldId id="271" r:id="rId11"/>
    <p:sldId id="272" r:id="rId12"/>
    <p:sldId id="279" r:id="rId13"/>
    <p:sldId id="282" r:id="rId14"/>
    <p:sldId id="261" r:id="rId15"/>
    <p:sldId id="292" r:id="rId16"/>
    <p:sldId id="262" r:id="rId17"/>
    <p:sldId id="283" r:id="rId18"/>
    <p:sldId id="301" r:id="rId19"/>
    <p:sldId id="302" r:id="rId20"/>
    <p:sldId id="303" r:id="rId21"/>
    <p:sldId id="281" r:id="rId22"/>
    <p:sldId id="280" r:id="rId23"/>
    <p:sldId id="285" r:id="rId24"/>
    <p:sldId id="306" r:id="rId25"/>
    <p:sldId id="307" r:id="rId26"/>
    <p:sldId id="308" r:id="rId27"/>
    <p:sldId id="309" r:id="rId28"/>
    <p:sldId id="310" r:id="rId29"/>
    <p:sldId id="313" r:id="rId30"/>
    <p:sldId id="305" r:id="rId31"/>
    <p:sldId id="311" r:id="rId32"/>
    <p:sldId id="312" r:id="rId33"/>
    <p:sldId id="294" r:id="rId34"/>
    <p:sldId id="291" r:id="rId35"/>
    <p:sldId id="293" r:id="rId36"/>
    <p:sldId id="315" r:id="rId37"/>
    <p:sldId id="316" r:id="rId38"/>
    <p:sldId id="317" r:id="rId39"/>
    <p:sldId id="320" r:id="rId40"/>
    <p:sldId id="288" r:id="rId41"/>
    <p:sldId id="314" r:id="rId42"/>
    <p:sldId id="32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 Beasley" initials="WB" lastIdx="1" clrIdx="0">
    <p:extLst>
      <p:ext uri="{19B8F6BF-5375-455C-9EA6-DF929625EA0E}">
        <p15:presenceInfo xmlns:p15="http://schemas.microsoft.com/office/powerpoint/2012/main" userId="7e46068ecabceb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023"/>
    <a:srgbClr val="D53E4F"/>
    <a:srgbClr val="66C2A5"/>
    <a:srgbClr val="9E0142"/>
    <a:srgbClr val="5E4FA2"/>
    <a:srgbClr val="3288BD"/>
    <a:srgbClr val="E6F598"/>
    <a:srgbClr val="FEE08B"/>
    <a:srgbClr val="FDAE61"/>
    <a:srgbClr val="FC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2" autoAdjust="0"/>
    <p:restoredTop sz="95879" autoAdjust="0"/>
  </p:normalViewPr>
  <p:slideViewPr>
    <p:cSldViewPr>
      <p:cViewPr varScale="1">
        <p:scale>
          <a:sx n="166" d="100"/>
          <a:sy n="166" d="100"/>
        </p:scale>
        <p:origin x="175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ACE0-AA4E-40DC-B530-80B2AA242B2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5FE93-D2F3-4322-BB1D-660EF93F5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FE93-D2F3-4322-BB1D-660EF93F5D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5FE93-D2F3-4322-BB1D-660EF93F5D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uhscCcanMiechvEvaluation/MReporting/blob/master/OhcaReports/OhcaReport1/OhcaReport1.m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ibeasley.shinyapps.io/SdtThreshold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685800"/>
            <a:ext cx="8991600" cy="2914651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dirty="0"/>
              <a:t>Literate </a:t>
            </a:r>
            <a:r>
              <a:rPr lang="en-US" sz="4800" dirty="0" smtClean="0"/>
              <a:t>Programming Patterns </a:t>
            </a:r>
            <a:r>
              <a:rPr lang="en-US" sz="4800" dirty="0"/>
              <a:t>and Practices with REDCap and </a:t>
            </a:r>
            <a:r>
              <a:rPr lang="en-US" sz="4800" dirty="0" err="1"/>
              <a:t>REDCapR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3886200"/>
            <a:ext cx="8915400" cy="2895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/>
              <a:t>Will Beasley, Thomas Wilson, David </a:t>
            </a:r>
            <a:r>
              <a:rPr lang="en-US" sz="4400" dirty="0" smtClean="0"/>
              <a:t>Bard</a:t>
            </a:r>
            <a:br>
              <a:rPr lang="en-US" sz="4400" dirty="0" smtClean="0"/>
            </a:br>
            <a:r>
              <a:rPr lang="en-US" sz="4400" dirty="0" smtClean="0"/>
              <a:t>OUHSC </a:t>
            </a:r>
            <a:r>
              <a:rPr lang="en-US" sz="4400" dirty="0"/>
              <a:t>Pediatrics, </a:t>
            </a:r>
          </a:p>
          <a:p>
            <a:r>
              <a:rPr lang="en-US" sz="4400" dirty="0"/>
              <a:t>Biomedical &amp; Behavioral Methodology Core (BBMC)</a:t>
            </a:r>
          </a:p>
          <a:p>
            <a:endParaRPr lang="en-US" sz="4400" dirty="0"/>
          </a:p>
          <a:p>
            <a:r>
              <a:rPr lang="en-US" sz="4400" dirty="0"/>
              <a:t>Statistical Computing User Group (SCUG)</a:t>
            </a:r>
          </a:p>
          <a:p>
            <a:r>
              <a:rPr lang="en-US" sz="4400" dirty="0"/>
              <a:t>Sept 2, 2014</a:t>
            </a:r>
          </a:p>
        </p:txBody>
      </p:sp>
    </p:spTree>
    <p:extLst>
      <p:ext uri="{BB962C8B-B14F-4D97-AF65-F5344CB8AC3E}">
        <p14:creationId xmlns:p14="http://schemas.microsoft.com/office/powerpoint/2010/main" val="1196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20924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 NOT favoring REDCap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There are lots of dimensions and trade-offs when designing </a:t>
            </a:r>
            <a:r>
              <a:rPr lang="en-US" dirty="0"/>
              <a:t>clinical </a:t>
            </a:r>
            <a:r>
              <a:rPr lang="en-US" dirty="0" smtClean="0"/>
              <a:t>research, and</a:t>
            </a:r>
            <a:br>
              <a:rPr lang="en-US" dirty="0" smtClean="0"/>
            </a:br>
            <a:r>
              <a:rPr lang="en-US" dirty="0" smtClean="0"/>
              <a:t>REDCap is close to the sweet spot for most designs.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Access, SQL Server, Survey Monkey, </a:t>
            </a:r>
            <a:r>
              <a:rPr lang="en-US" dirty="0" err="1" smtClean="0"/>
              <a:t>Qualtrics</a:t>
            </a:r>
            <a:r>
              <a:rPr lang="en-US" dirty="0" smtClean="0"/>
              <a:t>, Concerto, E-prime, Excel, EMR.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/>
              <a:t>Accessing </a:t>
            </a:r>
            <a:r>
              <a:rPr lang="en-US" dirty="0" smtClean="0"/>
              <a:t>REDCap from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Manual Import &amp; Export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eg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, through CSV files)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Require human interaction every time.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calls </a:t>
            </a:r>
            <a:r>
              <a:rPr lang="en-US" dirty="0" err="1" smtClean="0"/>
              <a:t>REDCap’s</a:t>
            </a:r>
            <a:r>
              <a:rPr lang="en-US" dirty="0" smtClean="0"/>
              <a:t> API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(application programming interface)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API allows nonhumans to interact with each other directly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REDCapR</a:t>
            </a:r>
            <a:r>
              <a:rPr lang="en-US" dirty="0" smtClean="0"/>
              <a:t> call </a:t>
            </a:r>
            <a:r>
              <a:rPr lang="en-US" dirty="0" err="1" smtClean="0"/>
              <a:t>REDCap’s</a:t>
            </a:r>
            <a:r>
              <a:rPr lang="en-US" dirty="0" smtClean="0"/>
              <a:t> API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(an R library)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Provides functions that wrap around calls to API.</a:t>
            </a:r>
          </a:p>
          <a:p>
            <a:pPr lvl="1"/>
            <a:r>
              <a:rPr lang="en-US" dirty="0" smtClean="0"/>
              <a:t>Write 1 line of R code instead of ~40 lines.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Required pieces of </a:t>
            </a:r>
            <a:r>
              <a:rPr lang="en-US" dirty="0"/>
              <a:t>information for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URL of the REDCap server.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“token”, which is a hash that combines:</a:t>
            </a:r>
          </a:p>
          <a:p>
            <a:pPr lvl="1"/>
            <a:r>
              <a:rPr lang="en-US" dirty="0" smtClean="0"/>
              <a:t>The specific REDCap project (within the REDCap server).</a:t>
            </a:r>
          </a:p>
          <a:p>
            <a:pPr lvl="1"/>
            <a:r>
              <a:rPr lang="en-US" dirty="0" smtClean="0"/>
              <a:t>The specific user.</a:t>
            </a:r>
          </a:p>
          <a:p>
            <a:pPr lvl="1"/>
            <a:r>
              <a:rPr lang="en-US" dirty="0" smtClean="0"/>
              <a:t>The user’s password.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Could spend 4 hours discussing security details.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Consult REDCap IT staff and/or our team.</a:t>
            </a: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Use a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private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GitHub repository.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(free for academics)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Be careful with REDCap tokens.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ie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passwords)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Get PHI into REDCap &amp; SQL as early as possible.</a:t>
            </a:r>
          </a:p>
          <a:p>
            <a:pPr lvl="1"/>
            <a:r>
              <a:rPr lang="en-US" dirty="0"/>
              <a:t>We regularly receive CSVs &amp; XLSXs from partners.</a:t>
            </a:r>
          </a:p>
          <a:p>
            <a:pPr lvl="1"/>
            <a:r>
              <a:rPr lang="en-US" dirty="0"/>
              <a:t>DB files aren’t accidentally copied or emailed.</a:t>
            </a:r>
          </a:p>
          <a:p>
            <a:pPr lvl="1"/>
            <a:r>
              <a:rPr lang="en-US" dirty="0"/>
              <a:t>And try to store derivative datasets in REDCap &amp; SQL instead of on the file server.</a:t>
            </a:r>
          </a:p>
        </p:txBody>
      </p:sp>
    </p:spTree>
    <p:extLst>
      <p:ext uri="{BB962C8B-B14F-4D97-AF65-F5344CB8AC3E}">
        <p14:creationId xmlns:p14="http://schemas.microsoft.com/office/powerpoint/2010/main" val="928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r>
              <a:rPr lang="en-US" dirty="0" smtClean="0"/>
              <a:t>Principle of least privilege: </a:t>
            </a:r>
            <a:r>
              <a:rPr lang="en-US" sz="2800" dirty="0" smtClean="0"/>
              <a:t>expose as little as possible.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number of team members.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Limit the amount of data (consider rows &amp; columns).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Obfuscate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remove unnecessary PHI in derivative datasets.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Redundant layers of protection.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single point of failure shouldn’t be enough to breach PHI security.</a:t>
            </a:r>
          </a:p>
        </p:txBody>
      </p:sp>
    </p:spTree>
    <p:extLst>
      <p:ext uri="{BB962C8B-B14F-4D97-AF65-F5344CB8AC3E}">
        <p14:creationId xmlns:p14="http://schemas.microsoft.com/office/powerpoint/2010/main" val="13412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Underlying Security Concepts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Simplify when possible.</a:t>
            </a:r>
          </a:p>
          <a:p>
            <a:pPr lvl="1"/>
            <a:r>
              <a:rPr lang="en-US" dirty="0" smtClean="0"/>
              <a:t>Store data in only two houses.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(REDCap &amp; SQL Server)</a:t>
            </a:r>
          </a:p>
          <a:p>
            <a:pPr lvl="1"/>
            <a:r>
              <a:rPr lang="en-US" dirty="0" smtClean="0"/>
              <a:t>Easier to identify &amp; manage than a bunch of PHI </a:t>
            </a:r>
            <a:r>
              <a:rPr lang="en-US" dirty="0"/>
              <a:t>CSVs </a:t>
            </a:r>
            <a:r>
              <a:rPr lang="en-US" dirty="0" smtClean="0"/>
              <a:t>scattered across a dozen folders, with versions.</a:t>
            </a:r>
          </a:p>
          <a:p>
            <a:pPr lvl="2"/>
            <a:r>
              <a:rPr lang="en-US" dirty="0" smtClean="0"/>
              <a:t>Manipulate your data programmatically, not manually.</a:t>
            </a:r>
          </a:p>
          <a:p>
            <a:pPr lvl="1"/>
            <a:r>
              <a:rPr lang="en-US" dirty="0" smtClean="0"/>
              <a:t>Windows AD account controls everything, indirectly or directly.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(VPN, Odyssey, file server, SQL Server, &amp; REDCap)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Lock out team members where possible.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It’s not that you don’t trust them with a lot of unnecessary data, it’s that you don’t trust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their ex-boyfriend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and their coffee shop hacker.</a:t>
            </a:r>
          </a:p>
        </p:txBody>
      </p:sp>
    </p:spTree>
    <p:extLst>
      <p:ext uri="{BB962C8B-B14F-4D97-AF65-F5344CB8AC3E}">
        <p14:creationId xmlns:p14="http://schemas.microsoft.com/office/powerpoint/2010/main" val="40762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Installing </a:t>
            </a:r>
            <a:r>
              <a:rPr lang="en-US" dirty="0" err="1" smtClean="0"/>
              <a:t>REDCapR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### Read 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short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intro at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   https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://github.com/OuhscBbmc/REDCapR</a:t>
            </a:r>
          </a:p>
          <a:p>
            <a:pPr marL="0" indent="0">
              <a:buNone/>
            </a:pPr>
            <a:endParaRPr lang="en-US" sz="20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Install the '</a:t>
            </a:r>
            <a:r>
              <a:rPr lang="en-US" sz="2000" dirty="0" err="1" smtClean="0">
                <a:solidFill>
                  <a:srgbClr val="3F7F4F"/>
                </a:solidFill>
                <a:latin typeface="Consolas"/>
              </a:rPr>
              <a:t>devtools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' package from CRAN</a:t>
            </a: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install.packages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D53E4F"/>
                </a:solidFill>
                <a:latin typeface="Consolas"/>
              </a:rPr>
              <a:t>devtools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### Install the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'</a:t>
            </a:r>
            <a:r>
              <a:rPr lang="en-US" sz="2000" dirty="0" err="1" smtClean="0">
                <a:solidFill>
                  <a:srgbClr val="3F7F4F"/>
                </a:solidFill>
                <a:latin typeface="Consolas"/>
              </a:rPr>
              <a:t>REDCapR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' 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package from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GitHub</a:t>
            </a:r>
            <a:endParaRPr lang="en-US" sz="20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devtools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install_github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(repo=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D53E4F"/>
                </a:solidFill>
                <a:latin typeface="Consolas"/>
              </a:rPr>
              <a:t>OuhscBbmc</a:t>
            </a:r>
            <a:r>
              <a:rPr lang="en-US" sz="2000" dirty="0">
                <a:solidFill>
                  <a:srgbClr val="D53E4F"/>
                </a:solidFill>
                <a:latin typeface="Consolas"/>
              </a:rPr>
              <a:t>/</a:t>
            </a:r>
            <a:r>
              <a:rPr lang="en-US" sz="2000" dirty="0" err="1">
                <a:solidFill>
                  <a:srgbClr val="D53E4F"/>
                </a:solidFill>
                <a:latin typeface="Consolas"/>
              </a:rPr>
              <a:t>REDCapR</a:t>
            </a:r>
            <a:r>
              <a:rPr lang="en-US" sz="2000" dirty="0" smtClean="0">
                <a:solidFill>
                  <a:srgbClr val="D53E4F"/>
                </a:solidFill>
                <a:latin typeface="Consolas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Load the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 '</a:t>
            </a:r>
            <a:r>
              <a:rPr lang="en-US" sz="2000" dirty="0" err="1">
                <a:solidFill>
                  <a:srgbClr val="3F7F4F"/>
                </a:solidFill>
                <a:latin typeface="Consolas"/>
              </a:rPr>
              <a:t>REDCapR</a:t>
            </a:r>
            <a:r>
              <a:rPr lang="en-US" sz="2000" dirty="0">
                <a:solidFill>
                  <a:srgbClr val="3F7F4F"/>
                </a:solidFill>
                <a:latin typeface="Consolas"/>
              </a:rPr>
              <a:t>' package </a:t>
            </a: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into R's memory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3F7F4F"/>
                </a:solidFill>
                <a:latin typeface="Consolas"/>
              </a:rPr>
              <a:t>#   so the functions are more easily accessible.</a:t>
            </a:r>
            <a:endParaRPr lang="en-US" sz="20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require(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REDCapR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26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Minimal Code without </a:t>
            </a:r>
            <a:r>
              <a:rPr lang="en-US" dirty="0" err="1" smtClean="0"/>
              <a:t>REDCapR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This is if you DO NOT use </a:t>
            </a:r>
            <a:r>
              <a:rPr lang="en-US" sz="1800" dirty="0" err="1" smtClean="0">
                <a:solidFill>
                  <a:srgbClr val="3F7F4F"/>
                </a:solidFill>
                <a:latin typeface="Consolas"/>
              </a:rPr>
              <a:t>REDCapR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, or some similar package.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Query REDCap API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RCurl</a:t>
            </a:r>
            <a:r>
              <a:rPr lang="en-US" sz="1800" dirty="0">
                <a:solidFill>
                  <a:srgbClr val="3F5F5F"/>
                </a:solidFill>
                <a:latin typeface="Consolas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postForm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uri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"https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://bbmc.ouhsc.edu/redcap/API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/"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token=</a:t>
            </a:r>
            <a:r>
              <a:rPr lang="en-US" sz="1800" dirty="0" smtClean="0">
                <a:solidFill>
                  <a:srgbClr val="3F3FAF"/>
                </a:solidFill>
                <a:latin typeface="Consolas"/>
              </a:rPr>
              <a:t>"39ZZZZZZZZZZ377009A4434F3D86E363"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#Be careful w/ real tokens.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 content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'record'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format=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 err="1">
                <a:solidFill>
                  <a:srgbClr val="3F3FAF"/>
                </a:solidFill>
                <a:latin typeface="Consolas"/>
              </a:rPr>
              <a:t>csv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type=</a:t>
            </a:r>
            <a:r>
              <a:rPr lang="en-US" sz="1800" dirty="0">
                <a:solidFill>
                  <a:srgbClr val="3F3FAF"/>
                </a:solidFill>
                <a:latin typeface="Consolas"/>
              </a:rPr>
              <a:t>'flat'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.opts=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curlOptions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ssl.verifypeer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Convert </a:t>
            </a: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raw text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into a 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data.frame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head(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#Inspect the raw data, if desired.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ds &lt;-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read.csv(text=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rawCsvText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stringsAsFactors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7F007F"/>
                </a:solidFill>
                <a:latin typeface="Consolas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head(ds) 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#Inspect the new </a:t>
            </a:r>
            <a:r>
              <a:rPr lang="en-US" sz="1800" dirty="0" err="1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data.frame</a:t>
            </a:r>
            <a:r>
              <a:rPr lang="en-US" sz="1800" dirty="0">
                <a:solidFill>
                  <a:srgbClr val="3F7F4F"/>
                </a:solidFill>
                <a:highlight>
                  <a:srgbClr val="E8F2FE"/>
                </a:highlight>
                <a:latin typeface="Consolas"/>
              </a:rPr>
              <a:t>, if desired.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06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Exporting records (less secure)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Declare the address of the server and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   your 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token (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ie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, hash of </a:t>
            </a:r>
            <a:r>
              <a:rPr lang="en-US" sz="1800" dirty="0" err="1">
                <a:solidFill>
                  <a:srgbClr val="3F7F4F"/>
                </a:solidFill>
                <a:latin typeface="Consolas"/>
              </a:rPr>
              <a:t>project_id</a:t>
            </a:r>
            <a:r>
              <a:rPr lang="en-US" sz="1800" dirty="0">
                <a:solidFill>
                  <a:srgbClr val="3F7F4F"/>
                </a:solidFill>
                <a:latin typeface="Consolas"/>
              </a:rPr>
              <a:t>, username, password)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DejaVu Sans Mono" panose="020B0609030804020204" pitchFamily="49" charset="0"/>
              </a:rPr>
              <a:t>uri</a:t>
            </a:r>
            <a:r>
              <a:rPr lang="en-US" sz="18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1800" dirty="0">
                <a:solidFill>
                  <a:srgbClr val="687687"/>
                </a:solidFill>
                <a:latin typeface="DejaVu Sans Mono" panose="020B0609030804020204" pitchFamily="49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1800" dirty="0" smtClean="0">
                <a:solidFill>
                  <a:srgbClr val="D53E4F"/>
                </a:solidFill>
                <a:latin typeface="DejaVu Sans Mono" panose="020B0609030804020204" pitchFamily="49" charset="0"/>
              </a:rPr>
              <a:t>"https</a:t>
            </a:r>
            <a:r>
              <a:rPr lang="en-US" sz="1800" dirty="0">
                <a:solidFill>
                  <a:srgbClr val="D53E4F"/>
                </a:solidFill>
                <a:latin typeface="DejaVu Sans Mono" panose="020B0609030804020204" pitchFamily="49" charset="0"/>
              </a:rPr>
              <a:t>://bbmc.ouhsc.edu/redcap/</a:t>
            </a:r>
            <a:r>
              <a:rPr lang="en-US" sz="1800" dirty="0" err="1">
                <a:solidFill>
                  <a:srgbClr val="D53E4F"/>
                </a:solidFill>
                <a:latin typeface="DejaVu Sans Mono" panose="020B0609030804020204" pitchFamily="49" charset="0"/>
              </a:rPr>
              <a:t>api</a:t>
            </a:r>
            <a:r>
              <a:rPr lang="en-US" sz="1800" dirty="0" smtClean="0">
                <a:solidFill>
                  <a:srgbClr val="D53E4F"/>
                </a:solidFill>
                <a:latin typeface="DejaVu Sans Mono" panose="020B0609030804020204" pitchFamily="49" charset="0"/>
              </a:rPr>
              <a:t>/"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token </a:t>
            </a:r>
            <a:r>
              <a:rPr lang="en-US" sz="1800" dirty="0">
                <a:solidFill>
                  <a:srgbClr val="687687"/>
                </a:solidFill>
                <a:latin typeface="DejaVu Sans Mono" panose="020B0609030804020204" pitchFamily="49" charset="0"/>
              </a:rPr>
              <a:t>&lt;-</a:t>
            </a:r>
            <a:r>
              <a:rPr lang="en-US" sz="1800" dirty="0">
                <a:solidFill>
                  <a:srgbClr val="000000"/>
                </a:solidFill>
                <a:latin typeface="DejaVu Sans Mono" panose="020B0609030804020204" pitchFamily="49" charset="0"/>
              </a:rPr>
              <a:t> </a:t>
            </a:r>
            <a:r>
              <a:rPr lang="en-US" sz="1800" dirty="0">
                <a:solidFill>
                  <a:srgbClr val="DD1144"/>
                </a:solidFill>
                <a:latin typeface="DejaVu Sans Mono" panose="020B0609030804020204" pitchFamily="49" charset="0"/>
              </a:rPr>
              <a:t>"</a:t>
            </a:r>
            <a:r>
              <a:rPr lang="en-US" sz="1800" dirty="0" smtClean="0">
                <a:solidFill>
                  <a:srgbClr val="DD1144"/>
                </a:solidFill>
                <a:latin typeface="DejaVu Sans Mono" panose="020B0609030804020204" pitchFamily="49" charset="0"/>
              </a:rPr>
              <a:t>9A81268476645C4E5F03428B8AC3AA7B</a:t>
            </a:r>
            <a:r>
              <a:rPr lang="en-US" sz="1800" dirty="0">
                <a:solidFill>
                  <a:srgbClr val="DD1144"/>
                </a:solidFill>
                <a:latin typeface="DejaVu Sans Mono" panose="020B0609030804020204" pitchFamily="49" charset="0"/>
              </a:rPr>
              <a:t>"</a:t>
            </a:r>
            <a:endParaRPr lang="en-US" sz="1800" dirty="0" smtClean="0">
              <a:solidFill>
                <a:srgbClr val="DD1144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Call the server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result_read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&lt;-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redcap_read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redcap_uri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uri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token=token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Extract the dataset from the results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ds &lt;-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result_read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$data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4495800"/>
            <a:ext cx="3810000" cy="2057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record_id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/>
              </a:rPr>
              <a:t>first_name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age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1         1     Nutmeg  10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2         2 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/>
              </a:rPr>
              <a:t>Tumtum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  11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3         3     Marcus  79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4         4      Trudy  61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/>
              </a:rPr>
              <a:t>5         5   John Lee 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58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43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Differences in the past 1.5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Compared to the March 2013 presentation…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There’s less coverage of </a:t>
            </a:r>
            <a:r>
              <a:rPr lang="en-US" dirty="0" err="1" smtClean="0"/>
              <a:t>REDCap’s</a:t>
            </a:r>
            <a:r>
              <a:rPr lang="en-US" dirty="0" smtClean="0"/>
              <a:t> strengths &amp; weaknesses.</a:t>
            </a:r>
          </a:p>
          <a:p>
            <a:endParaRPr lang="en-US" dirty="0" smtClean="0"/>
          </a:p>
          <a:p>
            <a:r>
              <a:rPr lang="en-US" dirty="0" smtClean="0"/>
              <a:t>No coverage of lower-level strategies,</a:t>
            </a:r>
            <a:br>
              <a:rPr lang="en-US" dirty="0" smtClean="0"/>
            </a:br>
            <a:r>
              <a:rPr lang="en-US" dirty="0" smtClean="0"/>
              <a:t>such as direct API calls or raw CSV export/imports.</a:t>
            </a:r>
          </a:p>
          <a:p>
            <a:endParaRPr lang="en-US" dirty="0" smtClean="0"/>
          </a:p>
          <a:p>
            <a:r>
              <a:rPr lang="en-US" dirty="0" smtClean="0"/>
              <a:t>More specifics about reporting.</a:t>
            </a:r>
          </a:p>
          <a:p>
            <a:endParaRPr lang="en-US" dirty="0" smtClean="0"/>
          </a:p>
          <a:p>
            <a:r>
              <a:rPr lang="en-US" dirty="0" smtClean="0"/>
              <a:t>More guidance on security strategies.</a:t>
            </a:r>
          </a:p>
        </p:txBody>
      </p:sp>
    </p:spTree>
    <p:extLst>
      <p:ext uri="{BB962C8B-B14F-4D97-AF65-F5344CB8AC3E}">
        <p14:creationId xmlns:p14="http://schemas.microsoft.com/office/powerpoint/2010/main" val="4255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Exporting records (less secure)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3F7F4F"/>
                </a:solidFill>
                <a:latin typeface="Consolas"/>
              </a:rPr>
              <a:t>### Inspect all returned content</a:t>
            </a:r>
            <a:endParaRPr lang="en-US" sz="1800" dirty="0">
              <a:solidFill>
                <a:srgbClr val="3F7F4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success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TRUE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status_code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200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outcome_message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"5 records and 3 columns were read from REDCap in 0.34 seconds.  The http status code was 200."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records_collapsed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""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fields_collapsed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"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recordid,first_name,age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"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elapsed_seconds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[1]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0.3417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434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345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Requesting an API token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895724"/>
            <a:ext cx="9144000" cy="29622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Request your token for a specific project.</a:t>
            </a:r>
          </a:p>
          <a:p>
            <a:endParaRPr lang="en-US" dirty="0" smtClean="0"/>
          </a:p>
          <a:p>
            <a:r>
              <a:rPr lang="en-US" dirty="0" smtClean="0"/>
              <a:t>Then wait for the Admin’s approval.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563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Retrieve a token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4743450"/>
            <a:ext cx="9144000" cy="2114549"/>
          </a:xfrm>
        </p:spPr>
        <p:txBody>
          <a:bodyPr>
            <a:normAutofit/>
          </a:bodyPr>
          <a:lstStyle/>
          <a:p>
            <a:r>
              <a:rPr lang="en-US" dirty="0" smtClean="0"/>
              <a:t>Copy the green text into your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(This token has been regenerated  for security purposes.  It won’t work anymore.  In a sense, we changed the password.)</a:t>
            </a:r>
          </a:p>
        </p:txBody>
      </p:sp>
    </p:spTree>
    <p:extLst>
      <p:ext uri="{BB962C8B-B14F-4D97-AF65-F5344CB8AC3E}">
        <p14:creationId xmlns:p14="http://schemas.microsoft.com/office/powerpoint/2010/main" val="5622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066800"/>
          </a:xfrm>
          <a:solidFill>
            <a:srgbClr val="3288BD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GitHub:</a:t>
            </a:r>
            <a:br>
              <a:rPr lang="en-US" dirty="0" smtClean="0"/>
            </a:br>
            <a:r>
              <a:rPr lang="en-US" sz="3600" dirty="0" smtClean="0"/>
              <a:t>Version Control Software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Think </a:t>
            </a:r>
            <a:r>
              <a:rPr lang="en-US" dirty="0"/>
              <a:t>MS Word’s ‘Track Changes’ feature, </a:t>
            </a:r>
            <a:r>
              <a:rPr lang="en-US" dirty="0" smtClean="0"/>
              <a:t>but </a:t>
            </a:r>
          </a:p>
          <a:p>
            <a:pPr lvl="1"/>
            <a:r>
              <a:rPr lang="en-US" dirty="0" smtClean="0"/>
              <a:t>Retains the entire history of each document.</a:t>
            </a:r>
          </a:p>
          <a:p>
            <a:pPr lvl="1"/>
            <a:r>
              <a:rPr lang="en-US" dirty="0" smtClean="0"/>
              <a:t>Allows </a:t>
            </a:r>
            <a:r>
              <a:rPr lang="en-US" u="sng" dirty="0" smtClean="0"/>
              <a:t>parallel</a:t>
            </a:r>
            <a:r>
              <a:rPr lang="en-US" dirty="0" smtClean="0"/>
              <a:t> development between people.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Synchronizes changes among different contributors.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 central repository exists on the server.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Each developer maintains her own local repository.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 can establish your first repository and learn the essentials within two hours.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Token Storage </a:t>
            </a:r>
            <a:r>
              <a:rPr lang="en-US" sz="2800" dirty="0" smtClean="0"/>
              <a:t>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Wish List: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Code is </a:t>
            </a:r>
            <a:r>
              <a:rPr lang="en-US" sz="2400" dirty="0" smtClean="0"/>
              <a:t>portable across computers.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Code is entirely contained in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repository.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Git</a:t>
            </a:r>
            <a:r>
              <a:rPr lang="en-US" sz="2400" dirty="0"/>
              <a:t> repository contains no PHI, passwords, or tokens.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Local machine contains </a:t>
            </a:r>
            <a:r>
              <a:rPr lang="en-US" sz="2400" dirty="0"/>
              <a:t>no PHI, passwords, or tokens.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Tokens are stored, so user doesn’t have to retype </a:t>
            </a:r>
            <a:r>
              <a:rPr lang="en-US" sz="1800" dirty="0" smtClean="0">
                <a:solidFill>
                  <a:srgbClr val="DD1144"/>
                </a:solidFill>
                <a:latin typeface="DejaVu Sans Mono" panose="020B0609030804020204" pitchFamily="49" charset="0"/>
              </a:rPr>
              <a:t>9A81268476645C4E5F03428B8AC3AA7B </a:t>
            </a:r>
            <a:r>
              <a:rPr lang="en-US" sz="2400" dirty="0" smtClean="0"/>
              <a:t>every operation.</a:t>
            </a:r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Two feasible options:</a:t>
            </a:r>
          </a:p>
          <a:p>
            <a:pPr lvl="1"/>
            <a:r>
              <a:rPr lang="en-US" sz="2400" dirty="0" smtClean="0"/>
              <a:t>Encrypt and store on local machine (like </a:t>
            </a:r>
            <a:r>
              <a:rPr lang="en-US" sz="2400" dirty="0" err="1" smtClean="0"/>
              <a:t>ssh</a:t>
            </a:r>
            <a:r>
              <a:rPr lang="en-US" sz="2400" dirty="0" smtClean="0"/>
              <a:t>-agent).  </a:t>
            </a:r>
            <a:br>
              <a:rPr lang="en-US" sz="2400" dirty="0" smtClean="0"/>
            </a:br>
            <a:r>
              <a:rPr lang="en-US" sz="2400" dirty="0" smtClean="0"/>
              <a:t>Violates #4.</a:t>
            </a:r>
          </a:p>
          <a:p>
            <a:pPr lvl="1"/>
            <a:r>
              <a:rPr lang="en-US" sz="2400" dirty="0" smtClean="0"/>
              <a:t>Use Windows AD/LDAP credentials to call SQL Server. </a:t>
            </a:r>
            <a:br>
              <a:rPr lang="en-US" sz="2400" dirty="0" smtClean="0"/>
            </a:br>
            <a:r>
              <a:rPr lang="en-US" sz="2400" dirty="0" smtClean="0"/>
              <a:t>Requires ODBC DSN on local computer, so violates #2.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4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/>
              <a:t>Token </a:t>
            </a:r>
            <a:r>
              <a:rPr lang="en-US" dirty="0" smtClean="0"/>
              <a:t>Storage </a:t>
            </a:r>
            <a:r>
              <a:rPr lang="en-US" sz="2800" dirty="0" smtClean="0"/>
              <a:t>(</a:t>
            </a:r>
            <a:r>
              <a:rPr lang="en-US" sz="2800" dirty="0"/>
              <a:t>part </a:t>
            </a:r>
            <a:r>
              <a:rPr lang="en-US" sz="2800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We felt </a:t>
            </a:r>
            <a:r>
              <a:rPr lang="en-US" sz="2800" dirty="0" smtClean="0"/>
              <a:t>option #2 </a:t>
            </a:r>
            <a:r>
              <a:rPr lang="en-US" sz="2800" dirty="0"/>
              <a:t>i</a:t>
            </a:r>
            <a:r>
              <a:rPr lang="en-US" sz="2800" dirty="0" smtClean="0"/>
              <a:t>s </a:t>
            </a:r>
            <a:r>
              <a:rPr lang="en-US" sz="2800" dirty="0"/>
              <a:t>the best </a:t>
            </a:r>
            <a:r>
              <a:rPr lang="en-US" sz="2800" dirty="0" smtClean="0"/>
              <a:t>for </a:t>
            </a:r>
            <a:r>
              <a:rPr lang="en-US" sz="2800" dirty="0"/>
              <a:t>OUHSC’s </a:t>
            </a:r>
            <a:r>
              <a:rPr lang="en-US" sz="2800" dirty="0" smtClean="0"/>
              <a:t>LDAP infrastructure:</a:t>
            </a:r>
          </a:p>
          <a:p>
            <a:pPr marL="0" indent="0" algn="ctr">
              <a:buNone/>
            </a:pPr>
            <a:r>
              <a:rPr lang="en-US" sz="2800" b="1" dirty="0" smtClean="0"/>
              <a:t>LDAP </a:t>
            </a:r>
            <a:r>
              <a:rPr lang="en-US" sz="2800" b="1" dirty="0"/>
              <a:t>credentials </a:t>
            </a:r>
            <a:r>
              <a:rPr lang="en-US" sz="2800" b="1" dirty="0" smtClean="0"/>
              <a:t>passed to SQL Server</a:t>
            </a:r>
            <a:r>
              <a:rPr lang="en-US" sz="2800" b="1" dirty="0"/>
              <a:t> </a:t>
            </a:r>
            <a:r>
              <a:rPr lang="en-US" sz="2800" b="1" dirty="0" smtClean="0"/>
              <a:t>through an</a:t>
            </a:r>
            <a:br>
              <a:rPr lang="en-US" sz="2800" b="1" dirty="0" smtClean="0"/>
            </a:br>
            <a:r>
              <a:rPr lang="en-US" sz="2800" b="1" dirty="0" smtClean="0"/>
              <a:t>ODBC </a:t>
            </a:r>
            <a:r>
              <a:rPr lang="en-US" sz="2800" b="1" dirty="0"/>
              <a:t>DSN on local </a:t>
            </a:r>
            <a:r>
              <a:rPr lang="en-US" sz="2800" b="1" dirty="0" smtClean="0"/>
              <a:t>computer.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r>
              <a:rPr lang="en-US" sz="2400" dirty="0" smtClean="0"/>
              <a:t>User needs to maintain only her Windows AD password.</a:t>
            </a:r>
          </a:p>
          <a:p>
            <a:r>
              <a:rPr lang="en-US" sz="2400" dirty="0" smtClean="0"/>
              <a:t>Password is required only once at OS login.</a:t>
            </a:r>
          </a:p>
          <a:p>
            <a:r>
              <a:rPr lang="en-US" sz="2400" dirty="0" smtClean="0"/>
              <a:t>That single password is managed securely by the OS, and transmitted across the wire, where the SQL Server database then uses it.</a:t>
            </a:r>
          </a:p>
          <a:p>
            <a:r>
              <a:rPr lang="en-US" sz="2400" dirty="0" smtClean="0"/>
              <a:t>Unauthenticated users can’t even get into the database, </a:t>
            </a:r>
            <a:br>
              <a:rPr lang="en-US" sz="2400" dirty="0" smtClean="0"/>
            </a:br>
            <a:r>
              <a:rPr lang="en-US" sz="2400" dirty="0" smtClean="0"/>
              <a:t>much less retrieve an unauthorized token.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Repository contains no password, token, </a:t>
            </a:r>
            <a:br>
              <a:rPr lang="en-US" sz="2400" dirty="0" smtClean="0"/>
            </a:br>
            <a:r>
              <a:rPr lang="en-US" sz="2400" dirty="0" smtClean="0"/>
              <a:t>or even database server address.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→  We host a small database </a:t>
            </a:r>
            <a:r>
              <a:rPr lang="en-US" sz="2800" dirty="0"/>
              <a:t>dedicated to </a:t>
            </a:r>
            <a:r>
              <a:rPr lang="en-US" sz="2800" dirty="0" smtClean="0"/>
              <a:t>serving tokens.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/>
              <a:t>Token Storage </a:t>
            </a:r>
            <a:r>
              <a:rPr lang="en-US" sz="2800" dirty="0"/>
              <a:t>(part </a:t>
            </a:r>
            <a:r>
              <a:rPr lang="en-US" sz="28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Table:</a:t>
            </a:r>
          </a:p>
          <a:p>
            <a:endParaRPr lang="en-US" sz="2400" dirty="0"/>
          </a:p>
          <a:p>
            <a:r>
              <a:rPr lang="en-US" dirty="0" smtClean="0"/>
              <a:t>Stored Procedure: </a:t>
            </a:r>
            <a:br>
              <a:rPr lang="en-US" dirty="0" smtClean="0"/>
            </a:b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system_user</a:t>
            </a:r>
            <a:r>
              <a:rPr lang="en-US" sz="2400" dirty="0" smtClean="0"/>
              <a:t> returns LDAP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en-US" sz="2400" dirty="0" smtClean="0"/>
              <a:t> (</a:t>
            </a:r>
            <a:r>
              <a:rPr lang="en-US" sz="2400" dirty="0" err="1" smtClean="0"/>
              <a:t>eg</a:t>
            </a:r>
            <a:r>
              <a:rPr lang="en-US" sz="2400" dirty="0" smtClean="0"/>
              <a:t>, ‘OUHSC/</a:t>
            </a:r>
            <a:r>
              <a:rPr lang="en-US" sz="2400" dirty="0" err="1" smtClean="0"/>
              <a:t>krichards</a:t>
            </a:r>
            <a:r>
              <a:rPr lang="en-US" sz="2400" dirty="0" smtClean="0"/>
              <a:t>’)</a:t>
            </a:r>
            <a:br>
              <a:rPr lang="en-US" sz="2400" dirty="0" smtClean="0"/>
            </a:br>
            <a:endParaRPr lang="en-US" sz="2400" dirty="0"/>
          </a:p>
          <a:p>
            <a:pPr marL="91440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 Code:</a:t>
            </a:r>
            <a:br>
              <a:rPr lang="en-US" dirty="0" smtClean="0"/>
            </a:br>
            <a:r>
              <a:rPr lang="en-US" sz="2400" dirty="0" smtClean="0"/>
              <a:t>references the DSN </a:t>
            </a:r>
            <a:r>
              <a:rPr lang="en-US" sz="2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2400" dirty="0" smtClean="0"/>
              <a:t> and </a:t>
            </a:r>
            <a:br>
              <a:rPr lang="en-US" sz="2400" dirty="0" smtClean="0"/>
            </a:br>
            <a:r>
              <a:rPr lang="en-US" sz="2400" dirty="0" smtClean="0"/>
              <a:t>requests user’s token for </a:t>
            </a:r>
            <a:r>
              <a:rPr lang="en-US" sz="2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Project2</a:t>
            </a:r>
            <a:r>
              <a:rPr lang="en-US" sz="2400" dirty="0" smtClean="0"/>
              <a:t> REDCap project.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933450"/>
            <a:ext cx="3600450" cy="1352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2819400"/>
            <a:ext cx="7620000" cy="1143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Token FROM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RedcapPrivate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tblToken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Username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system_user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RedcapProjectName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RedcapProjectName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19200" y="5181600"/>
            <a:ext cx="7620000" cy="1600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channel &lt;- RODBC::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odbcConnect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RODBC::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(channel,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 [Redcap].[</a:t>
            </a:r>
            <a:r>
              <a:rPr lang="en-US" sz="1400" dirty="0" err="1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prcToken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@</a:t>
            </a:r>
            <a:r>
              <a:rPr lang="en-US" sz="1400" dirty="0" err="1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RedcapProjectName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'Project2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)[1, 'Token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RODBC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odbcClose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(channel)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64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Token Storage </a:t>
            </a:r>
            <a:r>
              <a:rPr lang="en-US" sz="2800" dirty="0" smtClean="0"/>
              <a:t>(</a:t>
            </a:r>
            <a:r>
              <a:rPr lang="en-US" sz="2800" dirty="0"/>
              <a:t>part </a:t>
            </a:r>
            <a:r>
              <a:rPr lang="en-US" sz="2800" dirty="0" smtClean="0"/>
              <a:t>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Safeguards &amp; Concerns:</a:t>
            </a:r>
          </a:p>
          <a:p>
            <a:pPr lvl="1"/>
            <a:r>
              <a:rPr lang="en-US" dirty="0" smtClean="0"/>
              <a:t>Admins for SQL Server are the same for REDCap server, so the threat envelope isn’t larger.</a:t>
            </a:r>
          </a:p>
          <a:p>
            <a:pPr lvl="1"/>
            <a:r>
              <a:rPr lang="en-US" dirty="0" smtClean="0"/>
              <a:t>Table’s accessibility is tighter than the stored procedure’s</a:t>
            </a:r>
          </a:p>
          <a:p>
            <a:pPr lvl="1"/>
            <a:r>
              <a:rPr lang="en-US" dirty="0" smtClean="0"/>
              <a:t>Unfortunately, SQL Server and Windows AD discourage other </a:t>
            </a:r>
            <a:r>
              <a:rPr lang="en-US" dirty="0" err="1" smtClean="0"/>
              <a:t>OSes</a:t>
            </a:r>
            <a:r>
              <a:rPr lang="en-US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Future plans:</a:t>
            </a:r>
            <a:endParaRPr lang="en-US" dirty="0"/>
          </a:p>
          <a:p>
            <a:pPr lvl="1"/>
            <a:r>
              <a:rPr lang="en-US" dirty="0" smtClean="0"/>
              <a:t>Wrap in a </a:t>
            </a:r>
            <a:r>
              <a:rPr lang="en-US" dirty="0" err="1" smtClean="0"/>
              <a:t>REDCapR</a:t>
            </a:r>
            <a:r>
              <a:rPr lang="en-US" dirty="0" smtClean="0"/>
              <a:t> function.</a:t>
            </a:r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User inserts their own token through </a:t>
            </a:r>
            <a:r>
              <a:rPr lang="en-US" dirty="0" err="1" smtClean="0"/>
              <a:t>REDCapR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4876800"/>
            <a:ext cx="7010400" cy="457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retrieve_token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project=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"Project2"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5867400"/>
            <a:ext cx="7010400" cy="8382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set_token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TokenSecurity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project=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"Project2",</a:t>
            </a:r>
            <a: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token=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prompt_input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Token:"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40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Other Storage </a:t>
            </a:r>
            <a:r>
              <a:rPr lang="en-US" sz="2800" dirty="0" smtClean="0"/>
              <a:t>(</a:t>
            </a:r>
            <a:r>
              <a:rPr lang="en-US" sz="2800" dirty="0"/>
              <a:t>part </a:t>
            </a:r>
            <a:r>
              <a:rPr lang="en-US" sz="2800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pattern for any content too sensitive for repo.</a:t>
            </a:r>
          </a:p>
          <a:p>
            <a:pPr lvl="1"/>
            <a:r>
              <a:rPr lang="en-US" dirty="0" smtClean="0"/>
              <a:t>Works best for meta-data, not subject-data.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URL of REDCap Server.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File path of CSV on file server containing PHI.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to redirect different users to different values.</a:t>
            </a:r>
          </a:p>
          <a:p>
            <a:pPr lvl="1"/>
            <a:r>
              <a:rPr lang="en-US" dirty="0" smtClean="0"/>
              <a:t>If 5 users have API access to a single REDCap project,</a:t>
            </a:r>
            <a:br>
              <a:rPr lang="en-US" dirty="0" smtClean="0"/>
            </a:br>
            <a:r>
              <a:rPr lang="en-US" dirty="0" smtClean="0"/>
              <a:t>the database table will have 5 rows,</a:t>
            </a:r>
            <a:br>
              <a:rPr lang="en-US" dirty="0" smtClean="0"/>
            </a:br>
            <a:r>
              <a:rPr lang="en-US" dirty="0" smtClean="0"/>
              <a:t>each with a unique token.</a:t>
            </a:r>
          </a:p>
        </p:txBody>
      </p:sp>
    </p:spTree>
    <p:extLst>
      <p:ext uri="{BB962C8B-B14F-4D97-AF65-F5344CB8AC3E}">
        <p14:creationId xmlns:p14="http://schemas.microsoft.com/office/powerpoint/2010/main" val="31083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943600" cy="762000"/>
          </a:xfrm>
          <a:solidFill>
            <a:srgbClr val="5E4FA2"/>
          </a:solidFill>
        </p:spPr>
        <p:txBody>
          <a:bodyPr>
            <a:normAutofit/>
          </a:bodyPr>
          <a:lstStyle/>
          <a:p>
            <a:r>
              <a:rPr lang="en-US" dirty="0" smtClean="0"/>
              <a:t>Establish DSN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31" y="-58858"/>
            <a:ext cx="4042769" cy="2802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Download most recent driver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server name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to “Integrated</a:t>
            </a:r>
            <a:br>
              <a:rPr lang="en-US" dirty="0" smtClean="0"/>
            </a:br>
            <a:r>
              <a:rPr lang="en-US" dirty="0" smtClean="0"/>
              <a:t>Security”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database</a:t>
            </a:r>
            <a:br>
              <a:rPr lang="en-US" dirty="0" smtClean="0"/>
            </a:br>
            <a:r>
              <a:rPr lang="en-US" dirty="0" smtClean="0"/>
              <a:t>name</a:t>
            </a:r>
          </a:p>
          <a:p>
            <a:pPr marL="514350" indent="-514350">
              <a:buAutoNum type="arabicPeriod"/>
            </a:pPr>
            <a:r>
              <a:rPr lang="en-US" dirty="0" smtClean="0"/>
              <a:t>Verify</a:t>
            </a:r>
            <a:br>
              <a:rPr lang="en-US" dirty="0" smtClean="0"/>
            </a:br>
            <a:r>
              <a:rPr lang="en-US" dirty="0" smtClean="0"/>
              <a:t>connection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No passwords-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58241"/>
            <a:ext cx="3881035" cy="2689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2" y="3522744"/>
            <a:ext cx="4404358" cy="30526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968" y="4002363"/>
            <a:ext cx="2824864" cy="271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688" y="4615614"/>
            <a:ext cx="2295525" cy="234310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707470" y="622541"/>
            <a:ext cx="1066800" cy="228599"/>
          </a:xfrm>
          <a:prstGeom prst="roundRect">
            <a:avLst/>
          </a:prstGeom>
          <a:solidFill>
            <a:srgbClr val="E9E023">
              <a:alpha val="27059"/>
            </a:srgbClr>
          </a:solidFill>
          <a:ln>
            <a:solidFill>
              <a:srgbClr val="E9E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5600" y="1422227"/>
            <a:ext cx="1066800" cy="228599"/>
          </a:xfrm>
          <a:prstGeom prst="roundRect">
            <a:avLst/>
          </a:prstGeom>
          <a:solidFill>
            <a:srgbClr val="E9E023">
              <a:alpha val="27059"/>
            </a:srgbClr>
          </a:solidFill>
          <a:ln>
            <a:solidFill>
              <a:srgbClr val="E9E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96986" y="4001271"/>
            <a:ext cx="578127" cy="149714"/>
          </a:xfrm>
          <a:prstGeom prst="roundRect">
            <a:avLst/>
          </a:prstGeom>
          <a:solidFill>
            <a:srgbClr val="E9E023">
              <a:alpha val="27059"/>
            </a:srgbClr>
          </a:solidFill>
          <a:ln>
            <a:solidFill>
              <a:srgbClr val="E9E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800" dirty="0"/>
              <a:t>Continuous Quality Improvement (CQI)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Defined </a:t>
            </a:r>
            <a:r>
              <a:rPr lang="en-US" dirty="0"/>
              <a:t>by HRSA as “a continuous process that employs rapid cycles of improvement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We provide </a:t>
            </a:r>
            <a:r>
              <a:rPr lang="en-US" dirty="0"/>
              <a:t>a detailed, yet generalizable, illustration of CQI benefiting from REDCap and literate </a:t>
            </a:r>
            <a:r>
              <a:rPr lang="en-US" dirty="0" smtClean="0"/>
              <a:t>programming, which hopefully will increase the </a:t>
            </a:r>
          </a:p>
          <a:p>
            <a:pPr lvl="1"/>
            <a:r>
              <a:rPr lang="en-US" dirty="0" smtClean="0"/>
              <a:t>speed </a:t>
            </a:r>
            <a:r>
              <a:rPr lang="en-US" dirty="0"/>
              <a:t>of development, </a:t>
            </a:r>
            <a:endParaRPr lang="en-US" dirty="0" smtClean="0"/>
          </a:p>
          <a:p>
            <a:pPr lvl="1"/>
            <a:r>
              <a:rPr lang="en-US" dirty="0" smtClean="0"/>
              <a:t>consistency </a:t>
            </a:r>
            <a:r>
              <a:rPr lang="en-US" dirty="0"/>
              <a:t>of implementation, </a:t>
            </a:r>
            <a:endParaRPr lang="en-US" dirty="0" smtClean="0"/>
          </a:p>
          <a:p>
            <a:pPr lvl="1"/>
            <a:r>
              <a:rPr lang="en-US" dirty="0" smtClean="0"/>
              <a:t>adherence </a:t>
            </a:r>
            <a:r>
              <a:rPr lang="en-US" dirty="0"/>
              <a:t>to recommended security practices, </a:t>
            </a:r>
            <a:endParaRPr lang="en-US" dirty="0" smtClean="0"/>
          </a:p>
          <a:p>
            <a:pPr lvl="1"/>
            <a:r>
              <a:rPr lang="en-US" dirty="0" smtClean="0"/>
              <a:t>complexity </a:t>
            </a:r>
            <a:r>
              <a:rPr lang="en-US" dirty="0"/>
              <a:t>of statistical analyses, </a:t>
            </a:r>
            <a:endParaRPr lang="en-US" dirty="0" smtClean="0"/>
          </a:p>
          <a:p>
            <a:pPr lvl="1"/>
            <a:r>
              <a:rPr lang="en-US" dirty="0" smtClean="0"/>
              <a:t>breadth </a:t>
            </a:r>
            <a:r>
              <a:rPr lang="en-US" dirty="0"/>
              <a:t>of audience, and </a:t>
            </a:r>
            <a:endParaRPr lang="en-US" dirty="0" smtClean="0"/>
          </a:p>
          <a:p>
            <a:pPr lvl="1"/>
            <a:r>
              <a:rPr lang="en-US" dirty="0" smtClean="0"/>
              <a:t>frequency </a:t>
            </a:r>
            <a:r>
              <a:rPr lang="en-US" dirty="0"/>
              <a:t>of informative CQI cycles.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0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4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Perks of </a:t>
            </a:r>
            <a:r>
              <a:rPr lang="en-US" dirty="0" err="1" smtClean="0"/>
              <a:t>REDCapR</a:t>
            </a:r>
            <a:r>
              <a:rPr lang="en-US" sz="3600" dirty="0" smtClean="0"/>
              <a:t> (part 1)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1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Batching:</a:t>
            </a:r>
            <a:r>
              <a:rPr lang="en-US" dirty="0" smtClean="0"/>
              <a:t> </a:t>
            </a:r>
            <a:r>
              <a:rPr lang="en-US" sz="2400" dirty="0" smtClean="0"/>
              <a:t>making smaller calls to server, and combining the results to appear as if only one call was made.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Avoids server-time outs.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Can suspend between calls, to avoid tying up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Translates:</a:t>
            </a:r>
            <a:r>
              <a:rPr lang="en-US" dirty="0" smtClean="0"/>
              <a:t> </a:t>
            </a:r>
            <a:r>
              <a:rPr lang="en-US" sz="2400" dirty="0" smtClean="0"/>
              <a:t>resolves differences between API and R.</a:t>
            </a:r>
            <a:endParaRPr lang="en-US" sz="2400" dirty="0"/>
          </a:p>
          <a:p>
            <a:pPr marL="914400" lvl="1" indent="-514350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R stores IDs as a vector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c(10, 20, 30)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API needs a string </a:t>
            </a:r>
            <a:r>
              <a:rPr lang="en-US" dirty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D53E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10,20,30"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Validates:</a:t>
            </a:r>
            <a:r>
              <a:rPr lang="en-US" sz="2400" b="1" dirty="0" smtClean="0"/>
              <a:t> </a:t>
            </a:r>
            <a:r>
              <a:rPr lang="en-US" sz="2400" dirty="0" smtClean="0"/>
              <a:t>proactively looks for common mistakes. 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Helps catch errors sooner,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Better error messages b/c it’s closer to error’s source.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Subset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 smtClean="0"/>
              <a:t>easier to avoid retrieving an entire dataset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Fewer rows.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Fewer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columns.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FEE08B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Perks of </a:t>
            </a:r>
            <a:r>
              <a:rPr lang="en-US" dirty="0" err="1" smtClean="0"/>
              <a:t>REDCapR</a:t>
            </a:r>
            <a:r>
              <a:rPr lang="en-US" sz="3600" dirty="0" smtClean="0"/>
              <a:t> (part 2)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SSL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400" dirty="0"/>
              <a:t>provides extra transport security, by default.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Assumes responsibility for updating certificates.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Unit </a:t>
            </a:r>
            <a:r>
              <a:rPr lang="en-US" b="1" dirty="0"/>
              <a:t>&amp; Integration Tested:</a:t>
            </a:r>
            <a:r>
              <a:rPr lang="en-US" dirty="0"/>
              <a:t> </a:t>
            </a:r>
            <a:r>
              <a:rPr lang="en-US" sz="2400" dirty="0"/>
              <a:t>100+ checks before release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Corner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cases are being added every month.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Wider </a:t>
            </a:r>
            <a:r>
              <a:rPr lang="en-US" b="1" dirty="0"/>
              <a:t>Adoption:</a:t>
            </a:r>
            <a:r>
              <a:rPr lang="en-US" dirty="0"/>
              <a:t> </a:t>
            </a:r>
            <a:r>
              <a:rPr lang="en-US" sz="2400" dirty="0"/>
              <a:t>Library is used </a:t>
            </a:r>
            <a:r>
              <a:rPr lang="en-US" sz="2400" dirty="0" smtClean="0"/>
              <a:t>across multiple projects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assurances than evolving code that’s copy &amp; pasted.</a:t>
            </a:r>
          </a:p>
          <a:p>
            <a:pPr marL="914400" lvl="1" indent="-51435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Builds on experience within and between libraries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PyCap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Python package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redcap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 package).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knitr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Executes R code, and presents results in a coherent document.</a:t>
            </a:r>
          </a:p>
          <a:p>
            <a:r>
              <a:rPr lang="en-US" dirty="0" smtClean="0"/>
              <a:t>Eliminates the need to repeatedly copy &amp; paste:</a:t>
            </a:r>
          </a:p>
          <a:p>
            <a:pPr lvl="1"/>
            <a:r>
              <a:rPr lang="en-US" dirty="0" smtClean="0"/>
              <a:t>Multiple descriptives, graphs, and model results.</a:t>
            </a:r>
          </a:p>
          <a:p>
            <a:pPr lvl="1"/>
            <a:r>
              <a:rPr lang="en-US" dirty="0" smtClean="0"/>
              <a:t>Updated results after more data trickles in.</a:t>
            </a:r>
          </a:p>
          <a:p>
            <a:r>
              <a:rPr lang="en-US" dirty="0" smtClean="0"/>
              <a:t>Can produce </a:t>
            </a:r>
            <a:r>
              <a:rPr lang="en-US" b="1" dirty="0" smtClean="0"/>
              <a:t>markdown</a:t>
            </a:r>
            <a:r>
              <a:rPr lang="en-US" dirty="0" smtClean="0"/>
              <a:t> reports that can be quickly produced internal audiences.</a:t>
            </a:r>
          </a:p>
          <a:p>
            <a:r>
              <a:rPr lang="en-US" dirty="0" smtClean="0"/>
              <a:t>Can produce </a:t>
            </a:r>
            <a:r>
              <a:rPr lang="en-US" b="1" dirty="0" err="1" smtClean="0"/>
              <a:t>LaTeX</a:t>
            </a:r>
            <a:r>
              <a:rPr lang="en-US" dirty="0" smtClean="0"/>
              <a:t> reports that can be beautifully crafted for external audiences.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Descriptives &amp; graphs in markdown.</a:t>
            </a:r>
          </a:p>
          <a:p>
            <a:endParaRPr lang="en-US" dirty="0"/>
          </a:p>
          <a:p>
            <a:r>
              <a:rPr lang="en-US" dirty="0"/>
              <a:t>Descriptives &amp; graphs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Inferential model results in </a:t>
            </a:r>
            <a:r>
              <a:rPr lang="en-US" dirty="0" err="1" smtClean="0"/>
              <a:t>LaTeX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markdown report on GitHub.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https://github.com/OuhscCcanMiechvEvaluation/MReporting/blob/master/OhcaReports/OhcaReport1/OhcaReport1.md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knitr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Web interface for interactive graphs, stats &amp; tables.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https://wibeasley.shinyapps.io/SdtThreshold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Currently our BBMC server is configured only for public information, not PHI data.</a:t>
            </a:r>
          </a:p>
          <a:p>
            <a:pPr lvl="1"/>
            <a:r>
              <a:rPr lang="en-US" dirty="0" smtClean="0"/>
              <a:t>Consequently, it can’t pull data from REDCap, </a:t>
            </a:r>
            <a:br>
              <a:rPr lang="en-US" dirty="0" smtClean="0"/>
            </a:br>
            <a:r>
              <a:rPr lang="en-US" dirty="0" smtClean="0"/>
              <a:t>but csv data can be pushed to it.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E6F598"/>
          </a:solidFill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/>
              <a:t>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Pattern List </a:t>
            </a:r>
            <a:r>
              <a:rPr lang="en-US" sz="3100" dirty="0" smtClean="0"/>
              <a:t>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Extractor</a:t>
            </a:r>
            <a:r>
              <a:rPr lang="en-US" dirty="0" smtClean="0"/>
              <a:t>: exports/pulls REDCap data to R, and lightly munge, such as </a:t>
            </a:r>
          </a:p>
          <a:p>
            <a:pPr lvl="1"/>
            <a:r>
              <a:rPr lang="en-US" dirty="0" smtClean="0"/>
              <a:t>calculate timespans,</a:t>
            </a:r>
          </a:p>
          <a:p>
            <a:pPr lvl="1"/>
            <a:r>
              <a:rPr lang="en-US" dirty="0" smtClean="0"/>
              <a:t>convert categories levels into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r>
              <a:rPr lang="en-US" dirty="0" smtClean="0"/>
              <a:t>s, and</a:t>
            </a:r>
          </a:p>
          <a:p>
            <a:pPr lvl="1"/>
            <a:r>
              <a:rPr lang="en-US" dirty="0" smtClean="0"/>
              <a:t>clean up missing values.</a:t>
            </a:r>
          </a:p>
          <a:p>
            <a:pPr lvl="1"/>
            <a:r>
              <a:rPr lang="en-US" dirty="0" smtClean="0"/>
              <a:t>It is called by reports and sanitizers.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Gateway</a:t>
            </a:r>
            <a:r>
              <a:rPr lang="en-US" dirty="0" smtClean="0"/>
              <a:t>: exports/pulls SQL Server data to R and lightly munge.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(Subset of Fowler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2002)</a:t>
            </a:r>
            <a:endParaRPr lang="en-US" dirty="0" smtClean="0"/>
          </a:p>
          <a:p>
            <a:pPr lvl="1"/>
            <a:r>
              <a:rPr lang="en-US" dirty="0" smtClean="0"/>
              <a:t>It is called by called by reports and other gateways.</a:t>
            </a:r>
          </a:p>
        </p:txBody>
      </p:sp>
    </p:spTree>
    <p:extLst>
      <p:ext uri="{BB962C8B-B14F-4D97-AF65-F5344CB8AC3E}">
        <p14:creationId xmlns:p14="http://schemas.microsoft.com/office/powerpoint/2010/main" val="17025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Pattern List </a:t>
            </a:r>
            <a:r>
              <a:rPr lang="en-US" sz="3100" dirty="0" smtClean="0"/>
              <a:t>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Transfer 1</a:t>
            </a:r>
            <a:r>
              <a:rPr lang="en-US" dirty="0" smtClean="0"/>
              <a:t>: moves external data (</a:t>
            </a:r>
            <a:r>
              <a:rPr lang="en-US" dirty="0" err="1" smtClean="0"/>
              <a:t>eg</a:t>
            </a:r>
            <a:r>
              <a:rPr lang="en-US" dirty="0" smtClean="0"/>
              <a:t>, sent from OSDH) to SQL Server, where it is audit-able.</a:t>
            </a:r>
          </a:p>
          <a:p>
            <a:pPr lvl="1"/>
            <a:r>
              <a:rPr lang="en-US" dirty="0" smtClean="0"/>
              <a:t>read CSV into R</a:t>
            </a:r>
          </a:p>
          <a:p>
            <a:pPr lvl="1"/>
            <a:r>
              <a:rPr lang="en-US" dirty="0" smtClean="0"/>
              <a:t>verify structure is the same as the previous import.</a:t>
            </a:r>
          </a:p>
          <a:p>
            <a:pPr lvl="1"/>
            <a:r>
              <a:rPr lang="en-US" dirty="0" smtClean="0"/>
              <a:t>lightly munge.</a:t>
            </a:r>
          </a:p>
          <a:p>
            <a:endParaRPr lang="en-US" dirty="0" smtClean="0"/>
          </a:p>
          <a:p>
            <a:r>
              <a:rPr lang="en-US" b="1" dirty="0" smtClean="0"/>
              <a:t>Transfer 2</a:t>
            </a:r>
            <a:r>
              <a:rPr lang="en-US" dirty="0" smtClean="0"/>
              <a:t>: moves data from SQL Server to REDCap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so recruiters view in REDCap, instead of SQL Server.</a:t>
            </a:r>
            <a:br>
              <a:rPr lang="en-US" dirty="0" smtClean="0"/>
            </a:br>
            <a:r>
              <a:rPr lang="en-US" dirty="0" smtClean="0"/>
              <a:t>It’s a lot cheaper/quicker to set up a two-way bound interface in REDCap than in other databases.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¿Any recommendations for distinguishing names?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388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Pattern List </a:t>
            </a:r>
            <a:r>
              <a:rPr lang="en-US" sz="3100" dirty="0" smtClean="0"/>
              <a:t>(part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b="1" dirty="0"/>
              <a:t>Sanitizer</a:t>
            </a:r>
            <a:r>
              <a:rPr lang="en-US" dirty="0"/>
              <a:t>: pulls from a gateway or extractor, and </a:t>
            </a:r>
            <a:br>
              <a:rPr lang="en-US" dirty="0"/>
            </a:br>
            <a:r>
              <a:rPr lang="en-US" dirty="0"/>
              <a:t>removes PHI and anything else that we don’t want publicly exposed.  Sanitizers are required before copying data to Shiny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Data Access Layer (DAL)</a:t>
            </a:r>
            <a:r>
              <a:rPr lang="en-US" dirty="0" smtClean="0"/>
              <a:t>: collection of the previous 5 patterns.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(Fowler 2002)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66C2A5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Pattern List </a:t>
            </a:r>
            <a:r>
              <a:rPr lang="en-US" sz="3100" dirty="0" smtClean="0"/>
              <a:t>(part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Code </a:t>
            </a:r>
            <a:r>
              <a:rPr lang="en-US" b="1" dirty="0"/>
              <a:t>Behind</a:t>
            </a:r>
            <a:r>
              <a:rPr lang="en-US" dirty="0"/>
              <a:t>: R file that does all the heavy lifting in an analysis</a:t>
            </a:r>
          </a:p>
          <a:p>
            <a:endParaRPr lang="en-US" b="1" dirty="0"/>
          </a:p>
          <a:p>
            <a:r>
              <a:rPr lang="en-US" b="1" dirty="0"/>
              <a:t>Report</a:t>
            </a:r>
            <a:r>
              <a:rPr lang="en-US" dirty="0"/>
              <a:t>: </a:t>
            </a:r>
            <a:r>
              <a:rPr lang="en-US" dirty="0" err="1"/>
              <a:t>Rmd</a:t>
            </a:r>
            <a:r>
              <a:rPr lang="en-US" dirty="0"/>
              <a:t> file that’s a thin layer on top of the ‘Code Behind’ file.  It only presents info, and doesn’t manipulate or calculate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Common Report Components?</a:t>
            </a:r>
            <a:r>
              <a:rPr lang="en-US" dirty="0" smtClean="0"/>
              <a:t>: Contains code and graph templates that are used by multiple reports.  The results are typically more consistent, and higher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/>
            <a:r>
              <a:rPr lang="en-US" dirty="0"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Literate </a:t>
            </a:r>
            <a:r>
              <a:rPr lang="en-US" dirty="0"/>
              <a:t>programming tools can combine statistical text, tables, and graphs in a coherent document that is accessible to unfamiliar audiences.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automation of these tools eliminates the need to repeatedly copy and paste analytic results after underlying data sources are updated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7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Reproducible research.</a:t>
            </a:r>
          </a:p>
          <a:p>
            <a:pPr lvl="1"/>
            <a:r>
              <a:rPr lang="en-US" dirty="0" smtClean="0"/>
              <a:t>Facilitates scientific replication.</a:t>
            </a:r>
          </a:p>
          <a:p>
            <a:pPr lvl="1"/>
            <a:r>
              <a:rPr lang="en-US" dirty="0" smtClean="0"/>
              <a:t>Disseminates techniques to other subfields.</a:t>
            </a:r>
          </a:p>
          <a:p>
            <a:pPr lvl="1"/>
            <a:r>
              <a:rPr lang="en-US" dirty="0"/>
              <a:t>Promotes cumulative research.</a:t>
            </a:r>
          </a:p>
          <a:p>
            <a:endParaRPr lang="en-US" dirty="0"/>
          </a:p>
          <a:p>
            <a:r>
              <a:rPr lang="en-US" dirty="0"/>
              <a:t>Literate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Evaluated programs need fresh &amp; frequent feedback.</a:t>
            </a:r>
          </a:p>
          <a:p>
            <a:endParaRPr lang="en-US" dirty="0"/>
          </a:p>
          <a:p>
            <a:r>
              <a:rPr lang="en-US" dirty="0" smtClean="0"/>
              <a:t>Collaborative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Beyond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Today’s mechanics were specific to REDCap, </a:t>
            </a:r>
            <a:br>
              <a:rPr lang="en-US" dirty="0" smtClean="0"/>
            </a:br>
            <a:r>
              <a:rPr lang="en-US" dirty="0" smtClean="0"/>
              <a:t>but the goals aren’t.</a:t>
            </a:r>
          </a:p>
          <a:p>
            <a:endParaRPr lang="en-US" dirty="0"/>
          </a:p>
          <a:p>
            <a:r>
              <a:rPr lang="en-US" dirty="0" smtClean="0"/>
              <a:t>Regardless of the database chosen,</a:t>
            </a:r>
          </a:p>
          <a:p>
            <a:pPr lvl="1"/>
            <a:r>
              <a:rPr lang="en-US" dirty="0" smtClean="0"/>
              <a:t>Minimize the repetition code within &amp; between projects.</a:t>
            </a:r>
          </a:p>
          <a:p>
            <a:pPr lvl="1"/>
            <a:r>
              <a:rPr lang="en-US" dirty="0" smtClean="0"/>
              <a:t>Use tested code where possible.</a:t>
            </a:r>
          </a:p>
          <a:p>
            <a:pPr lvl="1"/>
            <a:r>
              <a:rPr lang="en-US" dirty="0" smtClean="0"/>
              <a:t>Use code instead of manual operations.</a:t>
            </a:r>
          </a:p>
          <a:p>
            <a:pPr lvl="1"/>
            <a:r>
              <a:rPr lang="en-US" dirty="0" smtClean="0"/>
              <a:t>Use automated reports instead of ad-hoc reports.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 smtClean="0"/>
              <a:t>Thanks to Funders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/>
          </a:p>
          <a:p>
            <a:pPr marL="0" indent="0" algn="ctr">
              <a:buNone/>
            </a:pPr>
            <a:r>
              <a:rPr lang="en-US" sz="2400" smtClean="0"/>
              <a:t>HRSA/ACF </a:t>
            </a:r>
            <a:r>
              <a:rPr lang="en-US" sz="2400" dirty="0" smtClean="0"/>
              <a:t>D89MC23154</a:t>
            </a: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OUHSC </a:t>
            </a:r>
            <a:r>
              <a:rPr lang="en-US" sz="2400" dirty="0"/>
              <a:t>CCAN Independent Evaluation of the State of Oklahoma Competitive Maternal, Infant, and Early Childhood Home Visiting (MIECHV) Project. 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Evaluates </a:t>
            </a:r>
            <a:r>
              <a:rPr lang="en-US" sz="2400" dirty="0"/>
              <a:t>MIECHV expansion and enhancement of Evidence-based Home Visitation programs in four Oklahoma counties. 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620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sz="4900" dirty="0"/>
              <a:t>Collaboration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4 statisticians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sharing software development.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20 people on the project.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exchanging participant-level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3 partnering organizations.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(OSDH, WIC, OHCA)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-receiving their subject-level &amp; agency-level data.</a:t>
            </a:r>
            <a:br>
              <a:rPr lang="en-US" sz="2400" i="1" dirty="0" smtClean="0">
                <a:solidFill>
                  <a:srgbClr val="9E0142"/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-distributing our results –fresh &amp;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Academics in different areas.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(particularly at OUHSC)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 smtClean="0">
                <a:solidFill>
                  <a:srgbClr val="9E0142"/>
                </a:solidFill>
              </a:rPr>
              <a:t>exchanging tools and workflows.</a:t>
            </a:r>
            <a:endParaRPr lang="en-US" sz="2800" i="1" dirty="0" smtClean="0">
              <a:solidFill>
                <a:srgbClr val="9E014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Researchers in other states pursuing similar goals.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9E0142"/>
                </a:solidFill>
              </a:rPr>
              <a:t>publishing ideas and replicating previous work.</a:t>
            </a:r>
          </a:p>
        </p:txBody>
      </p:sp>
    </p:spTree>
    <p:extLst>
      <p:ext uri="{BB962C8B-B14F-4D97-AF65-F5344CB8AC3E}">
        <p14:creationId xmlns:p14="http://schemas.microsoft.com/office/powerpoint/2010/main" val="22485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Autofit/>
          </a:bodyPr>
          <a:lstStyle/>
          <a:p>
            <a:r>
              <a:rPr lang="en-US" sz="3200" dirty="0" err="1" smtClean="0"/>
              <a:t>REDCap</a:t>
            </a:r>
            <a:r>
              <a:rPr lang="en-US" sz="3200" dirty="0" smtClean="0"/>
              <a:t> </a:t>
            </a:r>
            <a:r>
              <a:rPr lang="en-US" sz="3200" dirty="0"/>
              <a:t>overview (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http://project-redcap.org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Secure web application for building and managing surveys and databases.</a:t>
            </a:r>
          </a:p>
          <a:p>
            <a:pPr lvl="1"/>
            <a:r>
              <a:rPr lang="en-US" dirty="0" smtClean="0"/>
              <a:t>Developed by informatics core at Vanderbilt with support from NCRR and NIH, and designed for academic biomedical researchers.</a:t>
            </a:r>
          </a:p>
          <a:p>
            <a:r>
              <a:rPr lang="en-US" dirty="0" smtClean="0"/>
              <a:t>Provides:</a:t>
            </a:r>
          </a:p>
          <a:p>
            <a:pPr lvl="1"/>
            <a:r>
              <a:rPr lang="en-US" dirty="0" smtClean="0"/>
              <a:t>Auditing capabilities, and other HIPAA-friendly features by default.</a:t>
            </a:r>
          </a:p>
          <a:p>
            <a:pPr lvl="1"/>
            <a:r>
              <a:rPr lang="en-US" dirty="0" smtClean="0"/>
              <a:t>A centralized, back-end storage component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Tools to create an interactive </a:t>
            </a:r>
            <a:r>
              <a:rPr lang="en-US" dirty="0"/>
              <a:t>front-end </a:t>
            </a:r>
            <a:r>
              <a:rPr lang="en-US" dirty="0" smtClean="0"/>
              <a:t>html GUI.</a:t>
            </a:r>
          </a:p>
          <a:p>
            <a:pPr lvl="1"/>
            <a:r>
              <a:rPr lang="en-US" dirty="0" smtClean="0"/>
              <a:t>An API to import &amp; export data.</a:t>
            </a:r>
          </a:p>
          <a:p>
            <a:pPr lvl="1"/>
            <a:r>
              <a:rPr lang="en-US" dirty="0" smtClean="0"/>
              <a:t>Example templates.</a:t>
            </a:r>
          </a:p>
          <a:p>
            <a:pPr lvl="1"/>
            <a:r>
              <a:rPr lang="en-US" dirty="0" smtClean="0"/>
              <a:t>Instructional videos for training.</a:t>
            </a:r>
          </a:p>
          <a:p>
            <a:pPr lvl="1"/>
            <a:r>
              <a:rPr lang="en-US" dirty="0" smtClean="0"/>
              <a:t>User-group network of institutional researchers.</a:t>
            </a:r>
          </a:p>
          <a:p>
            <a:pPr lvl="1"/>
            <a:r>
              <a:rPr lang="en-US" dirty="0"/>
              <a:t>Also </a:t>
            </a:r>
            <a:r>
              <a:rPr lang="en-US" dirty="0" smtClean="0"/>
              <a:t>included: built-in </a:t>
            </a:r>
            <a:r>
              <a:rPr lang="en-US" dirty="0"/>
              <a:t>project calendar, </a:t>
            </a:r>
            <a:r>
              <a:rPr lang="en-US" dirty="0" smtClean="0"/>
              <a:t>scheduling </a:t>
            </a:r>
            <a:r>
              <a:rPr lang="en-US" dirty="0"/>
              <a:t>module, ad hoc reporting tools, and advanced features, such as branching logic, file uploading, and calculated fields.</a:t>
            </a:r>
            <a:endParaRPr lang="en-US" dirty="0" smtClean="0"/>
          </a:p>
          <a:p>
            <a:r>
              <a:rPr lang="en-US" dirty="0" smtClean="0"/>
              <a:t>It can reduce</a:t>
            </a:r>
          </a:p>
          <a:p>
            <a:pPr lvl="1"/>
            <a:r>
              <a:rPr lang="en-US" dirty="0" smtClean="0"/>
              <a:t>Developing a lot of new software applications.</a:t>
            </a:r>
          </a:p>
          <a:p>
            <a:pPr lvl="1"/>
            <a:r>
              <a:rPr lang="en-US" dirty="0" smtClean="0"/>
              <a:t>Anxieties related to security of home-grown software.</a:t>
            </a:r>
          </a:p>
        </p:txBody>
      </p:sp>
    </p:spTree>
    <p:extLst>
      <p:ext uri="{BB962C8B-B14F-4D97-AF65-F5344CB8AC3E}">
        <p14:creationId xmlns:p14="http://schemas.microsoft.com/office/powerpoint/2010/main" val="39067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200400" cy="1477962"/>
          </a:xfrm>
          <a:solidFill>
            <a:srgbClr val="9E0142"/>
          </a:solidFill>
        </p:spPr>
        <p:txBody>
          <a:bodyPr>
            <a:normAutofit/>
          </a:bodyPr>
          <a:lstStyle/>
          <a:p>
            <a:r>
              <a:rPr lang="en-US" dirty="0" smtClean="0"/>
              <a:t>Example data entry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"/>
            <a:ext cx="5493464" cy="670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9E014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Possible REDCap Workflows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6884"/>
            <a:ext cx="9144001" cy="580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3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609600"/>
          </a:xfrm>
          <a:solidFill>
            <a:srgbClr val="D53E4F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Scenarios favoring REDCap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requires a centralized data store, but </a:t>
            </a:r>
            <a:r>
              <a:rPr lang="en-US" dirty="0"/>
              <a:t>multiple </a:t>
            </a:r>
            <a:r>
              <a:rPr lang="en-US" dirty="0" smtClean="0"/>
              <a:t>locations for data entry.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Avoid syncing different locations manually.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You want a flexible, universal framework to create consistent data systems for </a:t>
            </a:r>
            <a:r>
              <a:rPr lang="en-US" dirty="0" smtClean="0"/>
              <a:t>multiple clinical </a:t>
            </a:r>
            <a:r>
              <a:rPr lang="en-US" dirty="0"/>
              <a:t>projects (research and possibly operations</a:t>
            </a:r>
            <a:r>
              <a:rPr lang="en-US" dirty="0" smtClean="0"/>
              <a:t>).</a:t>
            </a:r>
            <a:r>
              <a:rPr lang="en-US" dirty="0">
                <a:solidFill>
                  <a:prstClr val="black"/>
                </a:solidFill>
              </a:rPr>
              <a:t>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your development time &amp; your staff’s training time.</a:t>
            </a:r>
            <a:b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- Reduces writing new text for grant proposals and IRB?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Project has a relatively flat data structure.</a:t>
            </a:r>
          </a:p>
          <a:p>
            <a:pPr lvl="1"/>
            <a:r>
              <a:rPr lang="en-US" dirty="0" smtClean="0"/>
              <a:t>Typically accommodates 2 or 3 levels well, but is clumsy beyond that.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County, Practice, Provider, Patient, Time, Family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5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1983</Words>
  <Application>Microsoft Office PowerPoint</Application>
  <PresentationFormat>On-screen Show (4:3)</PresentationFormat>
  <Paragraphs>367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DejaVu Sans Mono</vt:lpstr>
      <vt:lpstr>Office Theme</vt:lpstr>
      <vt:lpstr>Literate Programming Patterns and Practices with REDCap and REDCapR</vt:lpstr>
      <vt:lpstr>Differences in the past 1.5 years</vt:lpstr>
      <vt:lpstr>Continuous Quality Improvement (CQI)</vt:lpstr>
      <vt:lpstr>Literate programming</vt:lpstr>
      <vt:lpstr>Collaboration among</vt:lpstr>
      <vt:lpstr>REDCap overview (http://project-redcap.org/)</vt:lpstr>
      <vt:lpstr>Example data entry</vt:lpstr>
      <vt:lpstr>Possible REDCap Workflows</vt:lpstr>
      <vt:lpstr>Scenarios favoring REDCap</vt:lpstr>
      <vt:lpstr>Scenario NOT favoring REDCap</vt:lpstr>
      <vt:lpstr>Scenarios favoring REDCap</vt:lpstr>
      <vt:lpstr>Accessing REDCap from R</vt:lpstr>
      <vt:lpstr>Required pieces of information for API</vt:lpstr>
      <vt:lpstr>Security</vt:lpstr>
      <vt:lpstr>Underlying Security Concepts Part 1</vt:lpstr>
      <vt:lpstr>Underlying Security Concepts Part 2</vt:lpstr>
      <vt:lpstr>Installing REDCapR</vt:lpstr>
      <vt:lpstr>Minimal Code without REDCapR</vt:lpstr>
      <vt:lpstr>Exporting records (less secure)</vt:lpstr>
      <vt:lpstr>Exporting records (less secure)</vt:lpstr>
      <vt:lpstr>Requesting an API token</vt:lpstr>
      <vt:lpstr>Retrieve a token</vt:lpstr>
      <vt:lpstr>GitHub: Version Control Software</vt:lpstr>
      <vt:lpstr>Token Storage (part 1)</vt:lpstr>
      <vt:lpstr>Token Storage (part 2)</vt:lpstr>
      <vt:lpstr>Token Storage (part 3)</vt:lpstr>
      <vt:lpstr>Token Storage (part 4)</vt:lpstr>
      <vt:lpstr>Other Storage (part 5)</vt:lpstr>
      <vt:lpstr>Establish DSN</vt:lpstr>
      <vt:lpstr>Possible REDCap Workflows</vt:lpstr>
      <vt:lpstr>Perks of REDCapR (part 1)</vt:lpstr>
      <vt:lpstr>Perks of REDCapR (part 2)</vt:lpstr>
      <vt:lpstr>knitr</vt:lpstr>
      <vt:lpstr>knitr Examples</vt:lpstr>
      <vt:lpstr>Shiny</vt:lpstr>
      <vt:lpstr>Pattern List (part 1)</vt:lpstr>
      <vt:lpstr>Pattern List (part 2)</vt:lpstr>
      <vt:lpstr>Pattern List (part 3)</vt:lpstr>
      <vt:lpstr>Pattern List (part 4)</vt:lpstr>
      <vt:lpstr>Goals</vt:lpstr>
      <vt:lpstr>Beyond REDCap</vt:lpstr>
      <vt:lpstr>Thanks to Funders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Management with REDCap and other tools</dc:title>
  <dc:creator>Beasley, William H.  (HSC)</dc:creator>
  <cp:lastModifiedBy>Will Beasley</cp:lastModifiedBy>
  <cp:revision>517</cp:revision>
  <dcterms:created xsi:type="dcterms:W3CDTF">2006-08-16T00:00:00Z</dcterms:created>
  <dcterms:modified xsi:type="dcterms:W3CDTF">2014-09-03T16:29:03Z</dcterms:modified>
</cp:coreProperties>
</file>