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9" r:id="rId8"/>
    <p:sldId id="266" r:id="rId9"/>
    <p:sldId id="268" r:id="rId10"/>
    <p:sldId id="261" r:id="rId11"/>
    <p:sldId id="262" r:id="rId12"/>
    <p:sldId id="263" r:id="rId13"/>
    <p:sldId id="264" r:id="rId14"/>
    <p:sldId id="265" r:id="rId15"/>
    <p:sldId id="25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292929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14F"/>
    <a:srgbClr val="D69D3D"/>
    <a:srgbClr val="C8893E"/>
    <a:srgbClr val="151A51"/>
    <a:srgbClr val="408F3A"/>
    <a:srgbClr val="36963C"/>
    <a:srgbClr val="5F2DD9"/>
    <a:srgbClr val="5418C3"/>
    <a:srgbClr val="FF8817"/>
    <a:srgbClr val="FF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9466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7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-430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000" dirty="0" smtClean="0"/>
              <a:t>Header</a:t>
            </a:r>
            <a:endParaRPr lang="en-US" sz="10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sz="10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200" dirty="0" smtClean="0"/>
              <a:t>#</a:t>
            </a:r>
            <a:r>
              <a:rPr lang="en-US" sz="700" dirty="0" smtClean="0"/>
              <a:t>#SASGF13</a:t>
            </a:r>
          </a:p>
          <a:p>
            <a:endParaRPr lang="en-US" sz="200" dirty="0" smtClean="0"/>
          </a:p>
          <a:p>
            <a:endParaRPr lang="en-US" dirty="0" smtClean="0"/>
          </a:p>
          <a:p>
            <a:r>
              <a:rPr lang="en-US" dirty="0" smtClean="0"/>
              <a:t>Copyright © 2013, SAS Institute Inc. All rights reserved.</a:t>
            </a:r>
            <a:endParaRPr lang="en-US" sz="800" dirty="0">
              <a:latin typeface="Times New Roman" pitchFamily="18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02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z="800" dirty="0" smtClean="0"/>
              <a:t>#SASGF13</a:t>
            </a:r>
          </a:p>
          <a:p>
            <a:endParaRPr lang="en-US" dirty="0" smtClean="0"/>
          </a:p>
          <a:p>
            <a:r>
              <a:rPr lang="en-US" dirty="0" smtClean="0"/>
              <a:t>Copyright © 2013,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fld id="{0F3AC1AB-A7A8-4DFF-B258-11ED19841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19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12" charset="-128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2010, SAS Institute Inc. All rights reserved.</a:t>
            </a:r>
            <a:endParaRPr lang="en-US" sz="1200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AC1AB-A7A8-4DFF-B258-11ED1984126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3606091" y="2053461"/>
            <a:ext cx="5416175" cy="488595"/>
          </a:xfrm>
        </p:spPr>
        <p:txBody>
          <a:bodyPr wrap="square" anchor="b">
            <a:spAutoFit/>
          </a:bodyPr>
          <a:lstStyle>
            <a:lvl1pPr>
              <a:defRPr sz="3000" b="1" i="0" spc="0">
                <a:solidFill>
                  <a:srgbClr val="151A5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06645" y="2646444"/>
            <a:ext cx="3810000" cy="387286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2000" b="1" i="0" spc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47775" y="3429000"/>
            <a:ext cx="682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69D3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906131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69D3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>
                <a:solidFill>
                  <a:srgbClr val="D69D3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en-US">
              <a:latin typeface="Arial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69D3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969929"/>
            <a:ext cx="3873500" cy="2459071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9929"/>
            <a:ext cx="4191000" cy="2459071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928173"/>
            <a:ext cx="3862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" y="1567935"/>
            <a:ext cx="3862388" cy="2147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28173"/>
            <a:ext cx="4194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67934"/>
            <a:ext cx="4194175" cy="2147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71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71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906131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9" r:id="rId8"/>
    <p:sldLayoutId id="2147483883" r:id="rId9"/>
    <p:sldLayoutId id="214748388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D69D3D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292929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rgbClr val="292929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wmf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5" Type="http://schemas.openxmlformats.org/officeDocument/2006/relationships/image" Target="../media/image27.png"/><Relationship Id="rId10" Type="http://schemas.openxmlformats.org/officeDocument/2006/relationships/image" Target="../media/image22.jpg"/><Relationship Id="rId19" Type="http://schemas.openxmlformats.org/officeDocument/2006/relationships/image" Target="../media/image31.pn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3606091" y="1683359"/>
            <a:ext cx="5416175" cy="858697"/>
          </a:xfrm>
        </p:spPr>
        <p:txBody>
          <a:bodyPr/>
          <a:lstStyle/>
          <a:p>
            <a:r>
              <a:rPr lang="en-US" dirty="0"/>
              <a:t>Adding Graph Visualization on SAS® ODS Output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3630281" y="2646444"/>
            <a:ext cx="5513719" cy="326243"/>
          </a:xfrm>
        </p:spPr>
        <p:txBody>
          <a:bodyPr/>
          <a:lstStyle/>
          <a:p>
            <a:r>
              <a:rPr lang="en-US" sz="1600" dirty="0" smtClean="0"/>
              <a:t>Yu Fu, </a:t>
            </a:r>
            <a:r>
              <a:rPr lang="en-US" sz="1600" dirty="0" err="1" smtClean="0"/>
              <a:t>Shirmeen</a:t>
            </a:r>
            <a:r>
              <a:rPr lang="en-US" sz="1600" dirty="0" smtClean="0"/>
              <a:t> </a:t>
            </a:r>
            <a:r>
              <a:rPr lang="en-US" sz="1600" dirty="0" err="1" smtClean="0"/>
              <a:t>Virji</a:t>
            </a:r>
            <a:r>
              <a:rPr lang="en-US" sz="1600" dirty="0"/>
              <a:t>, Miriam </a:t>
            </a:r>
            <a:r>
              <a:rPr lang="en-US" sz="1600" dirty="0" err="1" smtClean="0"/>
              <a:t>McGaugh</a:t>
            </a:r>
            <a:r>
              <a:rPr lang="en-US" sz="1600" dirty="0"/>
              <a:t>, </a:t>
            </a:r>
            <a:r>
              <a:rPr lang="en-US" sz="1600" dirty="0" err="1"/>
              <a:t>Goutam</a:t>
            </a:r>
            <a:r>
              <a:rPr lang="en-US" sz="1600" dirty="0"/>
              <a:t> </a:t>
            </a:r>
            <a:r>
              <a:rPr lang="en-US" sz="1600" dirty="0" err="1"/>
              <a:t>Chakraborty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46335" y="2567419"/>
            <a:ext cx="6543143" cy="4951"/>
          </a:xfrm>
          <a:prstGeom prst="line">
            <a:avLst/>
          </a:prstGeom>
          <a:ln>
            <a:solidFill>
              <a:srgbClr val="13314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04" y="551872"/>
            <a:ext cx="8205787" cy="71961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47" y="1501876"/>
            <a:ext cx="8201025" cy="2803203"/>
          </a:xfrm>
        </p:spPr>
        <p:txBody>
          <a:bodyPr/>
          <a:lstStyle/>
          <a:p>
            <a:r>
              <a:rPr lang="en-US" dirty="0" smtClean="0"/>
              <a:t>BASE SAS can add specific </a:t>
            </a:r>
            <a:r>
              <a:rPr lang="en-US" dirty="0"/>
              <a:t>graph visualization </a:t>
            </a:r>
            <a:r>
              <a:rPr lang="en-US" dirty="0" smtClean="0"/>
              <a:t>in an ODS </a:t>
            </a:r>
            <a:r>
              <a:rPr lang="en-US" dirty="0"/>
              <a:t>output by interacting with an open source software “</a:t>
            </a:r>
            <a:r>
              <a:rPr lang="en-US" dirty="0" err="1" smtClean="0"/>
              <a:t>Graphviz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This method provides a complement to the current SAS graph system and let SAS users have more options to visualize their results generated in SAS. </a:t>
            </a:r>
          </a:p>
        </p:txBody>
      </p:sp>
    </p:spTree>
    <p:extLst>
      <p:ext uri="{BB962C8B-B14F-4D97-AF65-F5344CB8AC3E}">
        <p14:creationId xmlns:p14="http://schemas.microsoft.com/office/powerpoint/2010/main" val="11738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28" y="718145"/>
            <a:ext cx="8205787" cy="71961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9" y="1823651"/>
            <a:ext cx="8326580" cy="2138406"/>
          </a:xfrm>
        </p:spPr>
        <p:txBody>
          <a:bodyPr/>
          <a:lstStyle/>
          <a:p>
            <a:r>
              <a:rPr lang="en-US" dirty="0" err="1"/>
              <a:t>Graphviz</a:t>
            </a:r>
            <a:r>
              <a:rPr lang="en-US" dirty="0"/>
              <a:t> is open source graph visualization </a:t>
            </a:r>
            <a:r>
              <a:rPr lang="en-US" dirty="0" smtClean="0"/>
              <a:t>software</a:t>
            </a:r>
            <a:r>
              <a:rPr lang="en-US" dirty="0"/>
              <a:t>. </a:t>
            </a:r>
            <a:r>
              <a:rPr lang="en-US" dirty="0" smtClean="0"/>
              <a:t>It can represent </a:t>
            </a:r>
            <a:r>
              <a:rPr lang="en-US" dirty="0"/>
              <a:t>structural information in the form of </a:t>
            </a:r>
            <a:r>
              <a:rPr lang="en-US" dirty="0" smtClean="0"/>
              <a:t>various </a:t>
            </a:r>
            <a:r>
              <a:rPr lang="en-US" dirty="0"/>
              <a:t>diagrams such as networking, cluster, and process flows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Graphviz</a:t>
            </a:r>
            <a:r>
              <a:rPr lang="en-US" dirty="0" smtClean="0"/>
              <a:t> in Base SAS (PUT,FILE and X </a:t>
            </a:r>
            <a:r>
              <a:rPr lang="en-US" dirty="0" err="1" smtClean="0"/>
              <a:t>Statment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Graphv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307" y="247935"/>
            <a:ext cx="952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67" y="538018"/>
            <a:ext cx="8205787" cy="719615"/>
          </a:xfrm>
        </p:spPr>
        <p:txBody>
          <a:bodyPr/>
          <a:lstStyle/>
          <a:p>
            <a:r>
              <a:rPr lang="en-US" dirty="0" smtClean="0"/>
              <a:t>What we can do with SAS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6" y="1365585"/>
            <a:ext cx="3017521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5" y="1365585"/>
            <a:ext cx="3017520" cy="201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3" y="3740246"/>
            <a:ext cx="3017520" cy="2011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4" y="3724656"/>
            <a:ext cx="3017520" cy="2011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1550" y="548639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upport.sas.com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" y="177800"/>
            <a:ext cx="8205787" cy="719615"/>
          </a:xfrm>
        </p:spPr>
        <p:txBody>
          <a:bodyPr/>
          <a:lstStyle/>
          <a:p>
            <a:r>
              <a:rPr lang="en-US" dirty="0" smtClean="0"/>
              <a:t>Can we do more?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" y="683842"/>
            <a:ext cx="7411406" cy="539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08731" y="5084719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www.graphviz.org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104775"/>
            <a:ext cx="8205787" cy="719615"/>
          </a:xfrm>
        </p:spPr>
        <p:txBody>
          <a:bodyPr/>
          <a:lstStyle/>
          <a:p>
            <a:r>
              <a:rPr lang="en-US" dirty="0"/>
              <a:t>Can we do more?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689435"/>
            <a:ext cx="7562850" cy="6157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2375" y="5238607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www.graphviz.org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4" y="1695449"/>
            <a:ext cx="4866469" cy="29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3" y="510309"/>
            <a:ext cx="8205787" cy="719615"/>
          </a:xfrm>
        </p:spPr>
        <p:txBody>
          <a:bodyPr/>
          <a:lstStyle/>
          <a:p>
            <a:r>
              <a:rPr lang="en-US" dirty="0" err="1" smtClean="0"/>
              <a:t>Graphviz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10" y="1418750"/>
            <a:ext cx="8201025" cy="20017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digraph G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P1-&gt;P2[label=Friend];P1-&gt;P3[Label=Son];</a:t>
            </a:r>
          </a:p>
          <a:p>
            <a:pPr marL="0" indent="0">
              <a:buNone/>
            </a:pPr>
            <a:r>
              <a:rPr lang="en-US" dirty="0" smtClean="0"/>
              <a:t>     P1-</a:t>
            </a:r>
            <a:r>
              <a:rPr lang="en-US" dirty="0"/>
              <a:t>&gt;P4[label=Father];P1-&gt;P5[label=Husband];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90" y="3859357"/>
            <a:ext cx="38004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3664388" y="2880949"/>
            <a:ext cx="484632" cy="978408"/>
          </a:xfrm>
          <a:prstGeom prst="down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50" y="510309"/>
            <a:ext cx="8205787" cy="719615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29" y="1404895"/>
            <a:ext cx="8201025" cy="1473609"/>
          </a:xfrm>
        </p:spPr>
        <p:txBody>
          <a:bodyPr/>
          <a:lstStyle/>
          <a:p>
            <a:r>
              <a:rPr lang="en-US" dirty="0" smtClean="0"/>
              <a:t>Generate the </a:t>
            </a:r>
            <a:r>
              <a:rPr lang="en-US" dirty="0" err="1" smtClean="0"/>
              <a:t>Graphviz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Call the </a:t>
            </a:r>
            <a:r>
              <a:rPr lang="en-US" dirty="0" err="1" smtClean="0"/>
              <a:t>Graphviz</a:t>
            </a:r>
            <a:r>
              <a:rPr lang="en-US" dirty="0" smtClean="0"/>
              <a:t> program to create image</a:t>
            </a:r>
          </a:p>
          <a:p>
            <a:r>
              <a:rPr lang="en-US" dirty="0" smtClean="0"/>
              <a:t>Merge the image with ODS output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78477" y="3618243"/>
            <a:ext cx="2741612" cy="21526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xtLst/>
        </p:spPr>
        <p:txBody>
          <a:bodyPr lIns="108000" tIns="108000" rIns="72000" bIns="72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90500" indent="-190500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190500" indent="-190500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Generate the </a:t>
            </a:r>
            <a:r>
              <a:rPr lang="en-US" b="1" dirty="0" err="1" smtClean="0">
                <a:solidFill>
                  <a:schemeClr val="bg1"/>
                </a:solidFill>
              </a:rPr>
              <a:t>Graphviz</a:t>
            </a:r>
            <a:r>
              <a:rPr lang="en-US" b="1" dirty="0" smtClean="0">
                <a:solidFill>
                  <a:schemeClr val="bg1"/>
                </a:solidFill>
              </a:rPr>
              <a:t> program by FILE and PUT Statement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6137927" y="3608718"/>
            <a:ext cx="2738437" cy="21526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xtLst/>
        </p:spPr>
        <p:txBody>
          <a:bodyPr lIns="108000" tIns="108000" rIns="72000" bIns="72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90500" indent="-190500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190500" indent="-190500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Merge the image with ODS output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3253439" y="3608718"/>
            <a:ext cx="2738438" cy="21526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  <a:extLst/>
        </p:spPr>
        <p:txBody>
          <a:bodyPr lIns="108000" tIns="108000" rIns="72000" bIns="72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90500" indent="-190500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190500" indent="-190500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noProof="1" smtClean="0">
                <a:solidFill>
                  <a:schemeClr val="bg1"/>
                </a:solidFill>
              </a:rPr>
              <a:t>Call the Graphviz program to create image by X Statement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 flipV="1">
            <a:off x="2953402" y="4237368"/>
            <a:ext cx="544512" cy="6985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DDDDDD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rot="10800000" lIns="32400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endParaRPr lang="en-US" sz="1800" noProof="1">
              <a:solidFill>
                <a:srgbClr val="000000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gray">
          <a:xfrm flipV="1">
            <a:off x="5855352" y="4234193"/>
            <a:ext cx="544512" cy="6985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DDDDDD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rot="10800000" lIns="324000" tIns="0" r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endParaRPr lang="en-US" sz="1800" noProof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31" y="371763"/>
            <a:ext cx="8205787" cy="719615"/>
          </a:xfrm>
        </p:spPr>
        <p:txBody>
          <a:bodyPr/>
          <a:lstStyle/>
          <a:p>
            <a:r>
              <a:rPr lang="en-US" dirty="0" smtClean="0"/>
              <a:t>Scenario </a:t>
            </a:r>
            <a:endParaRPr lang="en-US" dirty="0"/>
          </a:p>
        </p:txBody>
      </p:sp>
      <p:pic>
        <p:nvPicPr>
          <p:cNvPr id="1026" name="Picture 2" descr="C:\Users\Yu Fu\AppData\Local\Microsoft\Windows\Temporary Internet Files\Content.IE5\P4G36LBU\MC9000786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3" y="3159111"/>
            <a:ext cx="1118672" cy="24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93" y="1805421"/>
            <a:ext cx="35242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14" y="2220192"/>
            <a:ext cx="5619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92" y="2710743"/>
            <a:ext cx="42862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02" y="2997900"/>
            <a:ext cx="41910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40" y="1805421"/>
            <a:ext cx="762000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8" y="2720268"/>
            <a:ext cx="533400" cy="50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18" y="3765720"/>
            <a:ext cx="457200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14" y="3595919"/>
            <a:ext cx="638175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40" y="3538119"/>
            <a:ext cx="533400" cy="504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49" y="1357832"/>
            <a:ext cx="676191" cy="685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47" y="2585062"/>
            <a:ext cx="714286" cy="657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17" y="4270545"/>
            <a:ext cx="742857" cy="7047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41" y="4622926"/>
            <a:ext cx="685714" cy="6285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" y="2358398"/>
            <a:ext cx="685714" cy="6476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0" y="3505476"/>
            <a:ext cx="714286" cy="638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38" y="3505476"/>
            <a:ext cx="676191" cy="7142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36" y="4563840"/>
            <a:ext cx="809524" cy="647619"/>
          </a:xfrm>
          <a:prstGeom prst="rect">
            <a:avLst/>
          </a:prstGeom>
        </p:spPr>
      </p:pic>
      <p:sp>
        <p:nvSpPr>
          <p:cNvPr id="21" name="Cloud Callout 20"/>
          <p:cNvSpPr/>
          <p:nvPr/>
        </p:nvSpPr>
        <p:spPr bwMode="auto">
          <a:xfrm>
            <a:off x="4012633" y="863169"/>
            <a:ext cx="3077442" cy="1888397"/>
          </a:xfrm>
          <a:prstGeom prst="cloudCallout">
            <a:avLst>
              <a:gd name="adj1" fmla="val 66983"/>
              <a:gd name="adj2" fmla="val 81443"/>
            </a:avLst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What’s the relationship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among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these data sets?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99980"/>
            <a:ext cx="8205787" cy="719615"/>
          </a:xfrm>
        </p:spPr>
        <p:txBody>
          <a:bodyPr/>
          <a:lstStyle/>
          <a:p>
            <a:r>
              <a:rPr lang="en-US" dirty="0" smtClean="0"/>
              <a:t>Relationship Diagram in ODS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4"/>
          <a:stretch/>
        </p:blipFill>
        <p:spPr>
          <a:xfrm>
            <a:off x="1794162" y="900380"/>
            <a:ext cx="5889266" cy="465009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2216727" y="3699163"/>
            <a:ext cx="5029200" cy="221672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292929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0PPT-2013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27859d8f-6750-407e-aa47-fba89d8acaed">Rough</Status>
    <Description0 xmlns="27859d8f-6750-407e-aa47-fba89d8acaed">Standard template for external-facing presentations.</Description0>
    <Owner xmlns="27859d8f-6750-407e-aa47-fba89d8acaed">Yu</Owner>
    <Template_x0020_Type xmlns="27859d8f-6750-407e-aa47-fba89d8acaed">Standard</Template_x0020_Type>
    <Office_x0020_Version xmlns="27859d8f-6750-407e-aa47-fba89d8acaed">2007</Office_x0020_Versio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54B365008844B6F0D46EBB76DF44" ma:contentTypeVersion="6" ma:contentTypeDescription="Create a new document." ma:contentTypeScope="" ma:versionID="1ceb07d708c2a36d747ce8d58edbefc8">
  <xsd:schema xmlns:xsd="http://www.w3.org/2001/XMLSchema" xmlns:p="http://schemas.microsoft.com/office/2006/metadata/properties" xmlns:ns2="27859d8f-6750-407e-aa47-fba89d8acaed" targetNamespace="http://schemas.microsoft.com/office/2006/metadata/properties" ma:root="true" ma:fieldsID="8bfe92c42150e48c4fe0e18cc86ed716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7859d8f-6750-407e-aa47-fba89d8acaed" elementFormDefault="qualified">
    <xsd:import namespace="http://schemas.microsoft.com/office/2006/documentManagement/type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/>
      </xsd:simpleType>
    </xsd:element>
    <xsd:element name="Status" ma:index="10" nillable="true" ma:displayName="Status" ma:default="Rough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default="Standard" ma:format="Dropdown" ma:internalName="Template_x0020_Type">
      <xsd:simpleType>
        <xsd:restriction base="dms:Choice"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07"/>
          <xsd:enumeration value="2003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C1ECD8B-190C-41CD-BA4D-68678999D560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27859d8f-6750-407e-aa47-fba89d8acae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0C0EC8D-DC2D-412B-BF2D-F0742B6EC6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6F3235-54B9-4132-8885-D260F97975D4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3F39159A-E9E3-483C-BD48-868A43A5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310PPT-2013</Template>
  <TotalTime>598</TotalTime>
  <Words>222</Words>
  <Application>Microsoft Office PowerPoint</Application>
  <PresentationFormat>On-screen Show (4:3)</PresentationFormat>
  <Paragraphs>37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310PPT-2013</vt:lpstr>
      <vt:lpstr>Adding Graph Visualization on SAS® ODS Output</vt:lpstr>
      <vt:lpstr>Introduction</vt:lpstr>
      <vt:lpstr>What we can do with SAS</vt:lpstr>
      <vt:lpstr>Can we do more?</vt:lpstr>
      <vt:lpstr>Can we do more?</vt:lpstr>
      <vt:lpstr>Graphviz Code</vt:lpstr>
      <vt:lpstr>Methods</vt:lpstr>
      <vt:lpstr>Scenario </vt:lpstr>
      <vt:lpstr>Relationship Diagram in ODS Output</vt:lpstr>
      <vt:lpstr>Conclusion</vt:lpstr>
      <vt:lpstr>PowerPoint Presentation</vt:lpstr>
    </vt:vector>
  </TitlesOfParts>
  <Company>Hewlett-Packard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Graph Visualization on SAS® ODS Output</dc:title>
  <dc:creator>Yu Fu</dc:creator>
  <cp:lastModifiedBy>Yu Fu</cp:lastModifiedBy>
  <cp:revision>40</cp:revision>
  <dcterms:created xsi:type="dcterms:W3CDTF">2013-04-07T15:30:27Z</dcterms:created>
  <dcterms:modified xsi:type="dcterms:W3CDTF">2013-04-25T15:56:37Z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Standard template for internal-facing presentations.</vt:lpwstr>
  </property>
  <property fmtid="{D5CDD505-2E9C-101B-9397-08002B2CF9AE}" pid="3" name="TemplateType">
    <vt:lpwstr>Standard</vt:lpwstr>
  </property>
  <property fmtid="{D5CDD505-2E9C-101B-9397-08002B2CF9AE}" pid="4" name="Order">
    <vt:r8>600</vt:r8>
  </property>
  <property fmtid="{D5CDD505-2E9C-101B-9397-08002B2CF9AE}" pid="5" name="ContentTypeId">
    <vt:lpwstr>0x010100D07754B365008844B6F0D46EBB76DF44</vt:lpwstr>
  </property>
</Properties>
</file>