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304" r:id="rId4"/>
    <p:sldId id="264" r:id="rId5"/>
    <p:sldId id="265" r:id="rId6"/>
    <p:sldId id="300" r:id="rId7"/>
    <p:sldId id="269" r:id="rId8"/>
    <p:sldId id="271" r:id="rId9"/>
    <p:sldId id="272" r:id="rId10"/>
    <p:sldId id="279" r:id="rId11"/>
    <p:sldId id="282" r:id="rId12"/>
    <p:sldId id="261" r:id="rId13"/>
    <p:sldId id="292" r:id="rId14"/>
    <p:sldId id="262" r:id="rId15"/>
    <p:sldId id="283" r:id="rId16"/>
    <p:sldId id="301" r:id="rId17"/>
    <p:sldId id="302" r:id="rId18"/>
    <p:sldId id="303" r:id="rId19"/>
    <p:sldId id="281" r:id="rId20"/>
    <p:sldId id="280" r:id="rId21"/>
    <p:sldId id="285" r:id="rId22"/>
    <p:sldId id="306" r:id="rId23"/>
    <p:sldId id="307" r:id="rId24"/>
    <p:sldId id="308" r:id="rId25"/>
    <p:sldId id="309" r:id="rId26"/>
    <p:sldId id="310" r:id="rId27"/>
    <p:sldId id="313" r:id="rId28"/>
    <p:sldId id="305" r:id="rId29"/>
    <p:sldId id="311" r:id="rId30"/>
    <p:sldId id="312" r:id="rId31"/>
    <p:sldId id="294" r:id="rId32"/>
    <p:sldId id="291" r:id="rId33"/>
    <p:sldId id="293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023"/>
    <a:srgbClr val="D53E4F"/>
    <a:srgbClr val="66C2A5"/>
    <a:srgbClr val="9E0142"/>
    <a:srgbClr val="5E4FA2"/>
    <a:srgbClr val="3288BD"/>
    <a:srgbClr val="E6F598"/>
    <a:srgbClr val="FEE08B"/>
    <a:srgbClr val="FDAE61"/>
    <a:srgbClr val="FC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66" d="100"/>
          <a:sy n="166" d="100"/>
        </p:scale>
        <p:origin x="17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ACE0-AA4E-40DC-B530-80B2AA242B25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FE93-D2F3-4322-BB1D-660EF93F5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ibeasley.shinyapps.io/SdtThreshold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Literate </a:t>
            </a:r>
            <a:r>
              <a:rPr lang="en-US" sz="4800" dirty="0" smtClean="0"/>
              <a:t>Programming Patterns </a:t>
            </a:r>
            <a:r>
              <a:rPr lang="en-US" sz="4800" dirty="0"/>
              <a:t>and Practices with REDCap and </a:t>
            </a:r>
            <a:r>
              <a:rPr lang="en-US" sz="4800" dirty="0" err="1"/>
              <a:t>REDCapR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Will Beasley, Thomas Wilson, David </a:t>
            </a:r>
            <a:r>
              <a:rPr lang="en-US" sz="4400" dirty="0" smtClean="0"/>
              <a:t>Bard</a:t>
            </a:r>
            <a:br>
              <a:rPr lang="en-US" sz="4400" dirty="0" smtClean="0"/>
            </a:br>
            <a:r>
              <a:rPr lang="en-US" sz="4400" dirty="0" smtClean="0"/>
              <a:t>OUHSC </a:t>
            </a:r>
            <a:r>
              <a:rPr lang="en-US" sz="4400" dirty="0"/>
              <a:t>Pediatrics, </a:t>
            </a:r>
          </a:p>
          <a:p>
            <a:r>
              <a:rPr lang="en-US" sz="4400" dirty="0"/>
              <a:t>Biomedical &amp; Behavioral Methodology Core (BBMC)</a:t>
            </a:r>
          </a:p>
          <a:p>
            <a:endParaRPr lang="en-US" sz="4400" dirty="0"/>
          </a:p>
          <a:p>
            <a:r>
              <a:rPr lang="en-US" sz="4400" dirty="0"/>
              <a:t>Statistical Computing User Group (SCUG)</a:t>
            </a:r>
          </a:p>
          <a:p>
            <a:r>
              <a:rPr lang="en-US" sz="4400" dirty="0"/>
              <a:t>Sept 2, 2014</a:t>
            </a:r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Accessing </a:t>
            </a:r>
            <a:r>
              <a:rPr lang="en-US" dirty="0" smtClean="0"/>
              <a:t>REDCap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 Import &amp; Export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through CSV files)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Require human interaction every time.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calls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(application programming interface)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API allows nonhumans to interact with each other directly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REDCapR</a:t>
            </a:r>
            <a:r>
              <a:rPr lang="en-US" dirty="0" smtClean="0"/>
              <a:t> call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(an R library)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Provides functions that wrap around calls to API.</a:t>
            </a:r>
          </a:p>
          <a:p>
            <a:pPr lvl="1"/>
            <a:r>
              <a:rPr lang="en-US" dirty="0" smtClean="0"/>
              <a:t>Write 1 line of R code instead of ~40 lines.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Required pieces of </a:t>
            </a:r>
            <a:r>
              <a:rPr lang="en-US" dirty="0"/>
              <a:t>information for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URL of the REDCap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“token”, which is a hash representing:</a:t>
            </a:r>
          </a:p>
          <a:p>
            <a:pPr lvl="1"/>
            <a:r>
              <a:rPr lang="en-US" dirty="0" smtClean="0"/>
              <a:t>A specific REDCap project (within the REDCap server).</a:t>
            </a:r>
          </a:p>
          <a:p>
            <a:pPr lvl="1"/>
            <a:r>
              <a:rPr lang="en-US" dirty="0" smtClean="0"/>
              <a:t>A specific user.</a:t>
            </a:r>
          </a:p>
          <a:p>
            <a:pPr lvl="1"/>
            <a:r>
              <a:rPr lang="en-US" dirty="0" smtClean="0"/>
              <a:t>The user’s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spend 4 hours discussing security details.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Consult REDCap IT staff and/or our team.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 for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GitHub repository.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($25/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Be careful with REDCap tokens.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Get PHI into REDCap &amp; SQL as early as possible.</a:t>
            </a:r>
          </a:p>
          <a:p>
            <a:pPr lvl="1"/>
            <a:r>
              <a:rPr lang="en-US" dirty="0"/>
              <a:t>We regularly receive CSVs &amp; XLSXs from partners.</a:t>
            </a:r>
          </a:p>
          <a:p>
            <a:pPr lvl="1"/>
            <a:r>
              <a:rPr lang="en-US" dirty="0"/>
              <a:t>DB files aren’t accidentally copied or emailed.</a:t>
            </a:r>
          </a:p>
          <a:p>
            <a:pPr lvl="1"/>
            <a:r>
              <a:rPr lang="en-US" dirty="0"/>
              <a:t>And try to store derivative datasets in REDCap &amp; SQL instead of on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### Read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short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intro at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   https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://github.com/OuhscBbmc/REDCapR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Install the 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devtools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package from CRAN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install.packages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Install the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package from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GitHub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install_github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(repo=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OuhscBbmc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/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Load the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 '</a:t>
            </a:r>
            <a:r>
              <a:rPr lang="en-US" sz="2000" dirty="0" err="1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' package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into R's memory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   so the functions are more easily accessible.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require(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Minimal Code without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Query REDCap API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>
                <a:solidFill>
                  <a:srgbClr val="3F5F5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postForm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"https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://bbmc.ouhsc.edu/redcap/API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/"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token=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"39ZZZZZZZZZZ377009A4434F3D86E363"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#Be careful w/ real tokens.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content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'record'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format=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3F3FAF"/>
                </a:solidFill>
                <a:latin typeface="Consolas"/>
              </a:rPr>
              <a:t>csv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type=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'flat'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.opts=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curlOptions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ssl.verifypeer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Convert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raw text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into a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data.frame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head(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#Inspect the raw data, if desired.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ds 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read.csv(text=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head(ds) 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#Inspect the new </a:t>
            </a:r>
            <a:r>
              <a:rPr lang="en-US" sz="1800" dirty="0" err="1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data.frame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, if desired.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06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Declare the address of the server and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   your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token (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ie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hash of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project_id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username, password)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DejaVu Sans Mono" panose="020B0609030804020204" pitchFamily="49" charset="0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"https</a:t>
            </a:r>
            <a:r>
              <a:rPr lang="en-US" sz="1800" dirty="0">
                <a:solidFill>
                  <a:srgbClr val="D53E4F"/>
                </a:solidFill>
                <a:latin typeface="DejaVu Sans Mono" panose="020B0609030804020204" pitchFamily="49" charset="0"/>
              </a:rPr>
              <a:t>://bbmc.ouhsc.edu/redcap/</a:t>
            </a:r>
            <a:r>
              <a:rPr lang="en-US" sz="1800" dirty="0" err="1">
                <a:solidFill>
                  <a:srgbClr val="D53E4F"/>
                </a:solidFill>
                <a:latin typeface="DejaVu Sans Mono" panose="020B0609030804020204" pitchFamily="49" charset="0"/>
              </a:rPr>
              <a:t>api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/"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token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endParaRPr lang="en-US" sz="1800" dirty="0" smtClean="0">
              <a:solidFill>
                <a:srgbClr val="DD1144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Call the server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redcap_read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token=token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Extract the dataset from the results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 &lt;-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$data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record_id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first_name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age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1         1     Nutmeg  10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2         2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Tumtum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 11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3         3     Marcus  79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4         4      Trudy  61</a:t>
            </a:r>
          </a:p>
          <a:p>
            <a:pPr marL="274320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5         5   John Lee  58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Inspect all returned content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success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TRUE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status_code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200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outcome_message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"5 records and 3 columns were read from REDCap in 0.34 seconds.  The http status code was 200."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fields_collapsed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recordid,first_name,age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elapsed_seconds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0.3417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34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34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Requesting an API token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895724"/>
            <a:ext cx="9144000" cy="2962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Request your token for a specific project.</a:t>
            </a:r>
          </a:p>
          <a:p>
            <a:endParaRPr lang="en-US" dirty="0" smtClean="0"/>
          </a:p>
          <a:p>
            <a:r>
              <a:rPr lang="en-US" dirty="0" smtClean="0"/>
              <a:t>Then wait for the Admin’s approval.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Differences in the past 1.5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to the March 2013 </a:t>
            </a:r>
            <a:r>
              <a:rPr lang="en-US" dirty="0" smtClean="0"/>
              <a:t>presentation…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There’s a briefer discussion of </a:t>
            </a:r>
            <a:r>
              <a:rPr lang="en-US" dirty="0" err="1" smtClean="0"/>
              <a:t>REDCap’s</a:t>
            </a:r>
            <a:r>
              <a:rPr lang="en-US" dirty="0" smtClean="0"/>
              <a:t> strengths &amp; weaknesses.</a:t>
            </a:r>
          </a:p>
          <a:p>
            <a:r>
              <a:rPr lang="en-US" dirty="0" smtClean="0"/>
              <a:t>No coverage of lower-level strategies,</a:t>
            </a:r>
            <a:br>
              <a:rPr lang="en-US" dirty="0" smtClean="0"/>
            </a:br>
            <a:r>
              <a:rPr lang="en-US" dirty="0" smtClean="0"/>
              <a:t>such as direct API calls or raw CSV export/imports.</a:t>
            </a:r>
          </a:p>
          <a:p>
            <a:r>
              <a:rPr lang="en-US" dirty="0" smtClean="0"/>
              <a:t>More specifics about reporting.</a:t>
            </a:r>
          </a:p>
          <a:p>
            <a:r>
              <a:rPr lang="en-US" dirty="0" smtClean="0"/>
              <a:t>More guidance on security strategies.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63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Retrieve a token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43450"/>
            <a:ext cx="9144000" cy="2114549"/>
          </a:xfrm>
        </p:spPr>
        <p:txBody>
          <a:bodyPr>
            <a:normAutofit/>
          </a:bodyPr>
          <a:lstStyle/>
          <a:p>
            <a:r>
              <a:rPr lang="en-US" dirty="0" smtClean="0"/>
              <a:t>Copy the green text into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(This token has been regenerated  for security purposes.  It won’t work anymore.  In a sense, we changed the password.)</a:t>
            </a:r>
          </a:p>
        </p:txBody>
      </p:sp>
    </p:spTree>
    <p:extLst>
      <p:ext uri="{BB962C8B-B14F-4D97-AF65-F5344CB8AC3E}">
        <p14:creationId xmlns:p14="http://schemas.microsoft.com/office/powerpoint/2010/main" val="562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GitHub:</a:t>
            </a:r>
            <a:br>
              <a:rPr lang="en-US" dirty="0" smtClean="0"/>
            </a:br>
            <a:r>
              <a:rPr lang="en-US" sz="3600" dirty="0" smtClean="0"/>
              <a:t>Version Control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/>
              <a:t>MS Word’s ‘Track Changes’ 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Synchronizes changes among different contributors.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central repository exists on the server.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developer maintains her own local repository.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establish your first repository and learn the essentials within two hours.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Wish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Code is </a:t>
            </a:r>
            <a:r>
              <a:rPr lang="en-US" sz="2400" dirty="0" smtClean="0"/>
              <a:t>portable across computers.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Code is entirely contained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repository.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Git</a:t>
            </a:r>
            <a:r>
              <a:rPr lang="en-US" sz="2400" dirty="0"/>
              <a:t> repository contains 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Local machine contains </a:t>
            </a:r>
            <a:r>
              <a:rPr lang="en-US" sz="2400" dirty="0"/>
              <a:t>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Tokens are stored, so user doesn’t have to retype 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 </a:t>
            </a:r>
            <a:r>
              <a:rPr lang="en-US" sz="2400" dirty="0" smtClean="0"/>
              <a:t>every operation.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Two feasible options:</a:t>
            </a:r>
          </a:p>
          <a:p>
            <a:pPr lvl="1"/>
            <a:r>
              <a:rPr lang="en-US" sz="2400" dirty="0" smtClean="0"/>
              <a:t>Encrypt and store on local machine (like </a:t>
            </a:r>
            <a:r>
              <a:rPr lang="en-US" sz="2400" dirty="0" err="1" smtClean="0"/>
              <a:t>ssh</a:t>
            </a:r>
            <a:r>
              <a:rPr lang="en-US" sz="2400" dirty="0" smtClean="0"/>
              <a:t>-agent).  </a:t>
            </a:r>
            <a:br>
              <a:rPr lang="en-US" sz="2400" dirty="0" smtClean="0"/>
            </a:br>
            <a:r>
              <a:rPr lang="en-US" sz="2400" dirty="0" smtClean="0"/>
              <a:t>Violates #4.</a:t>
            </a:r>
          </a:p>
          <a:p>
            <a:pPr lvl="1"/>
            <a:r>
              <a:rPr lang="en-US" sz="2400" dirty="0" smtClean="0"/>
              <a:t>Use Windows AD/LDAP credentials to call SQL Server. </a:t>
            </a:r>
            <a:br>
              <a:rPr lang="en-US" sz="2400" dirty="0" smtClean="0"/>
            </a:br>
            <a:r>
              <a:rPr lang="en-US" sz="2400" dirty="0" smtClean="0"/>
              <a:t>Requires ODBC DSN on local computer, so violates #2.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</a:t>
            </a:r>
            <a:r>
              <a:rPr lang="en-US" dirty="0" smtClean="0"/>
              <a:t>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 felt </a:t>
            </a:r>
            <a:r>
              <a:rPr lang="en-US" sz="2800" dirty="0" smtClean="0"/>
              <a:t>option #2 </a:t>
            </a:r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the best </a:t>
            </a:r>
            <a:r>
              <a:rPr lang="en-US" sz="2800" dirty="0" smtClean="0"/>
              <a:t>for </a:t>
            </a:r>
            <a:r>
              <a:rPr lang="en-US" sz="2800" dirty="0"/>
              <a:t>OUHSC’s </a:t>
            </a:r>
            <a:r>
              <a:rPr lang="en-US" sz="2800" dirty="0" smtClean="0"/>
              <a:t>LDAP infrastructure:</a:t>
            </a:r>
          </a:p>
          <a:p>
            <a:pPr marL="0" indent="0" algn="ctr">
              <a:buNone/>
            </a:pPr>
            <a:r>
              <a:rPr lang="en-US" sz="2800" b="1" dirty="0" smtClean="0"/>
              <a:t>LDAP </a:t>
            </a:r>
            <a:r>
              <a:rPr lang="en-US" sz="2800" b="1" dirty="0"/>
              <a:t>credentials </a:t>
            </a:r>
            <a:r>
              <a:rPr lang="en-US" sz="2800" b="1" dirty="0" smtClean="0"/>
              <a:t>passed to SQL Server</a:t>
            </a:r>
            <a:r>
              <a:rPr lang="en-US" sz="2800" b="1" dirty="0"/>
              <a:t> </a:t>
            </a:r>
            <a:r>
              <a:rPr lang="en-US" sz="2800" b="1" dirty="0" smtClean="0"/>
              <a:t>through an</a:t>
            </a:r>
            <a:br>
              <a:rPr lang="en-US" sz="2800" b="1" dirty="0" smtClean="0"/>
            </a:br>
            <a:r>
              <a:rPr lang="en-US" sz="2800" b="1" dirty="0" smtClean="0"/>
              <a:t>ODBC </a:t>
            </a:r>
            <a:r>
              <a:rPr lang="en-US" sz="2800" b="1" dirty="0"/>
              <a:t>DSN on local </a:t>
            </a:r>
            <a:r>
              <a:rPr lang="en-US" sz="2800" b="1" dirty="0" smtClean="0"/>
              <a:t>computer.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sz="2400" dirty="0" smtClean="0"/>
              <a:t>User needs to maintain only her Windows AD password.</a:t>
            </a:r>
          </a:p>
          <a:p>
            <a:r>
              <a:rPr lang="en-US" sz="2400" dirty="0" smtClean="0"/>
              <a:t>Password is required only once at OS login.</a:t>
            </a:r>
          </a:p>
          <a:p>
            <a:r>
              <a:rPr lang="en-US" sz="2400" dirty="0" smtClean="0"/>
              <a:t>That single password is managed securely by the OS, and transmitted across the wire, where the SQL Server database then uses it.</a:t>
            </a:r>
          </a:p>
          <a:p>
            <a:r>
              <a:rPr lang="en-US" sz="2400" dirty="0" smtClean="0"/>
              <a:t>Unauthenticated users can’t even get into the database, </a:t>
            </a:r>
            <a:br>
              <a:rPr lang="en-US" sz="2400" dirty="0" smtClean="0"/>
            </a:br>
            <a:r>
              <a:rPr lang="en-US" sz="2400" dirty="0" smtClean="0"/>
              <a:t>much less retrieve an unauthorized token.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Repository contains no password, token, </a:t>
            </a:r>
            <a:br>
              <a:rPr lang="en-US" sz="2400" dirty="0" smtClean="0"/>
            </a:br>
            <a:r>
              <a:rPr lang="en-US" sz="2400" dirty="0" smtClean="0"/>
              <a:t>or even database server address.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→  We host a small database </a:t>
            </a:r>
            <a:r>
              <a:rPr lang="en-US" sz="2800" dirty="0"/>
              <a:t>dedicated to </a:t>
            </a:r>
            <a:r>
              <a:rPr lang="en-US" sz="2800" dirty="0" smtClean="0"/>
              <a:t>serving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Storage </a:t>
            </a:r>
            <a:r>
              <a:rPr lang="en-US" sz="2800" dirty="0"/>
              <a:t>(part </a:t>
            </a:r>
            <a:r>
              <a:rPr lang="en-US" sz="28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Table:</a:t>
            </a:r>
          </a:p>
          <a:p>
            <a:endParaRPr lang="en-US" sz="2400" dirty="0"/>
          </a:p>
          <a:p>
            <a:r>
              <a:rPr lang="en-US" dirty="0" smtClean="0"/>
              <a:t>Stored Procedure: 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400" dirty="0" smtClean="0"/>
              <a:t> returns LDAP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US" sz="2400" dirty="0" smtClean="0"/>
              <a:t> (</a:t>
            </a:r>
            <a:r>
              <a:rPr lang="en-US" sz="2400" dirty="0" err="1" smtClean="0"/>
              <a:t>eg</a:t>
            </a:r>
            <a:r>
              <a:rPr lang="en-US" sz="2400" dirty="0" smtClean="0"/>
              <a:t>, ‘OUHSC/</a:t>
            </a:r>
            <a:r>
              <a:rPr lang="en-US" sz="2400" dirty="0" err="1" smtClean="0"/>
              <a:t>krichards</a:t>
            </a:r>
            <a:r>
              <a:rPr lang="en-US" sz="2400" dirty="0" smtClean="0"/>
              <a:t>’)</a:t>
            </a:r>
            <a:br>
              <a:rPr lang="en-US" sz="2400" dirty="0" smtClean="0"/>
            </a:br>
            <a:endParaRPr lang="en-US" sz="2400" dirty="0"/>
          </a:p>
          <a:p>
            <a:pPr marL="9144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 Code:</a:t>
            </a:r>
            <a:br>
              <a:rPr lang="en-US" dirty="0" smtClean="0"/>
            </a:br>
            <a:r>
              <a:rPr lang="en-US" sz="2400" dirty="0" smtClean="0"/>
              <a:t>references the DSN </a:t>
            </a:r>
            <a:r>
              <a:rPr lang="en-US" sz="2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2400" dirty="0" smtClean="0"/>
              <a:t> and </a:t>
            </a:r>
            <a:br>
              <a:rPr lang="en-US" sz="2400" dirty="0" smtClean="0"/>
            </a:br>
            <a:r>
              <a:rPr lang="en-US" sz="2400" dirty="0" smtClean="0"/>
              <a:t>requests user’s token for </a:t>
            </a:r>
            <a:r>
              <a:rPr lang="en-US" sz="2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Project2</a:t>
            </a:r>
            <a:r>
              <a:rPr lang="en-US" sz="2400" dirty="0" smtClean="0"/>
              <a:t> REDCap project.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33450"/>
            <a:ext cx="3600450" cy="135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2819400"/>
            <a:ext cx="7620000" cy="1143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Token FROM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tblToken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Username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19200" y="5181600"/>
            <a:ext cx="7620000" cy="1600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channel 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odbcConnect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[Redcap].[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prcToken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@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'Project2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)[1, 'Token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Safeguards &amp; Concerns:</a:t>
            </a:r>
          </a:p>
          <a:p>
            <a:pPr lvl="1"/>
            <a:r>
              <a:rPr lang="en-US" dirty="0" smtClean="0"/>
              <a:t>Admins of SQL Server the same as REDCap Server, so the threat envelope isn’t larger.</a:t>
            </a:r>
          </a:p>
          <a:p>
            <a:pPr lvl="1"/>
            <a:r>
              <a:rPr lang="en-US" dirty="0" smtClean="0"/>
              <a:t>Table’s accessibility is tighter than the stored procedure’s</a:t>
            </a:r>
          </a:p>
          <a:p>
            <a:pPr lvl="1"/>
            <a:r>
              <a:rPr lang="en-US" dirty="0" smtClean="0"/>
              <a:t>SQL Server and Windows AD discourage other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Future plans:</a:t>
            </a:r>
            <a:endParaRPr lang="en-US" dirty="0"/>
          </a:p>
          <a:p>
            <a:pPr lvl="1"/>
            <a:r>
              <a:rPr lang="en-US" dirty="0" smtClean="0"/>
              <a:t>Wrap in a </a:t>
            </a:r>
            <a:r>
              <a:rPr lang="en-US" dirty="0" err="1" smtClean="0"/>
              <a:t>REDCapR</a:t>
            </a:r>
            <a:r>
              <a:rPr lang="en-US" dirty="0" smtClean="0"/>
              <a:t> function.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User inserts their own token through </a:t>
            </a:r>
            <a:r>
              <a:rPr lang="en-US" dirty="0" err="1" smtClean="0"/>
              <a:t>REDCapR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876800"/>
            <a:ext cx="70104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retrieve_token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867400"/>
            <a:ext cx="7010400" cy="838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"Project2",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token=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prompt_input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Token:"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0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Other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pattern for any content too sensitive for repo.</a:t>
            </a:r>
          </a:p>
          <a:p>
            <a:pPr lvl="1"/>
            <a:r>
              <a:rPr lang="en-US" dirty="0" smtClean="0"/>
              <a:t>Works best for meta-data, not subject-data.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URL of REDCap Server.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File path of CSV on file server containing PHI.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to redirect different users to different values.</a:t>
            </a:r>
          </a:p>
          <a:p>
            <a:pPr lvl="1"/>
            <a:r>
              <a:rPr lang="en-US" dirty="0" smtClean="0"/>
              <a:t>If 5 users have API access to a single REDCap project,</a:t>
            </a:r>
            <a:br>
              <a:rPr lang="en-US" dirty="0" smtClean="0"/>
            </a:br>
            <a:r>
              <a:rPr lang="en-US" dirty="0" smtClean="0"/>
              <a:t>the database table will have 5 rows,</a:t>
            </a:r>
            <a:br>
              <a:rPr lang="en-US" dirty="0" smtClean="0"/>
            </a:br>
            <a:r>
              <a:rPr lang="en-US" dirty="0" smtClean="0"/>
              <a:t>each with a unique token.</a:t>
            </a:r>
          </a:p>
        </p:txBody>
      </p:sp>
    </p:spTree>
    <p:extLst>
      <p:ext uri="{BB962C8B-B14F-4D97-AF65-F5344CB8AC3E}">
        <p14:creationId xmlns:p14="http://schemas.microsoft.com/office/powerpoint/2010/main" val="3108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943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Establish DSN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31" y="-58858"/>
            <a:ext cx="4042769" cy="2802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Download most recent driver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server 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to “Integrated</a:t>
            </a:r>
            <a:br>
              <a:rPr lang="en-US" dirty="0" smtClean="0"/>
            </a:br>
            <a:r>
              <a:rPr lang="en-US" dirty="0" smtClean="0"/>
              <a:t>Security”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database</a:t>
            </a:r>
            <a:br>
              <a:rPr lang="en-US" dirty="0" smtClean="0"/>
            </a:br>
            <a:r>
              <a:rPr lang="en-US" dirty="0" smtClean="0"/>
              <a:t>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Verify</a:t>
            </a:r>
            <a:br>
              <a:rPr lang="en-US" dirty="0" smtClean="0"/>
            </a:br>
            <a:r>
              <a:rPr lang="en-US" dirty="0" smtClean="0"/>
              <a:t>connection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No passwords-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58241"/>
            <a:ext cx="3881035" cy="2689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2" y="3522744"/>
            <a:ext cx="4404358" cy="3052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968" y="4002363"/>
            <a:ext cx="2824864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88" y="4615614"/>
            <a:ext cx="2295525" cy="23431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07470" y="622541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1422227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96986" y="4001271"/>
            <a:ext cx="578127" cy="149714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4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1)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Batching:</a:t>
            </a:r>
            <a:r>
              <a:rPr lang="en-US" dirty="0" smtClean="0"/>
              <a:t> </a:t>
            </a:r>
            <a:r>
              <a:rPr lang="en-US" sz="2400" dirty="0" smtClean="0"/>
              <a:t>making smaller calls to server, and combining the results to appear as if only one call was made.</a:t>
            </a:r>
          </a:p>
          <a:p>
            <a:pPr marL="914400" lvl="1" indent="-514350"/>
            <a:r>
              <a:rPr lang="en-US" dirty="0" smtClean="0"/>
              <a:t>Avoids server-time outs.</a:t>
            </a:r>
          </a:p>
          <a:p>
            <a:pPr marL="914400" lvl="1" indent="-514350"/>
            <a:r>
              <a:rPr lang="en-US" dirty="0" smtClean="0"/>
              <a:t>Can suspend between calls, to avoid tying up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Translates:</a:t>
            </a:r>
            <a:r>
              <a:rPr lang="en-US" dirty="0" smtClean="0"/>
              <a:t> </a:t>
            </a:r>
            <a:r>
              <a:rPr lang="en-US" sz="2400" dirty="0" smtClean="0"/>
              <a:t>resolves differences between API and R.</a:t>
            </a:r>
            <a:endParaRPr lang="en-US" sz="2400" dirty="0"/>
          </a:p>
          <a:p>
            <a:pPr marL="914400" lvl="1" indent="-514350"/>
            <a:r>
              <a:rPr lang="en-US" dirty="0" err="1" smtClean="0"/>
              <a:t>eg</a:t>
            </a:r>
            <a:r>
              <a:rPr lang="en-US" dirty="0" smtClean="0"/>
              <a:t>, R stores IDs as a vector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c(10, 20, 30)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while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API needs a string </a:t>
            </a:r>
            <a:r>
              <a:rPr lang="en-US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10,20,30"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Validates:</a:t>
            </a:r>
            <a:r>
              <a:rPr lang="en-US" sz="2400" b="1" dirty="0" smtClean="0"/>
              <a:t> </a:t>
            </a:r>
            <a:r>
              <a:rPr lang="en-US" sz="2400" dirty="0" smtClean="0"/>
              <a:t>proactively looks for common mistakes. </a:t>
            </a:r>
          </a:p>
          <a:p>
            <a:pPr marL="914400" lvl="1" indent="-514350"/>
            <a:r>
              <a:rPr lang="en-US" dirty="0"/>
              <a:t>Helps catch errors sooner,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Better error messages b/c it’s closer to error’s source.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Subset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 smtClean="0"/>
              <a:t>easier to avoid retrieving an entire dataset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/>
              <a:t>Fewer rows.</a:t>
            </a:r>
          </a:p>
          <a:p>
            <a:pPr marL="914400" lvl="1" indent="-514350"/>
            <a:r>
              <a:rPr lang="en-US" dirty="0"/>
              <a:t>Fewer </a:t>
            </a:r>
            <a:r>
              <a:rPr lang="en-US" dirty="0" smtClean="0"/>
              <a:t>columns.</a:t>
            </a: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2485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SSL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provides extra transport security, by default.</a:t>
            </a:r>
          </a:p>
          <a:p>
            <a:pPr marL="914400" lvl="1" indent="-514350"/>
            <a:r>
              <a:rPr lang="en-US" dirty="0"/>
              <a:t>Assumes responsibility for updating certificates.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Unit </a:t>
            </a:r>
            <a:r>
              <a:rPr lang="en-US" b="1" dirty="0"/>
              <a:t>&amp; Integration Tested:</a:t>
            </a:r>
            <a:r>
              <a:rPr lang="en-US" dirty="0"/>
              <a:t> </a:t>
            </a:r>
            <a:r>
              <a:rPr lang="en-US" sz="2400" dirty="0"/>
              <a:t>100+ checks before release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 smtClean="0"/>
              <a:t>Corner </a:t>
            </a:r>
            <a:r>
              <a:rPr lang="en-US" dirty="0"/>
              <a:t>cases are being added every month.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Wider </a:t>
            </a:r>
            <a:r>
              <a:rPr lang="en-US" b="1" dirty="0"/>
              <a:t>Adoption:</a:t>
            </a:r>
            <a:r>
              <a:rPr lang="en-US" dirty="0"/>
              <a:t> </a:t>
            </a:r>
            <a:r>
              <a:rPr lang="en-US" sz="2400" dirty="0"/>
              <a:t>Library is used </a:t>
            </a:r>
            <a:r>
              <a:rPr lang="en-US" sz="2400" dirty="0" smtClean="0"/>
              <a:t>across multiple projects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/>
              <a:t>More assurances than evolving code that’s copy &amp; pasted.</a:t>
            </a:r>
          </a:p>
          <a:p>
            <a:pPr marL="914400" lvl="1" indent="-514350"/>
            <a:r>
              <a:rPr lang="en-US" dirty="0" smtClean="0"/>
              <a:t>Builds on experience within and between libraries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PyCap</a:t>
            </a:r>
            <a:r>
              <a:rPr lang="en-US" dirty="0" smtClean="0"/>
              <a:t> Python package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redcap</a:t>
            </a:r>
            <a:r>
              <a:rPr lang="en-US" dirty="0" smtClean="0"/>
              <a:t> R package).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Executes R code, and presents results in a coherent document.</a:t>
            </a:r>
          </a:p>
          <a:p>
            <a:r>
              <a:rPr lang="en-US" dirty="0" smtClean="0"/>
              <a:t>Eliminates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r>
              <a:rPr lang="en-US" dirty="0" smtClean="0"/>
              <a:t>Can produce </a:t>
            </a:r>
            <a:r>
              <a:rPr lang="en-US" b="1" dirty="0" smtClean="0"/>
              <a:t>markdown</a:t>
            </a:r>
            <a:r>
              <a:rPr lang="en-US" dirty="0" smtClean="0"/>
              <a:t> reports that can be quickly produced internal audiences.</a:t>
            </a:r>
          </a:p>
          <a:p>
            <a:r>
              <a:rPr lang="en-US" dirty="0" smtClean="0"/>
              <a:t>Can produce </a:t>
            </a:r>
            <a:r>
              <a:rPr lang="en-US" b="1" dirty="0" err="1" smtClean="0"/>
              <a:t>LaTeX</a:t>
            </a:r>
            <a:r>
              <a:rPr lang="en-US" dirty="0" smtClean="0"/>
              <a:t> reports that can be beautifully crafted for external audiences.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in markdown.</a:t>
            </a:r>
          </a:p>
          <a:p>
            <a:endParaRPr lang="en-US" dirty="0"/>
          </a:p>
          <a:p>
            <a:r>
              <a:rPr lang="en-US" dirty="0"/>
              <a:t>Descriptives &amp; graphs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Inferential model results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markdown report on GitHub.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interface for interactive graphs, stats &amp; tables.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https://wibeasley.shinyapps.io/SdtThreshold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Currently our BBMC server is configured only for public information, not PHI data.</a:t>
            </a:r>
          </a:p>
          <a:p>
            <a:pPr lvl="1"/>
            <a:r>
              <a:rPr lang="en-US" dirty="0" smtClean="0"/>
              <a:t>Consequently, it can’t pull data from REDCap, </a:t>
            </a:r>
            <a:br>
              <a:rPr lang="en-US" dirty="0" smtClean="0"/>
            </a:br>
            <a:r>
              <a:rPr lang="en-US" dirty="0" smtClean="0"/>
              <a:t>but csv data can be pushed to it.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http://project-redcap.org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close to the sweet spot for most designs.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Access, SQL Server, Survey Monkey, </a:t>
            </a:r>
            <a:r>
              <a:rPr lang="en-US" dirty="0" err="1" smtClean="0"/>
              <a:t>Qualtrics</a:t>
            </a:r>
            <a:r>
              <a:rPr lang="en-US" dirty="0" smtClean="0"/>
              <a:t>, Concerto, E-prime, Excel, EMR.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1546</Words>
  <Application>Microsoft Office PowerPoint</Application>
  <PresentationFormat>On-screen Show (4:3)</PresentationFormat>
  <Paragraphs>302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DejaVu Sans Mono</vt:lpstr>
      <vt:lpstr>Office Theme</vt:lpstr>
      <vt:lpstr>Literate Programming Patterns and Practices with REDCap and REDCapR</vt:lpstr>
      <vt:lpstr>Differences in the past 1.5 years</vt:lpstr>
      <vt:lpstr>Collaboration among</vt:lpstr>
      <vt:lpstr>REDCap overview (http://project-redcap.org/)</vt:lpstr>
      <vt:lpstr>Example data entry</vt:lpstr>
      <vt:lpstr>Possible REDCap Workflows</vt:lpstr>
      <vt:lpstr>Scenarios favoring REDCap</vt:lpstr>
      <vt:lpstr>Scenario NOT favoring REDCap</vt:lpstr>
      <vt:lpstr>Scenarios favoring REDCap</vt:lpstr>
      <vt:lpstr>Accessing REDCap from R</vt:lpstr>
      <vt:lpstr>Required pieces of information for API</vt:lpstr>
      <vt:lpstr>Security</vt:lpstr>
      <vt:lpstr>Underlying Security Concepts Part 1</vt:lpstr>
      <vt:lpstr>Underlying Security Concepts Part 2</vt:lpstr>
      <vt:lpstr>Installing REDCapR</vt:lpstr>
      <vt:lpstr>Minimal Code without REDCapR</vt:lpstr>
      <vt:lpstr>Exporting records (less secure)</vt:lpstr>
      <vt:lpstr>Exporting records (less secure)</vt:lpstr>
      <vt:lpstr>Requesting an API token</vt:lpstr>
      <vt:lpstr>Retrieve a token</vt:lpstr>
      <vt:lpstr>GitHub: Version Control Software</vt:lpstr>
      <vt:lpstr>Token Storage (part 1)</vt:lpstr>
      <vt:lpstr>Token Storage (part 2)</vt:lpstr>
      <vt:lpstr>Token Storage (part 3)</vt:lpstr>
      <vt:lpstr>Token Storage (part 4)</vt:lpstr>
      <vt:lpstr>Other Storage (part 5)</vt:lpstr>
      <vt:lpstr>Establish DSN</vt:lpstr>
      <vt:lpstr>Possible REDCap Workflows</vt:lpstr>
      <vt:lpstr>Perks of REDCapR (part 1)</vt:lpstr>
      <vt:lpstr>Perks of REDCapR (part 2)</vt:lpstr>
      <vt:lpstr>knitr</vt:lpstr>
      <vt:lpstr>knitr Examples</vt:lpstr>
      <vt:lpstr>Shiny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477</cp:revision>
  <dcterms:created xsi:type="dcterms:W3CDTF">2006-08-16T00:00:00Z</dcterms:created>
  <dcterms:modified xsi:type="dcterms:W3CDTF">2014-09-02T02:48:31Z</dcterms:modified>
</cp:coreProperties>
</file>