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8" r:id="rId3"/>
    <p:sldId id="257" r:id="rId4"/>
    <p:sldId id="259" r:id="rId5"/>
    <p:sldId id="260" r:id="rId6"/>
    <p:sldId id="266" r:id="rId7"/>
    <p:sldId id="265" r:id="rId8"/>
    <p:sldId id="261" r:id="rId9"/>
    <p:sldId id="264" r:id="rId10"/>
    <p:sldId id="262" r:id="rId11"/>
    <p:sldId id="263" r:id="rId12"/>
    <p:sldId id="267" r:id="rId13"/>
    <p:sldId id="269" r:id="rId14"/>
    <p:sldId id="268" r:id="rId15"/>
    <p:sldId id="270" r:id="rId16"/>
    <p:sldId id="273" r:id="rId17"/>
    <p:sldId id="271" r:id="rId18"/>
    <p:sldId id="272"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37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FB64B0-F99D-4446-985B-CDF9A996B863}" type="datetimeFigureOut">
              <a:rPr lang="en-US" smtClean="0"/>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13E98-A5AF-4D42-834B-E9B414EC24A1}"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B64B0-F99D-4446-985B-CDF9A996B863}" type="datetimeFigureOut">
              <a:rPr lang="en-US" smtClean="0"/>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13E98-A5AF-4D42-834B-E9B414EC24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B64B0-F99D-4446-985B-CDF9A996B863}" type="datetimeFigureOut">
              <a:rPr lang="en-US" smtClean="0"/>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13E98-A5AF-4D42-834B-E9B414EC24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B64B0-F99D-4446-985B-CDF9A996B863}" type="datetimeFigureOut">
              <a:rPr lang="en-US" smtClean="0"/>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13E98-A5AF-4D42-834B-E9B414EC24A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B64B0-F99D-4446-985B-CDF9A996B863}" type="datetimeFigureOut">
              <a:rPr lang="en-US" smtClean="0"/>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B13E98-A5AF-4D42-834B-E9B414EC24A1}"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B64B0-F99D-4446-985B-CDF9A996B863}" type="datetimeFigureOut">
              <a:rPr lang="en-US" smtClean="0"/>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B13E98-A5AF-4D42-834B-E9B414EC24A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B64B0-F99D-4446-985B-CDF9A996B863}" type="datetimeFigureOut">
              <a:rPr lang="en-US" smtClean="0"/>
              <a:t>1/24/2014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B13E98-A5AF-4D42-834B-E9B414EC24A1}"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FB64B0-F99D-4446-985B-CDF9A996B863}" type="datetimeFigureOut">
              <a:rPr lang="en-US" smtClean="0"/>
              <a:t>1/24/2014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B13E98-A5AF-4D42-834B-E9B414EC24A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B64B0-F99D-4446-985B-CDF9A996B863}" type="datetimeFigureOut">
              <a:rPr lang="en-US" smtClean="0"/>
              <a:t>1/24/2014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B13E98-A5AF-4D42-834B-E9B414EC24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B64B0-F99D-4446-985B-CDF9A996B863}" type="datetimeFigureOut">
              <a:rPr lang="en-US" smtClean="0"/>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B13E98-A5AF-4D42-834B-E9B414EC24A1}"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B64B0-F99D-4446-985B-CDF9A996B863}" type="datetimeFigureOut">
              <a:rPr lang="en-US" smtClean="0"/>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B13E98-A5AF-4D42-834B-E9B414EC24A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CFB64B0-F99D-4446-985B-CDF9A996B863}" type="datetimeFigureOut">
              <a:rPr lang="en-US" smtClean="0"/>
              <a:t>1/24/2014</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9B13E98-A5AF-4D42-834B-E9B414EC24A1}"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ran.r-project.org/web/packages/lme4/" TargetMode="External"/><Relationship Id="rId2" Type="http://schemas.openxmlformats.org/officeDocument/2006/relationships/hyperlink" Target="http://cran.r-project.org/web/packages/spdep/" TargetMode="External"/><Relationship Id="rId1" Type="http://schemas.openxmlformats.org/officeDocument/2006/relationships/slideLayout" Target="../slideLayouts/slideLayout2.xml"/><Relationship Id="rId4" Type="http://schemas.openxmlformats.org/officeDocument/2006/relationships/hyperlink" Target="http://cran.r-project.org/web/packages/NlsyLinks/"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glmm.wikidot.com/faq"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r-project.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et.bs.ehu.es/~etptupaf/pub/R/RforSAS&amp;SPSSusers.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ibm.com/developerworks/linux/library/l-r3/index.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A Quick Survey of R Usage</a:t>
            </a:r>
            <a:r>
              <a:rPr lang="en-US" sz="5400" dirty="0" smtClean="0"/>
              <a:t>:</a:t>
            </a:r>
            <a:endParaRPr lang="en-US" sz="5400" dirty="0"/>
          </a:p>
        </p:txBody>
      </p:sp>
      <p:sp>
        <p:nvSpPr>
          <p:cNvPr id="3" name="Subtitle 2"/>
          <p:cNvSpPr>
            <a:spLocks noGrp="1"/>
          </p:cNvSpPr>
          <p:nvPr>
            <p:ph type="subTitle" idx="1"/>
          </p:nvPr>
        </p:nvSpPr>
        <p:spPr/>
        <p:txBody>
          <a:bodyPr>
            <a:normAutofit fontScale="77500" lnSpcReduction="20000"/>
          </a:bodyPr>
          <a:lstStyle/>
          <a:p>
            <a:r>
              <a:rPr lang="en-US" dirty="0"/>
              <a:t>Some of Our Favorite Programming, Graphical, Reporting, and Analysis </a:t>
            </a:r>
            <a:r>
              <a:rPr lang="en-US" dirty="0" smtClean="0"/>
              <a:t>Features</a:t>
            </a:r>
          </a:p>
          <a:p>
            <a:r>
              <a:rPr lang="en-US" dirty="0" smtClean="0"/>
              <a:t>David Bard, Will Beasley, </a:t>
            </a:r>
            <a:r>
              <a:rPr lang="en-US" smtClean="0"/>
              <a:t>Thomas Wilson</a:t>
            </a:r>
            <a:endParaRPr lang="en-US" dirty="0"/>
          </a:p>
        </p:txBody>
      </p:sp>
    </p:spTree>
    <p:extLst>
      <p:ext uri="{BB962C8B-B14F-4D97-AF65-F5344CB8AC3E}">
        <p14:creationId xmlns:p14="http://schemas.microsoft.com/office/powerpoint/2010/main" val="3776274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Analysis Essentials</a:t>
            </a:r>
            <a:endParaRPr lang="en-US" dirty="0"/>
          </a:p>
        </p:txBody>
      </p:sp>
      <p:sp>
        <p:nvSpPr>
          <p:cNvPr id="3" name="Content Placeholder 2"/>
          <p:cNvSpPr>
            <a:spLocks noGrp="1"/>
          </p:cNvSpPr>
          <p:nvPr>
            <p:ph idx="1"/>
          </p:nvPr>
        </p:nvSpPr>
        <p:spPr>
          <a:xfrm>
            <a:off x="228600" y="304800"/>
            <a:ext cx="8839200" cy="5410200"/>
          </a:xfrm>
        </p:spPr>
        <p:txBody>
          <a:bodyPr>
            <a:normAutofit/>
          </a:bodyPr>
          <a:lstStyle/>
          <a:p>
            <a:r>
              <a:rPr lang="en-US" sz="2800" dirty="0" smtClean="0"/>
              <a:t>Installing and loading libraries/packages</a:t>
            </a:r>
          </a:p>
          <a:p>
            <a:endParaRPr lang="en-US" sz="2800" dirty="0" smtClean="0"/>
          </a:p>
          <a:p>
            <a:r>
              <a:rPr lang="en-US" sz="2800" dirty="0" smtClean="0"/>
              <a:t>Sophisticated </a:t>
            </a:r>
            <a:r>
              <a:rPr lang="en-US" sz="2800" dirty="0"/>
              <a:t>new </a:t>
            </a:r>
            <a:r>
              <a:rPr lang="en-US" sz="2800" dirty="0" smtClean="0"/>
              <a:t>analyses </a:t>
            </a:r>
            <a:r>
              <a:rPr lang="en-US" sz="2800" dirty="0"/>
              <a:t>are </a:t>
            </a:r>
            <a:r>
              <a:rPr lang="en-US" sz="2800" dirty="0" smtClean="0"/>
              <a:t>available</a:t>
            </a:r>
            <a:endParaRPr lang="en-US" sz="2800" dirty="0"/>
          </a:p>
          <a:p>
            <a:pPr lvl="1"/>
            <a:r>
              <a:rPr lang="en-US" sz="2400" dirty="0" smtClean="0"/>
              <a:t>When a methodologist develops a new procedure, the articles is sometimes accompanied by an R package.  The readers are more likely to apply it to their research, especially if it has adequate documentation.</a:t>
            </a:r>
          </a:p>
          <a:p>
            <a:r>
              <a:rPr lang="en-US" sz="2800" dirty="0" smtClean="0"/>
              <a:t>Examples</a:t>
            </a:r>
          </a:p>
          <a:p>
            <a:pPr lvl="1"/>
            <a:r>
              <a:rPr lang="en-US" sz="2400" dirty="0" err="1" smtClean="0"/>
              <a:t>spdep</a:t>
            </a:r>
            <a:r>
              <a:rPr lang="en-US" sz="2400" dirty="0" smtClean="0"/>
              <a:t>: </a:t>
            </a:r>
            <a:r>
              <a:rPr lang="en-US" sz="2400" dirty="0">
                <a:hlinkClick r:id="rId2"/>
              </a:rPr>
              <a:t>http://cran.r-project.org/web/packages/spdep</a:t>
            </a:r>
            <a:r>
              <a:rPr lang="en-US" sz="2400" dirty="0" smtClean="0">
                <a:hlinkClick r:id="rId2"/>
              </a:rPr>
              <a:t>/</a:t>
            </a:r>
          </a:p>
          <a:p>
            <a:pPr lvl="1"/>
            <a:r>
              <a:rPr lang="en-US" sz="2400" dirty="0" smtClean="0"/>
              <a:t>lme4: </a:t>
            </a:r>
            <a:r>
              <a:rPr lang="en-US" sz="2400" dirty="0" smtClean="0">
                <a:hlinkClick r:id="rId3"/>
              </a:rPr>
              <a:t>http://cran.r-project.org/web/packages/lme4/</a:t>
            </a:r>
            <a:endParaRPr lang="en-US" sz="2400" dirty="0" smtClean="0"/>
          </a:p>
          <a:p>
            <a:pPr lvl="1"/>
            <a:r>
              <a:rPr lang="en-US" sz="2400" dirty="0" err="1"/>
              <a:t>NlsyLinks</a:t>
            </a:r>
            <a:r>
              <a:rPr lang="en-US" sz="2400" dirty="0"/>
              <a:t>: </a:t>
            </a:r>
            <a:r>
              <a:rPr lang="en-US" sz="2400" dirty="0">
                <a:hlinkClick r:id="rId4"/>
              </a:rPr>
              <a:t>http://cran.r-project.org/web/packages/NlsyLinks</a:t>
            </a:r>
            <a:r>
              <a:rPr lang="en-US" sz="2400" dirty="0" smtClean="0">
                <a:hlinkClick r:id="rId4"/>
              </a:rPr>
              <a:t>/</a:t>
            </a:r>
            <a:endParaRPr lang="en-US" sz="2400" dirty="0"/>
          </a:p>
        </p:txBody>
      </p:sp>
    </p:spTree>
    <p:extLst>
      <p:ext uri="{BB962C8B-B14F-4D97-AF65-F5344CB8AC3E}">
        <p14:creationId xmlns:p14="http://schemas.microsoft.com/office/powerpoint/2010/main" val="427501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943600"/>
            <a:ext cx="8991600" cy="838200"/>
          </a:xfrm>
        </p:spPr>
        <p:txBody>
          <a:bodyPr>
            <a:normAutofit/>
          </a:bodyPr>
          <a:lstStyle/>
          <a:p>
            <a:r>
              <a:rPr lang="en-US" sz="3600" dirty="0" smtClean="0"/>
              <a:t>Some of Our Favorite Analytic Packages</a:t>
            </a:r>
            <a:endParaRPr lang="en-US" sz="3600" dirty="0"/>
          </a:p>
        </p:txBody>
      </p:sp>
      <p:sp>
        <p:nvSpPr>
          <p:cNvPr id="3" name="Content Placeholder 2"/>
          <p:cNvSpPr>
            <a:spLocks noGrp="1"/>
          </p:cNvSpPr>
          <p:nvPr>
            <p:ph idx="1"/>
          </p:nvPr>
        </p:nvSpPr>
        <p:spPr>
          <a:xfrm>
            <a:off x="76200" y="76200"/>
            <a:ext cx="9067800" cy="6172200"/>
          </a:xfrm>
        </p:spPr>
        <p:txBody>
          <a:bodyPr>
            <a:noAutofit/>
          </a:bodyPr>
          <a:lstStyle/>
          <a:p>
            <a:pPr marL="0" indent="0">
              <a:buNone/>
            </a:pPr>
            <a:r>
              <a:rPr lang="en-US" sz="1800" dirty="0" smtClean="0"/>
              <a:t>GLM</a:t>
            </a:r>
          </a:p>
          <a:p>
            <a:pPr lvl="1"/>
            <a:r>
              <a:rPr lang="en-US" sz="1800" dirty="0" smtClean="0">
                <a:latin typeface="Consolas" pitchFamily="49" charset="0"/>
                <a:cs typeface="Consolas" pitchFamily="49" charset="0"/>
              </a:rPr>
              <a:t>lm</a:t>
            </a:r>
            <a:r>
              <a:rPr lang="en-US" sz="1800" dirty="0" smtClean="0"/>
              <a:t>, </a:t>
            </a:r>
            <a:r>
              <a:rPr lang="en-US" sz="1800" dirty="0" err="1" smtClean="0">
                <a:latin typeface="Consolas" pitchFamily="49" charset="0"/>
                <a:cs typeface="Consolas" pitchFamily="49" charset="0"/>
              </a:rPr>
              <a:t>glm</a:t>
            </a:r>
            <a:r>
              <a:rPr lang="en-US" sz="1800" dirty="0" smtClean="0"/>
              <a:t> (for the general and the generalized linear model, respectively)</a:t>
            </a:r>
            <a:endParaRPr lang="en-US" sz="1800" dirty="0" smtClean="0">
              <a:latin typeface="Consolas" pitchFamily="49" charset="0"/>
              <a:cs typeface="Consolas" pitchFamily="49" charset="0"/>
            </a:endParaRPr>
          </a:p>
          <a:p>
            <a:pPr marL="0" indent="0">
              <a:buNone/>
            </a:pPr>
            <a:r>
              <a:rPr lang="en-US" sz="1800" dirty="0" smtClean="0"/>
              <a:t>Mixed effects models</a:t>
            </a:r>
          </a:p>
          <a:p>
            <a:pPr lvl="1"/>
            <a:r>
              <a:rPr lang="en-US" sz="1800" dirty="0" smtClean="0"/>
              <a:t>Bates packages: </a:t>
            </a:r>
            <a:r>
              <a:rPr lang="en-US" sz="1800" dirty="0" smtClean="0">
                <a:latin typeface="Consolas" pitchFamily="49" charset="0"/>
                <a:cs typeface="Consolas" pitchFamily="49" charset="0"/>
              </a:rPr>
              <a:t>lme4</a:t>
            </a:r>
            <a:r>
              <a:rPr lang="en-US" sz="1800" dirty="0" smtClean="0"/>
              <a:t>, </a:t>
            </a:r>
            <a:r>
              <a:rPr lang="en-US" sz="1800" dirty="0" err="1" smtClean="0">
                <a:latin typeface="Consolas" pitchFamily="49" charset="0"/>
                <a:cs typeface="Consolas" pitchFamily="49" charset="0"/>
              </a:rPr>
              <a:t>nmle</a:t>
            </a:r>
            <a:endParaRPr lang="en-US" sz="1800" dirty="0" smtClean="0">
              <a:latin typeface="Consolas" pitchFamily="49" charset="0"/>
              <a:cs typeface="Consolas" pitchFamily="49" charset="0"/>
            </a:endParaRPr>
          </a:p>
          <a:p>
            <a:pPr lvl="1"/>
            <a:r>
              <a:rPr lang="en-US" sz="1800" dirty="0" smtClean="0">
                <a:hlinkClick r:id="rId2"/>
              </a:rPr>
              <a:t>http://glmm.wikidot.com/faq</a:t>
            </a:r>
            <a:r>
              <a:rPr lang="en-US" sz="1800" dirty="0" smtClean="0"/>
              <a:t> </a:t>
            </a:r>
          </a:p>
          <a:p>
            <a:pPr marL="0" indent="0">
              <a:buNone/>
            </a:pPr>
            <a:r>
              <a:rPr lang="en-US" sz="1800" dirty="0" smtClean="0"/>
              <a:t>Structural Equation Modeling and Factor Analysis</a:t>
            </a:r>
          </a:p>
          <a:p>
            <a:pPr lvl="1"/>
            <a:r>
              <a:rPr lang="en-US" sz="1800" dirty="0" err="1" smtClean="0">
                <a:latin typeface="Consolas" pitchFamily="49" charset="0"/>
                <a:cs typeface="Consolas" pitchFamily="49" charset="0"/>
              </a:rPr>
              <a:t>lavaan</a:t>
            </a:r>
            <a:endParaRPr lang="en-US" sz="1800" dirty="0" smtClean="0">
              <a:latin typeface="Consolas" pitchFamily="49" charset="0"/>
              <a:cs typeface="Consolas" pitchFamily="49" charset="0"/>
            </a:endParaRPr>
          </a:p>
          <a:p>
            <a:pPr lvl="1"/>
            <a:r>
              <a:rPr lang="en-US" sz="1800" dirty="0" err="1" smtClean="0">
                <a:latin typeface="Consolas" pitchFamily="49" charset="0"/>
                <a:cs typeface="Consolas" pitchFamily="49" charset="0"/>
              </a:rPr>
              <a:t>OpenMx</a:t>
            </a:r>
            <a:endParaRPr lang="en-US" sz="1800" dirty="0" smtClean="0">
              <a:latin typeface="Consolas" pitchFamily="49" charset="0"/>
              <a:cs typeface="Consolas" pitchFamily="49" charset="0"/>
            </a:endParaRPr>
          </a:p>
          <a:p>
            <a:pPr lvl="1"/>
            <a:r>
              <a:rPr lang="en-US" sz="1800" dirty="0" err="1" smtClean="0">
                <a:latin typeface="Consolas" pitchFamily="49" charset="0"/>
                <a:cs typeface="Consolas" pitchFamily="49" charset="0"/>
              </a:rPr>
              <a:t>MplusAutomation</a:t>
            </a:r>
            <a:r>
              <a:rPr lang="en-US" sz="1800" dirty="0" smtClean="0"/>
              <a:t> (the R package is a wrapper/decorator for </a:t>
            </a:r>
            <a:r>
              <a:rPr lang="en-US" sz="1800" dirty="0" err="1" smtClean="0"/>
              <a:t>M</a:t>
            </a:r>
            <a:r>
              <a:rPr lang="en-US" sz="1800" i="1" dirty="0" err="1" smtClean="0"/>
              <a:t>plus</a:t>
            </a:r>
            <a:r>
              <a:rPr lang="en-US" sz="1800" dirty="0" smtClean="0"/>
              <a:t>)</a:t>
            </a:r>
            <a:endParaRPr lang="en-US" sz="1800" u="sng" dirty="0" smtClean="0">
              <a:uFill>
                <a:solidFill>
                  <a:schemeClr val="accent1"/>
                </a:solidFill>
              </a:uFill>
            </a:endParaRPr>
          </a:p>
          <a:p>
            <a:pPr marL="0" indent="0">
              <a:buNone/>
            </a:pPr>
            <a:r>
              <a:rPr lang="en-US" sz="1800" dirty="0" smtClean="0"/>
              <a:t>Bayesian statistics</a:t>
            </a:r>
          </a:p>
          <a:p>
            <a:pPr lvl="1"/>
            <a:r>
              <a:rPr lang="en-US" sz="1800" dirty="0" err="1" smtClean="0">
                <a:latin typeface="Consolas" pitchFamily="49" charset="0"/>
                <a:cs typeface="Consolas" pitchFamily="49" charset="0"/>
              </a:rPr>
              <a:t>rjags</a:t>
            </a:r>
            <a:r>
              <a:rPr lang="en-US" sz="1800" dirty="0" smtClean="0"/>
              <a:t> (wrapper for </a:t>
            </a:r>
            <a:r>
              <a:rPr lang="en-US" sz="1800" dirty="0" smtClean="0">
                <a:latin typeface="Consolas" pitchFamily="49" charset="0"/>
                <a:cs typeface="Consolas" pitchFamily="49" charset="0"/>
              </a:rPr>
              <a:t>JAGS</a:t>
            </a:r>
            <a:r>
              <a:rPr lang="en-US" sz="1800" dirty="0" smtClean="0"/>
              <a:t>)</a:t>
            </a:r>
          </a:p>
          <a:p>
            <a:pPr lvl="1"/>
            <a:r>
              <a:rPr lang="en-US" sz="1800" dirty="0" smtClean="0">
                <a:latin typeface="Consolas" pitchFamily="49" charset="0"/>
                <a:cs typeface="Consolas" pitchFamily="49" charset="0"/>
              </a:rPr>
              <a:t>R2OpenBUGS</a:t>
            </a:r>
            <a:r>
              <a:rPr lang="en-US" sz="1800" dirty="0" smtClean="0"/>
              <a:t> and </a:t>
            </a:r>
            <a:r>
              <a:rPr lang="en-US" sz="1800" dirty="0" smtClean="0">
                <a:latin typeface="Consolas" pitchFamily="49" charset="0"/>
                <a:cs typeface="Consolas" pitchFamily="49" charset="0"/>
              </a:rPr>
              <a:t>R2WinBUGS</a:t>
            </a:r>
            <a:r>
              <a:rPr lang="en-US" sz="1800" dirty="0" smtClean="0"/>
              <a:t> (wrappers for </a:t>
            </a:r>
            <a:r>
              <a:rPr lang="en-US" sz="1800" dirty="0" err="1" smtClean="0">
                <a:latin typeface="Consolas" pitchFamily="49" charset="0"/>
                <a:cs typeface="Consolas" pitchFamily="49" charset="0"/>
              </a:rPr>
              <a:t>OpenBugs</a:t>
            </a:r>
            <a:r>
              <a:rPr lang="en-US" sz="1800" dirty="0" smtClean="0"/>
              <a:t> and </a:t>
            </a:r>
            <a:r>
              <a:rPr lang="en-US" sz="1800" dirty="0" err="1" smtClean="0">
                <a:latin typeface="Consolas" pitchFamily="49" charset="0"/>
                <a:cs typeface="Consolas" pitchFamily="49" charset="0"/>
              </a:rPr>
              <a:t>WinBUGS</a:t>
            </a:r>
            <a:r>
              <a:rPr lang="en-US" sz="1800" dirty="0" smtClean="0"/>
              <a:t>)</a:t>
            </a:r>
          </a:p>
          <a:p>
            <a:pPr marL="0" indent="0">
              <a:buNone/>
            </a:pPr>
            <a:r>
              <a:rPr lang="en-US" sz="1800" dirty="0" smtClean="0"/>
              <a:t>Spatial Analysis</a:t>
            </a:r>
          </a:p>
          <a:p>
            <a:pPr lvl="1"/>
            <a:r>
              <a:rPr lang="en-US" sz="1800" dirty="0" err="1" smtClean="0">
                <a:latin typeface="Consolas" pitchFamily="49" charset="0"/>
                <a:cs typeface="Consolas" pitchFamily="49" charset="0"/>
              </a:rPr>
              <a:t>sp</a:t>
            </a:r>
            <a:r>
              <a:rPr lang="en-US" sz="1800" dirty="0" smtClean="0">
                <a:latin typeface="Consolas" pitchFamily="49" charset="0"/>
                <a:cs typeface="Consolas" pitchFamily="49" charset="0"/>
              </a:rPr>
              <a:t>,</a:t>
            </a:r>
            <a:r>
              <a:rPr lang="en-US" sz="1800" dirty="0" smtClean="0"/>
              <a:t> </a:t>
            </a:r>
            <a:r>
              <a:rPr lang="en-US" sz="1800" dirty="0" err="1" smtClean="0">
                <a:latin typeface="Consolas" pitchFamily="49" charset="0"/>
                <a:cs typeface="Consolas" pitchFamily="49" charset="0"/>
              </a:rPr>
              <a:t>spdep</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rgdal</a:t>
            </a:r>
            <a:endParaRPr lang="en-US" sz="1800" dirty="0" smtClean="0">
              <a:latin typeface="Consolas" pitchFamily="49" charset="0"/>
              <a:cs typeface="Consolas" pitchFamily="49" charset="0"/>
            </a:endParaRPr>
          </a:p>
          <a:p>
            <a:pPr lvl="1"/>
            <a:r>
              <a:rPr lang="en-US" sz="1800" dirty="0" err="1" smtClean="0">
                <a:latin typeface="Consolas" pitchFamily="49" charset="0"/>
                <a:cs typeface="Consolas" pitchFamily="49" charset="0"/>
              </a:rPr>
              <a:t>glmmBUGS</a:t>
            </a:r>
            <a:r>
              <a:rPr lang="en-US" sz="1800" dirty="0" smtClean="0"/>
              <a:t> (prepares </a:t>
            </a:r>
            <a:r>
              <a:rPr lang="en-US" sz="1800" dirty="0" err="1" smtClean="0">
                <a:latin typeface="Consolas" pitchFamily="49" charset="0"/>
                <a:cs typeface="Consolas" pitchFamily="49" charset="0"/>
              </a:rPr>
              <a:t>WinBUGS</a:t>
            </a:r>
            <a:r>
              <a:rPr lang="en-US" sz="1800" dirty="0" smtClean="0"/>
              <a:t> files)</a:t>
            </a:r>
          </a:p>
          <a:p>
            <a:pPr lvl="1"/>
            <a:r>
              <a:rPr lang="en-US" sz="1800" dirty="0" smtClean="0"/>
              <a:t>R-INLA</a:t>
            </a:r>
          </a:p>
          <a:p>
            <a:pPr marL="0" indent="0">
              <a:buNone/>
            </a:pPr>
            <a:r>
              <a:rPr lang="en-US" sz="1800" dirty="0" smtClean="0"/>
              <a:t>Graphing: </a:t>
            </a:r>
            <a:r>
              <a:rPr lang="en-US" sz="1800" dirty="0" smtClean="0">
                <a:latin typeface="Consolas" pitchFamily="49" charset="0"/>
                <a:cs typeface="Consolas" pitchFamily="49" charset="0"/>
              </a:rPr>
              <a:t>ggplot2</a:t>
            </a:r>
            <a:r>
              <a:rPr lang="en-US" sz="1800" dirty="0" smtClean="0"/>
              <a:t>, </a:t>
            </a:r>
            <a:r>
              <a:rPr lang="en-US" sz="1800" dirty="0" err="1" smtClean="0">
                <a:latin typeface="Consolas" pitchFamily="49" charset="0"/>
                <a:cs typeface="Consolas" pitchFamily="49" charset="0"/>
              </a:rPr>
              <a:t>colorspace</a:t>
            </a:r>
            <a:endParaRPr lang="en-US" sz="1800" dirty="0" smtClean="0">
              <a:latin typeface="Consolas" pitchFamily="49" charset="0"/>
              <a:cs typeface="Consolas" pitchFamily="49" charset="0"/>
            </a:endParaRPr>
          </a:p>
          <a:p>
            <a:pPr marL="0" indent="0">
              <a:buNone/>
            </a:pPr>
            <a:r>
              <a:rPr lang="en-US" sz="1800" dirty="0" smtClean="0"/>
              <a:t>Manipulation: </a:t>
            </a:r>
            <a:r>
              <a:rPr lang="en-US" sz="1800" dirty="0" smtClean="0">
                <a:latin typeface="Consolas" pitchFamily="49" charset="0"/>
                <a:cs typeface="Consolas" pitchFamily="49" charset="0"/>
              </a:rPr>
              <a:t>RODBC</a:t>
            </a:r>
            <a:r>
              <a:rPr lang="en-US" sz="1800" dirty="0" smtClean="0">
                <a:cs typeface="Consolas" pitchFamily="49" charset="0"/>
              </a:rPr>
              <a:t>, </a:t>
            </a:r>
            <a:r>
              <a:rPr lang="en-US" sz="1800" dirty="0" err="1" smtClean="0">
                <a:latin typeface="Consolas" pitchFamily="49" charset="0"/>
                <a:cs typeface="Consolas" pitchFamily="49" charset="0"/>
              </a:rPr>
              <a:t>plyr</a:t>
            </a:r>
            <a:r>
              <a:rPr lang="en-US" sz="1800" dirty="0" smtClean="0"/>
              <a:t>, </a:t>
            </a:r>
            <a:r>
              <a:rPr lang="en-US" sz="1800" dirty="0" err="1" smtClean="0">
                <a:latin typeface="Consolas" pitchFamily="49" charset="0"/>
                <a:cs typeface="Consolas" pitchFamily="49" charset="0"/>
              </a:rPr>
              <a:t>lubridate</a:t>
            </a:r>
            <a:r>
              <a:rPr lang="en-US" sz="1800" dirty="0" smtClean="0"/>
              <a:t>, </a:t>
            </a:r>
            <a:r>
              <a:rPr lang="en-US" sz="1800" dirty="0" err="1" smtClean="0">
                <a:latin typeface="Consolas" pitchFamily="49" charset="0"/>
                <a:cs typeface="Consolas" pitchFamily="49" charset="0"/>
              </a:rPr>
              <a:t>stringr</a:t>
            </a:r>
            <a:endParaRPr lang="en-US" sz="1800" dirty="0" smtClean="0"/>
          </a:p>
        </p:txBody>
      </p:sp>
    </p:spTree>
    <p:extLst>
      <p:ext uri="{BB962C8B-B14F-4D97-AF65-F5344CB8AC3E}">
        <p14:creationId xmlns:p14="http://schemas.microsoft.com/office/powerpoint/2010/main" val="1968323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Graphing in R</a:t>
            </a:r>
            <a:endParaRPr lang="en-US" dirty="0"/>
          </a:p>
        </p:txBody>
      </p:sp>
      <p:sp>
        <p:nvSpPr>
          <p:cNvPr id="3" name="Content Placeholder 2"/>
          <p:cNvSpPr>
            <a:spLocks noGrp="1"/>
          </p:cNvSpPr>
          <p:nvPr>
            <p:ph idx="1"/>
          </p:nvPr>
        </p:nvSpPr>
        <p:spPr/>
        <p:txBody>
          <a:bodyPr/>
          <a:lstStyle/>
          <a:p>
            <a:r>
              <a:rPr lang="en-US" dirty="0" smtClean="0"/>
              <a:t>Types of graphs</a:t>
            </a:r>
          </a:p>
          <a:p>
            <a:r>
              <a:rPr lang="en-US" dirty="0" smtClean="0"/>
              <a:t>Programming options</a:t>
            </a:r>
            <a:endParaRPr lang="en-US" dirty="0"/>
          </a:p>
        </p:txBody>
      </p:sp>
    </p:spTree>
    <p:extLst>
      <p:ext uri="{BB962C8B-B14F-4D97-AF65-F5344CB8AC3E}">
        <p14:creationId xmlns:p14="http://schemas.microsoft.com/office/powerpoint/2010/main" val="3481593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Multilevel Analysis &amp; Graphical Application</a:t>
            </a:r>
            <a:endParaRPr lang="en-US" dirty="0"/>
          </a:p>
        </p:txBody>
      </p:sp>
      <p:sp>
        <p:nvSpPr>
          <p:cNvPr id="3" name="Content Placeholder 2"/>
          <p:cNvSpPr>
            <a:spLocks noGrp="1"/>
          </p:cNvSpPr>
          <p:nvPr>
            <p:ph idx="1"/>
          </p:nvPr>
        </p:nvSpPr>
        <p:spPr/>
        <p:txBody>
          <a:bodyPr/>
          <a:lstStyle/>
          <a:p>
            <a:r>
              <a:rPr lang="en-US" dirty="0" smtClean="0"/>
              <a:t>Beasley covers multilevel plotting exercise</a:t>
            </a:r>
            <a:endParaRPr lang="en-US" dirty="0"/>
          </a:p>
        </p:txBody>
      </p:sp>
    </p:spTree>
    <p:extLst>
      <p:ext uri="{BB962C8B-B14F-4D97-AF65-F5344CB8AC3E}">
        <p14:creationId xmlns:p14="http://schemas.microsoft.com/office/powerpoint/2010/main" val="4012200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Quick Survey of R Graphs</a:t>
            </a:r>
            <a:endParaRPr lang="en-US" dirty="0"/>
          </a:p>
        </p:txBody>
      </p:sp>
      <p:sp>
        <p:nvSpPr>
          <p:cNvPr id="3" name="Content Placeholder 2"/>
          <p:cNvSpPr>
            <a:spLocks noGrp="1"/>
          </p:cNvSpPr>
          <p:nvPr>
            <p:ph idx="1"/>
          </p:nvPr>
        </p:nvSpPr>
        <p:spPr/>
        <p:txBody>
          <a:bodyPr/>
          <a:lstStyle/>
          <a:p>
            <a:r>
              <a:rPr lang="en-US" dirty="0" smtClean="0"/>
              <a:t>Show Beasley EDA graphs</a:t>
            </a:r>
            <a:endParaRPr lang="en-US" dirty="0"/>
          </a:p>
        </p:txBody>
      </p:sp>
    </p:spTree>
    <p:extLst>
      <p:ext uri="{BB962C8B-B14F-4D97-AF65-F5344CB8AC3E}">
        <p14:creationId xmlns:p14="http://schemas.microsoft.com/office/powerpoint/2010/main" val="1648826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Literate Programming</a:t>
            </a:r>
            <a:endParaRPr lang="en-US" dirty="0"/>
          </a:p>
        </p:txBody>
      </p:sp>
      <p:sp>
        <p:nvSpPr>
          <p:cNvPr id="3" name="Content Placeholder 2"/>
          <p:cNvSpPr>
            <a:spLocks noGrp="1"/>
          </p:cNvSpPr>
          <p:nvPr>
            <p:ph idx="1"/>
          </p:nvPr>
        </p:nvSpPr>
        <p:spPr>
          <a:xfrm>
            <a:off x="76200" y="381000"/>
            <a:ext cx="8991600" cy="5181600"/>
          </a:xfrm>
        </p:spPr>
        <p:txBody>
          <a:bodyPr/>
          <a:lstStyle/>
          <a:p>
            <a:r>
              <a:rPr lang="en-US" dirty="0" smtClean="0"/>
              <a:t>Donald </a:t>
            </a:r>
            <a:r>
              <a:rPr lang="en-US" dirty="0"/>
              <a:t>Knuth (</a:t>
            </a:r>
            <a:r>
              <a:rPr lang="en-US" i="1" dirty="0"/>
              <a:t>think </a:t>
            </a:r>
            <a:r>
              <a:rPr lang="en-US" i="1" dirty="0" smtClean="0"/>
              <a:t>the John </a:t>
            </a:r>
            <a:r>
              <a:rPr lang="en-US" i="1" dirty="0" err="1"/>
              <a:t>Tukey</a:t>
            </a:r>
            <a:r>
              <a:rPr lang="en-US" i="1" dirty="0"/>
              <a:t> of software</a:t>
            </a:r>
            <a:r>
              <a:rPr lang="en-US" dirty="0"/>
              <a:t>) started </a:t>
            </a:r>
            <a:r>
              <a:rPr lang="en-US" dirty="0" smtClean="0"/>
              <a:t>the movement with </a:t>
            </a:r>
            <a:r>
              <a:rPr lang="en-US" dirty="0" err="1" smtClean="0"/>
              <a:t>TeX</a:t>
            </a:r>
            <a:r>
              <a:rPr lang="en-US" dirty="0" smtClean="0"/>
              <a:t> (which has evolved into </a:t>
            </a:r>
            <a:r>
              <a:rPr lang="en-US" dirty="0" err="1" smtClean="0"/>
              <a:t>LaTeX</a:t>
            </a:r>
            <a:r>
              <a:rPr lang="en-US" dirty="0" smtClean="0"/>
              <a:t>).</a:t>
            </a:r>
          </a:p>
          <a:p>
            <a:r>
              <a:rPr lang="en-US" dirty="0" smtClean="0"/>
              <a:t>For statisticians, the goal is to weave together tools for statistics and cosmetics.</a:t>
            </a:r>
          </a:p>
          <a:p>
            <a:endParaRPr lang="en-US" dirty="0" smtClean="0"/>
          </a:p>
          <a:p>
            <a:r>
              <a:rPr lang="en-US" dirty="0" smtClean="0"/>
              <a:t>Adopted by the ‘Reproducible Research’ community.</a:t>
            </a:r>
          </a:p>
          <a:p>
            <a:endParaRPr lang="en-US" dirty="0"/>
          </a:p>
          <a:p>
            <a:pPr marL="0" indent="0" algn="ctr">
              <a:buNone/>
            </a:pPr>
            <a:r>
              <a:rPr lang="en-US" dirty="0" smtClean="0"/>
              <a:t>&lt;Quick demonstration&gt;</a:t>
            </a:r>
            <a:endParaRPr lang="en-US" dirty="0"/>
          </a:p>
        </p:txBody>
      </p:sp>
    </p:spTree>
    <p:extLst>
      <p:ext uri="{BB962C8B-B14F-4D97-AF65-F5344CB8AC3E}">
        <p14:creationId xmlns:p14="http://schemas.microsoft.com/office/powerpoint/2010/main" val="1394056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381000"/>
            <a:ext cx="8915400" cy="6186309"/>
          </a:xfrm>
          <a:prstGeom prst="rect">
            <a:avLst/>
          </a:prstGeom>
        </p:spPr>
        <p:txBody>
          <a:bodyPr wrap="square">
            <a:spAutoFit/>
          </a:bodyPr>
          <a:lstStyle/>
          <a:p>
            <a:r>
              <a:rPr lang="en-US" dirty="0"/>
              <a:t>For example, the Garfield County Navigator assisted </a:t>
            </a:r>
            <a:r>
              <a:rPr lang="en-US" dirty="0">
                <a:solidFill>
                  <a:srgbClr val="7030A0"/>
                </a:solidFill>
                <a:latin typeface="Consolas" pitchFamily="49" charset="0"/>
                <a:cs typeface="Consolas" pitchFamily="49" charset="0"/>
              </a:rPr>
              <a:t>\</a:t>
            </a:r>
            <a:r>
              <a:rPr lang="en-US" dirty="0" err="1">
                <a:solidFill>
                  <a:srgbClr val="7030A0"/>
                </a:solidFill>
                <a:latin typeface="Consolas" pitchFamily="49" charset="0"/>
                <a:cs typeface="Consolas" pitchFamily="49" charset="0"/>
              </a:rPr>
              <a:t>Sexpr</a:t>
            </a:r>
            <a:r>
              <a:rPr lang="en-US" dirty="0">
                <a:solidFill>
                  <a:srgbClr val="7030A0"/>
                </a:solidFill>
                <a:latin typeface="Consolas" pitchFamily="49" charset="0"/>
                <a:cs typeface="Consolas" pitchFamily="49" charset="0"/>
              </a:rPr>
              <a:t>{sum(</a:t>
            </a:r>
            <a:r>
              <a:rPr lang="en-US" dirty="0" err="1">
                <a:solidFill>
                  <a:srgbClr val="7030A0"/>
                </a:solidFill>
                <a:latin typeface="Consolas" pitchFamily="49" charset="0"/>
                <a:cs typeface="Consolas" pitchFamily="49" charset="0"/>
              </a:rPr>
              <a:t>dsFamily$FHomeCounty</a:t>
            </a:r>
            <a:r>
              <a:rPr lang="en-US" dirty="0">
                <a:solidFill>
                  <a:srgbClr val="7030A0"/>
                </a:solidFill>
                <a:latin typeface="Consolas" pitchFamily="49" charset="0"/>
                <a:cs typeface="Consolas" pitchFamily="49" charset="0"/>
              </a:rPr>
              <a:t>=="Garfield" &amp; </a:t>
            </a:r>
            <a:r>
              <a:rPr lang="en-US" dirty="0" err="1">
                <a:solidFill>
                  <a:srgbClr val="7030A0"/>
                </a:solidFill>
                <a:latin typeface="Consolas" pitchFamily="49" charset="0"/>
                <a:cs typeface="Consolas" pitchFamily="49" charset="0"/>
              </a:rPr>
              <a:t>dsFamily$FCountyResidence</a:t>
            </a:r>
            <a:r>
              <a:rPr lang="en-US" dirty="0">
                <a:solidFill>
                  <a:srgbClr val="7030A0"/>
                </a:solidFill>
                <a:latin typeface="Consolas" pitchFamily="49" charset="0"/>
                <a:cs typeface="Consolas" pitchFamily="49" charset="0"/>
              </a:rPr>
              <a:t>=="Blaine")} </a:t>
            </a:r>
            <a:r>
              <a:rPr lang="en-US" dirty="0"/>
              <a:t>families from Blaine County, </a:t>
            </a:r>
          </a:p>
          <a:p>
            <a:endParaRPr lang="en-US" dirty="0"/>
          </a:p>
          <a:p>
            <a:r>
              <a:rPr lang="en-US" dirty="0">
                <a:solidFill>
                  <a:srgbClr val="7030A0"/>
                </a:solidFill>
                <a:latin typeface="Consolas" pitchFamily="49" charset="0"/>
                <a:cs typeface="Consolas" pitchFamily="49" charset="0"/>
              </a:rPr>
              <a:t>\</a:t>
            </a:r>
            <a:r>
              <a:rPr lang="en-US" dirty="0" err="1">
                <a:solidFill>
                  <a:srgbClr val="7030A0"/>
                </a:solidFill>
                <a:latin typeface="Consolas" pitchFamily="49" charset="0"/>
                <a:cs typeface="Consolas" pitchFamily="49" charset="0"/>
              </a:rPr>
              <a:t>Sexpr</a:t>
            </a:r>
            <a:r>
              <a:rPr lang="en-US" dirty="0">
                <a:solidFill>
                  <a:srgbClr val="7030A0"/>
                </a:solidFill>
                <a:latin typeface="Consolas" pitchFamily="49" charset="0"/>
                <a:cs typeface="Consolas" pitchFamily="49" charset="0"/>
              </a:rPr>
              <a:t>{sum(</a:t>
            </a:r>
            <a:r>
              <a:rPr lang="en-US" dirty="0" err="1">
                <a:solidFill>
                  <a:srgbClr val="7030A0"/>
                </a:solidFill>
                <a:latin typeface="Consolas" pitchFamily="49" charset="0"/>
                <a:cs typeface="Consolas" pitchFamily="49" charset="0"/>
              </a:rPr>
              <a:t>dsFamily$FHomeCounty</a:t>
            </a:r>
            <a:r>
              <a:rPr lang="en-US" dirty="0">
                <a:solidFill>
                  <a:srgbClr val="7030A0"/>
                </a:solidFill>
                <a:latin typeface="Consolas" pitchFamily="49" charset="0"/>
                <a:cs typeface="Consolas" pitchFamily="49" charset="0"/>
              </a:rPr>
              <a:t>=="Garfield" &amp; </a:t>
            </a:r>
            <a:r>
              <a:rPr lang="en-US" dirty="0" err="1">
                <a:solidFill>
                  <a:srgbClr val="7030A0"/>
                </a:solidFill>
                <a:latin typeface="Consolas" pitchFamily="49" charset="0"/>
                <a:cs typeface="Consolas" pitchFamily="49" charset="0"/>
              </a:rPr>
              <a:t>dsFamily$FCountyResidence</a:t>
            </a:r>
            <a:r>
              <a:rPr lang="en-US" dirty="0">
                <a:solidFill>
                  <a:srgbClr val="7030A0"/>
                </a:solidFill>
                <a:latin typeface="Consolas" pitchFamily="49" charset="0"/>
                <a:cs typeface="Consolas" pitchFamily="49" charset="0"/>
              </a:rPr>
              <a:t>=="Garfield")} </a:t>
            </a:r>
            <a:r>
              <a:rPr lang="en-US" dirty="0"/>
              <a:t>families from Garfield, and </a:t>
            </a:r>
          </a:p>
          <a:p>
            <a:endParaRPr lang="en-US" dirty="0"/>
          </a:p>
          <a:p>
            <a:r>
              <a:rPr lang="en-US" dirty="0">
                <a:solidFill>
                  <a:srgbClr val="7030A0"/>
                </a:solidFill>
                <a:latin typeface="Consolas" pitchFamily="49" charset="0"/>
                <a:cs typeface="Consolas" pitchFamily="49" charset="0"/>
              </a:rPr>
              <a:t>\</a:t>
            </a:r>
            <a:r>
              <a:rPr lang="en-US" dirty="0" err="1">
                <a:solidFill>
                  <a:srgbClr val="7030A0"/>
                </a:solidFill>
                <a:latin typeface="Consolas" pitchFamily="49" charset="0"/>
                <a:cs typeface="Consolas" pitchFamily="49" charset="0"/>
              </a:rPr>
              <a:t>Sexpr</a:t>
            </a:r>
            <a:r>
              <a:rPr lang="en-US" dirty="0">
                <a:solidFill>
                  <a:srgbClr val="7030A0"/>
                </a:solidFill>
                <a:latin typeface="Consolas" pitchFamily="49" charset="0"/>
                <a:cs typeface="Consolas" pitchFamily="49" charset="0"/>
              </a:rPr>
              <a:t>{sum(</a:t>
            </a:r>
            <a:r>
              <a:rPr lang="en-US" dirty="0" err="1">
                <a:solidFill>
                  <a:srgbClr val="7030A0"/>
                </a:solidFill>
                <a:latin typeface="Consolas" pitchFamily="49" charset="0"/>
                <a:cs typeface="Consolas" pitchFamily="49" charset="0"/>
              </a:rPr>
              <a:t>dsFamily$FHomeCounty</a:t>
            </a:r>
            <a:r>
              <a:rPr lang="en-US" dirty="0">
                <a:solidFill>
                  <a:srgbClr val="7030A0"/>
                </a:solidFill>
                <a:latin typeface="Consolas" pitchFamily="49" charset="0"/>
                <a:cs typeface="Consolas" pitchFamily="49" charset="0"/>
              </a:rPr>
              <a:t>=="Garfield" &amp; </a:t>
            </a:r>
            <a:r>
              <a:rPr lang="en-US" dirty="0" err="1">
                <a:solidFill>
                  <a:srgbClr val="7030A0"/>
                </a:solidFill>
                <a:latin typeface="Consolas" pitchFamily="49" charset="0"/>
                <a:cs typeface="Consolas" pitchFamily="49" charset="0"/>
              </a:rPr>
              <a:t>dsFamily$FCountyResidence</a:t>
            </a:r>
            <a:r>
              <a:rPr lang="en-US" dirty="0">
                <a:solidFill>
                  <a:srgbClr val="7030A0"/>
                </a:solidFill>
                <a:latin typeface="Consolas" pitchFamily="49" charset="0"/>
                <a:cs typeface="Consolas" pitchFamily="49" charset="0"/>
              </a:rPr>
              <a:t>=="Grant")} </a:t>
            </a:r>
            <a:r>
              <a:rPr lang="en-US" dirty="0"/>
              <a:t>families from Grant.  Similarly, the Tulsa County Navigator assisted </a:t>
            </a:r>
          </a:p>
          <a:p>
            <a:endParaRPr lang="en-US" dirty="0"/>
          </a:p>
          <a:p>
            <a:r>
              <a:rPr lang="en-US" dirty="0">
                <a:solidFill>
                  <a:srgbClr val="7030A0"/>
                </a:solidFill>
                <a:latin typeface="Consolas" pitchFamily="49" charset="0"/>
                <a:cs typeface="Consolas" pitchFamily="49" charset="0"/>
              </a:rPr>
              <a:t>\</a:t>
            </a:r>
            <a:r>
              <a:rPr lang="en-US" dirty="0" err="1">
                <a:solidFill>
                  <a:srgbClr val="7030A0"/>
                </a:solidFill>
                <a:latin typeface="Consolas" pitchFamily="49" charset="0"/>
                <a:cs typeface="Consolas" pitchFamily="49" charset="0"/>
              </a:rPr>
              <a:t>Sexpr</a:t>
            </a:r>
            <a:r>
              <a:rPr lang="en-US" dirty="0">
                <a:solidFill>
                  <a:srgbClr val="7030A0"/>
                </a:solidFill>
                <a:latin typeface="Consolas" pitchFamily="49" charset="0"/>
                <a:cs typeface="Consolas" pitchFamily="49" charset="0"/>
              </a:rPr>
              <a:t>{sum(</a:t>
            </a:r>
            <a:r>
              <a:rPr lang="en-US" dirty="0" err="1">
                <a:solidFill>
                  <a:srgbClr val="7030A0"/>
                </a:solidFill>
                <a:latin typeface="Consolas" pitchFamily="49" charset="0"/>
                <a:cs typeface="Consolas" pitchFamily="49" charset="0"/>
              </a:rPr>
              <a:t>dsFamily$FHomeCounty</a:t>
            </a:r>
            <a:r>
              <a:rPr lang="en-US" dirty="0">
                <a:solidFill>
                  <a:srgbClr val="7030A0"/>
                </a:solidFill>
                <a:latin typeface="Consolas" pitchFamily="49" charset="0"/>
                <a:cs typeface="Consolas" pitchFamily="49" charset="0"/>
              </a:rPr>
              <a:t>=="Tulsa" &amp; </a:t>
            </a:r>
            <a:r>
              <a:rPr lang="en-US" dirty="0" err="1">
                <a:solidFill>
                  <a:srgbClr val="7030A0"/>
                </a:solidFill>
                <a:latin typeface="Consolas" pitchFamily="49" charset="0"/>
                <a:cs typeface="Consolas" pitchFamily="49" charset="0"/>
              </a:rPr>
              <a:t>dsFamily$FCountyResidence</a:t>
            </a:r>
            <a:r>
              <a:rPr lang="en-US" dirty="0">
                <a:solidFill>
                  <a:srgbClr val="7030A0"/>
                </a:solidFill>
                <a:latin typeface="Consolas" pitchFamily="49" charset="0"/>
                <a:cs typeface="Consolas" pitchFamily="49" charset="0"/>
              </a:rPr>
              <a:t>=="Creek")} </a:t>
            </a:r>
            <a:r>
              <a:rPr lang="en-US" dirty="0"/>
              <a:t>families from Creek County, </a:t>
            </a:r>
          </a:p>
          <a:p>
            <a:endParaRPr lang="en-US" dirty="0"/>
          </a:p>
          <a:p>
            <a:r>
              <a:rPr lang="en-US" dirty="0">
                <a:solidFill>
                  <a:srgbClr val="7030A0"/>
                </a:solidFill>
                <a:latin typeface="Consolas" pitchFamily="49" charset="0"/>
                <a:cs typeface="Consolas" pitchFamily="49" charset="0"/>
              </a:rPr>
              <a:t>\</a:t>
            </a:r>
            <a:r>
              <a:rPr lang="en-US" dirty="0" err="1">
                <a:solidFill>
                  <a:srgbClr val="7030A0"/>
                </a:solidFill>
                <a:latin typeface="Consolas" pitchFamily="49" charset="0"/>
                <a:cs typeface="Consolas" pitchFamily="49" charset="0"/>
              </a:rPr>
              <a:t>Sexpr</a:t>
            </a:r>
            <a:r>
              <a:rPr lang="en-US" dirty="0">
                <a:solidFill>
                  <a:srgbClr val="7030A0"/>
                </a:solidFill>
                <a:latin typeface="Consolas" pitchFamily="49" charset="0"/>
                <a:cs typeface="Consolas" pitchFamily="49" charset="0"/>
              </a:rPr>
              <a:t>{sum(</a:t>
            </a:r>
            <a:r>
              <a:rPr lang="en-US" dirty="0" err="1">
                <a:solidFill>
                  <a:srgbClr val="7030A0"/>
                </a:solidFill>
                <a:latin typeface="Consolas" pitchFamily="49" charset="0"/>
                <a:cs typeface="Consolas" pitchFamily="49" charset="0"/>
              </a:rPr>
              <a:t>dsFamily$FHomeCounty</a:t>
            </a:r>
            <a:r>
              <a:rPr lang="en-US" dirty="0">
                <a:solidFill>
                  <a:srgbClr val="7030A0"/>
                </a:solidFill>
                <a:latin typeface="Consolas" pitchFamily="49" charset="0"/>
                <a:cs typeface="Consolas" pitchFamily="49" charset="0"/>
              </a:rPr>
              <a:t>=="Tulsa" &amp; </a:t>
            </a:r>
            <a:r>
              <a:rPr lang="en-US" dirty="0" err="1">
                <a:solidFill>
                  <a:srgbClr val="7030A0"/>
                </a:solidFill>
                <a:latin typeface="Consolas" pitchFamily="49" charset="0"/>
                <a:cs typeface="Consolas" pitchFamily="49" charset="0"/>
              </a:rPr>
              <a:t>dsFamily$FCountyResidence</a:t>
            </a:r>
            <a:r>
              <a:rPr lang="en-US" dirty="0">
                <a:solidFill>
                  <a:srgbClr val="7030A0"/>
                </a:solidFill>
                <a:latin typeface="Consolas" pitchFamily="49" charset="0"/>
                <a:cs typeface="Consolas" pitchFamily="49" charset="0"/>
              </a:rPr>
              <a:t>=="Tulsa")} </a:t>
            </a:r>
            <a:r>
              <a:rPr lang="en-US" dirty="0"/>
              <a:t>families from Tulsa County, </a:t>
            </a:r>
          </a:p>
          <a:p>
            <a:endParaRPr lang="en-US" dirty="0"/>
          </a:p>
          <a:p>
            <a:r>
              <a:rPr lang="en-US" dirty="0">
                <a:solidFill>
                  <a:srgbClr val="7030A0"/>
                </a:solidFill>
                <a:latin typeface="Consolas" pitchFamily="49" charset="0"/>
                <a:cs typeface="Consolas" pitchFamily="49" charset="0"/>
              </a:rPr>
              <a:t>\</a:t>
            </a:r>
            <a:r>
              <a:rPr lang="en-US" dirty="0" err="1">
                <a:solidFill>
                  <a:srgbClr val="7030A0"/>
                </a:solidFill>
                <a:latin typeface="Consolas" pitchFamily="49" charset="0"/>
                <a:cs typeface="Consolas" pitchFamily="49" charset="0"/>
              </a:rPr>
              <a:t>Sexpr</a:t>
            </a:r>
            <a:r>
              <a:rPr lang="en-US" dirty="0">
                <a:solidFill>
                  <a:srgbClr val="7030A0"/>
                </a:solidFill>
                <a:latin typeface="Consolas" pitchFamily="49" charset="0"/>
                <a:cs typeface="Consolas" pitchFamily="49" charset="0"/>
              </a:rPr>
              <a:t>{sum(</a:t>
            </a:r>
            <a:r>
              <a:rPr lang="en-US" dirty="0" err="1">
                <a:solidFill>
                  <a:srgbClr val="7030A0"/>
                </a:solidFill>
                <a:latin typeface="Consolas" pitchFamily="49" charset="0"/>
                <a:cs typeface="Consolas" pitchFamily="49" charset="0"/>
              </a:rPr>
              <a:t>dsFamily$FHomeCounty</a:t>
            </a:r>
            <a:r>
              <a:rPr lang="en-US" dirty="0">
                <a:solidFill>
                  <a:srgbClr val="7030A0"/>
                </a:solidFill>
                <a:latin typeface="Consolas" pitchFamily="49" charset="0"/>
                <a:cs typeface="Consolas" pitchFamily="49" charset="0"/>
              </a:rPr>
              <a:t>=="Tulsa" &amp; </a:t>
            </a:r>
            <a:r>
              <a:rPr lang="en-US" dirty="0" err="1">
                <a:solidFill>
                  <a:srgbClr val="7030A0"/>
                </a:solidFill>
                <a:latin typeface="Consolas" pitchFamily="49" charset="0"/>
                <a:cs typeface="Consolas" pitchFamily="49" charset="0"/>
              </a:rPr>
              <a:t>dsFamily$FCountyResidence</a:t>
            </a:r>
            <a:r>
              <a:rPr lang="en-US" dirty="0">
                <a:solidFill>
                  <a:srgbClr val="7030A0"/>
                </a:solidFill>
                <a:latin typeface="Consolas" pitchFamily="49" charset="0"/>
                <a:cs typeface="Consolas" pitchFamily="49" charset="0"/>
              </a:rPr>
              <a:t>=="Wagoner")} </a:t>
            </a:r>
            <a:r>
              <a:rPr lang="en-US" dirty="0"/>
              <a:t>families from Wagoner, and </a:t>
            </a:r>
          </a:p>
          <a:p>
            <a:endParaRPr lang="en-US" dirty="0"/>
          </a:p>
          <a:p>
            <a:r>
              <a:rPr lang="en-US" dirty="0">
                <a:solidFill>
                  <a:srgbClr val="7030A0"/>
                </a:solidFill>
                <a:latin typeface="Consolas" pitchFamily="49" charset="0"/>
                <a:cs typeface="Consolas" pitchFamily="49" charset="0"/>
              </a:rPr>
              <a:t>\</a:t>
            </a:r>
            <a:r>
              <a:rPr lang="en-US" dirty="0" err="1">
                <a:solidFill>
                  <a:srgbClr val="7030A0"/>
                </a:solidFill>
                <a:latin typeface="Consolas" pitchFamily="49" charset="0"/>
                <a:cs typeface="Consolas" pitchFamily="49" charset="0"/>
              </a:rPr>
              <a:t>Sexpr</a:t>
            </a:r>
            <a:r>
              <a:rPr lang="en-US" dirty="0">
                <a:solidFill>
                  <a:srgbClr val="7030A0"/>
                </a:solidFill>
                <a:latin typeface="Consolas" pitchFamily="49" charset="0"/>
                <a:cs typeface="Consolas" pitchFamily="49" charset="0"/>
              </a:rPr>
              <a:t>{sum(</a:t>
            </a:r>
            <a:r>
              <a:rPr lang="en-US" dirty="0" err="1">
                <a:solidFill>
                  <a:srgbClr val="7030A0"/>
                </a:solidFill>
                <a:latin typeface="Consolas" pitchFamily="49" charset="0"/>
                <a:cs typeface="Consolas" pitchFamily="49" charset="0"/>
              </a:rPr>
              <a:t>dsFamily$FHomeCounty</a:t>
            </a:r>
            <a:r>
              <a:rPr lang="en-US" dirty="0">
                <a:solidFill>
                  <a:srgbClr val="7030A0"/>
                </a:solidFill>
                <a:latin typeface="Consolas" pitchFamily="49" charset="0"/>
                <a:cs typeface="Consolas" pitchFamily="49" charset="0"/>
              </a:rPr>
              <a:t>=="Tulsa" &amp; </a:t>
            </a:r>
            <a:r>
              <a:rPr lang="en-US" dirty="0" err="1">
                <a:solidFill>
                  <a:srgbClr val="7030A0"/>
                </a:solidFill>
                <a:latin typeface="Consolas" pitchFamily="49" charset="0"/>
                <a:cs typeface="Consolas" pitchFamily="49" charset="0"/>
              </a:rPr>
              <a:t>dsFamily$FCountyResidence</a:t>
            </a:r>
            <a:r>
              <a:rPr lang="en-US" dirty="0">
                <a:solidFill>
                  <a:srgbClr val="7030A0"/>
                </a:solidFill>
                <a:latin typeface="Consolas" pitchFamily="49" charset="0"/>
                <a:cs typeface="Consolas" pitchFamily="49" charset="0"/>
              </a:rPr>
              <a:t>=="Washington")} </a:t>
            </a:r>
            <a:r>
              <a:rPr lang="en-US" dirty="0"/>
              <a:t>families from Washington.\\</a:t>
            </a:r>
          </a:p>
        </p:txBody>
      </p:sp>
    </p:spTree>
    <p:extLst>
      <p:ext uri="{BB962C8B-B14F-4D97-AF65-F5344CB8AC3E}">
        <p14:creationId xmlns:p14="http://schemas.microsoft.com/office/powerpoint/2010/main" val="1990220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1800" cy="1600200"/>
          </a:xfrm>
        </p:spPr>
        <p:txBody>
          <a:bodyPr>
            <a:noAutofit/>
          </a:bodyPr>
          <a:lstStyle/>
          <a:p>
            <a:r>
              <a:rPr lang="en-US" dirty="0" smtClean="0"/>
              <a:t>Quick Survey of Literate Programming in R</a:t>
            </a:r>
            <a:endParaRPr lang="en-US" dirty="0"/>
          </a:p>
        </p:txBody>
      </p:sp>
      <p:sp>
        <p:nvSpPr>
          <p:cNvPr id="3" name="Content Placeholder 2"/>
          <p:cNvSpPr>
            <a:spLocks noGrp="1"/>
          </p:cNvSpPr>
          <p:nvPr>
            <p:ph idx="1"/>
          </p:nvPr>
        </p:nvSpPr>
        <p:spPr>
          <a:xfrm>
            <a:off x="76200" y="685800"/>
            <a:ext cx="8991600" cy="4648200"/>
          </a:xfrm>
        </p:spPr>
        <p:txBody>
          <a:bodyPr>
            <a:normAutofit/>
          </a:bodyPr>
          <a:lstStyle/>
          <a:p>
            <a:r>
              <a:rPr lang="en-US" sz="3200" b="1" dirty="0"/>
              <a:t>Sweave </a:t>
            </a:r>
            <a:r>
              <a:rPr lang="en-US" sz="4000" b="1" dirty="0"/>
              <a:t/>
            </a:r>
            <a:br>
              <a:rPr lang="en-US" sz="4000" b="1" dirty="0"/>
            </a:br>
            <a:r>
              <a:rPr lang="en-US" dirty="0"/>
              <a:t>(“S” + “weave”) merges R </a:t>
            </a:r>
            <a:r>
              <a:rPr lang="en-US" dirty="0" smtClean="0"/>
              <a:t>with </a:t>
            </a:r>
            <a:r>
              <a:rPr lang="en-US" dirty="0" err="1" smtClean="0"/>
              <a:t>LaTeX</a:t>
            </a:r>
            <a:r>
              <a:rPr lang="en-US" dirty="0" smtClean="0"/>
              <a:t> to produce PDF</a:t>
            </a:r>
            <a:endParaRPr lang="en-US" dirty="0"/>
          </a:p>
          <a:p>
            <a:r>
              <a:rPr lang="en-US" sz="3200" b="1" dirty="0" smtClean="0"/>
              <a:t>knitr</a:t>
            </a:r>
            <a:r>
              <a:rPr lang="en-US" sz="3200" b="1" dirty="0"/>
              <a:t/>
            </a:r>
            <a:br>
              <a:rPr lang="en-US" sz="3200" b="1" dirty="0"/>
            </a:br>
            <a:r>
              <a:rPr lang="en-US" dirty="0" smtClean="0"/>
              <a:t>(“knit” </a:t>
            </a:r>
            <a:r>
              <a:rPr lang="en-US" dirty="0"/>
              <a:t>+ </a:t>
            </a:r>
            <a:r>
              <a:rPr lang="en-US" dirty="0" smtClean="0"/>
              <a:t>“R”) </a:t>
            </a:r>
            <a:r>
              <a:rPr lang="en-US" dirty="0"/>
              <a:t>merges </a:t>
            </a:r>
            <a:r>
              <a:rPr lang="en-US" dirty="0" smtClean="0"/>
              <a:t>R with many tools, like </a:t>
            </a:r>
            <a:r>
              <a:rPr lang="en-US" dirty="0" err="1" smtClean="0"/>
              <a:t>LaTeX</a:t>
            </a:r>
            <a:r>
              <a:rPr lang="en-US" dirty="0" smtClean="0"/>
              <a:t> &amp; HTML</a:t>
            </a:r>
          </a:p>
          <a:p>
            <a:r>
              <a:rPr lang="en-US" sz="3200" b="1" dirty="0" smtClean="0"/>
              <a:t>markdown</a:t>
            </a:r>
            <a:r>
              <a:rPr lang="en-US" sz="3200" b="1" dirty="0"/>
              <a:t/>
            </a:r>
            <a:br>
              <a:rPr lang="en-US" sz="3200" b="1" dirty="0"/>
            </a:br>
            <a:r>
              <a:rPr lang="en-US" dirty="0" smtClean="0"/>
              <a:t>merges R with HTML –much simpler than </a:t>
            </a:r>
            <a:r>
              <a:rPr lang="en-US" dirty="0" err="1" smtClean="0"/>
              <a:t>LaTeX</a:t>
            </a:r>
            <a:endParaRPr lang="en-US" dirty="0" smtClean="0"/>
          </a:p>
          <a:p>
            <a:r>
              <a:rPr lang="en-US" sz="3200" b="1" dirty="0" err="1" smtClean="0"/>
              <a:t>pandoc</a:t>
            </a:r>
            <a:r>
              <a:rPr lang="en-US" sz="3200" b="1" dirty="0"/>
              <a:t/>
            </a:r>
            <a:br>
              <a:rPr lang="en-US" sz="3200" b="1" dirty="0"/>
            </a:br>
            <a:r>
              <a:rPr lang="en-US" dirty="0" smtClean="0"/>
              <a:t>converts these to other formats, like MS Word</a:t>
            </a:r>
          </a:p>
          <a:p>
            <a:endParaRPr lang="en-US" dirty="0"/>
          </a:p>
          <a:p>
            <a:endParaRPr lang="en-US" dirty="0" smtClean="0"/>
          </a:p>
          <a:p>
            <a:endParaRPr lang="en-US" dirty="0"/>
          </a:p>
        </p:txBody>
      </p:sp>
    </p:spTree>
    <p:extLst>
      <p:ext uri="{BB962C8B-B14F-4D97-AF65-F5344CB8AC3E}">
        <p14:creationId xmlns:p14="http://schemas.microsoft.com/office/powerpoint/2010/main" val="1274528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R advantages</a:t>
            </a:r>
          </a:p>
          <a:p>
            <a:pPr lvl="1"/>
            <a:r>
              <a:rPr lang="en-US" dirty="0" smtClean="0"/>
              <a:t>Free, open source</a:t>
            </a:r>
          </a:p>
          <a:p>
            <a:pPr lvl="1"/>
            <a:r>
              <a:rPr lang="en-US" dirty="0" smtClean="0"/>
              <a:t>Highly Flexible data manipulation programming </a:t>
            </a:r>
          </a:p>
          <a:p>
            <a:pPr lvl="1"/>
            <a:r>
              <a:rPr lang="en-US" dirty="0" smtClean="0"/>
              <a:t>Access to avant-garde analytics</a:t>
            </a:r>
            <a:endParaRPr lang="en-US" dirty="0"/>
          </a:p>
          <a:p>
            <a:pPr lvl="1"/>
            <a:r>
              <a:rPr lang="en-US" dirty="0" smtClean="0"/>
              <a:t>High-level graphics</a:t>
            </a:r>
            <a:endParaRPr lang="en-US" dirty="0"/>
          </a:p>
          <a:p>
            <a:pPr lvl="1"/>
            <a:r>
              <a:rPr lang="en-US" dirty="0" smtClean="0"/>
              <a:t>Literate </a:t>
            </a:r>
            <a:r>
              <a:rPr lang="en-US" dirty="0"/>
              <a:t>Programming</a:t>
            </a:r>
          </a:p>
          <a:p>
            <a:r>
              <a:rPr lang="en-US" dirty="0" smtClean="0"/>
              <a:t>R disadvantages</a:t>
            </a:r>
          </a:p>
          <a:p>
            <a:pPr lvl="1"/>
            <a:r>
              <a:rPr lang="en-US" dirty="0" smtClean="0"/>
              <a:t>Learning curve is steep</a:t>
            </a:r>
          </a:p>
          <a:p>
            <a:pPr lvl="1"/>
            <a:r>
              <a:rPr lang="en-US" dirty="0" smtClean="0"/>
              <a:t>Quality of help and support varies</a:t>
            </a:r>
          </a:p>
          <a:p>
            <a:pPr lvl="1"/>
            <a:r>
              <a:rPr lang="en-US" dirty="0" smtClean="0"/>
              <a:t>Some memory limits (typically over-exaggerated limitation)</a:t>
            </a:r>
            <a:endParaRPr lang="en-US" dirty="0"/>
          </a:p>
          <a:p>
            <a:endParaRPr lang="en-US" dirty="0"/>
          </a:p>
        </p:txBody>
      </p:sp>
    </p:spTree>
    <p:extLst>
      <p:ext uri="{BB962C8B-B14F-4D97-AF65-F5344CB8AC3E}">
        <p14:creationId xmlns:p14="http://schemas.microsoft.com/office/powerpoint/2010/main" val="230416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REDCap</a:t>
            </a:r>
            <a:r>
              <a:rPr lang="en-US" dirty="0"/>
              <a:t> </a:t>
            </a:r>
            <a:r>
              <a:rPr lang="en-US" dirty="0" smtClean="0"/>
              <a:t>&amp; R</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533400"/>
            <a:ext cx="29337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211" y="3733800"/>
            <a:ext cx="4686589"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6200" y="381000"/>
            <a:ext cx="7239000" cy="5181600"/>
          </a:xfrm>
        </p:spPr>
        <p:txBody>
          <a:bodyPr>
            <a:normAutofit/>
          </a:bodyPr>
          <a:lstStyle/>
          <a:p>
            <a:r>
              <a:rPr lang="en-US" dirty="0" err="1" smtClean="0"/>
              <a:t>REDCap</a:t>
            </a:r>
            <a:endParaRPr lang="en-US" dirty="0" smtClean="0"/>
          </a:p>
          <a:p>
            <a:pPr lvl="1"/>
            <a:r>
              <a:rPr lang="en-US" dirty="0" smtClean="0"/>
              <a:t>Free, open source electronic data capture system and all-purpose clinical and translational research database</a:t>
            </a:r>
          </a:p>
          <a:p>
            <a:r>
              <a:rPr lang="en-US" dirty="0" smtClean="0"/>
              <a:t>Connecting </a:t>
            </a:r>
            <a:r>
              <a:rPr lang="en-US" dirty="0" err="1" smtClean="0"/>
              <a:t>REDCap</a:t>
            </a:r>
            <a:r>
              <a:rPr lang="en-US" dirty="0" smtClean="0"/>
              <a:t> &amp; R through API Reporting</a:t>
            </a:r>
            <a:endParaRPr lang="en-US" dirty="0"/>
          </a:p>
          <a:p>
            <a:pPr lvl="1"/>
            <a:r>
              <a:rPr lang="en-US" dirty="0"/>
              <a:t>Would be great if the basic outline of the report stayed the same over time, but the “output” automatically updated itself to reflect the most current data in the project. </a:t>
            </a:r>
          </a:p>
          <a:p>
            <a:pPr lvl="1"/>
            <a:r>
              <a:rPr lang="en-US" dirty="0" smtClean="0"/>
              <a:t>Would </a:t>
            </a:r>
            <a:r>
              <a:rPr lang="en-US" dirty="0"/>
              <a:t>be great if didn’t </a:t>
            </a:r>
            <a:r>
              <a:rPr lang="en-US" dirty="0" smtClean="0"/>
              <a:t>have</a:t>
            </a:r>
            <a:br>
              <a:rPr lang="en-US" dirty="0" smtClean="0"/>
            </a:br>
            <a:r>
              <a:rPr lang="en-US" dirty="0" smtClean="0"/>
              <a:t>to manually </a:t>
            </a:r>
            <a:r>
              <a:rPr lang="en-US" dirty="0"/>
              <a:t>export the </a:t>
            </a:r>
            <a:r>
              <a:rPr lang="en-US" dirty="0" smtClean="0"/>
              <a:t>data</a:t>
            </a:r>
            <a:br>
              <a:rPr lang="en-US" dirty="0" smtClean="0"/>
            </a:br>
            <a:r>
              <a:rPr lang="en-US" dirty="0" smtClean="0"/>
              <a:t>(</a:t>
            </a:r>
            <a:r>
              <a:rPr lang="en-US" dirty="0"/>
              <a:t>from </a:t>
            </a:r>
            <a:r>
              <a:rPr lang="en-US" dirty="0" err="1"/>
              <a:t>REDCap</a:t>
            </a:r>
            <a:r>
              <a:rPr lang="en-US" dirty="0"/>
              <a:t>) each time</a:t>
            </a:r>
            <a:r>
              <a:rPr lang="en-US" dirty="0" smtClean="0"/>
              <a:t>. </a:t>
            </a:r>
          </a:p>
        </p:txBody>
      </p:sp>
    </p:spTree>
    <p:extLst>
      <p:ext uri="{BB962C8B-B14F-4D97-AF65-F5344CB8AC3E}">
        <p14:creationId xmlns:p14="http://schemas.microsoft.com/office/powerpoint/2010/main" val="2638185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257800"/>
            <a:ext cx="6781800" cy="1066800"/>
          </a:xfrm>
        </p:spPr>
        <p:txBody>
          <a:bodyPr/>
          <a:lstStyle/>
          <a:p>
            <a:r>
              <a:rPr lang="en-US" dirty="0" smtClean="0"/>
              <a:t>Objectives</a:t>
            </a:r>
            <a:endParaRPr lang="en-US" dirty="0"/>
          </a:p>
        </p:txBody>
      </p:sp>
      <p:sp>
        <p:nvSpPr>
          <p:cNvPr id="3" name="Content Placeholder 2"/>
          <p:cNvSpPr>
            <a:spLocks noGrp="1"/>
          </p:cNvSpPr>
          <p:nvPr>
            <p:ph idx="1"/>
          </p:nvPr>
        </p:nvSpPr>
        <p:spPr>
          <a:xfrm>
            <a:off x="228600" y="381000"/>
            <a:ext cx="8610600" cy="5181600"/>
          </a:xfrm>
        </p:spPr>
        <p:txBody>
          <a:bodyPr>
            <a:normAutofit lnSpcReduction="10000"/>
          </a:bodyPr>
          <a:lstStyle/>
          <a:p>
            <a:r>
              <a:rPr lang="en-US" dirty="0" smtClean="0"/>
              <a:t>Caveat: </a:t>
            </a:r>
            <a:r>
              <a:rPr lang="en-US" b="1" i="1" dirty="0" smtClean="0"/>
              <a:t>Quick Survey of R</a:t>
            </a:r>
            <a:endParaRPr lang="en-US" dirty="0" smtClean="0"/>
          </a:p>
          <a:p>
            <a:pPr lvl="1"/>
            <a:r>
              <a:rPr lang="en-US" dirty="0" smtClean="0"/>
              <a:t>Focus on breadth, minimal depth</a:t>
            </a:r>
          </a:p>
          <a:p>
            <a:r>
              <a:rPr lang="en-US" dirty="0" smtClean="0"/>
              <a:t>Brief intro to R</a:t>
            </a:r>
          </a:p>
          <a:p>
            <a:pPr lvl="1"/>
            <a:r>
              <a:rPr lang="en-US" dirty="0" smtClean="0"/>
              <a:t>History</a:t>
            </a:r>
          </a:p>
          <a:p>
            <a:pPr lvl="1"/>
            <a:r>
              <a:rPr lang="en-US" dirty="0" smtClean="0"/>
              <a:t>Concept and Purpose</a:t>
            </a:r>
          </a:p>
          <a:p>
            <a:pPr lvl="1"/>
            <a:r>
              <a:rPr lang="en-US" dirty="0" smtClean="0"/>
              <a:t>Programming language</a:t>
            </a:r>
          </a:p>
          <a:p>
            <a:pPr lvl="1"/>
            <a:r>
              <a:rPr lang="en-US" dirty="0" smtClean="0"/>
              <a:t>Support</a:t>
            </a:r>
          </a:p>
          <a:p>
            <a:r>
              <a:rPr lang="en-US" dirty="0" smtClean="0"/>
              <a:t>Text Editors &amp; Integrated Development Environments</a:t>
            </a:r>
          </a:p>
          <a:p>
            <a:r>
              <a:rPr lang="en-US" dirty="0" smtClean="0"/>
              <a:t>Survey of Analytics</a:t>
            </a:r>
          </a:p>
          <a:p>
            <a:r>
              <a:rPr lang="en-US" dirty="0" smtClean="0"/>
              <a:t>Survey of Graphs</a:t>
            </a:r>
            <a:endParaRPr lang="en-US" dirty="0"/>
          </a:p>
          <a:p>
            <a:r>
              <a:rPr lang="en-US" dirty="0" smtClean="0"/>
              <a:t>Analytic &amp; Graphical Application</a:t>
            </a:r>
            <a:r>
              <a:rPr lang="en-US" dirty="0"/>
              <a:t> </a:t>
            </a:r>
            <a:endParaRPr lang="en-US" dirty="0" smtClean="0"/>
          </a:p>
          <a:p>
            <a:r>
              <a:rPr lang="en-US" dirty="0" smtClean="0"/>
              <a:t>Literate Programming</a:t>
            </a:r>
          </a:p>
          <a:p>
            <a:r>
              <a:rPr lang="en-US" dirty="0" smtClean="0"/>
              <a:t>Summary</a:t>
            </a:r>
            <a:endParaRPr lang="en-US" dirty="0"/>
          </a:p>
        </p:txBody>
      </p:sp>
    </p:spTree>
    <p:extLst>
      <p:ext uri="{BB962C8B-B14F-4D97-AF65-F5344CB8AC3E}">
        <p14:creationId xmlns:p14="http://schemas.microsoft.com/office/powerpoint/2010/main" val="2432755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982773"/>
            <a:ext cx="29337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6200" y="380999"/>
            <a:ext cx="8991600" cy="5601773"/>
          </a:xfrm>
        </p:spPr>
        <p:txBody>
          <a:bodyPr>
            <a:normAutofit/>
          </a:bodyPr>
          <a:lstStyle/>
          <a:p>
            <a:pPr marL="0" indent="0">
              <a:buNone/>
            </a:pPr>
            <a:r>
              <a:rPr lang="en-US" dirty="0">
                <a:latin typeface="Consolas" pitchFamily="49" charset="0"/>
                <a:cs typeface="Consolas" pitchFamily="49" charset="0"/>
              </a:rPr>
              <a:t>library(</a:t>
            </a:r>
            <a:r>
              <a:rPr lang="en-US" dirty="0" err="1">
                <a:latin typeface="Consolas" pitchFamily="49" charset="0"/>
                <a:cs typeface="Consolas" pitchFamily="49" charset="0"/>
              </a:rPr>
              <a:t>RCurl</a:t>
            </a:r>
            <a:r>
              <a:rPr lang="en-US" dirty="0">
                <a:latin typeface="Consolas" pitchFamily="49" charset="0"/>
                <a:cs typeface="Consolas" pitchFamily="49" charset="0"/>
              </a:rPr>
              <a:t>)</a:t>
            </a:r>
          </a:p>
          <a:p>
            <a:pPr marL="0" indent="0">
              <a:buNone/>
            </a:pPr>
            <a:r>
              <a:rPr lang="en-US" dirty="0">
                <a:latin typeface="Consolas" pitchFamily="49" charset="0"/>
                <a:cs typeface="Consolas" pitchFamily="49" charset="0"/>
              </a:rPr>
              <a:t>#Dummy password token (for demonstration slide)</a:t>
            </a:r>
          </a:p>
          <a:p>
            <a:pPr marL="0" indent="0">
              <a:buNone/>
            </a:pPr>
            <a:r>
              <a:rPr lang="en-US" dirty="0">
                <a:latin typeface="Consolas" pitchFamily="49" charset="0"/>
                <a:cs typeface="Consolas" pitchFamily="49" charset="0"/>
              </a:rPr>
              <a:t>secret &lt;- 'CCCCDDDDDDDD312865F3007D21ACBCCC' </a:t>
            </a:r>
          </a:p>
          <a:p>
            <a:pPr marL="0" indent="0">
              <a:buNone/>
            </a:pPr>
            <a:r>
              <a:rPr lang="en-US" dirty="0">
                <a:latin typeface="Consolas" pitchFamily="49" charset="0"/>
                <a:cs typeface="Consolas" pitchFamily="49" charset="0"/>
              </a:rPr>
              <a:t> </a:t>
            </a:r>
          </a:p>
          <a:p>
            <a:pPr marL="0" indent="0">
              <a:buNone/>
            </a:pPr>
            <a:r>
              <a:rPr lang="en-US" dirty="0">
                <a:latin typeface="Consolas" pitchFamily="49" charset="0"/>
                <a:cs typeface="Consolas" pitchFamily="49" charset="0"/>
              </a:rPr>
              <a:t>ds &lt;- </a:t>
            </a:r>
            <a:r>
              <a:rPr lang="en-US" dirty="0" err="1">
                <a:latin typeface="Consolas" pitchFamily="49" charset="0"/>
                <a:cs typeface="Consolas" pitchFamily="49" charset="0"/>
              </a:rPr>
              <a:t>postForm</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'https</a:t>
            </a:r>
            <a:r>
              <a:rPr lang="en-US" dirty="0">
                <a:latin typeface="Consolas" pitchFamily="49" charset="0"/>
                <a:cs typeface="Consolas" pitchFamily="49" charset="0"/>
              </a:rPr>
              <a:t>://miechvprojects.ouhsc.edu</a:t>
            </a:r>
            <a:r>
              <a:rPr lang="en-US" dirty="0" smtClean="0">
                <a:latin typeface="Consolas" pitchFamily="49" charset="0"/>
                <a:cs typeface="Consolas" pitchFamily="49" charset="0"/>
              </a:rPr>
              <a:t>/…/</a:t>
            </a:r>
            <a:r>
              <a:rPr lang="en-US" dirty="0">
                <a:latin typeface="Consolas" pitchFamily="49" charset="0"/>
                <a:cs typeface="Consolas" pitchFamily="49" charset="0"/>
              </a:rPr>
              <a:t>API/', </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token </a:t>
            </a:r>
            <a:r>
              <a:rPr lang="en-US" dirty="0">
                <a:latin typeface="Consolas" pitchFamily="49" charset="0"/>
                <a:cs typeface="Consolas" pitchFamily="49" charset="0"/>
              </a:rPr>
              <a:t>= secret, content='record', </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smtClean="0">
                <a:latin typeface="Consolas" pitchFamily="49" charset="0"/>
                <a:cs typeface="Consolas" pitchFamily="49" charset="0"/>
              </a:rPr>
              <a:t>	format</a:t>
            </a:r>
            <a:r>
              <a:rPr lang="en-US" dirty="0">
                <a:latin typeface="Consolas" pitchFamily="49" charset="0"/>
                <a:cs typeface="Consolas" pitchFamily="49" charset="0"/>
              </a:rPr>
              <a:t>='</a:t>
            </a:r>
            <a:r>
              <a:rPr lang="en-US" dirty="0" err="1">
                <a:latin typeface="Consolas" pitchFamily="49" charset="0"/>
                <a:cs typeface="Consolas" pitchFamily="49" charset="0"/>
              </a:rPr>
              <a:t>csv</a:t>
            </a:r>
            <a:r>
              <a:rPr lang="en-US" dirty="0">
                <a:latin typeface="Consolas" pitchFamily="49" charset="0"/>
                <a:cs typeface="Consolas" pitchFamily="49" charset="0"/>
              </a:rPr>
              <a:t>', </a:t>
            </a:r>
            <a:r>
              <a:rPr lang="en-US" dirty="0" smtClean="0">
                <a:latin typeface="Consolas" pitchFamily="49" charset="0"/>
                <a:cs typeface="Consolas" pitchFamily="49" charset="0"/>
              </a:rPr>
              <a:t>type</a:t>
            </a:r>
            <a:r>
              <a:rPr lang="en-US" dirty="0">
                <a:latin typeface="Consolas" pitchFamily="49" charset="0"/>
                <a:cs typeface="Consolas" pitchFamily="49" charset="0"/>
              </a:rPr>
              <a:t>='flat</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opts=</a:t>
            </a:r>
            <a:r>
              <a:rPr lang="en-US" dirty="0" err="1" smtClean="0">
                <a:latin typeface="Consolas" pitchFamily="49" charset="0"/>
                <a:cs typeface="Consolas" pitchFamily="49" charset="0"/>
              </a:rPr>
              <a:t>curlOptions</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ssl.verifypeer</a:t>
            </a:r>
            <a:r>
              <a:rPr lang="en-US" dirty="0" smtClean="0">
                <a:latin typeface="Consolas" pitchFamily="49" charset="0"/>
                <a:cs typeface="Consolas" pitchFamily="49" charset="0"/>
              </a:rPr>
              <a:t>=TRUE</a:t>
            </a:r>
            <a:r>
              <a:rPr lang="en-US" dirty="0">
                <a:latin typeface="Consolas" pitchFamily="49" charset="0"/>
                <a:cs typeface="Consolas" pitchFamily="49" charset="0"/>
              </a:rPr>
              <a:t>))</a:t>
            </a:r>
          </a:p>
          <a:p>
            <a:pPr marL="0" indent="0">
              <a:buNone/>
            </a:pPr>
            <a:r>
              <a:rPr lang="en-US" dirty="0">
                <a:latin typeface="Consolas" pitchFamily="49" charset="0"/>
                <a:cs typeface="Consolas" pitchFamily="49" charset="0"/>
              </a:rPr>
              <a:t>head(ds) </a:t>
            </a:r>
          </a:p>
          <a:p>
            <a:pPr marL="0" indent="0">
              <a:buNone/>
            </a:pPr>
            <a:r>
              <a:rPr lang="en-US" dirty="0">
                <a:latin typeface="Consolas" pitchFamily="49" charset="0"/>
                <a:cs typeface="Consolas" pitchFamily="49" charset="0"/>
              </a:rPr>
              <a:t>summary(ds)</a:t>
            </a:r>
          </a:p>
          <a:p>
            <a:pPr marL="0" indent="0">
              <a:buNone/>
            </a:pPr>
            <a:r>
              <a:rPr lang="en-US" dirty="0">
                <a:latin typeface="Consolas" pitchFamily="49" charset="0"/>
                <a:cs typeface="Consolas" pitchFamily="49" charset="0"/>
              </a:rPr>
              <a:t>## write(ds, file="C:/</a:t>
            </a:r>
            <a:r>
              <a:rPr lang="en-US" dirty="0" err="1">
                <a:latin typeface="Consolas" pitchFamily="49" charset="0"/>
                <a:cs typeface="Consolas" pitchFamily="49" charset="0"/>
              </a:rPr>
              <a:t>RedcapExample</a:t>
            </a:r>
            <a:r>
              <a:rPr lang="en-US" dirty="0">
                <a:latin typeface="Consolas" pitchFamily="49" charset="0"/>
                <a:cs typeface="Consolas" pitchFamily="49" charset="0"/>
              </a:rPr>
              <a:t>/out.csv")</a:t>
            </a:r>
          </a:p>
        </p:txBody>
      </p:sp>
    </p:spTree>
    <p:extLst>
      <p:ext uri="{BB962C8B-B14F-4D97-AF65-F5344CB8AC3E}">
        <p14:creationId xmlns:p14="http://schemas.microsoft.com/office/powerpoint/2010/main" val="2689038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History and Purpose of R</a:t>
            </a:r>
            <a:endParaRPr lang="en-US" dirty="0"/>
          </a:p>
        </p:txBody>
      </p:sp>
      <p:sp>
        <p:nvSpPr>
          <p:cNvPr id="3" name="Content Placeholder 2"/>
          <p:cNvSpPr>
            <a:spLocks noGrp="1"/>
          </p:cNvSpPr>
          <p:nvPr>
            <p:ph idx="1"/>
          </p:nvPr>
        </p:nvSpPr>
        <p:spPr>
          <a:xfrm>
            <a:off x="0" y="228600"/>
            <a:ext cx="9067800" cy="5410200"/>
          </a:xfrm>
        </p:spPr>
        <p:txBody>
          <a:bodyPr>
            <a:normAutofit/>
          </a:bodyPr>
          <a:lstStyle/>
          <a:p>
            <a:r>
              <a:rPr lang="en-US" dirty="0" smtClean="0"/>
              <a:t>Historical Timeline</a:t>
            </a:r>
          </a:p>
          <a:p>
            <a:pPr lvl="1"/>
            <a:r>
              <a:rPr lang="en-US" dirty="0" smtClean="0"/>
              <a:t>Researchers at Bell Labs Developed </a:t>
            </a:r>
            <a:r>
              <a:rPr lang="en-US" b="1" dirty="0" smtClean="0"/>
              <a:t>S</a:t>
            </a:r>
            <a:r>
              <a:rPr lang="en-US" dirty="0" smtClean="0"/>
              <a:t> from 1976 to 1998</a:t>
            </a:r>
          </a:p>
          <a:p>
            <a:pPr lvl="1"/>
            <a:r>
              <a:rPr lang="en-US" dirty="0" smtClean="0"/>
              <a:t>The commercial version of </a:t>
            </a:r>
            <a:r>
              <a:rPr lang="en-US" b="1" dirty="0" smtClean="0"/>
              <a:t>S-Plus</a:t>
            </a:r>
            <a:r>
              <a:rPr lang="en-US" dirty="0" smtClean="0"/>
              <a:t> is sold by Insightful.</a:t>
            </a:r>
          </a:p>
          <a:p>
            <a:pPr lvl="1"/>
            <a:r>
              <a:rPr lang="en-US" dirty="0" smtClean="0"/>
              <a:t>Researchers in New Zealand started </a:t>
            </a:r>
            <a:r>
              <a:rPr lang="en-US" b="1" dirty="0" smtClean="0"/>
              <a:t>R</a:t>
            </a:r>
            <a:r>
              <a:rPr lang="en-US" dirty="0" smtClean="0"/>
              <a:t> in mid-1990s</a:t>
            </a:r>
          </a:p>
          <a:p>
            <a:pPr marL="640080" lvl="2" indent="0">
              <a:buNone/>
            </a:pPr>
            <a:r>
              <a:rPr lang="en-US" b="1" dirty="0" smtClean="0"/>
              <a:t>R</a:t>
            </a:r>
            <a:r>
              <a:rPr lang="en-US" dirty="0" smtClean="0"/>
              <a:t> and </a:t>
            </a:r>
            <a:r>
              <a:rPr lang="en-US" b="1" dirty="0" smtClean="0"/>
              <a:t>S</a:t>
            </a:r>
            <a:r>
              <a:rPr lang="en-US" dirty="0" smtClean="0"/>
              <a:t> have a compatible syntax, but a different implementation underneath</a:t>
            </a:r>
          </a:p>
          <a:p>
            <a:r>
              <a:rPr lang="en-US" dirty="0" smtClean="0"/>
              <a:t>Purpose</a:t>
            </a:r>
          </a:p>
          <a:p>
            <a:pPr lvl="1"/>
            <a:r>
              <a:rPr lang="en-US" dirty="0" smtClean="0"/>
              <a:t>Free, open source statistics and graphics environment</a:t>
            </a:r>
            <a:endParaRPr lang="en-US" dirty="0"/>
          </a:p>
          <a:p>
            <a:pPr lvl="1"/>
            <a:r>
              <a:rPr lang="en-US" dirty="0" smtClean="0"/>
              <a:t>Large </a:t>
            </a:r>
            <a:r>
              <a:rPr lang="en-US" dirty="0"/>
              <a:t>user </a:t>
            </a:r>
            <a:r>
              <a:rPr lang="en-US" dirty="0" smtClean="0"/>
              <a:t>community</a:t>
            </a:r>
          </a:p>
          <a:p>
            <a:pPr lvl="2"/>
            <a:r>
              <a:rPr lang="en-US" dirty="0" smtClean="0"/>
              <a:t>Ubiquitous help</a:t>
            </a:r>
          </a:p>
          <a:p>
            <a:pPr lvl="2"/>
            <a:r>
              <a:rPr lang="en-US" dirty="0" smtClean="0"/>
              <a:t>CRAN: for documentation and vignettes</a:t>
            </a:r>
          </a:p>
          <a:p>
            <a:pPr lvl="2"/>
            <a:r>
              <a:rPr lang="en-US" dirty="0" smtClean="0"/>
              <a:t>JSS (Journal of Statistical Software)</a:t>
            </a:r>
          </a:p>
          <a:p>
            <a:pPr lvl="2"/>
            <a:r>
              <a:rPr lang="en-US" dirty="0" smtClean="0"/>
              <a:t>R-Forge</a:t>
            </a:r>
            <a:endParaRPr lang="en-US" dirty="0"/>
          </a:p>
        </p:txBody>
      </p:sp>
    </p:spTree>
    <p:extLst>
      <p:ext uri="{BB962C8B-B14F-4D97-AF65-F5344CB8AC3E}">
        <p14:creationId xmlns:p14="http://schemas.microsoft.com/office/powerpoint/2010/main" val="2210655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Download it from </a:t>
            </a:r>
            <a:r>
              <a:rPr lang="en-US" dirty="0">
                <a:hlinkClick r:id="rId2"/>
              </a:rPr>
              <a:t>http://</a:t>
            </a:r>
            <a:r>
              <a:rPr lang="en-US" dirty="0" smtClean="0">
                <a:hlinkClick r:id="rId2"/>
              </a:rPr>
              <a:t>www.r-project.org</a:t>
            </a:r>
            <a:r>
              <a:rPr lang="en-US" dirty="0" smtClean="0"/>
              <a:t> </a:t>
            </a:r>
            <a:endParaRPr lang="en-US" dirty="0"/>
          </a:p>
          <a:p>
            <a:endParaRPr lang="en-US" dirty="0"/>
          </a:p>
        </p:txBody>
      </p:sp>
    </p:spTree>
    <p:extLst>
      <p:ext uri="{BB962C8B-B14F-4D97-AF65-F5344CB8AC3E}">
        <p14:creationId xmlns:p14="http://schemas.microsoft.com/office/powerpoint/2010/main" val="1883248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t>Programming Essentials</a:t>
            </a:r>
            <a:endParaRPr lang="en-US" sz="4800" dirty="0"/>
          </a:p>
        </p:txBody>
      </p:sp>
      <p:sp>
        <p:nvSpPr>
          <p:cNvPr id="3" name="Content Placeholder 2"/>
          <p:cNvSpPr>
            <a:spLocks noGrp="1"/>
          </p:cNvSpPr>
          <p:nvPr>
            <p:ph idx="1"/>
          </p:nvPr>
        </p:nvSpPr>
        <p:spPr>
          <a:xfrm>
            <a:off x="152400" y="381000"/>
            <a:ext cx="8763000" cy="5181600"/>
          </a:xfrm>
        </p:spPr>
        <p:txBody>
          <a:bodyPr>
            <a:normAutofit fontScale="92500" lnSpcReduction="10000"/>
          </a:bodyPr>
          <a:lstStyle/>
          <a:p>
            <a:r>
              <a:rPr lang="en-US" dirty="0" smtClean="0"/>
              <a:t>Basic Architecture</a:t>
            </a:r>
            <a:endParaRPr lang="en-US" dirty="0"/>
          </a:p>
          <a:p>
            <a:pPr lvl="1"/>
            <a:r>
              <a:rPr lang="en-US" dirty="0"/>
              <a:t>Two programming languages</a:t>
            </a:r>
          </a:p>
          <a:p>
            <a:pPr lvl="2"/>
            <a:r>
              <a:rPr lang="en-US" dirty="0"/>
              <a:t>S/S-Plus</a:t>
            </a:r>
          </a:p>
          <a:p>
            <a:pPr lvl="2"/>
            <a:r>
              <a:rPr lang="en-US" dirty="0"/>
              <a:t>Scheme (Lisp dialect; functional </a:t>
            </a:r>
            <a:r>
              <a:rPr lang="en-US" dirty="0" smtClean="0"/>
              <a:t>programming)</a:t>
            </a:r>
          </a:p>
          <a:p>
            <a:pPr lvl="2"/>
            <a:r>
              <a:rPr lang="en-US" dirty="0" smtClean="0"/>
              <a:t>“</a:t>
            </a:r>
            <a:r>
              <a:rPr lang="en-US" dirty="0"/>
              <a:t>The R language completely integrates accessing and managing data, running analytic procedures, performing repetitive “macros”, managing output (as SAS ODS or SPSS OMS) and adding new functions through matrix algebra functions all in a single consistent style of programming. Other software typically uses a different language for each of those </a:t>
            </a:r>
            <a:r>
              <a:rPr lang="en-US" dirty="0" smtClean="0"/>
              <a:t>steps.” (</a:t>
            </a:r>
            <a:r>
              <a:rPr lang="en-US" dirty="0" err="1" smtClean="0"/>
              <a:t>Muenchen</a:t>
            </a:r>
            <a:r>
              <a:rPr lang="en-US" dirty="0" smtClean="0"/>
              <a:t> </a:t>
            </a:r>
            <a:r>
              <a:rPr lang="en-US" dirty="0">
                <a:hlinkClick r:id="rId2"/>
              </a:rPr>
              <a:t>http://www.et.bs.ehu.es/~</a:t>
            </a:r>
            <a:r>
              <a:rPr lang="en-US" dirty="0" smtClean="0">
                <a:hlinkClick r:id="rId2"/>
              </a:rPr>
              <a:t>etptupaf/pub/R/RforSAS&amp;SPSSusers.pdf</a:t>
            </a:r>
            <a:r>
              <a:rPr lang="en-US" dirty="0" smtClean="0"/>
              <a:t>) </a:t>
            </a:r>
          </a:p>
          <a:p>
            <a:r>
              <a:rPr lang="en-US" dirty="0" smtClean="0"/>
              <a:t>Basic R Objects</a:t>
            </a:r>
          </a:p>
          <a:p>
            <a:pPr lvl="1"/>
            <a:r>
              <a:rPr lang="en-US" dirty="0" smtClean="0">
                <a:cs typeface="Consolas" pitchFamily="49" charset="0"/>
              </a:rPr>
              <a:t>vector</a:t>
            </a:r>
          </a:p>
          <a:p>
            <a:pPr lvl="1"/>
            <a:r>
              <a:rPr lang="en-US" dirty="0" smtClean="0">
                <a:cs typeface="Consolas" pitchFamily="49" charset="0"/>
              </a:rPr>
              <a:t>array</a:t>
            </a:r>
          </a:p>
          <a:p>
            <a:pPr lvl="1"/>
            <a:r>
              <a:rPr lang="en-US" dirty="0" smtClean="0">
                <a:cs typeface="Consolas" pitchFamily="49" charset="0"/>
              </a:rPr>
              <a:t>matrix</a:t>
            </a:r>
          </a:p>
          <a:p>
            <a:pPr lvl="1"/>
            <a:r>
              <a:rPr lang="en-US" dirty="0" err="1" smtClean="0">
                <a:cs typeface="Consolas" pitchFamily="49" charset="0"/>
              </a:rPr>
              <a:t>data.frame</a:t>
            </a:r>
            <a:endParaRPr lang="en-US" dirty="0" smtClean="0">
              <a:cs typeface="Consolas" pitchFamily="49" charset="0"/>
            </a:endParaRPr>
          </a:p>
          <a:p>
            <a:pPr lvl="1"/>
            <a:r>
              <a:rPr lang="en-US" dirty="0" smtClean="0">
                <a:cs typeface="Consolas" pitchFamily="49" charset="0"/>
              </a:rPr>
              <a:t>list</a:t>
            </a:r>
          </a:p>
        </p:txBody>
      </p:sp>
      <p:pic>
        <p:nvPicPr>
          <p:cNvPr id="1026" name="Picture 2" descr="R for SAS and SPSS Users (Statistics and Compu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467100"/>
            <a:ext cx="201930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991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 Development Essentials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 is a command-line shell application</a:t>
            </a:r>
          </a:p>
          <a:p>
            <a:pPr lvl="1"/>
            <a:r>
              <a:rPr lang="en-US" dirty="0" smtClean="0"/>
              <a:t>Do </a:t>
            </a:r>
            <a:r>
              <a:rPr lang="en-US" b="1" dirty="0" smtClean="0"/>
              <a:t>NOT</a:t>
            </a:r>
            <a:r>
              <a:rPr lang="en-US" dirty="0" smtClean="0"/>
              <a:t> program directly in R!!!</a:t>
            </a:r>
            <a:endParaRPr lang="en-US" dirty="0"/>
          </a:p>
          <a:p>
            <a:r>
              <a:rPr lang="en-US" dirty="0" smtClean="0"/>
              <a:t>Need a text editor or IDE that calls or embeds R console</a:t>
            </a:r>
          </a:p>
          <a:p>
            <a:r>
              <a:rPr lang="en-US" dirty="0"/>
              <a:t>Integrated Development </a:t>
            </a:r>
            <a:r>
              <a:rPr lang="en-US" dirty="0" smtClean="0"/>
              <a:t>Environments</a:t>
            </a:r>
          </a:p>
          <a:p>
            <a:pPr lvl="1"/>
            <a:r>
              <a:rPr lang="en-US" dirty="0" smtClean="0"/>
              <a:t>Software applications that provide comprehensive facilities to computer programmers for software development</a:t>
            </a:r>
          </a:p>
          <a:p>
            <a:pPr lvl="2"/>
            <a:r>
              <a:rPr lang="en-US" dirty="0" smtClean="0"/>
              <a:t>Source code editor</a:t>
            </a:r>
          </a:p>
          <a:p>
            <a:pPr lvl="2"/>
            <a:r>
              <a:rPr lang="en-US" dirty="0" smtClean="0"/>
              <a:t>Build automation tools (scripting tasks, documentation, etc.)</a:t>
            </a:r>
          </a:p>
          <a:p>
            <a:pPr lvl="2"/>
            <a:r>
              <a:rPr lang="en-US" dirty="0" smtClean="0"/>
              <a:t>Debugger</a:t>
            </a:r>
          </a:p>
          <a:p>
            <a:pPr lvl="2"/>
            <a:r>
              <a:rPr lang="en-US" dirty="0" smtClean="0"/>
              <a:t>Compiler</a:t>
            </a:r>
          </a:p>
          <a:p>
            <a:pPr lvl="2"/>
            <a:r>
              <a:rPr lang="en-US" dirty="0" smtClean="0"/>
              <a:t>Interpreter</a:t>
            </a:r>
            <a:endParaRPr lang="en-US" dirty="0"/>
          </a:p>
        </p:txBody>
      </p:sp>
    </p:spTree>
    <p:extLst>
      <p:ext uri="{BB962C8B-B14F-4D97-AF65-F5344CB8AC3E}">
        <p14:creationId xmlns:p14="http://schemas.microsoft.com/office/powerpoint/2010/main" val="1901311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of Our Favorite </a:t>
            </a:r>
            <a:r>
              <a:rPr lang="en-US" dirty="0" smtClean="0"/>
              <a:t>IDEs</a:t>
            </a:r>
            <a:endParaRPr lang="en-US" dirty="0"/>
          </a:p>
        </p:txBody>
      </p:sp>
      <p:sp>
        <p:nvSpPr>
          <p:cNvPr id="3" name="Content Placeholder 2"/>
          <p:cNvSpPr>
            <a:spLocks noGrp="1"/>
          </p:cNvSpPr>
          <p:nvPr>
            <p:ph idx="1"/>
          </p:nvPr>
        </p:nvSpPr>
        <p:spPr>
          <a:xfrm>
            <a:off x="762000" y="0"/>
            <a:ext cx="7543800" cy="5715000"/>
          </a:xfrm>
        </p:spPr>
        <p:txBody>
          <a:bodyPr>
            <a:noAutofit/>
          </a:bodyPr>
          <a:lstStyle/>
          <a:p>
            <a:r>
              <a:rPr lang="en-US" sz="1800" b="1" dirty="0"/>
              <a:t>Eclipse</a:t>
            </a:r>
          </a:p>
          <a:p>
            <a:pPr lvl="1"/>
            <a:r>
              <a:rPr lang="en-US" sz="1600" dirty="0"/>
              <a:t>Advantages</a:t>
            </a:r>
          </a:p>
          <a:p>
            <a:pPr lvl="2"/>
            <a:r>
              <a:rPr lang="en-US" sz="1600" dirty="0" smtClean="0"/>
              <a:t>Familiar set-up </a:t>
            </a:r>
            <a:r>
              <a:rPr lang="en-US" sz="1600" dirty="0"/>
              <a:t>to software development IDEs like Visual Studio</a:t>
            </a:r>
          </a:p>
          <a:p>
            <a:pPr lvl="2"/>
            <a:r>
              <a:rPr lang="en-US" sz="1600" dirty="0"/>
              <a:t>Multi-screen use of R console</a:t>
            </a:r>
          </a:p>
          <a:p>
            <a:pPr lvl="2"/>
            <a:r>
              <a:rPr lang="en-US" sz="1600" dirty="0"/>
              <a:t>Hover help support</a:t>
            </a:r>
          </a:p>
          <a:p>
            <a:pPr lvl="2"/>
            <a:r>
              <a:rPr lang="en-US" sz="1600" dirty="0"/>
              <a:t>Version control</a:t>
            </a:r>
          </a:p>
          <a:p>
            <a:pPr lvl="1"/>
            <a:r>
              <a:rPr lang="en-US" sz="1600" dirty="0"/>
              <a:t>Disadvantages</a:t>
            </a:r>
          </a:p>
          <a:p>
            <a:pPr lvl="2"/>
            <a:r>
              <a:rPr lang="en-US" sz="1600" dirty="0"/>
              <a:t>Difficult to learn, install, and troubleshoot</a:t>
            </a:r>
          </a:p>
          <a:p>
            <a:r>
              <a:rPr lang="en-US" sz="1800" b="1" dirty="0" err="1" smtClean="0"/>
              <a:t>RStudio</a:t>
            </a:r>
            <a:endParaRPr lang="en-US" sz="1800" b="1" dirty="0"/>
          </a:p>
          <a:p>
            <a:pPr lvl="1"/>
            <a:r>
              <a:rPr lang="en-US" sz="1600" dirty="0"/>
              <a:t>Advantages</a:t>
            </a:r>
          </a:p>
          <a:p>
            <a:pPr lvl="2"/>
            <a:r>
              <a:rPr lang="en-US" sz="1600" dirty="0"/>
              <a:t>Highly intuitive</a:t>
            </a:r>
          </a:p>
          <a:p>
            <a:pPr lvl="2"/>
            <a:r>
              <a:rPr lang="en-US" sz="1600" dirty="0"/>
              <a:t>Easy visualization of objects</a:t>
            </a:r>
          </a:p>
          <a:p>
            <a:pPr lvl="2"/>
            <a:r>
              <a:rPr lang="en-US" sz="1600" dirty="0"/>
              <a:t>Version control</a:t>
            </a:r>
          </a:p>
          <a:p>
            <a:pPr lvl="2"/>
            <a:r>
              <a:rPr lang="en-US" sz="1600" dirty="0"/>
              <a:t>Interactive plotting with Manipulate feature</a:t>
            </a:r>
          </a:p>
          <a:p>
            <a:pPr lvl="1"/>
            <a:r>
              <a:rPr lang="en-US" sz="1600" dirty="0"/>
              <a:t>Disadvantages</a:t>
            </a:r>
          </a:p>
          <a:p>
            <a:pPr lvl="2"/>
            <a:r>
              <a:rPr lang="en-US" sz="1600" dirty="0"/>
              <a:t>No multi-monitor </a:t>
            </a:r>
            <a:r>
              <a:rPr lang="en-US" sz="1600" dirty="0" smtClean="0"/>
              <a:t>support, except for </a:t>
            </a:r>
            <a:r>
              <a:rPr lang="en-US" sz="1600" dirty="0"/>
              <a:t>pop-out windows </a:t>
            </a:r>
            <a:r>
              <a:rPr lang="en-US" sz="1600" dirty="0" smtClean="0"/>
              <a:t>for graphics</a:t>
            </a:r>
            <a:endParaRPr lang="en-US" sz="1600" dirty="0"/>
          </a:p>
        </p:txBody>
      </p:sp>
    </p:spTree>
    <p:extLst>
      <p:ext uri="{BB962C8B-B14F-4D97-AF65-F5344CB8AC3E}">
        <p14:creationId xmlns:p14="http://schemas.microsoft.com/office/powerpoint/2010/main" val="1512615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Functional &amp; Object Oriented Programming Capabilities</a:t>
            </a:r>
            <a:endParaRPr lang="en-US" sz="3600" dirty="0"/>
          </a:p>
        </p:txBody>
      </p:sp>
      <p:sp>
        <p:nvSpPr>
          <p:cNvPr id="3" name="Content Placeholder 2"/>
          <p:cNvSpPr>
            <a:spLocks noGrp="1"/>
          </p:cNvSpPr>
          <p:nvPr>
            <p:ph idx="1"/>
          </p:nvPr>
        </p:nvSpPr>
        <p:spPr>
          <a:xfrm>
            <a:off x="228600" y="228600"/>
            <a:ext cx="8610600" cy="4800600"/>
          </a:xfrm>
        </p:spPr>
        <p:txBody>
          <a:bodyPr>
            <a:noAutofit/>
          </a:bodyPr>
          <a:lstStyle/>
          <a:p>
            <a:pPr>
              <a:lnSpc>
                <a:spcPct val="170000"/>
              </a:lnSpc>
            </a:pPr>
            <a:r>
              <a:rPr lang="en-US" sz="1800" dirty="0" smtClean="0"/>
              <a:t>Functional programming similar to SAS/IML</a:t>
            </a:r>
          </a:p>
          <a:p>
            <a:pPr lvl="1">
              <a:lnSpc>
                <a:spcPct val="170000"/>
              </a:lnSpc>
            </a:pPr>
            <a:r>
              <a:rPr lang="en-US" sz="1800" dirty="0" smtClean="0"/>
              <a:t>R comes with plethora of pre-existing functions written in R, C, Fortran, … </a:t>
            </a:r>
          </a:p>
          <a:p>
            <a:pPr lvl="2">
              <a:lnSpc>
                <a:spcPct val="170000"/>
              </a:lnSpc>
            </a:pPr>
            <a:r>
              <a:rPr lang="en-US" sz="1600" dirty="0" smtClean="0"/>
              <a:t>Can view source code for functions; adapt them to your liking</a:t>
            </a:r>
          </a:p>
          <a:p>
            <a:pPr lvl="1">
              <a:lnSpc>
                <a:spcPct val="170000"/>
              </a:lnSpc>
            </a:pPr>
            <a:r>
              <a:rPr lang="en-US" sz="1800" dirty="0" smtClean="0"/>
              <a:t>Do </a:t>
            </a:r>
            <a:r>
              <a:rPr lang="en-US" sz="1800" dirty="0"/>
              <a:t>most everything </a:t>
            </a:r>
            <a:r>
              <a:rPr lang="en-US" sz="1800" dirty="0" smtClean="0"/>
              <a:t>in </a:t>
            </a:r>
            <a:r>
              <a:rPr lang="en-US" sz="1800" dirty="0"/>
              <a:t>R using plain declarative statements. </a:t>
            </a:r>
            <a:endParaRPr lang="en-US" sz="1800" dirty="0" smtClean="0"/>
          </a:p>
          <a:p>
            <a:pPr lvl="2">
              <a:lnSpc>
                <a:spcPct val="170000"/>
              </a:lnSpc>
            </a:pPr>
            <a:r>
              <a:rPr lang="en-US" sz="1600" dirty="0" smtClean="0"/>
              <a:t>Most </a:t>
            </a:r>
            <a:r>
              <a:rPr lang="en-US" sz="1600" dirty="0"/>
              <a:t>operations </a:t>
            </a:r>
            <a:r>
              <a:rPr lang="en-US" sz="1600" dirty="0" smtClean="0"/>
              <a:t>work element-wise</a:t>
            </a:r>
            <a:r>
              <a:rPr lang="en-US" sz="1600" dirty="0"/>
              <a:t>;</a:t>
            </a:r>
            <a:r>
              <a:rPr lang="en-US" sz="1600" dirty="0" smtClean="0"/>
              <a:t> no </a:t>
            </a:r>
            <a:r>
              <a:rPr lang="en-US" sz="1600" dirty="0"/>
              <a:t>need to </a:t>
            </a:r>
            <a:r>
              <a:rPr lang="en-US" sz="1600" dirty="0" smtClean="0"/>
              <a:t>loop through </a:t>
            </a:r>
            <a:r>
              <a:rPr lang="en-US" sz="1600" dirty="0"/>
              <a:t>vector </a:t>
            </a:r>
            <a:endParaRPr lang="en-US" sz="1600" dirty="0" smtClean="0"/>
          </a:p>
          <a:p>
            <a:pPr lvl="2">
              <a:lnSpc>
                <a:spcPct val="170000"/>
              </a:lnSpc>
            </a:pPr>
            <a:r>
              <a:rPr lang="en-US" sz="1600" dirty="0" smtClean="0"/>
              <a:t>Can operate selectively on indexed elements</a:t>
            </a:r>
          </a:p>
          <a:p>
            <a:pPr lvl="2">
              <a:lnSpc>
                <a:spcPct val="170000"/>
              </a:lnSpc>
            </a:pPr>
            <a:r>
              <a:rPr lang="en-US" sz="1600" dirty="0" smtClean="0"/>
              <a:t>Or operate on elements meeting specified demands</a:t>
            </a:r>
          </a:p>
          <a:p>
            <a:pPr>
              <a:lnSpc>
                <a:spcPct val="170000"/>
              </a:lnSpc>
            </a:pPr>
            <a:r>
              <a:rPr lang="en-US" sz="1800" dirty="0" smtClean="0"/>
              <a:t>R capable of fully general Object-Oriented Programming (OOP) features based on generic functions instead of class hierarchies </a:t>
            </a:r>
            <a:br>
              <a:rPr lang="en-US" sz="1800" dirty="0" smtClean="0"/>
            </a:br>
            <a:r>
              <a:rPr lang="en-US" sz="1600" dirty="0" smtClean="0"/>
              <a:t>(see Mertz </a:t>
            </a:r>
            <a:r>
              <a:rPr lang="en-US" sz="1600" dirty="0">
                <a:hlinkClick r:id="rId2"/>
              </a:rPr>
              <a:t>http://</a:t>
            </a:r>
            <a:r>
              <a:rPr lang="en-US" sz="1600" dirty="0" smtClean="0">
                <a:hlinkClick r:id="rId2"/>
              </a:rPr>
              <a:t>www.ibm.com/developerworks/linux/library/l-r3/index.html</a:t>
            </a:r>
            <a:r>
              <a:rPr lang="en-US" sz="1600" dirty="0" smtClean="0"/>
              <a:t>)</a:t>
            </a:r>
            <a:endParaRPr lang="en-US" sz="1600" dirty="0"/>
          </a:p>
        </p:txBody>
      </p:sp>
    </p:spTree>
    <p:extLst>
      <p:ext uri="{BB962C8B-B14F-4D97-AF65-F5344CB8AC3E}">
        <p14:creationId xmlns:p14="http://schemas.microsoft.com/office/powerpoint/2010/main" val="2031259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1800" cy="1600200"/>
          </a:xfrm>
        </p:spPr>
        <p:txBody>
          <a:bodyPr>
            <a:normAutofit/>
          </a:bodyPr>
          <a:lstStyle/>
          <a:p>
            <a:r>
              <a:rPr lang="en-US" sz="4000" dirty="0"/>
              <a:t>Some of Our Favorite </a:t>
            </a:r>
            <a:r>
              <a:rPr lang="en-US" sz="4000" dirty="0" smtClean="0"/>
              <a:t>Data Manipulation Advantages</a:t>
            </a:r>
            <a:endParaRPr lang="en-US" sz="4000" dirty="0"/>
          </a:p>
        </p:txBody>
      </p:sp>
      <p:sp>
        <p:nvSpPr>
          <p:cNvPr id="3" name="Content Placeholder 2"/>
          <p:cNvSpPr>
            <a:spLocks noGrp="1"/>
          </p:cNvSpPr>
          <p:nvPr>
            <p:ph idx="1"/>
          </p:nvPr>
        </p:nvSpPr>
        <p:spPr>
          <a:xfrm>
            <a:off x="152400" y="381000"/>
            <a:ext cx="8763000" cy="5257800"/>
          </a:xfrm>
        </p:spPr>
        <p:txBody>
          <a:bodyPr>
            <a:normAutofit/>
          </a:bodyPr>
          <a:lstStyle/>
          <a:p>
            <a:r>
              <a:rPr lang="en-US" sz="1800" dirty="0" smtClean="0"/>
              <a:t>Attaching mean or any group-level calculation to each observation</a:t>
            </a:r>
          </a:p>
          <a:p>
            <a:r>
              <a:rPr lang="en-US" sz="1800" dirty="0" smtClean="0"/>
              <a:t>Using and Customizing functions </a:t>
            </a:r>
          </a:p>
          <a:p>
            <a:pPr lvl="1"/>
            <a:r>
              <a:rPr lang="en-US" sz="1800" dirty="0" smtClean="0"/>
              <a:t>Standardizing variables</a:t>
            </a:r>
          </a:p>
          <a:p>
            <a:pPr lvl="1"/>
            <a:r>
              <a:rPr lang="en-US" sz="1800" dirty="0" smtClean="0">
                <a:latin typeface="Consolas" pitchFamily="49" charset="0"/>
                <a:cs typeface="Consolas" pitchFamily="49" charset="0"/>
              </a:rPr>
              <a:t>ds </a:t>
            </a:r>
            <a:r>
              <a:rPr lang="en-US" sz="1800" dirty="0">
                <a:latin typeface="Consolas" pitchFamily="49" charset="0"/>
                <a:cs typeface="Consolas" pitchFamily="49" charset="0"/>
              </a:rPr>
              <a:t>&lt;- </a:t>
            </a:r>
            <a:r>
              <a:rPr lang="en-US" sz="1800" dirty="0" err="1">
                <a:latin typeface="Consolas" pitchFamily="49" charset="0"/>
                <a:cs typeface="Consolas" pitchFamily="49" charset="0"/>
              </a:rPr>
              <a:t>ddply</a:t>
            </a:r>
            <a:r>
              <a:rPr lang="en-US" sz="2000" dirty="0">
                <a:solidFill>
                  <a:srgbClr val="7030A0"/>
                </a:solidFill>
                <a:latin typeface="Consolas" pitchFamily="49" charset="0"/>
                <a:cs typeface="Consolas" pitchFamily="49" charset="0"/>
              </a:rPr>
              <a:t>(</a:t>
            </a:r>
            <a:r>
              <a:rPr lang="en-US" sz="1800" dirty="0">
                <a:latin typeface="Consolas" pitchFamily="49" charset="0"/>
                <a:cs typeface="Consolas" pitchFamily="49" charset="0"/>
              </a:rPr>
              <a:t>ds, c("Gender", "</a:t>
            </a:r>
            <a:r>
              <a:rPr lang="en-US" sz="1800" dirty="0" err="1">
                <a:latin typeface="Consolas" pitchFamily="49" charset="0"/>
                <a:cs typeface="Consolas" pitchFamily="49" charset="0"/>
              </a:rPr>
              <a:t>Yob</a:t>
            </a:r>
            <a:r>
              <a:rPr lang="en-US" sz="1800" dirty="0">
                <a:latin typeface="Consolas" pitchFamily="49" charset="0"/>
                <a:cs typeface="Consolas" pitchFamily="49" charset="0"/>
              </a:rPr>
              <a:t>"), transform, </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HeightZGenderYob</a:t>
            </a:r>
            <a:r>
              <a:rPr lang="en-US" sz="1800" dirty="0" smtClean="0">
                <a:latin typeface="Consolas" pitchFamily="49" charset="0"/>
                <a:cs typeface="Consolas" pitchFamily="49" charset="0"/>
              </a:rPr>
              <a:t>=scale(Height)</a:t>
            </a:r>
            <a:r>
              <a:rPr lang="en-US" sz="2000" dirty="0" smtClean="0">
                <a:solidFill>
                  <a:srgbClr val="7030A0"/>
                </a:solidFill>
                <a:latin typeface="Consolas" pitchFamily="49" charset="0"/>
                <a:cs typeface="Consolas" pitchFamily="49" charset="0"/>
              </a:rPr>
              <a:t>)</a:t>
            </a:r>
            <a:endParaRPr lang="en-US" sz="1800" dirty="0" smtClean="0">
              <a:solidFill>
                <a:srgbClr val="7030A0"/>
              </a:solidFill>
              <a:latin typeface="Consolas" pitchFamily="49" charset="0"/>
              <a:cs typeface="Consolas" pitchFamily="49" charset="0"/>
            </a:endParaRPr>
          </a:p>
          <a:p>
            <a:r>
              <a:rPr lang="en-US" sz="1800" dirty="0" smtClean="0"/>
              <a:t>Creating and running simulations</a:t>
            </a:r>
          </a:p>
          <a:p>
            <a:pPr lvl="1"/>
            <a:r>
              <a:rPr lang="en-US" sz="1800" dirty="0" smtClean="0"/>
              <a:t>Simulation studies</a:t>
            </a:r>
          </a:p>
          <a:p>
            <a:pPr lvl="2"/>
            <a:r>
              <a:rPr lang="en-US" sz="1600" dirty="0" smtClean="0"/>
              <a:t>Decent parallel processing capability</a:t>
            </a:r>
          </a:p>
          <a:p>
            <a:pPr lvl="1"/>
            <a:r>
              <a:rPr lang="en-US" sz="1800" dirty="0" smtClean="0"/>
              <a:t>Bootstrapping SE’s</a:t>
            </a:r>
          </a:p>
          <a:p>
            <a:pPr lvl="2"/>
            <a:r>
              <a:rPr lang="en-US" sz="1600" dirty="0" smtClean="0">
                <a:latin typeface="Consolas" pitchFamily="49" charset="0"/>
                <a:cs typeface="Consolas" pitchFamily="49" charset="0"/>
              </a:rPr>
              <a:t>See also </a:t>
            </a:r>
            <a:r>
              <a:rPr lang="en-US" sz="1600" dirty="0" err="1" smtClean="0">
                <a:latin typeface="Consolas" pitchFamily="49" charset="0"/>
                <a:cs typeface="Consolas" pitchFamily="49" charset="0"/>
              </a:rPr>
              <a:t>Zelig</a:t>
            </a:r>
            <a:r>
              <a:rPr lang="en-US" sz="1600" dirty="0" smtClean="0">
                <a:latin typeface="Consolas" pitchFamily="49" charset="0"/>
                <a:cs typeface="Consolas" pitchFamily="49" charset="0"/>
              </a:rPr>
              <a:t> package</a:t>
            </a:r>
          </a:p>
          <a:p>
            <a:r>
              <a:rPr lang="en-US" sz="1800" dirty="0" smtClean="0"/>
              <a:t>Easy exchange through ODBC</a:t>
            </a:r>
            <a:endParaRPr lang="en-US" sz="1800" dirty="0"/>
          </a:p>
        </p:txBody>
      </p:sp>
    </p:spTree>
    <p:extLst>
      <p:ext uri="{BB962C8B-B14F-4D97-AF65-F5344CB8AC3E}">
        <p14:creationId xmlns:p14="http://schemas.microsoft.com/office/powerpoint/2010/main" val="32069500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2092</TotalTime>
  <Words>942</Words>
  <Application>Microsoft Office PowerPoint</Application>
  <PresentationFormat>On-screen Show (4:3)</PresentationFormat>
  <Paragraphs>179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Consolas</vt:lpstr>
      <vt:lpstr>Impact</vt:lpstr>
      <vt:lpstr>Times New Roman</vt:lpstr>
      <vt:lpstr>NewsPrint</vt:lpstr>
      <vt:lpstr>A Quick Survey of R Usage:</vt:lpstr>
      <vt:lpstr>Objectives</vt:lpstr>
      <vt:lpstr>History and Purpose of R</vt:lpstr>
      <vt:lpstr>Getting Started</vt:lpstr>
      <vt:lpstr>Programming Essentials</vt:lpstr>
      <vt:lpstr>Code Development Essentials</vt:lpstr>
      <vt:lpstr>Some of Our Favorite IDEs</vt:lpstr>
      <vt:lpstr>Functional &amp; Object Oriented Programming Capabilities</vt:lpstr>
      <vt:lpstr>Some of Our Favorite Data Manipulation Advantages</vt:lpstr>
      <vt:lpstr>Data Analysis Essentials</vt:lpstr>
      <vt:lpstr>Some of Our Favorite Analytic Packages</vt:lpstr>
      <vt:lpstr>Graphing in R</vt:lpstr>
      <vt:lpstr>Multilevel Analysis &amp; Graphical Application</vt:lpstr>
      <vt:lpstr>Quick Survey of R Graphs</vt:lpstr>
      <vt:lpstr>Literate Programming</vt:lpstr>
      <vt:lpstr>PowerPoint Presentation</vt:lpstr>
      <vt:lpstr>Quick Survey of Literate Programming in R</vt:lpstr>
      <vt:lpstr>Summary</vt:lpstr>
      <vt:lpstr>REDCap &amp; 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Quick Survey of R Usage:</dc:title>
  <dc:creator>Bard, David E. (HSC)</dc:creator>
  <cp:lastModifiedBy>Will Beasley</cp:lastModifiedBy>
  <cp:revision>49</cp:revision>
  <dcterms:created xsi:type="dcterms:W3CDTF">2012-09-16T03:56:44Z</dcterms:created>
  <dcterms:modified xsi:type="dcterms:W3CDTF">2014-01-25T03:59:38Z</dcterms:modified>
</cp:coreProperties>
</file>