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1" r:id="rId2"/>
    <p:sldId id="259" r:id="rId3"/>
    <p:sldId id="256" r:id="rId4"/>
    <p:sldId id="257" r:id="rId5"/>
    <p:sldId id="260" r:id="rId6"/>
    <p:sldId id="266" r:id="rId7"/>
    <p:sldId id="261" r:id="rId8"/>
    <p:sldId id="267" r:id="rId9"/>
    <p:sldId id="268" r:id="rId10"/>
    <p:sldId id="276" r:id="rId11"/>
    <p:sldId id="280" r:id="rId12"/>
    <p:sldId id="264" r:id="rId13"/>
    <p:sldId id="277" r:id="rId14"/>
    <p:sldId id="278" r:id="rId15"/>
    <p:sldId id="279" r:id="rId16"/>
    <p:sldId id="281" r:id="rId17"/>
    <p:sldId id="273" r:id="rId18"/>
    <p:sldId id="282" r:id="rId19"/>
    <p:sldId id="265" r:id="rId20"/>
    <p:sldId id="284" r:id="rId21"/>
    <p:sldId id="262" r:id="rId22"/>
    <p:sldId id="272" r:id="rId23"/>
    <p:sldId id="269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9" d="100"/>
          <a:sy n="129" d="100"/>
        </p:scale>
        <p:origin x="-8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1A6ED-CB39-6349-BB73-DB1E6BFF7BE1}" type="datetimeFigureOut">
              <a:rPr lang="en-US" smtClean="0"/>
              <a:t>2/18/13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50117-8E08-5B44-8848-F1144FDF1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45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1A6ED-CB39-6349-BB73-DB1E6BFF7BE1}" type="datetimeFigureOut">
              <a:rPr lang="en-US" smtClean="0"/>
              <a:t>2/18/13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50117-8E08-5B44-8848-F1144FDF1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8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1A6ED-CB39-6349-BB73-DB1E6BFF7BE1}" type="datetimeFigureOut">
              <a:rPr lang="en-US" smtClean="0"/>
              <a:t>2/18/13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50117-8E08-5B44-8848-F1144FDF1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32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1A6ED-CB39-6349-BB73-DB1E6BFF7BE1}" type="datetimeFigureOut">
              <a:rPr lang="en-US" smtClean="0"/>
              <a:t>2/18/13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50117-8E08-5B44-8848-F1144FDF1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1A6ED-CB39-6349-BB73-DB1E6BFF7BE1}" type="datetimeFigureOut">
              <a:rPr lang="en-US" smtClean="0"/>
              <a:t>2/18/13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50117-8E08-5B44-8848-F1144FDF1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686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1A6ED-CB39-6349-BB73-DB1E6BFF7BE1}" type="datetimeFigureOut">
              <a:rPr lang="en-US" smtClean="0"/>
              <a:t>2/18/13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50117-8E08-5B44-8848-F1144FDF1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9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1A6ED-CB39-6349-BB73-DB1E6BFF7BE1}" type="datetimeFigureOut">
              <a:rPr lang="en-US" smtClean="0"/>
              <a:t>2/18/13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50117-8E08-5B44-8848-F1144FDF1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278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1A6ED-CB39-6349-BB73-DB1E6BFF7BE1}" type="datetimeFigureOut">
              <a:rPr lang="en-US" smtClean="0"/>
              <a:t>2/18/13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50117-8E08-5B44-8848-F1144FDF1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467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1A6ED-CB39-6349-BB73-DB1E6BFF7BE1}" type="datetimeFigureOut">
              <a:rPr lang="en-US" smtClean="0"/>
              <a:t>2/18/13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50117-8E08-5B44-8848-F1144FDF1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02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1A6ED-CB39-6349-BB73-DB1E6BFF7BE1}" type="datetimeFigureOut">
              <a:rPr lang="en-US" smtClean="0"/>
              <a:t>2/18/13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50117-8E08-5B44-8848-F1144FDF1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605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1A6ED-CB39-6349-BB73-DB1E6BFF7BE1}" type="datetimeFigureOut">
              <a:rPr lang="en-US" smtClean="0"/>
              <a:t>2/18/13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50117-8E08-5B44-8848-F1144FDF1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95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1A6ED-CB39-6349-BB73-DB1E6BFF7BE1}" type="datetimeFigureOut">
              <a:rPr lang="en-US" smtClean="0"/>
              <a:t>2/18/13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50117-8E08-5B44-8848-F1144FDF1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075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upport.sas.com/documentation/cdl/en/statug/63033/HTML/default/statug_introbayes_sect013.htm%23pres_s_03" TargetMode="External"/><Relationship Id="rId4" Type="http://schemas.openxmlformats.org/officeDocument/2006/relationships/hyperlink" Target="http://support.sas.com/documentation/cdl/en/statug/63033/HTML/default/statug_introbayes_sect013.htm%23berg_j_06" TargetMode="External"/><Relationship Id="rId5" Type="http://schemas.openxmlformats.org/officeDocument/2006/relationships/hyperlink" Target="http://support.sas.com/documentation/cdl/en/statug/63033/HTML/default/statug_introbayes_sect013.htm%23gold_m_06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upport.sas.com/documentation/cdl/en/statug/63033/HTML/default/statug_introbayes_sect013.htm%23degr_m_02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ingbayesiandataanalysis.blogspot.com/2013/01/bayesian-disease-diagnosis-with.html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ncbi.nlm.nih.gov/pubmed/?term=Bland%20JM%5Bauth%5D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r-bloggers.com/a-look-at-bayesian-statistics/" TargetMode="External"/><Relationship Id="rId3" Type="http://schemas.openxmlformats.org/officeDocument/2006/relationships/hyperlink" Target="http://www.portfolioprobe.com/2012/04/16/information-flows-like-water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upport.sas.com/resources/papers/proceedings09/257-2009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Let’s start to do a little </a:t>
            </a:r>
            <a:r>
              <a:rPr lang="en-US" dirty="0" smtClean="0"/>
              <a:t>group </a:t>
            </a:r>
            <a:r>
              <a:rPr lang="en-US" dirty="0" smtClean="0"/>
              <a:t>exploring </a:t>
            </a:r>
            <a:r>
              <a:rPr lang="en-US" dirty="0" smtClean="0"/>
              <a:t>work </a:t>
            </a:r>
            <a:r>
              <a:rPr lang="en-US" dirty="0" smtClean="0"/>
              <a:t>… Problem for </a:t>
            </a:r>
            <a:r>
              <a:rPr lang="en-US" dirty="0" smtClean="0"/>
              <a:t>Everyone for fun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2520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Interested </a:t>
            </a:r>
            <a:r>
              <a:rPr lang="en-US" dirty="0"/>
              <a:t>in evaluating the performance of a medical procedure in a multicenter study. They randomly select five centers for inclusion. One of the study goals is to compare the survival benefit of the medical procedure. In each center, </a:t>
            </a:r>
            <a:r>
              <a:rPr lang="en-US" dirty="0" err="1"/>
              <a:t>trtN</a:t>
            </a:r>
            <a:r>
              <a:rPr lang="en-US" dirty="0"/>
              <a:t> patients are randomly selected and assigned the treatment procedure, and </a:t>
            </a:r>
            <a:r>
              <a:rPr lang="en-US" dirty="0" err="1"/>
              <a:t>trt</a:t>
            </a:r>
            <a:r>
              <a:rPr lang="en-US" dirty="0"/>
              <a:t> deaths are </a:t>
            </a:r>
            <a:r>
              <a:rPr lang="en-US" dirty="0" smtClean="0"/>
              <a:t>recorded. </a:t>
            </a:r>
            <a:r>
              <a:rPr lang="en-US" dirty="0"/>
              <a:t>In this example, only the treatment arm of the data is used. The following statements create a SAS data set for that portion of the data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data </a:t>
            </a:r>
            <a:r>
              <a:rPr lang="en-US" dirty="0" err="1">
                <a:solidFill>
                  <a:srgbClr val="0000FF"/>
                </a:solidFill>
              </a:rPr>
              <a:t>trt</a:t>
            </a:r>
            <a:r>
              <a:rPr lang="en-US" dirty="0">
                <a:solidFill>
                  <a:srgbClr val="0000FF"/>
                </a:solidFill>
              </a:rPr>
              <a:t>; input </a:t>
            </a:r>
            <a:r>
              <a:rPr lang="en-US" dirty="0" err="1">
                <a:solidFill>
                  <a:srgbClr val="0000FF"/>
                </a:solidFill>
              </a:rPr>
              <a:t>trt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trtN</a:t>
            </a:r>
            <a:r>
              <a:rPr lang="en-US" dirty="0">
                <a:solidFill>
                  <a:srgbClr val="0000FF"/>
                </a:solidFill>
              </a:rPr>
              <a:t>; </a:t>
            </a:r>
            <a:r>
              <a:rPr lang="en-US" dirty="0" err="1">
                <a:solidFill>
                  <a:srgbClr val="0000FF"/>
                </a:solidFill>
              </a:rPr>
              <a:t>datalines</a:t>
            </a:r>
            <a:r>
              <a:rPr lang="en-US" dirty="0">
                <a:solidFill>
                  <a:srgbClr val="0000FF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2 86 </a:t>
            </a:r>
            <a:endParaRPr lang="en-US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2 </a:t>
            </a:r>
            <a:r>
              <a:rPr lang="en-US" dirty="0">
                <a:solidFill>
                  <a:srgbClr val="0000FF"/>
                </a:solidFill>
              </a:rPr>
              <a:t>69 </a:t>
            </a:r>
            <a:endParaRPr lang="en-US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1 71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1 </a:t>
            </a:r>
            <a:r>
              <a:rPr lang="en-US" dirty="0">
                <a:solidFill>
                  <a:srgbClr val="0000FF"/>
                </a:solidFill>
              </a:rPr>
              <a:t>113 </a:t>
            </a:r>
            <a:endParaRPr lang="en-US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1 </a:t>
            </a:r>
            <a:r>
              <a:rPr lang="en-US" dirty="0">
                <a:solidFill>
                  <a:srgbClr val="0000FF"/>
                </a:solidFill>
              </a:rPr>
              <a:t>103 </a:t>
            </a:r>
            <a:r>
              <a:rPr lang="en-US" dirty="0" smtClean="0">
                <a:solidFill>
                  <a:srgbClr val="0000FF"/>
                </a:solidFill>
              </a:rPr>
              <a:t>;</a:t>
            </a:r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 smtClean="0"/>
              <a:t>RESEARCH QUESTIONS?</a:t>
            </a:r>
          </a:p>
          <a:p>
            <a:pPr marL="514350" indent="-514350">
              <a:buAutoNum type="arabicParenR"/>
            </a:pPr>
            <a:r>
              <a:rPr lang="en-US" dirty="0" smtClean="0"/>
              <a:t>Are there differences between each center? (is the</a:t>
            </a:r>
            <a:br>
              <a:rPr lang="en-US" dirty="0" smtClean="0"/>
            </a:br>
            <a:r>
              <a:rPr lang="en-US" dirty="0" smtClean="0"/>
              <a:t>probability of death at each location different or same?</a:t>
            </a:r>
          </a:p>
          <a:p>
            <a:pPr marL="514350" indent="-514350">
              <a:buAutoNum type="arabicParenR" startAt="2"/>
            </a:pPr>
            <a:r>
              <a:rPr lang="en-US" dirty="0" smtClean="0"/>
              <a:t>What </a:t>
            </a:r>
            <a:r>
              <a:rPr lang="en-US" dirty="0"/>
              <a:t>is the probability of death</a:t>
            </a:r>
            <a:r>
              <a:rPr lang="en-US" dirty="0" smtClean="0"/>
              <a:t>?</a:t>
            </a:r>
          </a:p>
          <a:p>
            <a:pPr marL="514350" indent="-514350">
              <a:buAutoNum type="arabicParenR" startAt="2"/>
            </a:pPr>
            <a:r>
              <a:rPr lang="en-US" dirty="0" smtClean="0"/>
              <a:t>Want to run another trial, but want to find probability that more than 4 people will die in trial given a specific number of people in the trial.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(from SAS Global Forum Talk)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690" y="3079474"/>
            <a:ext cx="2912810" cy="218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598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MCMC  (</a:t>
            </a:r>
            <a:r>
              <a:rPr lang="en-US" i="1" dirty="0" smtClean="0"/>
              <a:t>Markov Chain Monte Carlo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Here’s an example in SAS</a:t>
            </a:r>
          </a:p>
          <a:p>
            <a:pPr marL="0" indent="0">
              <a:buNone/>
            </a:pPr>
            <a:r>
              <a:rPr lang="en-US" dirty="0"/>
              <a:t>data </a:t>
            </a:r>
            <a:r>
              <a:rPr lang="en-US" dirty="0" err="1"/>
              <a:t>trt</a:t>
            </a:r>
            <a:r>
              <a:rPr lang="en-US" dirty="0"/>
              <a:t>; input </a:t>
            </a:r>
            <a:r>
              <a:rPr lang="en-US" dirty="0" err="1"/>
              <a:t>trt</a:t>
            </a:r>
            <a:r>
              <a:rPr lang="en-US" dirty="0"/>
              <a:t> </a:t>
            </a:r>
            <a:r>
              <a:rPr lang="en-US" dirty="0" err="1"/>
              <a:t>trtN</a:t>
            </a:r>
            <a:r>
              <a:rPr lang="en-US" dirty="0"/>
              <a:t>; </a:t>
            </a:r>
            <a:r>
              <a:rPr lang="en-US" dirty="0" err="1"/>
              <a:t>datalines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2 86 </a:t>
            </a:r>
          </a:p>
          <a:p>
            <a:pPr marL="0" indent="0">
              <a:buNone/>
            </a:pPr>
            <a:r>
              <a:rPr lang="en-US" dirty="0"/>
              <a:t>2 69 </a:t>
            </a:r>
          </a:p>
          <a:p>
            <a:pPr marL="0" indent="0">
              <a:buNone/>
            </a:pPr>
            <a:r>
              <a:rPr lang="en-US" dirty="0"/>
              <a:t>1 71</a:t>
            </a:r>
          </a:p>
          <a:p>
            <a:pPr marL="0" indent="0">
              <a:buNone/>
            </a:pPr>
            <a:r>
              <a:rPr lang="en-US" dirty="0"/>
              <a:t>1 113 </a:t>
            </a:r>
          </a:p>
          <a:p>
            <a:pPr marL="0" indent="0">
              <a:buNone/>
            </a:pPr>
            <a:r>
              <a:rPr lang="en-US" dirty="0"/>
              <a:t>1 103 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ods</a:t>
            </a:r>
            <a:r>
              <a:rPr lang="en-US" dirty="0"/>
              <a:t> graphics on;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proc</a:t>
            </a:r>
            <a:r>
              <a:rPr lang="en-US" dirty="0" smtClean="0"/>
              <a:t> </a:t>
            </a:r>
            <a:r>
              <a:rPr lang="en-US" dirty="0" err="1"/>
              <a:t>mcmc</a:t>
            </a:r>
            <a:r>
              <a:rPr lang="en-US" dirty="0"/>
              <a:t> data=</a:t>
            </a:r>
            <a:r>
              <a:rPr lang="en-US" dirty="0" err="1"/>
              <a:t>trt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seed=17 </a:t>
            </a:r>
            <a:r>
              <a:rPr lang="en-US" dirty="0" err="1"/>
              <a:t>nmc</a:t>
            </a:r>
            <a:r>
              <a:rPr lang="en-US" dirty="0"/>
              <a:t>=10000 outpost=out1;</a:t>
            </a:r>
          </a:p>
          <a:p>
            <a:pPr marL="0" indent="0">
              <a:buNone/>
            </a:pPr>
            <a:r>
              <a:rPr lang="en-US" dirty="0" err="1"/>
              <a:t>parm</a:t>
            </a:r>
            <a:r>
              <a:rPr lang="en-US" dirty="0"/>
              <a:t> p 0.2;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prior </a:t>
            </a:r>
            <a:r>
              <a:rPr lang="en-US" dirty="0"/>
              <a:t>p ~ uniform(0,1);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model </a:t>
            </a:r>
            <a:r>
              <a:rPr lang="en-US" dirty="0" err="1"/>
              <a:t>trt</a:t>
            </a:r>
            <a:r>
              <a:rPr lang="en-US" dirty="0"/>
              <a:t> ~ binomial(</a:t>
            </a:r>
            <a:r>
              <a:rPr lang="en-US" dirty="0" err="1"/>
              <a:t>trtN,p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run; </a:t>
            </a:r>
            <a:r>
              <a:rPr lang="en-US" dirty="0" err="1"/>
              <a:t>ods</a:t>
            </a:r>
            <a:r>
              <a:rPr lang="en-US" dirty="0"/>
              <a:t> graphics off;</a:t>
            </a:r>
          </a:p>
        </p:txBody>
      </p:sp>
    </p:spTree>
    <p:extLst>
      <p:ext uri="{BB962C8B-B14F-4D97-AF65-F5344CB8AC3E}">
        <p14:creationId xmlns:p14="http://schemas.microsoft.com/office/powerpoint/2010/main" val="3573439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MCMC  (</a:t>
            </a:r>
            <a:r>
              <a:rPr lang="en-US" i="1" dirty="0" smtClean="0"/>
              <a:t>Markov Chain Monte Carlo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 descr="Screen shot 2013-01-31 at 11.40.1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319" y="1248410"/>
            <a:ext cx="3987801" cy="102208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2720" y="2148681"/>
            <a:ext cx="86461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simplest model is to ignore any center difference and treat the data as the realization of a shared model, with the same probability applied to all centers. You can use the following binomial model where p is the shared survival </a:t>
            </a:r>
            <a:r>
              <a:rPr lang="en-US" dirty="0" smtClean="0"/>
              <a:t>probability. </a:t>
            </a:r>
            <a:r>
              <a:rPr lang="en-US" dirty="0"/>
              <a:t>The uniform prior distribution is a </a:t>
            </a:r>
            <a:r>
              <a:rPr lang="en-US" dirty="0" err="1"/>
              <a:t>noninformative</a:t>
            </a:r>
            <a:r>
              <a:rPr lang="en-US" dirty="0"/>
              <a:t> prior distribution on the parameter p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data </a:t>
            </a:r>
            <a:r>
              <a:rPr lang="en-US" dirty="0" err="1"/>
              <a:t>trt</a:t>
            </a:r>
            <a:r>
              <a:rPr lang="en-US" dirty="0"/>
              <a:t>; input </a:t>
            </a:r>
            <a:r>
              <a:rPr lang="en-US" dirty="0" err="1"/>
              <a:t>trt</a:t>
            </a:r>
            <a:r>
              <a:rPr lang="en-US" dirty="0"/>
              <a:t> </a:t>
            </a:r>
            <a:r>
              <a:rPr lang="en-US" dirty="0" err="1"/>
              <a:t>trtN</a:t>
            </a:r>
            <a:r>
              <a:rPr lang="en-US" dirty="0"/>
              <a:t>; </a:t>
            </a:r>
            <a:r>
              <a:rPr lang="en-US" dirty="0" err="1"/>
              <a:t>datalines</a:t>
            </a:r>
            <a:r>
              <a:rPr lang="en-US" dirty="0"/>
              <a:t>;</a:t>
            </a:r>
          </a:p>
          <a:p>
            <a:r>
              <a:rPr lang="en-US" dirty="0"/>
              <a:t>2 86 </a:t>
            </a:r>
          </a:p>
          <a:p>
            <a:r>
              <a:rPr lang="en-US" dirty="0"/>
              <a:t>2 69 </a:t>
            </a:r>
          </a:p>
          <a:p>
            <a:r>
              <a:rPr lang="en-US" dirty="0"/>
              <a:t>1 71</a:t>
            </a:r>
          </a:p>
          <a:p>
            <a:r>
              <a:rPr lang="en-US" dirty="0"/>
              <a:t>1 113 </a:t>
            </a:r>
          </a:p>
          <a:p>
            <a:r>
              <a:rPr lang="en-US" dirty="0"/>
              <a:t>1 103 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/>
              <a:t>They randomly select five centers for inclusion. One of the study goals is to compare the survival benefit of the medical procedure. In each center, </a:t>
            </a:r>
            <a:r>
              <a:rPr lang="en-US" dirty="0" err="1"/>
              <a:t>trtN</a:t>
            </a:r>
            <a:r>
              <a:rPr lang="en-US" dirty="0"/>
              <a:t> patients are randomly selected and assigned the treatment procedure, and </a:t>
            </a:r>
            <a:r>
              <a:rPr lang="en-US" dirty="0" err="1"/>
              <a:t>trt</a:t>
            </a:r>
            <a:r>
              <a:rPr lang="en-US" dirty="0"/>
              <a:t> deaths are recorded.</a:t>
            </a:r>
          </a:p>
        </p:txBody>
      </p:sp>
    </p:spTree>
    <p:extLst>
      <p:ext uri="{BB962C8B-B14F-4D97-AF65-F5344CB8AC3E}">
        <p14:creationId xmlns:p14="http://schemas.microsoft.com/office/powerpoint/2010/main" val="318425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Objective Priors versus Subjective Priors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US" dirty="0"/>
          </a:p>
          <a:p>
            <a:r>
              <a:rPr lang="en-US" dirty="0"/>
              <a:t>Bayesian probability measures the degree of belief that you have in a random event. By this definition, probability is highly subjective. It follows that all priors are </a:t>
            </a:r>
            <a:r>
              <a:rPr lang="en-US" b="1" i="1" dirty="0"/>
              <a:t>subjective priors</a:t>
            </a:r>
            <a:r>
              <a:rPr lang="en-US" dirty="0"/>
              <a:t>. Not everyone agrees with this notion of subjectivity when it comes to specifying prior distributions. There has long been a desire to obtain results that are objectively valid. Within the Bayesian paradigm, this can be somewhat achieved by using prior distributions that are "objective" (that is, that have a minimal impact on the posterior distribution). Such distributions are called </a:t>
            </a:r>
            <a:r>
              <a:rPr lang="en-US" b="1" i="1" dirty="0"/>
              <a:t>objective</a:t>
            </a:r>
            <a:r>
              <a:rPr lang="en-US" dirty="0"/>
              <a:t> or </a:t>
            </a:r>
            <a:r>
              <a:rPr lang="en-US" b="1" i="1" dirty="0" err="1"/>
              <a:t>noninformative</a:t>
            </a:r>
            <a:r>
              <a:rPr lang="en-US" dirty="0"/>
              <a:t> priors (see the next section). However, while </a:t>
            </a:r>
            <a:r>
              <a:rPr lang="en-US" dirty="0" err="1"/>
              <a:t>noninformative</a:t>
            </a:r>
            <a:r>
              <a:rPr lang="en-US" dirty="0"/>
              <a:t> priors are very popular in some applications, they are not always easy to construct. See </a:t>
            </a:r>
            <a:r>
              <a:rPr lang="en-US" dirty="0" err="1"/>
              <a:t>DeGroot</a:t>
            </a:r>
            <a:r>
              <a:rPr lang="en-US" dirty="0"/>
              <a:t> and </a:t>
            </a:r>
            <a:r>
              <a:rPr lang="en-US" dirty="0" err="1"/>
              <a:t>Schervish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2002, Section 1.2) and Press (</a:t>
            </a:r>
            <a:r>
              <a:rPr lang="en-US" dirty="0">
                <a:hlinkClick r:id="rId3"/>
              </a:rPr>
              <a:t>2003, Section 2.2) for more information about interpretations of probability. See Berger (</a:t>
            </a:r>
            <a:r>
              <a:rPr lang="en-US" dirty="0">
                <a:hlinkClick r:id="rId4"/>
              </a:rPr>
              <a:t>2006) and Goldstein (</a:t>
            </a:r>
            <a:r>
              <a:rPr lang="en-US" dirty="0">
                <a:hlinkClick r:id="rId5"/>
              </a:rPr>
              <a:t>2006) for discussions about objective Bayesian versus subjective Bayesian analysis.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514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MCMC  (</a:t>
            </a:r>
            <a:r>
              <a:rPr lang="en-US" i="1" dirty="0" smtClean="0"/>
              <a:t>Markov Chain Monte Carlo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Picture 5" descr="Screen shot 2013-01-30 at 12.02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" y="2025650"/>
            <a:ext cx="8102600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056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MCMC  (</a:t>
            </a:r>
            <a:r>
              <a:rPr lang="en-US" i="1" dirty="0" smtClean="0"/>
              <a:t>Markov Chain Monte Carlo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 descr="Screen shot 2013-01-30 at 12.02.4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0" y="1925320"/>
            <a:ext cx="8089900" cy="1955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76960" y="5283200"/>
            <a:ext cx="6342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See: http</a:t>
            </a:r>
            <a:r>
              <a:rPr lang="en-US" dirty="0"/>
              <a:t>://</a:t>
            </a:r>
            <a:r>
              <a:rPr lang="en-US" dirty="0" err="1"/>
              <a:t>en.wikipedia.org</a:t>
            </a:r>
            <a:r>
              <a:rPr lang="en-US" dirty="0"/>
              <a:t>/wiki/Metropolis–</a:t>
            </a:r>
            <a:r>
              <a:rPr lang="en-US" dirty="0" err="1"/>
              <a:t>Hastings_algorithm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25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MCMC  (</a:t>
            </a:r>
            <a:r>
              <a:rPr lang="en-US" i="1" dirty="0" smtClean="0"/>
              <a:t>Markov Chain Monte Carlo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 descr="Screen shot 2013-01-30 at 12.02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" y="1676400"/>
            <a:ext cx="78486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25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MCMC  (</a:t>
            </a:r>
            <a:r>
              <a:rPr lang="en-US" i="1" dirty="0" smtClean="0"/>
              <a:t>Markov Chain Monte Carlo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shot 2013-01-30 at 12.03.0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98500"/>
            <a:ext cx="8128000" cy="581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25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Diagnostics (how to read them)</a:t>
            </a:r>
            <a:endParaRPr lang="en-US" dirty="0"/>
          </a:p>
        </p:txBody>
      </p:sp>
      <p:pic>
        <p:nvPicPr>
          <p:cNvPr id="6" name="Picture 5" descr="TADPanel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212" y="1523956"/>
            <a:ext cx="5853916" cy="43904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86523" y="6168386"/>
            <a:ext cx="1668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Autocorrelation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548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MCMC  (</a:t>
            </a:r>
            <a:r>
              <a:rPr lang="en-US" i="1" dirty="0" smtClean="0"/>
              <a:t>Markov Chain Monte Carlo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 descr="TADPanel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131" y="1196711"/>
            <a:ext cx="3649548" cy="2737161"/>
          </a:xfrm>
          <a:prstGeom prst="rect">
            <a:avLst/>
          </a:prstGeom>
        </p:spPr>
      </p:pic>
      <p:pic>
        <p:nvPicPr>
          <p:cNvPr id="5" name="Picture 4" descr="Screen shot 2013-01-30 at 12.03.0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131" y="4065952"/>
            <a:ext cx="3649548" cy="2611708"/>
          </a:xfrm>
          <a:prstGeom prst="rect">
            <a:avLst/>
          </a:prstGeom>
        </p:spPr>
      </p:pic>
      <p:pic>
        <p:nvPicPr>
          <p:cNvPr id="6" name="Picture 5" descr="Screen shot 2013-01-30 at 12.02.5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54" y="2306320"/>
            <a:ext cx="4431189" cy="275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136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4194"/>
            <a:ext cx="8229600" cy="531731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TODAY: we didn’t really demonstrate why or when to use Bayesian today.   That wasn’t the goal. We are not trying to convince you one way or the other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to like it or not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just try it like cauliflower.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Bayesian can appears complex, requires knowledge can appear daunting  but lucky we have some great resources here on our campus.</a:t>
            </a:r>
          </a:p>
          <a:p>
            <a:endParaRPr lang="en-US" i="1" dirty="0"/>
          </a:p>
          <a:p>
            <a:r>
              <a:rPr lang="en-US" i="1" dirty="0" smtClean="0"/>
              <a:t>One thing I know Bayesian is really effective is in Semantic  Word-Analysis and Processing… I use that for Language Processing – But that is a whole other way of using Bayesian not talked about today.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i="1" dirty="0" smtClean="0"/>
              <a:t>WHAT’s NEXT STEP:   </a:t>
            </a:r>
            <a:r>
              <a:rPr lang="en-US" b="1" i="1" dirty="0" smtClean="0"/>
              <a:t>NEED more talks sprinkled around for our </a:t>
            </a:r>
            <a:r>
              <a:rPr lang="en-US" b="1" i="1" dirty="0" err="1" smtClean="0"/>
              <a:t>group:on</a:t>
            </a:r>
            <a:r>
              <a:rPr lang="en-US" b="1" i="1" dirty="0" smtClean="0"/>
              <a:t> Bayesian .  Maybe in this way people will have an opportunity to try it before they </a:t>
            </a:r>
            <a:r>
              <a:rPr lang="en-US" b="1" i="1" smtClean="0"/>
              <a:t>pass judgment.   </a:t>
            </a:r>
            <a:endParaRPr lang="en-US" b="1" i="1" dirty="0" smtClean="0"/>
          </a:p>
        </p:txBody>
      </p:sp>
    </p:spTree>
    <p:extLst>
      <p:ext uri="{BB962C8B-B14F-4D97-AF65-F5344CB8AC3E}">
        <p14:creationId xmlns:p14="http://schemas.microsoft.com/office/powerpoint/2010/main" val="869655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Part I. Introduction (questions to audience)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Who here feels </a:t>
            </a:r>
            <a:r>
              <a:rPr lang="en-US" u="sng" dirty="0" smtClean="0"/>
              <a:t>somewhat confortable </a:t>
            </a:r>
            <a:r>
              <a:rPr lang="en-US" dirty="0" smtClean="0"/>
              <a:t>with Bayesian?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W</a:t>
            </a:r>
            <a:r>
              <a:rPr lang="en-US" dirty="0" smtClean="0"/>
              <a:t>ho here uses Bayesian in their research/work?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do you do with data that you have low counts or low signal compared to variation (i.e. large Coefficient of Variation)… is there anything you can say?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262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MCMC  (</a:t>
            </a:r>
            <a:r>
              <a:rPr lang="en-US" i="1" dirty="0" smtClean="0"/>
              <a:t>Markov Chain Monte Carlo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1361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Effect of Priors in Bayesian Analysis? </a:t>
            </a:r>
            <a:br>
              <a:rPr lang="en-US" dirty="0" smtClean="0"/>
            </a:br>
            <a:r>
              <a:rPr lang="en-US" dirty="0" smtClean="0"/>
              <a:t>(opportunity? Or risk?)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i="1" dirty="0">
                <a:hlinkClick r:id="rId2"/>
              </a:rPr>
              <a:t>http://</a:t>
            </a:r>
            <a:r>
              <a:rPr lang="en-US" i="1" dirty="0" err="1">
                <a:hlinkClick r:id="rId2"/>
              </a:rPr>
              <a:t>doingbayesiandataanalysis.blogspot.com</a:t>
            </a:r>
            <a:r>
              <a:rPr lang="en-US" i="1" dirty="0">
                <a:hlinkClick r:id="rId2"/>
              </a:rPr>
              <a:t>/2013/01/</a:t>
            </a:r>
            <a:r>
              <a:rPr lang="en-US" i="1" dirty="0" err="1">
                <a:hlinkClick r:id="rId2"/>
              </a:rPr>
              <a:t>bayesian</a:t>
            </a:r>
            <a:r>
              <a:rPr lang="en-US" i="1" dirty="0">
                <a:hlinkClick r:id="rId2"/>
              </a:rPr>
              <a:t>-disease-diagnosis-</a:t>
            </a:r>
            <a:r>
              <a:rPr lang="en-US" i="1" dirty="0" err="1">
                <a:hlinkClick r:id="rId2"/>
              </a:rPr>
              <a:t>with.html</a:t>
            </a:r>
            <a:endParaRPr lang="en-US" i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402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In 1998, </a:t>
            </a:r>
            <a:r>
              <a:rPr lang="en-US" sz="3600" u="sng" dirty="0">
                <a:hlinkClick r:id="rId2"/>
              </a:rPr>
              <a:t>J Martin Bland, </a:t>
            </a:r>
            <a:r>
              <a:rPr lang="en-US" sz="3600" b="1" dirty="0"/>
              <a:t>Bayesians and </a:t>
            </a:r>
            <a:r>
              <a:rPr lang="en-US" sz="3600" b="1" dirty="0" err="1"/>
              <a:t>frequentists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“There </a:t>
            </a:r>
            <a:r>
              <a:rPr lang="en-US" dirty="0"/>
              <a:t>are two competing philosophies of statistical analysis: the Bayesian and the </a:t>
            </a:r>
            <a:r>
              <a:rPr lang="en-US" dirty="0" err="1"/>
              <a:t>frequentist</a:t>
            </a:r>
            <a:r>
              <a:rPr lang="en-US" dirty="0"/>
              <a:t>. The </a:t>
            </a:r>
            <a:r>
              <a:rPr lang="en-US" dirty="0" err="1"/>
              <a:t>frequentists</a:t>
            </a:r>
            <a:r>
              <a:rPr lang="en-US" dirty="0"/>
              <a:t> are much the larger group, and almost all the statistical analyses which appear in the </a:t>
            </a:r>
            <a:r>
              <a:rPr lang="en-US" i="1" dirty="0"/>
              <a:t>BMJ</a:t>
            </a:r>
            <a:r>
              <a:rPr lang="en-US" dirty="0"/>
              <a:t> are </a:t>
            </a:r>
            <a:r>
              <a:rPr lang="en-US" dirty="0" err="1"/>
              <a:t>frequentist</a:t>
            </a:r>
            <a:r>
              <a:rPr lang="en-US" dirty="0"/>
              <a:t>. The </a:t>
            </a:r>
            <a:r>
              <a:rPr lang="en-US" dirty="0">
                <a:solidFill>
                  <a:srgbClr val="FF0000"/>
                </a:solidFill>
              </a:rPr>
              <a:t>Bayesians are much fewer and until recently could only snipe at the </a:t>
            </a:r>
            <a:r>
              <a:rPr lang="en-US" dirty="0" err="1">
                <a:solidFill>
                  <a:srgbClr val="FF0000"/>
                </a:solidFill>
              </a:rPr>
              <a:t>frequentists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from the high ground of university departments of mathematical statistics. Now the increasing power of computers is bringing Bayesian methods to the fore</a:t>
            </a:r>
            <a:r>
              <a:rPr lang="en-US" dirty="0" smtClean="0"/>
              <a:t>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0857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f(</a:t>
            </a:r>
            <a:r>
              <a:rPr lang="en-US" dirty="0" err="1"/>
              <a:t>x;θ</a:t>
            </a:r>
            <a:r>
              <a:rPr lang="en-US" dirty="0"/>
              <a:t>) is the same as f(</a:t>
            </a:r>
            <a:r>
              <a:rPr lang="en-US" dirty="0" err="1"/>
              <a:t>x|θ</a:t>
            </a:r>
            <a:r>
              <a:rPr lang="en-US" dirty="0"/>
              <a:t>), simply meaning that </a:t>
            </a:r>
            <a:r>
              <a:rPr lang="en-US" dirty="0" err="1"/>
              <a:t>θ</a:t>
            </a:r>
            <a:r>
              <a:rPr lang="en-US" dirty="0"/>
              <a:t> is a fixed parameter and the function f is a function of x. f(</a:t>
            </a:r>
            <a:r>
              <a:rPr lang="en-US" dirty="0" err="1"/>
              <a:t>x,Θ</a:t>
            </a:r>
            <a:r>
              <a:rPr lang="en-US" dirty="0"/>
              <a:t>), OTOH, is an element of a family (set) of functions, where the elements are indexed by </a:t>
            </a:r>
            <a:r>
              <a:rPr lang="en-US" dirty="0" err="1"/>
              <a:t>Θ</a:t>
            </a:r>
            <a:r>
              <a:rPr lang="en-US" dirty="0"/>
              <a:t>. A subtle distinction, perhaps, but an important one, esp. when it comes time to estimate an unknown parameter </a:t>
            </a:r>
            <a:r>
              <a:rPr lang="en-US" dirty="0" err="1"/>
              <a:t>θ</a:t>
            </a:r>
            <a:r>
              <a:rPr lang="en-US" dirty="0"/>
              <a:t> on the basis of known data x; at that time, </a:t>
            </a:r>
            <a:r>
              <a:rPr lang="en-US" dirty="0" err="1"/>
              <a:t>θ</a:t>
            </a:r>
            <a:r>
              <a:rPr lang="en-US" dirty="0"/>
              <a:t> varies and x is fixed, resulting in the "likelihood function". Usage of "|" is more common among statisticians, ";" among </a:t>
            </a:r>
            <a:r>
              <a:rPr lang="en-US" dirty="0" smtClean="0"/>
              <a:t>mathematicians?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923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8225" y="213879"/>
            <a:ext cx="7772400" cy="1470025"/>
          </a:xfrm>
        </p:spPr>
        <p:txBody>
          <a:bodyPr/>
          <a:lstStyle/>
          <a:p>
            <a:r>
              <a:rPr lang="en-US" dirty="0" smtClean="0"/>
              <a:t> Bayesian?</a:t>
            </a:r>
            <a:endParaRPr lang="en-US" dirty="0"/>
          </a:p>
        </p:txBody>
      </p:sp>
      <p:pic>
        <p:nvPicPr>
          <p:cNvPr id="4" name="Picture 3" descr="Screen shot 2013-01-29 at 11.23.1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362" y="1683904"/>
            <a:ext cx="4477877" cy="31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710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25224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This talk neither proposes to advocates for Bayesian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Frequentist</a:t>
            </a:r>
            <a:r>
              <a:rPr lang="en-US" dirty="0" smtClean="0"/>
              <a:t> opinions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 Bayesian is becoming more available and potentially more becoming more popular. Then add skills to the already existing </a:t>
            </a:r>
            <a:r>
              <a:rPr lang="en-US" dirty="0" err="1" smtClean="0"/>
              <a:t>frequentist</a:t>
            </a:r>
            <a:r>
              <a:rPr lang="en-US" dirty="0" smtClean="0"/>
              <a:t> approaches?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Goal for this talk: </a:t>
            </a:r>
            <a:r>
              <a:rPr lang="en-US" dirty="0" smtClean="0"/>
              <a:t>-&gt; Provide a forum for working on your</a:t>
            </a:r>
            <a:r>
              <a:rPr lang="en-US" dirty="0"/>
              <a:t> </a:t>
            </a:r>
            <a:r>
              <a:rPr lang="en-US" u="sng" dirty="0" smtClean="0"/>
              <a:t>statistical intuition </a:t>
            </a:r>
            <a:r>
              <a:rPr lang="en-US" dirty="0" smtClean="0"/>
              <a:t>and have an informed opinion (for those that don’t use Bayesian).  Consider talking to our local experts </a:t>
            </a:r>
            <a:r>
              <a:rPr lang="en-US" dirty="0" err="1" smtClean="0"/>
              <a:t>Drs</a:t>
            </a:r>
            <a:r>
              <a:rPr lang="en-US" dirty="0" smtClean="0"/>
              <a:t> Anderson, </a:t>
            </a:r>
            <a:r>
              <a:rPr lang="en-US" dirty="0" err="1" smtClean="0"/>
              <a:t>Carabin</a:t>
            </a:r>
            <a:r>
              <a:rPr lang="en-US" dirty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Likely, given your data, training and resources, sometimes your data analyses will ‘benefit’ from  knowledge of different approaches such as Bayesian.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608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Humor: XKCD had this cartoon on Bayesian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Frequentist</a:t>
            </a:r>
            <a:r>
              <a:rPr lang="en-US" dirty="0" smtClean="0"/>
              <a:t> (leave this to your own conclusions)</a:t>
            </a:r>
            <a:endParaRPr lang="en-US" dirty="0"/>
          </a:p>
        </p:txBody>
      </p:sp>
      <p:pic>
        <p:nvPicPr>
          <p:cNvPr id="4" name="Picture 3" descr="frequentists_vs_bayesia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150" y="1906793"/>
            <a:ext cx="3114851" cy="471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054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‘simply’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856108"/>
              </p:ext>
            </p:extLst>
          </p:nvPr>
        </p:nvGraphicFramePr>
        <p:xfrm>
          <a:off x="1524000" y="1397000"/>
          <a:ext cx="6096000" cy="4136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844277">
                <a:tc>
                  <a:txBody>
                    <a:bodyPr/>
                    <a:lstStyle/>
                    <a:p>
                      <a:r>
                        <a:rPr lang="en-US" dirty="0" smtClean="0"/>
                        <a:t>    </a:t>
                      </a:r>
                      <a:r>
                        <a:rPr lang="en-US" dirty="0" err="1" smtClean="0"/>
                        <a:t>Frequentist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Bayesian</a:t>
                      </a:r>
                      <a:endParaRPr lang="en-US" dirty="0"/>
                    </a:p>
                  </a:txBody>
                  <a:tcPr/>
                </a:tc>
              </a:tr>
              <a:tr h="844277"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 to</a:t>
                      </a:r>
                      <a:r>
                        <a:rPr lang="en-US" baseline="0" dirty="0" smtClean="0"/>
                        <a:t> be evaluated has a precise value (non-random)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 to be evaluated has a density distribution (parameters</a:t>
                      </a:r>
                      <a:r>
                        <a:rPr lang="en-US" baseline="0" dirty="0" smtClean="0"/>
                        <a:t> are considered random variables)</a:t>
                      </a:r>
                      <a:endParaRPr lang="en-US" dirty="0"/>
                    </a:p>
                  </a:txBody>
                  <a:tcPr/>
                </a:tc>
              </a:tr>
              <a:tr h="844277">
                <a:tc>
                  <a:txBody>
                    <a:bodyPr/>
                    <a:lstStyle/>
                    <a:p>
                      <a:r>
                        <a:rPr lang="en-US" dirty="0" smtClean="0"/>
                        <a:t>Probabilities viewed as frequencies observed in the long run and concerns the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Probabilities viewed as a measure of uncertainty for the PARAMETERS</a:t>
                      </a:r>
                      <a:endParaRPr lang="en-US" dirty="0"/>
                    </a:p>
                  </a:txBody>
                  <a:tcPr/>
                </a:tc>
              </a:tr>
              <a:tr h="8442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This uncertainty must be based on scientific</a:t>
                      </a:r>
                      <a:r>
                        <a:rPr lang="en-US" baseline="0" dirty="0" smtClean="0"/>
                        <a:t> grounds and prior knowledge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60111" y="5998240"/>
            <a:ext cx="4891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Slide Courtesy of </a:t>
            </a:r>
            <a:r>
              <a:rPr lang="en-US" i="1" dirty="0" err="1" smtClean="0"/>
              <a:t>Dr.Carabin’s</a:t>
            </a:r>
            <a:r>
              <a:rPr lang="en-US" dirty="0" smtClean="0"/>
              <a:t> Concise Explanation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860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966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Part 2.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265"/>
            <a:ext cx="8229600" cy="90244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I think if you are </a:t>
            </a:r>
            <a:r>
              <a:rPr lang="en-US" dirty="0" err="1" smtClean="0"/>
              <a:t>Biostatically</a:t>
            </a:r>
            <a:r>
              <a:rPr lang="en-US" dirty="0" smtClean="0"/>
              <a:t> minded, you might be interested </a:t>
            </a:r>
            <a:r>
              <a:rPr lang="en-US" dirty="0" err="1" smtClean="0"/>
              <a:t>inthese</a:t>
            </a:r>
            <a:r>
              <a:rPr lang="en-US" dirty="0" smtClean="0"/>
              <a:t> opinions   (from SAS)</a:t>
            </a:r>
            <a:endParaRPr lang="en-US" dirty="0"/>
          </a:p>
        </p:txBody>
      </p:sp>
      <p:pic>
        <p:nvPicPr>
          <p:cNvPr id="4" name="Picture 3" descr="Screen shot 2013-01-29 at 11.42.5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" y="1723089"/>
            <a:ext cx="8214679" cy="43118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6217835"/>
            <a:ext cx="77837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http://</a:t>
            </a:r>
            <a:r>
              <a:rPr lang="en-US" sz="1200" dirty="0" err="1" smtClean="0"/>
              <a:t>support.sas.com</a:t>
            </a:r>
            <a:r>
              <a:rPr lang="en-US" sz="1200" dirty="0" smtClean="0"/>
              <a:t>/documentation/cdl/en/</a:t>
            </a:r>
            <a:r>
              <a:rPr lang="en-US" sz="1200" dirty="0" err="1" smtClean="0"/>
              <a:t>statug</a:t>
            </a:r>
            <a:r>
              <a:rPr lang="en-US" sz="1200" dirty="0" smtClean="0"/>
              <a:t>/63033/HTML/default/viewer.htm#statug_introbayes_sect003.htm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38623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</a:t>
            </a:r>
            <a:r>
              <a:rPr lang="en-US" smtClean="0"/>
              <a:t>that helped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>
                <a:hlinkClick r:id="rId2"/>
              </a:rPr>
              <a:t>http://www.r-bloggers.com/a-look-at-bayesian-statistics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(copying down some key points: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/>
              <a:t>Statisticians in action</a:t>
            </a:r>
          </a:p>
          <a:p>
            <a:pPr marL="0" indent="0">
              <a:buNone/>
            </a:pPr>
            <a:r>
              <a:rPr lang="en-US" dirty="0"/>
              <a:t>As you learned more about the coin in my pocket, you probably went through a process similar to the Bayesians (though you probably allowed the initial 6 heads to have too much impact).  The Bayesian way of thinking is more natural to a lot of people.</a:t>
            </a:r>
          </a:p>
          <a:p>
            <a:pPr marL="0" indent="0">
              <a:buNone/>
            </a:pPr>
            <a:r>
              <a:rPr lang="en-US" dirty="0"/>
              <a:t>Yet Bayesian statistical analyses are in the minority.  Why?  Two reasons:</a:t>
            </a:r>
          </a:p>
          <a:p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 smtClean="0">
                <a:solidFill>
                  <a:srgbClr val="FF0000"/>
                </a:solidFill>
              </a:rPr>
              <a:t>omputing-power required to do calculations 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necessity</a:t>
            </a:r>
          </a:p>
          <a:p>
            <a:pPr marL="0" indent="0">
              <a:buNone/>
            </a:pPr>
            <a:r>
              <a:rPr lang="en-US" dirty="0"/>
              <a:t>Bayesian analyses of more than textbook interest tend to require substantial computing power.  It is only recently that the requisite computing power has arrived.</a:t>
            </a:r>
          </a:p>
          <a:p>
            <a:pPr marL="0" indent="0">
              <a:buNone/>
            </a:pPr>
            <a:r>
              <a:rPr lang="en-US" dirty="0"/>
              <a:t>For a lot of analyses, there is no need to be Bayesian.  If there is enough data, then the prior distribution makes essentially no difference at all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dirty="0" smtClean="0"/>
              <a:t>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Bayes goes to the bank</a:t>
            </a:r>
          </a:p>
          <a:p>
            <a:pPr marL="0" indent="0">
              <a:buNone/>
            </a:pPr>
            <a:r>
              <a:rPr lang="en-US" dirty="0"/>
              <a:t>Finance is different.  While we have lots of numbers, we </a:t>
            </a:r>
            <a:r>
              <a:rPr lang="en-US" dirty="0">
                <a:hlinkClick r:id="rId3"/>
              </a:rPr>
              <a:t>don’t necessarily have lots of information.</a:t>
            </a:r>
          </a:p>
          <a:p>
            <a:pPr marL="0" indent="0">
              <a:buNone/>
            </a:pPr>
            <a:r>
              <a:rPr lang="en-US" dirty="0"/>
              <a:t>Finance is ripe for Bayesian statistics. We are often in the situation where our prior guesses do have a material effect on results.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712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Next thing to do is run your own experiments to increase your intuition.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http://support.sas.com/resources/papers/proceedings09/257-2009.</a:t>
            </a:r>
            <a:r>
              <a:rPr lang="en-US" dirty="0" smtClean="0">
                <a:hlinkClick r:id="rId2"/>
              </a:rPr>
              <a:t>pdf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Bayesian Modeling Using the MCMC </a:t>
            </a:r>
            <a:r>
              <a:rPr lang="en-US" dirty="0" smtClean="0"/>
              <a:t>Procedure.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920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1384</Words>
  <Application>Microsoft Macintosh PowerPoint</Application>
  <PresentationFormat>On-screen Show (4:3)</PresentationFormat>
  <Paragraphs>119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Let’s start to do a little group exploring work … Problem for Everyone for fun</vt:lpstr>
      <vt:lpstr>Part I. Introduction (questions to audience)</vt:lpstr>
      <vt:lpstr> Bayesian?</vt:lpstr>
      <vt:lpstr>This talk neither proposes to advocates for Bayesian vs Frequentist opinions</vt:lpstr>
      <vt:lpstr>Humor: XKCD had this cartoon on Bayesian vs Frequentist (leave this to your own conclusions)</vt:lpstr>
      <vt:lpstr>‘simply’</vt:lpstr>
      <vt:lpstr>Part 2.</vt:lpstr>
      <vt:lpstr>Website that helped:</vt:lpstr>
      <vt:lpstr>Next thing to do is run your own experiments to increase your intuition.</vt:lpstr>
      <vt:lpstr>MCMC  (Markov Chain Monte Carlo)</vt:lpstr>
      <vt:lpstr>MCMC  (Markov Chain Monte Carlo)</vt:lpstr>
      <vt:lpstr>Objective Priors versus Subjective Priors </vt:lpstr>
      <vt:lpstr>MCMC  (Markov Chain Monte Carlo)</vt:lpstr>
      <vt:lpstr>MCMC  (Markov Chain Monte Carlo)</vt:lpstr>
      <vt:lpstr>MCMC  (Markov Chain Monte Carlo)</vt:lpstr>
      <vt:lpstr>MCMC  (Markov Chain Monte Carlo)</vt:lpstr>
      <vt:lpstr>Diagnostics (how to read them)</vt:lpstr>
      <vt:lpstr>MCMC  (Markov Chain Monte Carlo)</vt:lpstr>
      <vt:lpstr>Conclusions</vt:lpstr>
      <vt:lpstr>MCMC  (Markov Chain Monte Carlo)</vt:lpstr>
      <vt:lpstr> Effect of Priors in Bayesian Analysis?  (opportunity? Or risk?)</vt:lpstr>
      <vt:lpstr>In 1998, J Martin Bland, Bayesians and frequentists</vt:lpstr>
      <vt:lpstr>Some Syntax</vt:lpstr>
    </vt:vector>
  </TitlesOfParts>
  <Company>ouhsc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Got Bayesian?</dc:title>
  <dc:creator>Dee Wu</dc:creator>
  <cp:lastModifiedBy>Dee Wu</cp:lastModifiedBy>
  <cp:revision>44</cp:revision>
  <dcterms:created xsi:type="dcterms:W3CDTF">2013-01-29T17:05:24Z</dcterms:created>
  <dcterms:modified xsi:type="dcterms:W3CDTF">2013-02-18T13:59:49Z</dcterms:modified>
</cp:coreProperties>
</file>