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86" r:id="rId15"/>
    <p:sldId id="281" r:id="rId16"/>
    <p:sldId id="277" r:id="rId17"/>
    <p:sldId id="278" r:id="rId18"/>
    <p:sldId id="279" r:id="rId19"/>
    <p:sldId id="280" r:id="rId20"/>
    <p:sldId id="287" r:id="rId21"/>
    <p:sldId id="288" r:id="rId22"/>
    <p:sldId id="293" r:id="rId23"/>
    <p:sldId id="291" r:id="rId24"/>
    <p:sldId id="292" r:id="rId25"/>
    <p:sldId id="283" r:id="rId26"/>
    <p:sldId id="284" r:id="rId27"/>
    <p:sldId id="285" r:id="rId28"/>
    <p:sldId id="282" r:id="rId29"/>
    <p:sldId id="290" r:id="rId30"/>
    <p:sldId id="273" r:id="rId3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7621" autoAdjust="0"/>
  </p:normalViewPr>
  <p:slideViewPr>
    <p:cSldViewPr>
      <p:cViewPr varScale="1">
        <p:scale>
          <a:sx n="93" d="100"/>
          <a:sy n="93" d="100"/>
        </p:scale>
        <p:origin x="54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Courtesy of SAS 9.3 Manual: </a:t>
            </a:r>
          </a:p>
          <a:p>
            <a:endParaRPr lang="en-US" dirty="0" smtClean="0"/>
          </a:p>
          <a:p>
            <a:r>
              <a:rPr lang="en-US" dirty="0" smtClean="0"/>
              <a:t>Bayesian </a:t>
            </a:r>
            <a:r>
              <a:rPr lang="en-US" dirty="0"/>
              <a:t>methods offer an alternative approach; they treat parameters as random variables and define probability as "degrees of belief"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Bayesian </a:t>
            </a:r>
            <a:r>
              <a:rPr lang="en-US" dirty="0"/>
              <a:t>philosophy states that </a:t>
            </a:r>
            <a:r>
              <a:rPr lang="en-US" dirty="0" smtClean="0"/>
              <a:t>parameters cannot </a:t>
            </a:r>
            <a:r>
              <a:rPr lang="en-US" dirty="0"/>
              <a:t>be determined exactly, and uncertainty about </a:t>
            </a:r>
            <a:r>
              <a:rPr lang="en-US" dirty="0" smtClean="0"/>
              <a:t>a parameter </a:t>
            </a:r>
            <a:r>
              <a:rPr lang="en-US" dirty="0"/>
              <a:t>is expressed through probability statements and distributions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Simply </a:t>
            </a:r>
            <a:r>
              <a:rPr lang="en-US" dirty="0"/>
              <a:t>put, Bayes’ theorem tells you how to update existing knowledge with new information. You begin with a prior belief , and after learning information from data , you change or update your belief about and obtain . These are the essential elements of the Bayesian approach to data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practice, however, you can obtain the posterior distribution with straightforward analytical solutions only in the most rudimentary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 MCMC uses a self-tuning Metropolis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11/4/2014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MCMCglmm/vignettes/CourseNot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lmm.wikidot.com/f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686800" cy="2038350"/>
          </a:xfrm>
        </p:spPr>
        <p:txBody>
          <a:bodyPr>
            <a:normAutofit/>
          </a:bodyPr>
          <a:lstStyle>
            <a:extLst/>
          </a:lstStyle>
          <a:p>
            <a:r>
              <a:rPr lang="en-US" sz="3200" dirty="0"/>
              <a:t>Getting Started with Bayesian </a:t>
            </a:r>
            <a:r>
              <a:rPr lang="en-US" sz="3200" dirty="0" smtClean="0"/>
              <a:t>GLMM </a:t>
            </a:r>
            <a:r>
              <a:rPr lang="en-US" sz="3200" dirty="0"/>
              <a:t>in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</a:t>
            </a:r>
            <a:r>
              <a:rPr lang="en-US" sz="3200" dirty="0"/>
              <a:t>, SAS, </a:t>
            </a:r>
            <a:r>
              <a:rPr lang="en-US" sz="3200" dirty="0" err="1"/>
              <a:t>Mplus</a:t>
            </a:r>
            <a:r>
              <a:rPr lang="en-US" sz="3200" dirty="0"/>
              <a:t>, &amp; </a:t>
            </a:r>
            <a:r>
              <a:rPr lang="en-US" sz="3200" dirty="0" err="1"/>
              <a:t>WinBUGS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>
            <a:extLst/>
          </a:lstStyle>
          <a:p>
            <a:r>
              <a:rPr lang="en-US" dirty="0" smtClean="0"/>
              <a:t>OUHSC SCUG Presentation on October 7, 2014</a:t>
            </a:r>
          </a:p>
          <a:p>
            <a:r>
              <a:rPr lang="en-US" dirty="0" smtClean="0"/>
              <a:t>David Bard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 smtClean="0"/>
              <a:t>ChickWeight</a:t>
            </a:r>
            <a:r>
              <a:rPr lang="en-US" dirty="0" smtClean="0"/>
              <a:t>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352550"/>
            <a:ext cx="89154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Model statement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m4a.1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MCMCglmm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(weight ~ Diet + poly(Time, 2,raw = TRUE), random = ~Chick,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ChickWeight,verbose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FALSE,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prior = prior.m4a.1,saveX = TRUE,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Visualize model predictions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(m4a.1$X, m4a.1$Z)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   </a:t>
            </a:r>
            <a:r>
              <a:rPr lang="en-US" dirty="0" smtClean="0"/>
              <a:t># </a:t>
            </a:r>
            <a:r>
              <a:rPr lang="en-US" dirty="0"/>
              <a:t>note X and Z are sparse so use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 err="1" smtClean="0"/>
              <a:t>intstead</a:t>
            </a:r>
            <a:r>
              <a:rPr lang="en-US" dirty="0" smtClean="0"/>
              <a:t> of </a:t>
            </a:r>
            <a:r>
              <a:rPr lang="en-US" dirty="0" err="1" smtClean="0"/>
              <a:t>cbind</a:t>
            </a:r>
            <a:endParaRPr lang="en-US" dirty="0" smtClean="0"/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prediction.1&lt;-W.1%*%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posterior.mode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(m4a.1$Sol)</a:t>
            </a:r>
          </a:p>
          <a:p>
            <a:pPr lvl="1"/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(weight+prediction.1@x~Time|Chick, data=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6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055"/>
            <a:ext cx="6172200" cy="37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r>
              <a:rPr lang="pt-B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prior.m4a.3 &lt;- list(R = list(V = 1, n = 0.002),G = list(G1 = list(V = diag(3), n = 3)))</a:t>
            </a:r>
          </a:p>
          <a:p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m4a.3 &lt;-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MCMCglmm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(weight ~ Diet + poly(Time, 2,raw = TRUE), random = ~us(1 + poly(Time, 2,raw = TRUE)):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 = FALSE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= TRUE, prior = prior.m4a.3,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saveX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saveZ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= TRUE)</a:t>
            </a:r>
          </a:p>
        </p:txBody>
      </p:sp>
    </p:spTree>
    <p:extLst>
      <p:ext uri="{BB962C8B-B14F-4D97-AF65-F5344CB8AC3E}">
        <p14:creationId xmlns:p14="http://schemas.microsoft.com/office/powerpoint/2010/main" val="15795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MCMCglmm</a:t>
            </a:r>
            <a:r>
              <a:rPr lang="en-US" dirty="0" smtClean="0"/>
              <a:t> Output for Quadratic </a:t>
            </a:r>
            <a:r>
              <a:rPr lang="en-US" dirty="0"/>
              <a:t>Random Effect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4648200" cy="3785652"/>
          </a:xfrm>
        </p:spPr>
        <p:txBody>
          <a:bodyPr>
            <a:normAutofit/>
          </a:bodyPr>
          <a:lstStyle/>
          <a:p>
            <a:pPr marL="0" indent="0">
              <a:lnSpc>
                <a:spcPts val="840"/>
              </a:lnSpc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Iterations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3001:12991 Thinning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interval 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size  = 1000 </a:t>
            </a:r>
          </a:p>
          <a:p>
            <a:pPr marL="0" indent="0">
              <a:lnSpc>
                <a:spcPts val="840"/>
              </a:lnSpc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3932.687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G-structure:  ~us(1 + poly(Time, 2, raw = TRUE)):Chick</a:t>
            </a:r>
          </a:p>
          <a:p>
            <a:pPr marL="0" indent="0">
              <a:buNone/>
            </a:pPr>
            <a:r>
              <a:rPr lang="it-IT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it-IT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post.mean  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l-95% CI u-95% CI eff.samp</a:t>
            </a:r>
          </a:p>
          <a:p>
            <a:pPr marL="0" indent="0">
              <a:buNone/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).Chick      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28.6006 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10.80540  48.4596    591.4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:(Intercept).Chick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17.8679 -28.46534  -9.0170    897.1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:(Intercept).Chick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0.7339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0.08795   1.3298   1000.0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(Intercept):poly(Time,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2)1.Chick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17.8679 -28.46534  -9.0170    897.1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2)1:poly(Time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2)1.Chick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12.0861   6.97558  17.5365   1286.4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2)2:poly(Time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2)1.Chick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0.5198  -0.91008  -0.1562   1000.0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(Intercept):poly(Time,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2)2.Chick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0.7339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0.08795   1.3298   1000.0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2)1:poly(Time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2)2.Chick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0.5198  -0.91008  -0.1562   1000.0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2)2:poly(Time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2)2.Chick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0.1209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0.07670   0.1707    891.2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352550"/>
            <a:ext cx="4572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R-structure:  ~units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post.mean l-95% CI u-95% CI eff.samp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units      43.9     39.1    49.95     1000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effects: weight ~ Diet + poly(Time, 2, raw = TRUE) 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post.mean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l-95% CI u-95% CI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eff.samp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pMCMC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36.08622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33.58255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38.33466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1000.0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&lt;0.001 ***</a:t>
            </a:r>
          </a:p>
          <a:p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Diet2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1.42484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-1.63380  4.33774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1110.6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0.350    </a:t>
            </a:r>
          </a:p>
          <a:p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Diet3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1.38532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-1.76403  4.12476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1000.0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0.378    </a:t>
            </a:r>
          </a:p>
          <a:p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Diet4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3.94954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0.93236  7.19609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521.6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0.012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poly(Time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2)1  5.92471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4.96057  6.93158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1000.0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&lt;0.001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poly(Time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2)2  0.11233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0.01541  0.21158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1000.0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0.034 *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'***' 0.001 '**' 0.01 '*' 0.05 '.' 0.1 ' '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287655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FAF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9F5F"/>
                </a:solidFill>
                <a:latin typeface="Consolas" panose="020B0609020204030204" pitchFamily="49" charset="0"/>
              </a:rPr>
              <a:t>m4a.1$DIC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5525.262</a:t>
            </a:r>
          </a:p>
          <a:p>
            <a:r>
              <a:rPr lang="en-US" dirty="0">
                <a:solidFill>
                  <a:srgbClr val="1F4FAF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9F5F"/>
                </a:solidFill>
                <a:latin typeface="Consolas" panose="020B0609020204030204" pitchFamily="49" charset="0"/>
              </a:rPr>
              <a:t>m4a.3$DIC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3932.774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5129"/>
            <a:ext cx="6019800" cy="36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REML fit to </a:t>
            </a:r>
            <a:r>
              <a:rPr lang="en-US" dirty="0" err="1" smtClean="0"/>
              <a:t>ChickWeight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387" y="742950"/>
            <a:ext cx="8446213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m5a.3.REML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(weight ~ Diet + poly(Time, 2, raw = TRUE) +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2, raw = TRUE) | Chick),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summary(m5a.3.REML)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mixed model fit by REML 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Random effects: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Groups   Name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Variance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Chick    (Intercept)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31.15433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5.5816   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poly(Time, 2, raw = TRUE)1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12.47343 	3.5318   	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poly(Time, 2, raw = TRUE)2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0.05408 	0.2325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     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43.73500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6.6132   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578, groups:  Chick, 50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Fixed effects: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Estimate 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Error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36.07142  		1.23192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29.281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Diet2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1.44948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1.40532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1.031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Diet3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1.36360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1.40532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0.970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Diet4              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4.16271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1.40546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2.962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2, raw = TRUE)1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5.90475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0.52667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11.212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poly(Time, 2, raw = TRUE)2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0.11580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0.03406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3.399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WinBUGS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333768"/>
            <a:ext cx="4724400" cy="360098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(k in 1:K){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mu[k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xi[k]*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mu.raw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(0, .0001)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xi[k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(0, 100)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[1:K,1:K]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dwish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(W[,],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K+1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[1:K,1:K]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inverse(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(k in 1:K){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k.prime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1:K){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rho.B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k,k.prime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k,k.prime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Sigma.B.raw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Sigma.B.raw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k.prime,k.prime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sigma.B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abs(xi[k])*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234"/>
            <a:ext cx="4191000" cy="360098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require(R2WinBUGS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function(){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y[i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y.hat[i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inprod(B[county[i],],Z[i,]) 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inprod(beta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[],X[i,])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tau.y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pow(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-2)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(0, 100)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(l in 1:3){beta[l]~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(0,1.0E-6)}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(j in 1:J){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 in 1:K){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xi[k]*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B.raw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[j,1:K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mu.raw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Tau.B.raw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204736"/>
            <a:ext cx="4419600" cy="4616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(),"model.txt")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8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WinBUGS</a:t>
            </a:r>
            <a:r>
              <a:rPr lang="en-US" dirty="0"/>
              <a:t>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68207"/>
            <a:ext cx="4953000" cy="35394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missObs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!apply(is.na(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ChickWeight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[,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Diet","Time","Chick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")]),1,base::any)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bugDat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ChickWeight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missObs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bugDat$weight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dsgnMat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(weight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Diet+poly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2,raw = TRUE),data=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[,c("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Diet","Time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")],bugDat$Time^2))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dsgnMat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[,-c(2:4)]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dsgnMat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[,c(2:4)]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county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bugDat$Chick,function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which(unique(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bugDat$Chick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%in% x))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 &lt;- length(unique(county)) #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1368207"/>
            <a:ext cx="4140679" cy="31085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n &lt;- </a:t>
            </a:r>
            <a:r>
              <a:rPr lang="en-US" sz="1400" dirty="0" err="1">
                <a:latin typeface="Consolas" panose="020B0609020204030204" pitchFamily="49" charset="0"/>
              </a:rPr>
              <a:t>nrow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 &lt;- </a:t>
            </a:r>
            <a:r>
              <a:rPr lang="en-US" sz="1400" dirty="0" err="1">
                <a:latin typeface="Consolas" panose="020B0609020204030204" pitchFamily="49" charset="0"/>
              </a:rPr>
              <a:t>diag</a:t>
            </a:r>
            <a:r>
              <a:rPr lang="en-US" sz="1400" dirty="0">
                <a:latin typeface="Consolas" panose="020B0609020204030204" pitchFamily="49" charset="0"/>
              </a:rPr>
              <a:t> (3)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bugs.data </a:t>
            </a:r>
            <a:r>
              <a:rPr lang="pl-PL" sz="1400" dirty="0">
                <a:latin typeface="Consolas" panose="020B0609020204030204" pitchFamily="49" charset="0"/>
              </a:rPr>
              <a:t>&lt;- list ("n", "J", "K", "Z</a:t>
            </a:r>
            <a:r>
              <a:rPr lang="pl-PL" sz="1400" dirty="0" smtClean="0">
                <a:latin typeface="Consolas" panose="020B0609020204030204" pitchFamily="49" charset="0"/>
              </a:rPr>
              <a:t>",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</a:rPr>
              <a:t>"</a:t>
            </a:r>
            <a:r>
              <a:rPr lang="pl-PL" sz="1400" dirty="0">
                <a:latin typeface="Consolas" panose="020B0609020204030204" pitchFamily="49" charset="0"/>
              </a:rPr>
              <a:t>X", "y", "county", "W")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bugs.inits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&lt;- function (){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list(</a:t>
            </a:r>
            <a:r>
              <a:rPr lang="en-US" sz="1400" dirty="0" err="1" smtClean="0">
                <a:latin typeface="Consolas" panose="020B0609020204030204" pitchFamily="49" charset="0"/>
              </a:rPr>
              <a:t>B.raw</a:t>
            </a:r>
            <a:r>
              <a:rPr lang="en-US" sz="1400" dirty="0" smtClean="0">
                <a:latin typeface="Consolas" panose="020B0609020204030204" pitchFamily="49" charset="0"/>
              </a:rPr>
              <a:t>=array(</a:t>
            </a:r>
            <a:r>
              <a:rPr lang="en-US" sz="1400" dirty="0" err="1" smtClean="0">
                <a:latin typeface="Consolas" panose="020B0609020204030204" pitchFamily="49" charset="0"/>
              </a:rPr>
              <a:t>rnorm</a:t>
            </a:r>
            <a:r>
              <a:rPr lang="en-US" sz="1400" dirty="0" smtClean="0">
                <a:latin typeface="Consolas" panose="020B0609020204030204" pitchFamily="49" charset="0"/>
              </a:rPr>
              <a:t>(J*K</a:t>
            </a:r>
            <a:r>
              <a:rPr lang="en-US" sz="1400" dirty="0">
                <a:latin typeface="Consolas" panose="020B0609020204030204" pitchFamily="49" charset="0"/>
              </a:rPr>
              <a:t>), c(J,K</a:t>
            </a:r>
            <a:r>
              <a:rPr lang="en-US" sz="1400" dirty="0" smtClean="0">
                <a:latin typeface="Consolas" panose="020B0609020204030204" pitchFamily="49" charset="0"/>
              </a:rPr>
              <a:t>)),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</a:rPr>
              <a:t>mu.raw</a:t>
            </a:r>
            <a:r>
              <a:rPr lang="en-US" sz="1400" dirty="0" smtClean="0">
                <a:latin typeface="Consolas" panose="020B0609020204030204" pitchFamily="49" charset="0"/>
              </a:rPr>
              <a:t>=</a:t>
            </a:r>
            <a:r>
              <a:rPr lang="en-US" sz="1400" dirty="0" err="1" smtClean="0">
                <a:latin typeface="Consolas" panose="020B0609020204030204" pitchFamily="49" charset="0"/>
              </a:rPr>
              <a:t>rnorm</a:t>
            </a:r>
            <a:r>
              <a:rPr lang="en-US" sz="1400" dirty="0" smtClean="0">
                <a:latin typeface="Consolas" panose="020B0609020204030204" pitchFamily="49" charset="0"/>
              </a:rPr>
              <a:t>(K</a:t>
            </a:r>
            <a:r>
              <a:rPr lang="en-US" sz="1400" dirty="0">
                <a:latin typeface="Consolas" panose="020B0609020204030204" pitchFamily="49" charset="0"/>
              </a:rPr>
              <a:t>), </a:t>
            </a:r>
            <a:r>
              <a:rPr lang="en-US" sz="1400" dirty="0" err="1">
                <a:latin typeface="Consolas" panose="020B0609020204030204" pitchFamily="49" charset="0"/>
              </a:rPr>
              <a:t>sigma.y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runif</a:t>
            </a:r>
            <a:r>
              <a:rPr lang="en-US" sz="1400" dirty="0">
                <a:latin typeface="Consolas" panose="020B0609020204030204" pitchFamily="49" charset="0"/>
              </a:rPr>
              <a:t>(1</a:t>
            </a:r>
            <a:r>
              <a:rPr lang="en-US" sz="1400" dirty="0" smtClean="0">
                <a:latin typeface="Consolas" panose="020B0609020204030204" pitchFamily="49" charset="0"/>
              </a:rPr>
              <a:t>),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</a:rPr>
              <a:t>Tau.B.raw</a:t>
            </a:r>
            <a:r>
              <a:rPr lang="en-US" sz="1400" dirty="0" smtClean="0">
                <a:latin typeface="Consolas" panose="020B0609020204030204" pitchFamily="49" charset="0"/>
              </a:rPr>
              <a:t>=</a:t>
            </a:r>
            <a:r>
              <a:rPr lang="en-US" sz="1400" dirty="0" err="1" smtClean="0">
                <a:latin typeface="Consolas" panose="020B0609020204030204" pitchFamily="49" charset="0"/>
              </a:rPr>
              <a:t>rwish</a:t>
            </a:r>
            <a:r>
              <a:rPr lang="en-US" sz="1400" dirty="0" smtClean="0">
                <a:latin typeface="Consolas" panose="020B0609020204030204" pitchFamily="49" charset="0"/>
              </a:rPr>
              <a:t>(K+1,diag(K</a:t>
            </a:r>
            <a:r>
              <a:rPr lang="en-US" sz="1400" dirty="0">
                <a:latin typeface="Consolas" panose="020B0609020204030204" pitchFamily="49" charset="0"/>
              </a:rPr>
              <a:t>)), 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  xi=</a:t>
            </a:r>
            <a:r>
              <a:rPr lang="en-US" sz="1400" dirty="0" err="1" smtClean="0">
                <a:latin typeface="Consolas" panose="020B0609020204030204" pitchFamily="49" charset="0"/>
              </a:rPr>
              <a:t>runif</a:t>
            </a:r>
            <a:r>
              <a:rPr lang="en-US" sz="1400" dirty="0" smtClean="0">
                <a:latin typeface="Consolas" panose="020B0609020204030204" pitchFamily="49" charset="0"/>
              </a:rPr>
              <a:t>(K</a:t>
            </a:r>
            <a:r>
              <a:rPr lang="en-US" sz="1400" dirty="0">
                <a:latin typeface="Consolas" panose="020B0609020204030204" pitchFamily="49" charset="0"/>
              </a:rPr>
              <a:t>), beta=</a:t>
            </a:r>
            <a:r>
              <a:rPr lang="en-US" sz="1400" dirty="0" err="1">
                <a:latin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</a:rPr>
              <a:t>(3))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bugs.parameters</a:t>
            </a:r>
            <a:r>
              <a:rPr lang="en-US" sz="1400" dirty="0">
                <a:latin typeface="Consolas" panose="020B0609020204030204" pitchFamily="49" charset="0"/>
              </a:rPr>
              <a:t> &lt;- </a:t>
            </a:r>
            <a:r>
              <a:rPr lang="en-US" sz="1400" dirty="0" smtClean="0">
                <a:latin typeface="Consolas" panose="020B0609020204030204" pitchFamily="49" charset="0"/>
              </a:rPr>
              <a:t>c("</a:t>
            </a:r>
            <a:r>
              <a:rPr lang="en-US" sz="1400" dirty="0">
                <a:latin typeface="Consolas" panose="020B0609020204030204" pitchFamily="49" charset="0"/>
              </a:rPr>
              <a:t>B", "mu", "beta", "</a:t>
            </a:r>
            <a:r>
              <a:rPr lang="en-US" sz="1400" dirty="0" err="1">
                <a:latin typeface="Consolas" panose="020B0609020204030204" pitchFamily="49" charset="0"/>
              </a:rPr>
              <a:t>sigma.y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sigma.B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rho.B</a:t>
            </a:r>
            <a:r>
              <a:rPr lang="en-US" sz="1400" dirty="0" smtClean="0">
                <a:latin typeface="Consolas" panose="020B0609020204030204" pitchFamily="49" charset="0"/>
              </a:rPr>
              <a:t>")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15099"/>
            <a:ext cx="9017479" cy="43088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/>
              <a:t>bugsMod</a:t>
            </a:r>
            <a:r>
              <a:rPr lang="en-US" sz="1100" dirty="0"/>
              <a:t> &lt;- R2WinBUGS:::bugs (</a:t>
            </a:r>
            <a:r>
              <a:rPr lang="en-US" sz="1100" dirty="0" err="1"/>
              <a:t>bugs.data</a:t>
            </a:r>
            <a:r>
              <a:rPr lang="en-US" sz="1100" dirty="0"/>
              <a:t>, </a:t>
            </a:r>
            <a:r>
              <a:rPr lang="en-US" sz="1100" dirty="0" err="1"/>
              <a:t>bugs.inits</a:t>
            </a:r>
            <a:r>
              <a:rPr lang="en-US" sz="1100" dirty="0"/>
              <a:t>, </a:t>
            </a:r>
            <a:r>
              <a:rPr lang="en-US" sz="1100" dirty="0" err="1"/>
              <a:t>bugs.parameters</a:t>
            </a:r>
            <a:r>
              <a:rPr lang="en-US" sz="1100" dirty="0"/>
              <a:t>, </a:t>
            </a:r>
            <a:r>
              <a:rPr lang="en-US" sz="1100" dirty="0" err="1" smtClean="0"/>
              <a:t>model.file,n.chains</a:t>
            </a:r>
            <a:r>
              <a:rPr lang="en-US" sz="1100" dirty="0" smtClean="0"/>
              <a:t>=3</a:t>
            </a:r>
            <a:r>
              <a:rPr lang="en-US" sz="1100" dirty="0"/>
              <a:t>, </a:t>
            </a:r>
            <a:r>
              <a:rPr lang="en-US" sz="1100" dirty="0" err="1"/>
              <a:t>n.iter</a:t>
            </a:r>
            <a:r>
              <a:rPr lang="en-US" sz="1100" dirty="0"/>
              <a:t>=2000, </a:t>
            </a:r>
            <a:r>
              <a:rPr lang="en-US" sz="1100" dirty="0" err="1"/>
              <a:t>n.thin</a:t>
            </a:r>
            <a:r>
              <a:rPr lang="en-US" sz="1100" dirty="0"/>
              <a:t>=10, #</a:t>
            </a:r>
            <a:r>
              <a:rPr lang="en-US" sz="1100" dirty="0" err="1"/>
              <a:t>n.burnin</a:t>
            </a:r>
            <a:r>
              <a:rPr lang="en-US" sz="1100" dirty="0"/>
              <a:t>=1000,</a:t>
            </a:r>
          </a:p>
          <a:p>
            <a:r>
              <a:rPr lang="en-US" sz="1100" dirty="0" err="1"/>
              <a:t>bugs.directory</a:t>
            </a:r>
            <a:r>
              <a:rPr lang="en-US" sz="1100" dirty="0"/>
              <a:t>="F:\\Program Files\\WinBUGS14", </a:t>
            </a:r>
            <a:r>
              <a:rPr lang="en-US" sz="1100" dirty="0" err="1" smtClean="0"/>
              <a:t>clearWD</a:t>
            </a:r>
            <a:r>
              <a:rPr lang="en-US" sz="1100" dirty="0" smtClean="0"/>
              <a:t>=TRUE</a:t>
            </a:r>
            <a:r>
              <a:rPr lang="en-US" sz="1100" dirty="0"/>
              <a:t>, debug=TRUE )</a:t>
            </a:r>
          </a:p>
        </p:txBody>
      </p:sp>
    </p:spTree>
    <p:extLst>
      <p:ext uri="{BB962C8B-B14F-4D97-AF65-F5344CB8AC3E}">
        <p14:creationId xmlns:p14="http://schemas.microsoft.com/office/powerpoint/2010/main" val="38134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WinBUGS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14350"/>
            <a:ext cx="8153400" cy="462915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bugsMod$summary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[!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grepl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("^B\\[",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row.names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bugsMod$summary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)),]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mean 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2.5%           25%        50%          75%        97.5%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n.eff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mu[1]        34.7888000  2.63619542   29.55408630   33.96499890   35.05500   36.1349990   38.1757471 1.232519    90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mu[2]         5.9312100  0.55340567    4.93427295    5.52424985    5.92450    6.3149991    7.0219244 1.013821   130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mu[3]         0.1170932  0.03387847    0.05346756    0.09427499    0.11895    0.1401245    0.1827151 1.006368   300</a:t>
            </a:r>
          </a:p>
          <a:p>
            <a:pPr marL="0" indent="0">
              <a:buNone/>
            </a:pPr>
            <a:r>
              <a:rPr lang="sv-SE" sz="800" dirty="0">
                <a:latin typeface="Consolas" panose="020B0609020204030204" pitchFamily="49" charset="0"/>
                <a:cs typeface="Consolas" panose="020B0609020204030204" pitchFamily="49" charset="0"/>
              </a:rPr>
              <a:t>beta[1]       3.0466125  4.11195347   -1.03070000    1.24025000    2.45350    3.9942500   12.1322500 1.233420    73</a:t>
            </a:r>
          </a:p>
          <a:p>
            <a:pPr marL="0" indent="0">
              <a:buNone/>
            </a:pPr>
            <a:r>
              <a:rPr lang="sv-SE" sz="800" dirty="0">
                <a:latin typeface="Consolas" panose="020B0609020204030204" pitchFamily="49" charset="0"/>
                <a:cs typeface="Consolas" panose="020B0609020204030204" pitchFamily="49" charset="0"/>
              </a:rPr>
              <a:t>beta[2]       4.1255903  4.67322899   -0.04247700    1.99250000    3.44450    5.0857500   12.5910000 1.232081   120</a:t>
            </a:r>
          </a:p>
          <a:p>
            <a:pPr marL="0" indent="0">
              <a:buNone/>
            </a:pPr>
            <a:r>
              <a:rPr lang="sv-SE" sz="800" dirty="0">
                <a:latin typeface="Consolas" panose="020B0609020204030204" pitchFamily="49" charset="0"/>
                <a:cs typeface="Consolas" panose="020B0609020204030204" pitchFamily="49" charset="0"/>
              </a:rPr>
              <a:t>beta[3]       5.6563383  3.55086906    0.39663750    3.93650000    5.44800    6.8557500   12.1310000 1.176267   300</a:t>
            </a:r>
          </a:p>
          <a:p>
            <a:pPr marL="0" indent="0">
              <a:buNone/>
            </a:pPr>
            <a:r>
              <a:rPr lang="da-DK" sz="800" dirty="0">
                <a:latin typeface="Consolas" panose="020B0609020204030204" pitchFamily="49" charset="0"/>
                <a:cs typeface="Consolas" panose="020B0609020204030204" pitchFamily="49" charset="0"/>
              </a:rPr>
              <a:t>sigma.y       6.6822533  0.21928991    6.25432402    6.53349856    6.69550    6.8352500    7.0731989 1.009611   180</a:t>
            </a:r>
          </a:p>
          <a:p>
            <a:pPr marL="0" indent="0">
              <a:buNone/>
            </a:pPr>
            <a:r>
              <a:rPr lang="da-DK" sz="800" dirty="0">
                <a:latin typeface="Consolas" panose="020B0609020204030204" pitchFamily="49" charset="0"/>
                <a:cs typeface="Consolas" panose="020B0609020204030204" pitchFamily="49" charset="0"/>
              </a:rPr>
              <a:t>sigma.B[1]    6.8031400  1.59958897    4.78300732    5.91849994    6.63600    7.3562497   10.7334123 1.200988    17</a:t>
            </a:r>
          </a:p>
          <a:p>
            <a:pPr marL="0" indent="0">
              <a:buNone/>
            </a:pPr>
            <a:r>
              <a:rPr lang="da-DK" sz="800" dirty="0">
                <a:latin typeface="Consolas" panose="020B0609020204030204" pitchFamily="49" charset="0"/>
                <a:cs typeface="Consolas" panose="020B0609020204030204" pitchFamily="49" charset="0"/>
              </a:rPr>
              <a:t>sigma.B[2]    3.4715533  0.34714864    2.83274560    3.21224974    3.44800    3.7060000    4.2070000 1.004215   260</a:t>
            </a:r>
          </a:p>
          <a:p>
            <a:pPr marL="0" indent="0">
              <a:buNone/>
            </a:pPr>
            <a:r>
              <a:rPr lang="da-DK" sz="800" dirty="0">
                <a:latin typeface="Consolas" panose="020B0609020204030204" pitchFamily="49" charset="0"/>
                <a:cs typeface="Consolas" panose="020B0609020204030204" pitchFamily="49" charset="0"/>
              </a:rPr>
              <a:t>sigma.B[3]    0.2243653  0.02367226    0.18379497    0.20857489    0.22220    0.2381500    0.2793959 1.004949   300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[1,1]    1.0000000  0.00000000    1.00000000    1.00000000    1.00000    1.0000000    1.0000000 1.000000     1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[1,2]   -0.8113147  0.10318901   -0.94616000   -0.88775000   -0.82275   -0.7583750   -0.5609825 1.746399     6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[1,3]    0.2960798  0.17634359   -0.05806150    0.18640000    0.31335    0.4164000    0.5962300 1.037619    59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[2,1]   -0.8113147  0.10318901   -0.94616000   -0.88775000   -0.82275   -0.7583750   -0.5609825 1.746399     6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[2,2]    1.0000000  0.00000000    1.00000000    1.00000000    1.00000    1.0000000    1.0000000 1.000000     1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[2,3]   -0.5923480  0.10052565   -0.76591000   -0.66230000   -0.59870   -0.5385250   -0.3749425 1.011282   250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[3,1]    0.2960798  0.17634359   -0.05806150    0.18640000    0.31335    0.4164000    0.5962300 1.037619    59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[3,2]   -0.5923480  0.10052565   -0.76591000   -0.66230000   -0.59870   -0.5385250   -0.3749425 1.011282   250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rho.B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[3,3]    1.0000000  0.00000000    1.00000000    1.00000000    1.00000    1.0000000    1.0000000 1.000000     1</a:t>
            </a:r>
          </a:p>
          <a:p>
            <a:pPr marL="0" indent="0">
              <a:buNone/>
            </a:pPr>
            <a:r>
              <a:rPr lang="fr-FR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fr-FR" sz="800" dirty="0">
                <a:latin typeface="Consolas" panose="020B0609020204030204" pitchFamily="49" charset="0"/>
                <a:cs typeface="Consolas" panose="020B0609020204030204" pitchFamily="49" charset="0"/>
              </a:rPr>
              <a:t>   3832.3566667 17.44449743 3801.00000000 3821.00000000 3831.00000 3844.0000000 3868.5249678 1.051326    40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Mplus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333768"/>
            <a:ext cx="4114800" cy="32316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OUTPUT </a:t>
            </a:r>
            <a:r>
              <a:rPr lang="en-US" sz="1200" dirty="0"/>
              <a:t>= "</a:t>
            </a:r>
            <a:r>
              <a:rPr lang="en-US" sz="1200" dirty="0" err="1"/>
              <a:t>sampstat</a:t>
            </a:r>
            <a:r>
              <a:rPr lang="en-US" sz="1200" dirty="0"/>
              <a:t>; tech1; TECH8;",</a:t>
            </a:r>
          </a:p>
          <a:p>
            <a:r>
              <a:rPr lang="en-US" sz="1200" dirty="0"/>
              <a:t>PLOT = "TYPE = PLOT2;",</a:t>
            </a:r>
          </a:p>
          <a:p>
            <a:r>
              <a:rPr lang="en-US" sz="1200" dirty="0" err="1"/>
              <a:t>rdata</a:t>
            </a:r>
            <a:r>
              <a:rPr lang="en-US" sz="1200" dirty="0"/>
              <a:t>=</a:t>
            </a:r>
            <a:r>
              <a:rPr lang="en-US" sz="1200" dirty="0" err="1"/>
              <a:t>mpDat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usevariables</a:t>
            </a:r>
            <a:r>
              <a:rPr lang="en-US" sz="1200" dirty="0"/>
              <a:t> = c("county","Diet2","Diet3","Diet4","time","time2","weight"))</a:t>
            </a:r>
          </a:p>
          <a:p>
            <a:endParaRPr lang="en-US" sz="1200" dirty="0" smtClean="0"/>
          </a:p>
          <a:p>
            <a:r>
              <a:rPr lang="en-US" sz="1200" dirty="0" smtClean="0"/>
              <a:t>base </a:t>
            </a:r>
            <a:r>
              <a:rPr lang="en-US" sz="1200" dirty="0"/>
              <a:t>&lt;- </a:t>
            </a:r>
            <a:r>
              <a:rPr lang="en-US" sz="1200" dirty="0" err="1"/>
              <a:t>tempdir</a:t>
            </a:r>
            <a:r>
              <a:rPr lang="en-US" sz="1200" dirty="0"/>
              <a:t>()</a:t>
            </a:r>
          </a:p>
          <a:p>
            <a:r>
              <a:rPr lang="en-US" sz="1200" dirty="0"/>
              <a:t>#cat(base,"\n") </a:t>
            </a:r>
          </a:p>
          <a:p>
            <a:r>
              <a:rPr lang="en-US" sz="1200" dirty="0" err="1"/>
              <a:t>mpInput</a:t>
            </a:r>
            <a:r>
              <a:rPr lang="en-US" sz="1200" dirty="0"/>
              <a:t> &lt;- paste0(</a:t>
            </a:r>
            <a:r>
              <a:rPr lang="en-US" sz="1200" dirty="0" err="1"/>
              <a:t>modelStem</a:t>
            </a:r>
            <a:r>
              <a:rPr lang="en-US" sz="1200" dirty="0"/>
              <a:t>,".</a:t>
            </a:r>
            <a:r>
              <a:rPr lang="en-US" sz="1200" dirty="0" err="1"/>
              <a:t>inp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mpData</a:t>
            </a:r>
            <a:r>
              <a:rPr lang="en-US" sz="1200" dirty="0"/>
              <a:t> &lt;- "</a:t>
            </a:r>
            <a:r>
              <a:rPr lang="en-US" sz="1200" dirty="0" err="1"/>
              <a:t>chkwgtDat</a:t>
            </a:r>
            <a:r>
              <a:rPr lang="en-US" sz="1200" dirty="0"/>
              <a:t>"</a:t>
            </a:r>
          </a:p>
          <a:p>
            <a:r>
              <a:rPr lang="en-US" sz="1200" dirty="0"/>
              <a:t>cd(</a:t>
            </a:r>
            <a:r>
              <a:rPr lang="en-US" sz="1200" dirty="0" err="1"/>
              <a:t>base,pre</a:t>
            </a:r>
            <a:r>
              <a:rPr lang="en-US" sz="1200" dirty="0"/>
              <a:t>="</a:t>
            </a:r>
            <a:r>
              <a:rPr lang="en-US" sz="1200" dirty="0" err="1"/>
              <a:t>chickwgt</a:t>
            </a:r>
            <a:r>
              <a:rPr lang="en-US" sz="1200" dirty="0"/>
              <a:t>",</a:t>
            </a:r>
            <a:r>
              <a:rPr lang="en-US" sz="1200" dirty="0" err="1"/>
              <a:t>num</a:t>
            </a:r>
            <a:r>
              <a:rPr lang="en-US" sz="1200" dirty="0"/>
              <a:t>="Q")</a:t>
            </a:r>
          </a:p>
          <a:p>
            <a:r>
              <a:rPr lang="en-US" sz="1200" dirty="0" err="1"/>
              <a:t>mpModel</a:t>
            </a:r>
            <a:r>
              <a:rPr lang="en-US" sz="1200" dirty="0"/>
              <a:t> &lt;- </a:t>
            </a:r>
            <a:r>
              <a:rPr lang="en-US" sz="1200" dirty="0" err="1"/>
              <a:t>mplusModeler</a:t>
            </a:r>
            <a:r>
              <a:rPr lang="en-US" sz="1200" dirty="0"/>
              <a:t>(mpFiles1,dataout=</a:t>
            </a:r>
            <a:r>
              <a:rPr lang="en-US" sz="1200" dirty="0" err="1"/>
              <a:t>mpData,modelout</a:t>
            </a:r>
            <a:r>
              <a:rPr lang="en-US" sz="1200" dirty="0"/>
              <a:t>=</a:t>
            </a:r>
            <a:r>
              <a:rPr lang="en-US" sz="1200" dirty="0" err="1"/>
              <a:t>mpInput,run</a:t>
            </a:r>
            <a:r>
              <a:rPr lang="en-US" sz="1200" dirty="0"/>
              <a:t>=1)</a:t>
            </a:r>
          </a:p>
          <a:p>
            <a:r>
              <a:rPr lang="en-US" sz="1200" dirty="0" err="1"/>
              <a:t>mpModel$results$summaries</a:t>
            </a:r>
            <a:endParaRPr lang="en-US" sz="1200" dirty="0"/>
          </a:p>
          <a:p>
            <a:r>
              <a:rPr lang="en-US" sz="1200" dirty="0" err="1"/>
              <a:t>mpModel$results$parameters$unstandardized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1340234"/>
            <a:ext cx="4419600" cy="39703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require(</a:t>
            </a:r>
            <a:r>
              <a:rPr lang="en-US" sz="1200" dirty="0" err="1"/>
              <a:t>MplusAutomation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mpDat</a:t>
            </a:r>
            <a:r>
              <a:rPr lang="en-US" sz="1200" dirty="0"/>
              <a:t> &lt;- 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cbind</a:t>
            </a:r>
            <a:r>
              <a:rPr lang="en-US" sz="1200" dirty="0"/>
              <a:t>(</a:t>
            </a:r>
            <a:r>
              <a:rPr lang="en-US" sz="1200" dirty="0" err="1"/>
              <a:t>county,dsgnMat</a:t>
            </a:r>
            <a:r>
              <a:rPr lang="en-US" sz="1200" dirty="0"/>
              <a:t>[,-1],y))</a:t>
            </a:r>
          </a:p>
          <a:p>
            <a:r>
              <a:rPr lang="en-US" sz="1200" dirty="0"/>
              <a:t>head(</a:t>
            </a:r>
            <a:r>
              <a:rPr lang="en-US" sz="1200" dirty="0" err="1"/>
              <a:t>dsgnMat</a:t>
            </a:r>
            <a:r>
              <a:rPr lang="en-US" sz="1200" dirty="0"/>
              <a:t>[,-1])</a:t>
            </a:r>
          </a:p>
          <a:p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mpDat</a:t>
            </a:r>
            <a:r>
              <a:rPr lang="en-US" sz="1200" dirty="0" smtClean="0"/>
              <a:t>) &lt;- c(</a:t>
            </a:r>
            <a:r>
              <a:rPr lang="en-US" sz="1200" dirty="0" err="1" smtClean="0"/>
              <a:t>colnames</a:t>
            </a:r>
            <a:r>
              <a:rPr lang="en-US" sz="1200" dirty="0" smtClean="0"/>
              <a:t>(</a:t>
            </a:r>
            <a:r>
              <a:rPr lang="en-US" sz="1200" dirty="0" err="1" smtClean="0"/>
              <a:t>mpDat</a:t>
            </a:r>
            <a:r>
              <a:rPr lang="en-US" sz="1200" dirty="0"/>
              <a:t>)[1:4],"time","time2","weight")</a:t>
            </a:r>
          </a:p>
          <a:p>
            <a:endParaRPr lang="en-US" sz="1200" dirty="0"/>
          </a:p>
          <a:p>
            <a:r>
              <a:rPr lang="en-US" sz="1200" dirty="0" err="1"/>
              <a:t>modelStem</a:t>
            </a:r>
            <a:r>
              <a:rPr lang="en-US" sz="1200" dirty="0"/>
              <a:t> &lt;- "</a:t>
            </a:r>
            <a:r>
              <a:rPr lang="en-US" sz="1200" dirty="0" err="1"/>
              <a:t>mpQuad</a:t>
            </a:r>
            <a:r>
              <a:rPr lang="en-US" sz="1200" dirty="0"/>
              <a:t>"</a:t>
            </a:r>
          </a:p>
          <a:p>
            <a:r>
              <a:rPr lang="en-US" sz="1200" dirty="0"/>
              <a:t>mpFiles1 &lt;- </a:t>
            </a:r>
            <a:r>
              <a:rPr lang="en-US" sz="1200" dirty="0" err="1"/>
              <a:t>mplusObject</a:t>
            </a:r>
            <a:r>
              <a:rPr lang="en-US" sz="1200" dirty="0"/>
              <a:t>(</a:t>
            </a:r>
          </a:p>
          <a:p>
            <a:r>
              <a:rPr lang="en-US" sz="1200" dirty="0"/>
              <a:t>TITLE  = "</a:t>
            </a:r>
            <a:r>
              <a:rPr lang="en-US" sz="1200" dirty="0" err="1"/>
              <a:t>ChickWeight</a:t>
            </a:r>
            <a:r>
              <a:rPr lang="en-US" sz="1200" dirty="0"/>
              <a:t> Quadratic Random Effect;",</a:t>
            </a:r>
          </a:p>
          <a:p>
            <a:r>
              <a:rPr lang="en-US" sz="1200" dirty="0"/>
              <a:t>VARIABLE = "CLUSTER = county;</a:t>
            </a:r>
          </a:p>
          <a:p>
            <a:r>
              <a:rPr lang="en-US" sz="1200" dirty="0"/>
              <a:t>WITHIN = Diet2 Diet3 Diet4 time time2;",</a:t>
            </a:r>
          </a:p>
          <a:p>
            <a:r>
              <a:rPr lang="en-US" sz="1200" dirty="0"/>
              <a:t>ANALYSIS = "Type = </a:t>
            </a:r>
            <a:r>
              <a:rPr lang="en-US" sz="1200" dirty="0" err="1"/>
              <a:t>twolevel</a:t>
            </a:r>
            <a:r>
              <a:rPr lang="en-US" sz="1200" dirty="0"/>
              <a:t> random; Estimator = Bayes;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= 4; </a:t>
            </a:r>
            <a:r>
              <a:rPr lang="en-US" sz="1200" dirty="0" err="1"/>
              <a:t>fbiter</a:t>
            </a:r>
            <a:r>
              <a:rPr lang="en-US" sz="1200" dirty="0"/>
              <a:t> = 13000; thin = 10;",</a:t>
            </a:r>
          </a:p>
          <a:p>
            <a:r>
              <a:rPr lang="en-US" sz="1200" dirty="0"/>
              <a:t>MODEL = "%WITHIN%</a:t>
            </a:r>
          </a:p>
          <a:p>
            <a:r>
              <a:rPr lang="en-US" sz="1200" dirty="0"/>
              <a:t>s1 | weight on time;</a:t>
            </a:r>
          </a:p>
          <a:p>
            <a:r>
              <a:rPr lang="en-US" sz="1200" dirty="0"/>
              <a:t>s2 | weight on time2;</a:t>
            </a:r>
          </a:p>
          <a:p>
            <a:r>
              <a:rPr lang="nl-NL" sz="1200" dirty="0"/>
              <a:t>weight on Diet2 Diet3 Diet4</a:t>
            </a:r>
            <a:r>
              <a:rPr lang="nl-NL" sz="1200" dirty="0" smtClean="0"/>
              <a:t>;</a:t>
            </a:r>
          </a:p>
          <a:p>
            <a:r>
              <a:rPr lang="en-US" sz="1200" dirty="0"/>
              <a:t>%BETWEEN%</a:t>
            </a:r>
          </a:p>
          <a:p>
            <a:r>
              <a:rPr lang="en-US" sz="1200" dirty="0"/>
              <a:t>weight with s1 s2;</a:t>
            </a:r>
          </a:p>
          <a:p>
            <a:r>
              <a:rPr lang="en-US" sz="1200" dirty="0"/>
              <a:t>s1 with s2;",</a:t>
            </a:r>
          </a:p>
          <a:p>
            <a:endParaRPr lang="nl-NL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32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Brief intro to generalized linear mixed models (GLMM)</a:t>
            </a:r>
          </a:p>
          <a:p>
            <a:r>
              <a:rPr lang="en-US" dirty="0" smtClean="0"/>
              <a:t>Even briefer intro to Bayesian estimation of random effect models</a:t>
            </a:r>
          </a:p>
          <a:p>
            <a:r>
              <a:rPr lang="en-US" dirty="0" smtClean="0"/>
              <a:t>Intro to the </a:t>
            </a:r>
            <a:r>
              <a:rPr lang="en-US" dirty="0" err="1" smtClean="0"/>
              <a:t>MCMCglmm</a:t>
            </a:r>
            <a:r>
              <a:rPr lang="en-US" dirty="0" smtClean="0"/>
              <a:t> package in R</a:t>
            </a:r>
          </a:p>
          <a:p>
            <a:r>
              <a:rPr lang="en-US" dirty="0" smtClean="0"/>
              <a:t>Comparison of </a:t>
            </a:r>
            <a:r>
              <a:rPr lang="en-US" dirty="0" err="1" smtClean="0"/>
              <a:t>MCMCglmm</a:t>
            </a:r>
            <a:r>
              <a:rPr lang="en-US" dirty="0" smtClean="0"/>
              <a:t> and </a:t>
            </a:r>
            <a:r>
              <a:rPr lang="en-US" dirty="0" err="1" smtClean="0"/>
              <a:t>WinBUGS</a:t>
            </a:r>
            <a:r>
              <a:rPr lang="en-US" dirty="0" smtClean="0"/>
              <a:t>/</a:t>
            </a:r>
            <a:r>
              <a:rPr lang="en-US" dirty="0" err="1" smtClean="0"/>
              <a:t>OpenBUGS</a:t>
            </a:r>
            <a:r>
              <a:rPr lang="en-US" dirty="0" smtClean="0"/>
              <a:t>, </a:t>
            </a:r>
            <a:r>
              <a:rPr lang="en-US" dirty="0" err="1" smtClean="0"/>
              <a:t>Mplus</a:t>
            </a:r>
            <a:r>
              <a:rPr lang="en-US" dirty="0" smtClean="0"/>
              <a:t>, and </a:t>
            </a:r>
            <a:r>
              <a:rPr lang="en-US" dirty="0"/>
              <a:t>SAS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mcmc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Mplus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Mplus.version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Title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Estimator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Observations Parameters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DIC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Filename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7.3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ChickWeight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Quadratic Random Effect;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twolevel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random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INDIVIDUAL      BAYES             578              13  3925.949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105.498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mpQuad.out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paramHeader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posterior_sd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pval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lower_2.5ci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upper_2.5ci   sig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BetweenWithin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         WEIGHT.ON  DIET2   2.501           1.485     0.048      -0.468            5.407 FALSE        Within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WEIGHT.ON  DIET3   3.618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1.640     0.014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0.372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6.809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          WEIGHT.ON  DIET4   5.466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1.575     0.000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2.394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8.544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Residual WEIGHT 43.542           2.862     0.000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38.394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49.647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        WEIGHT.WITH     S1 -24.181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7.313     0.000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-42.050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14.033  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6         WEIGHT.WITH     S2   0.579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0.372     0.029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-0.018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1.443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FALSE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S1.WITH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S2  -0.576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0.199     0.000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-1.058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-0.291  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Means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WEIGHT  35.165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1.399      0.000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32.362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37.906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Means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S1   5.895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0.581      0.000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4.756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7.036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Means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S2   0.118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0.037      0.001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0.045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0.190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Variances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WEIGHT  44.484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15.677      0.000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22.926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83.258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Variances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S1  14.789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3.781      0.000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9.637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24.082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13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Variances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S2   0.061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0.015      0.000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0.040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0.098  TRUE       Between</a:t>
            </a:r>
          </a:p>
        </p:txBody>
      </p:sp>
    </p:spTree>
    <p:extLst>
      <p:ext uri="{BB962C8B-B14F-4D97-AF65-F5344CB8AC3E}">
        <p14:creationId xmlns:p14="http://schemas.microsoft.com/office/powerpoint/2010/main" val="23882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3962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Mplus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514350"/>
            <a:ext cx="8686800" cy="4572000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Mplus.version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Title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AnalysisType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Estimator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 Parameters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DIC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7.3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Quadratic Random Effect;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twolevel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INDIVIDUAL      BAYES             578              13  3925.949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105.498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mpQuad.out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paramHeader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posterior_sd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lower_2.5ci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upper_2.5ci   sig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BetweenWithin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 WEIGHT.ON  DIET2   2.501           1.485     0.048      -0.468            5.407 FALSE        Within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WEIGHT.ON  DIET3   3.618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1.640     0.014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0.372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6.809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WEIGHT.ON  DIET4   5.466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1.575     0.000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2.394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8.544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Residual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 43.542           2.862     0.000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38.394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49.647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 Within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WEIGHT.WITH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S1 -24.181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7.313     0.000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-42.050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14.033  TRUE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      WEIGHT.WITH     S2   0.579           0.372     0.029      -0.018           1.443 FALSE       Between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S1.WITH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 -0.576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0.199     0.000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-1.058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-0.291  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Means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  35.165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1.399      0.000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32.362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37.906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Means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  5.895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0.581      0.000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4.756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7.036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Means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  0.118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0.037      0.001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0.045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0.190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Variances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  44.484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15.677      0.000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22.926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83.258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Variances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 14.789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3.781      0.000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9.637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24.082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       Between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Variances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  0.061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0.015      0.000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0.040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0.098  TRUE       Between</a:t>
            </a:r>
          </a:p>
        </p:txBody>
      </p:sp>
    </p:spTree>
    <p:extLst>
      <p:ext uri="{BB962C8B-B14F-4D97-AF65-F5344CB8AC3E}">
        <p14:creationId xmlns:p14="http://schemas.microsoft.com/office/powerpoint/2010/main" val="33959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mcmc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352550"/>
            <a:ext cx="373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parms</a:t>
            </a:r>
            <a:r>
              <a:rPr lang="en-US" sz="1200" dirty="0"/>
              <a:t> </a:t>
            </a:r>
            <a:r>
              <a:rPr lang="en-US" sz="1200" dirty="0" err="1"/>
              <a:t>theta_c</a:t>
            </a:r>
            <a:r>
              <a:rPr lang="en-US" sz="1200" dirty="0"/>
              <a:t> {36 5.9 .12} </a:t>
            </a:r>
            <a:r>
              <a:rPr lang="en-US" sz="1200" dirty="0" err="1"/>
              <a:t>Sig_c</a:t>
            </a:r>
            <a:r>
              <a:rPr lang="en-US" sz="1200" dirty="0"/>
              <a:t> {30 0 0 0 15 0 0 0 0.10} </a:t>
            </a:r>
            <a:r>
              <a:rPr lang="en-US" sz="1200" dirty="0" err="1"/>
              <a:t>var_y</a:t>
            </a:r>
            <a:r>
              <a:rPr lang="en-US" sz="1200" dirty="0"/>
              <a:t> { 44 };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parms</a:t>
            </a:r>
            <a:r>
              <a:rPr lang="en-US" sz="1200" dirty="0"/>
              <a:t> d2 d3 d4; 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theta_c</a:t>
            </a:r>
            <a:r>
              <a:rPr lang="en-US" sz="1200" dirty="0"/>
              <a:t> ~ </a:t>
            </a:r>
            <a:r>
              <a:rPr lang="en-US" sz="1200" dirty="0" err="1"/>
              <a:t>mvn</a:t>
            </a:r>
            <a:r>
              <a:rPr lang="en-US" sz="1200" dirty="0"/>
              <a:t>(mu0, Sig0);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Sig_c</a:t>
            </a:r>
            <a:r>
              <a:rPr lang="en-US" sz="1200" dirty="0"/>
              <a:t> ~ </a:t>
            </a:r>
            <a:r>
              <a:rPr lang="en-US" sz="1200" dirty="0" err="1"/>
              <a:t>iwish</a:t>
            </a:r>
            <a:r>
              <a:rPr lang="en-US" sz="1200" dirty="0"/>
              <a:t>(3, S);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var_y</a:t>
            </a:r>
            <a:r>
              <a:rPr lang="en-US" sz="1200" dirty="0"/>
              <a:t> ~ </a:t>
            </a:r>
            <a:r>
              <a:rPr lang="en-US" sz="1200" dirty="0" err="1"/>
              <a:t>igamma</a:t>
            </a:r>
            <a:r>
              <a:rPr lang="en-US" sz="1200" dirty="0"/>
              <a:t>(0.001, scale=0.001);</a:t>
            </a:r>
          </a:p>
          <a:p>
            <a:r>
              <a:rPr lang="en-US" sz="1200" dirty="0"/>
              <a:t>   prior d2 d3 d4 ~ normal(mean = 0, </a:t>
            </a:r>
            <a:r>
              <a:rPr lang="en-US" sz="1200" dirty="0" err="1"/>
              <a:t>var</a:t>
            </a:r>
            <a:r>
              <a:rPr lang="en-US" sz="1200" dirty="0"/>
              <a:t> = 1e6);</a:t>
            </a:r>
          </a:p>
          <a:p>
            <a:r>
              <a:rPr lang="en-US" sz="1200" dirty="0"/>
              <a:t>   random theta ~ </a:t>
            </a:r>
            <a:r>
              <a:rPr lang="en-US" sz="1200" dirty="0" err="1"/>
              <a:t>mvn</a:t>
            </a:r>
            <a:r>
              <a:rPr lang="en-US" sz="1200" dirty="0"/>
              <a:t>(</a:t>
            </a:r>
            <a:r>
              <a:rPr lang="en-US" sz="1200" dirty="0" err="1"/>
              <a:t>theta_c</a:t>
            </a:r>
            <a:r>
              <a:rPr lang="en-US" sz="1200" dirty="0"/>
              <a:t>, </a:t>
            </a:r>
            <a:r>
              <a:rPr lang="en-US" sz="1200" dirty="0" err="1"/>
              <a:t>Sig_c</a:t>
            </a:r>
            <a:r>
              <a:rPr lang="en-US" sz="1200" dirty="0"/>
              <a:t>) subject=county;*monitor=(alpha_9 alpha_25 );</a:t>
            </a:r>
          </a:p>
          <a:p>
            <a:r>
              <a:rPr lang="en-US" sz="1200" dirty="0"/>
              <a:t>   mu = alpha + d2 * diet2 + d3 * diet3 + d4 * diet4 + beta1 * time + beta2 * time2;</a:t>
            </a:r>
          </a:p>
          <a:p>
            <a:r>
              <a:rPr lang="en-US" sz="1200" dirty="0"/>
              <a:t>   model weight ~ normal(mu, </a:t>
            </a:r>
            <a:r>
              <a:rPr lang="en-US" sz="1200" dirty="0" err="1"/>
              <a:t>var</a:t>
            </a:r>
            <a:r>
              <a:rPr lang="en-US" sz="1200" dirty="0"/>
              <a:t>=</a:t>
            </a:r>
            <a:r>
              <a:rPr lang="en-US" sz="1200" dirty="0" err="1"/>
              <a:t>var_y</a:t>
            </a:r>
            <a:r>
              <a:rPr lang="en-US" sz="1200" dirty="0"/>
              <a:t>);</a:t>
            </a:r>
          </a:p>
          <a:p>
            <a:r>
              <a:rPr lang="en-US" sz="1200" dirty="0"/>
              <a:t>run;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28750"/>
            <a:ext cx="381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proc</a:t>
            </a:r>
            <a:r>
              <a:rPr lang="en-US" sz="1200" dirty="0"/>
              <a:t> </a:t>
            </a:r>
            <a:r>
              <a:rPr lang="en-US" sz="1200" dirty="0" err="1"/>
              <a:t>mcmc</a:t>
            </a:r>
            <a:r>
              <a:rPr lang="en-US" sz="1200" dirty="0"/>
              <a:t> data=</a:t>
            </a:r>
            <a:r>
              <a:rPr lang="en-US" sz="1200" dirty="0" err="1"/>
              <a:t>chkwgt</a:t>
            </a:r>
            <a:r>
              <a:rPr lang="en-US" sz="1200" dirty="0"/>
              <a:t> </a:t>
            </a:r>
            <a:r>
              <a:rPr lang="en-US" sz="1200" dirty="0" err="1"/>
              <a:t>nmc</a:t>
            </a:r>
            <a:r>
              <a:rPr lang="en-US" sz="1200" dirty="0"/>
              <a:t>=10000 thin=10 outpost=</a:t>
            </a:r>
            <a:r>
              <a:rPr lang="en-US" sz="1200" dirty="0" err="1"/>
              <a:t>postout</a:t>
            </a:r>
            <a:endParaRPr lang="en-US" sz="1200" dirty="0"/>
          </a:p>
          <a:p>
            <a:r>
              <a:rPr lang="en-US" sz="1200" dirty="0"/>
              <a:t>   seed=17 </a:t>
            </a:r>
            <a:r>
              <a:rPr lang="en-US" sz="1200" dirty="0" err="1"/>
              <a:t>init</a:t>
            </a:r>
            <a:r>
              <a:rPr lang="en-US" sz="1200" dirty="0"/>
              <a:t>=random;</a:t>
            </a:r>
          </a:p>
          <a:p>
            <a:r>
              <a:rPr lang="en-US" sz="1200" dirty="0"/>
              <a:t>   *</a:t>
            </a:r>
            <a:r>
              <a:rPr lang="en-US" sz="1200" dirty="0" err="1"/>
              <a:t>ods</a:t>
            </a:r>
            <a:r>
              <a:rPr lang="en-US" sz="1200" dirty="0"/>
              <a:t> select Parameters </a:t>
            </a:r>
            <a:r>
              <a:rPr lang="en-US" sz="1200" dirty="0" err="1"/>
              <a:t>REParameters</a:t>
            </a:r>
            <a:r>
              <a:rPr lang="en-US" sz="1200" dirty="0"/>
              <a:t> </a:t>
            </a:r>
            <a:r>
              <a:rPr lang="en-US" sz="1200" dirty="0" err="1"/>
              <a:t>PostSummaries</a:t>
            </a:r>
            <a:r>
              <a:rPr lang="en-US" sz="1200" dirty="0"/>
              <a:t>;</a:t>
            </a:r>
          </a:p>
          <a:p>
            <a:r>
              <a:rPr lang="sv-SE" sz="1200" dirty="0"/>
              <a:t>   array theta[3] alpha beta1 beta2;</a:t>
            </a:r>
          </a:p>
          <a:p>
            <a:r>
              <a:rPr lang="en-US" sz="1200" dirty="0"/>
              <a:t>   array </a:t>
            </a:r>
            <a:r>
              <a:rPr lang="en-US" sz="1200" dirty="0" err="1"/>
              <a:t>theta_c</a:t>
            </a:r>
            <a:r>
              <a:rPr lang="en-US" sz="1200" dirty="0"/>
              <a:t>[3];</a:t>
            </a:r>
          </a:p>
          <a:p>
            <a:r>
              <a:rPr lang="en-US" sz="1200" dirty="0"/>
              <a:t>   array </a:t>
            </a:r>
            <a:r>
              <a:rPr lang="en-US" sz="1200" dirty="0" err="1"/>
              <a:t>Sig_c</a:t>
            </a:r>
            <a:r>
              <a:rPr lang="en-US" sz="1200" dirty="0"/>
              <a:t>[3,3];</a:t>
            </a:r>
          </a:p>
          <a:p>
            <a:r>
              <a:rPr lang="en-US" sz="1200" dirty="0"/>
              <a:t>   array mu0[3] (0 0 0);</a:t>
            </a:r>
          </a:p>
          <a:p>
            <a:r>
              <a:rPr lang="da-DK" sz="1200" dirty="0"/>
              <a:t>   array Sig0[3,3] (1000 0 0 </a:t>
            </a:r>
          </a:p>
          <a:p>
            <a:r>
              <a:rPr lang="en-US" sz="1200" dirty="0"/>
              <a:t>	0 1000 0 </a:t>
            </a:r>
          </a:p>
          <a:p>
            <a:r>
              <a:rPr lang="en-US" sz="1200" dirty="0"/>
              <a:t>	0 0 1000);</a:t>
            </a:r>
          </a:p>
          <a:p>
            <a:r>
              <a:rPr lang="en-US" sz="1200" dirty="0"/>
              <a:t>   array S[3,3] (1 0 0 </a:t>
            </a:r>
          </a:p>
          <a:p>
            <a:r>
              <a:rPr lang="en-US" sz="1200" dirty="0"/>
              <a:t>	0 1 0 </a:t>
            </a:r>
          </a:p>
          <a:p>
            <a:r>
              <a:rPr lang="en-US" sz="1200" dirty="0"/>
              <a:t>	0 0 1);</a:t>
            </a:r>
          </a:p>
        </p:txBody>
      </p:sp>
    </p:spTree>
    <p:extLst>
      <p:ext uri="{BB962C8B-B14F-4D97-AF65-F5344CB8AC3E}">
        <p14:creationId xmlns:p14="http://schemas.microsoft.com/office/powerpoint/2010/main" val="3182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4724400" cy="3276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Posterior Summaries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Standard               Percentiles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          N        Mean    Deviation         25%         50%         75%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theta_c1         1000     36.2189       1.0712     35.4513     36.2101     36.9453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theta_c2         1000      5.9098       0.5058      5.5666      5.9097      6.2500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theta_c3         1000      0.1141       0.0390      0.0868      0.1143      0.1397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Sig_c1           1000     22.8357       8.4000     16.4569     21.6119     27.7463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Sig_c2           1000    -15.9086       4.5804    -18.5958    -15.3239    -12.4258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Sig_c3           1000      0.6524       0.2557      0.4721      0.6286      0.8105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Sig_c4           1000    -15.9086       4.5804    -18.5958    -15.3239    -12.4258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Sig_c5           1000     11.7026       2.6942      9.7744     11.3285     13.0261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Sig_c6           1000     -0.4965       0.1676     -0.5916     -0.4830     -0.3784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Sig_c7           1000      0.6524       0.2557      0.4721      0.6286      0.8105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Sig_c8           1000     -0.4965       0.1676     -0.5916     -0.4830     -0.3784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Sig_c9           1000      0.0755       0.0164      0.0638      0.0731      0.0852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1000     44.1617       3.0411     41.9688     43.9400     46.2062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              1000      1.4699       1.3118      0.5995      1.5305      2.4082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               1000      1.4207       1.4776      0.3806      1.4395      2.4819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               1000      3.2638       1.5504      2.2698      3.1260      4.2531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428750"/>
            <a:ext cx="441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Posterior Intervals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   Alpha     Equal-Tail Interval        HPD Interval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theta_c1     0.050     34.3190     38.3687     34.3133     38.3615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theta_c2     0.050      4.9527      6.8830      4.9186      6.8195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theta_c3     0.050      0.0368      0.1901      0.0348      0.1863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Sig_c1       0.050      9.9307     41.9441      8.6948     39.4294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Sig_c2       0.050    -26.6860     -8.7971    -25.0472     -8.0377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Sig_c3       0.050      0.2342      1.2554      0.1791      1.1490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Sig_c4       0.050    -26.6860     -8.7971    -25.0472     -8.0377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Sig_c5       0.050      7.5476     18.2496      7.0956     17.3317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Sig_c6       0.050     -0.8862     -0.2171     -0.8644     -0.2102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Sig_c7       0.050      0.2342      1.2554      0.1791      1.1490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Sig_c8       0.050     -0.8862     -0.2171     -0.8644     -0.2102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Sig_c9       0.050      0.0492      0.1126      0.0480      0.1096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0.050     38.8878     50.3790     38.7140     49.9304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d2           0.050     -1.1540      3.9506     -1.1086      3.9761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d3           0.050     -1.4888      4.0987     -1.4468      4.1170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d4           0.050      0.1898      6.5590      0.0331      6.3151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72563288"/>
              </p:ext>
            </p:extLst>
          </p:nvPr>
        </p:nvGraphicFramePr>
        <p:xfrm>
          <a:off x="4724400" y="1767870"/>
          <a:ext cx="3835400" cy="1333500"/>
        </p:xfrm>
        <a:graphic>
          <a:graphicData uri="http://schemas.openxmlformats.org/drawingml/2006/table">
            <a:tbl>
              <a:tblPr/>
              <a:tblGrid>
                <a:gridCol w="610611"/>
                <a:gridCol w="782345"/>
                <a:gridCol w="610611"/>
                <a:gridCol w="610611"/>
                <a:gridCol w="610611"/>
                <a:gridCol w="610611"/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Effect Variances: Posterior Mean Estimates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MCMCglmm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Mplus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Quadratic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20892"/>
              </p:ext>
            </p:extLst>
          </p:nvPr>
        </p:nvGraphicFramePr>
        <p:xfrm>
          <a:off x="457200" y="1733550"/>
          <a:ext cx="3835400" cy="1714500"/>
        </p:xfrm>
        <a:graphic>
          <a:graphicData uri="http://schemas.openxmlformats.org/drawingml/2006/table">
            <a:tbl>
              <a:tblPr/>
              <a:tblGrid>
                <a:gridCol w="610611"/>
                <a:gridCol w="782345"/>
                <a:gridCol w="610611"/>
                <a:gridCol w="610611"/>
                <a:gridCol w="610611"/>
                <a:gridCol w="610611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Effects: Posterior Mean Estimates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MCMCglmm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Mplus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quadratic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differences?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Posterior-mean, median, mode?</a:t>
            </a:r>
          </a:p>
          <a:p>
            <a:pPr lvl="1"/>
            <a:r>
              <a:rPr lang="en-US" dirty="0" smtClean="0"/>
              <a:t>Not in this instance, but worth paying attention to across software/packages</a:t>
            </a:r>
          </a:p>
          <a:p>
            <a:r>
              <a:rPr lang="en-US" dirty="0" smtClean="0"/>
              <a:t>Equivalence of convergence achieved?</a:t>
            </a:r>
          </a:p>
          <a:p>
            <a:pPr lvl="1"/>
            <a:r>
              <a:rPr lang="en-US" dirty="0" smtClean="0"/>
              <a:t>Hard to know for certain, but seems to be equivalent</a:t>
            </a:r>
          </a:p>
          <a:p>
            <a:r>
              <a:rPr lang="en-US" dirty="0" smtClean="0"/>
              <a:t>Differences in default/recommended prior distributions?</a:t>
            </a:r>
          </a:p>
          <a:p>
            <a:pPr lvl="1"/>
            <a:r>
              <a:rPr lang="en-US" dirty="0" smtClean="0"/>
              <a:t>Yes. </a:t>
            </a:r>
            <a:r>
              <a:rPr lang="en-US" dirty="0" err="1" smtClean="0"/>
              <a:t>MCMCglmm</a:t>
            </a:r>
            <a:r>
              <a:rPr lang="en-US" dirty="0" smtClean="0"/>
              <a:t>/SAS, </a:t>
            </a:r>
            <a:r>
              <a:rPr lang="en-US" dirty="0" err="1" smtClean="0"/>
              <a:t>Mplus</a:t>
            </a:r>
            <a:r>
              <a:rPr lang="en-US" dirty="0" smtClean="0"/>
              <a:t>, and </a:t>
            </a:r>
            <a:r>
              <a:rPr lang="en-US" dirty="0" err="1" smtClean="0"/>
              <a:t>WinBUGS</a:t>
            </a:r>
            <a:r>
              <a:rPr lang="en-US" dirty="0" smtClean="0"/>
              <a:t> were all different in prior examples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MCMCglmm</a:t>
            </a:r>
            <a:r>
              <a:rPr lang="en-US" dirty="0" smtClean="0"/>
              <a:t> prior below approx. reproduces </a:t>
            </a:r>
            <a:r>
              <a:rPr lang="en-US" dirty="0" err="1" smtClean="0"/>
              <a:t>Mplus</a:t>
            </a:r>
            <a:r>
              <a:rPr lang="en-US" dirty="0" smtClean="0"/>
              <a:t> output</a:t>
            </a:r>
          </a:p>
          <a:p>
            <a:pPr lvl="2"/>
            <a:r>
              <a:rPr lang="pt-BR" dirty="0"/>
              <a:t>prior_mg1_mplus &lt;- list(R = list(V = 1e-16, n = -2),G = list(G1 = list(V = </a:t>
            </a:r>
            <a:r>
              <a:rPr lang="en-US" dirty="0" err="1"/>
              <a:t>diag</a:t>
            </a:r>
            <a:r>
              <a:rPr lang="en-US" dirty="0"/>
              <a:t>(1e-16,3)</a:t>
            </a:r>
            <a:r>
              <a:rPr lang="pt-BR" dirty="0" smtClean="0"/>
              <a:t>, </a:t>
            </a:r>
            <a:r>
              <a:rPr lang="pt-BR" dirty="0"/>
              <a:t>n = </a:t>
            </a:r>
            <a:r>
              <a:rPr lang="pt-BR" dirty="0" smtClean="0"/>
              <a:t>-4)))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prior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your lucky, won’t matter</a:t>
            </a:r>
          </a:p>
          <a:p>
            <a:r>
              <a:rPr lang="en-US" dirty="0" smtClean="0"/>
              <a:t>If your unlucky, explore the shape of the default distributions before deciding which feels most comfortable to you</a:t>
            </a:r>
          </a:p>
          <a:p>
            <a:pPr lvl="1"/>
            <a:r>
              <a:rPr lang="en-US" dirty="0" err="1" smtClean="0"/>
              <a:t>VisCov</a:t>
            </a:r>
            <a:r>
              <a:rPr lang="en-US" dirty="0" smtClean="0"/>
              <a:t> Package in R can be helpful</a:t>
            </a:r>
          </a:p>
          <a:p>
            <a:pPr lvl="1"/>
            <a:r>
              <a:rPr lang="en-US" dirty="0" err="1" smtClean="0"/>
              <a:t>MCMCglmm</a:t>
            </a:r>
            <a:r>
              <a:rPr lang="en-US" dirty="0" smtClean="0"/>
              <a:t> course notes provide overview of prior choice implications; see also </a:t>
            </a:r>
            <a:r>
              <a:rPr lang="en-US" dirty="0" err="1" smtClean="0"/>
              <a:t>Gelman</a:t>
            </a:r>
            <a:r>
              <a:rPr lang="en-US" dirty="0" smtClean="0"/>
              <a:t> &amp; Hill (2006) </a:t>
            </a:r>
            <a:r>
              <a:rPr lang="en-US" dirty="0" err="1" smtClean="0"/>
              <a:t>chpt</a:t>
            </a:r>
            <a:r>
              <a:rPr lang="en-US" dirty="0" smtClean="0"/>
              <a:t> 16-17.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MCMC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MCMCglmm:plot</a:t>
            </a:r>
            <a:r>
              <a:rPr lang="en-US" sz="2400" dirty="0"/>
              <a:t>(m4a.3$Sol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autocorr</a:t>
            </a:r>
            <a:r>
              <a:rPr lang="en-US" sz="2400" dirty="0" smtClean="0"/>
              <a:t>(m4a.3$Sol[,1])</a:t>
            </a:r>
            <a:endParaRPr lang="en-US" sz="2400" dirty="0"/>
          </a:p>
          <a:p>
            <a:pPr marL="365760" lvl="1" indent="0">
              <a:buNone/>
            </a:pPr>
            <a:r>
              <a:rPr lang="en-US" sz="2100" dirty="0" smtClean="0"/>
              <a:t>Lag </a:t>
            </a:r>
            <a:r>
              <a:rPr lang="en-US" sz="2100" dirty="0"/>
              <a:t>0    1.0000000000</a:t>
            </a:r>
          </a:p>
          <a:p>
            <a:pPr marL="365760" lvl="1" indent="0">
              <a:buNone/>
            </a:pPr>
            <a:r>
              <a:rPr lang="en-US" sz="2100" dirty="0"/>
              <a:t>Lag 10  -0.0018215519</a:t>
            </a:r>
          </a:p>
          <a:p>
            <a:pPr marL="365760" lvl="1" indent="0">
              <a:buNone/>
            </a:pPr>
            <a:r>
              <a:rPr lang="en-US" sz="2100" dirty="0"/>
              <a:t>Lag 50   0.0379767609</a:t>
            </a:r>
          </a:p>
          <a:p>
            <a:pPr marL="365760" lvl="1" indent="0">
              <a:buNone/>
            </a:pPr>
            <a:r>
              <a:rPr lang="en-US" sz="2100" dirty="0"/>
              <a:t>Lag 100  0.0122456031</a:t>
            </a:r>
          </a:p>
          <a:p>
            <a:pPr marL="365760" lvl="1" indent="0">
              <a:buNone/>
            </a:pPr>
            <a:r>
              <a:rPr lang="en-US" sz="2100" dirty="0"/>
              <a:t>Lag 500 -0.0002609533</a:t>
            </a:r>
            <a:endParaRPr lang="en-US" sz="2100" dirty="0" smtClean="0"/>
          </a:p>
          <a:p>
            <a:r>
              <a:rPr lang="en-US" sz="2400" dirty="0" smtClean="0"/>
              <a:t>Uses coda package</a:t>
            </a:r>
          </a:p>
          <a:p>
            <a:pPr lvl="1"/>
            <a:r>
              <a:rPr lang="en-US" sz="2000" dirty="0" err="1"/>
              <a:t>bcoda</a:t>
            </a:r>
            <a:r>
              <a:rPr lang="en-US" sz="2000" dirty="0"/>
              <a:t> &lt;- </a:t>
            </a:r>
            <a:r>
              <a:rPr lang="en-US" sz="2000" dirty="0" err="1"/>
              <a:t>as.mcmc.list</a:t>
            </a:r>
            <a:r>
              <a:rPr lang="en-US" sz="2000" dirty="0"/>
              <a:t>(m4a.3$Sol)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5255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</a:t>
            </a:r>
            <a:r>
              <a:rPr lang="en-US" dirty="0" err="1" smtClean="0"/>
              <a:t>MCMCglmm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Straightforward extensions exist for common distributions like the logistic, Poisson, gamma, …</a:t>
            </a:r>
          </a:p>
          <a:p>
            <a:pPr lvl="1"/>
            <a:r>
              <a:rPr lang="en-US" dirty="0" smtClean="0"/>
              <a:t>Highly efficient estimation time</a:t>
            </a:r>
          </a:p>
          <a:p>
            <a:pPr lvl="1"/>
            <a:r>
              <a:rPr lang="en-US" dirty="0" smtClean="0"/>
              <a:t>Coda package handy</a:t>
            </a:r>
          </a:p>
          <a:p>
            <a:pPr lvl="1"/>
            <a:r>
              <a:rPr lang="en-US" dirty="0" smtClean="0"/>
              <a:t>Handles highly complex pedigree </a:t>
            </a:r>
            <a:r>
              <a:rPr lang="en-US" dirty="0"/>
              <a:t>and </a:t>
            </a:r>
            <a:r>
              <a:rPr lang="en-US" dirty="0" smtClean="0"/>
              <a:t>phylogeny data structures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Prediction code underdeveloped</a:t>
            </a:r>
          </a:p>
          <a:p>
            <a:pPr lvl="1"/>
            <a:r>
              <a:rPr lang="en-US" dirty="0" smtClean="0"/>
              <a:t>Can only run single chain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MCMCglmm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cran.r-project.org/web/packages/MCMCglmm/vignettes/CourseNotes.pdf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  <a:r>
              <a:rPr lang="en-US" dirty="0" smtClean="0"/>
              <a:t>GLMM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GLMM = </a:t>
                </a:r>
                <a:r>
                  <a:rPr lang="en-US" i="1" dirty="0" err="1" smtClean="0"/>
                  <a:t>GizedLM</a:t>
                </a:r>
                <a:endParaRPr lang="en-US" i="1" dirty="0" smtClean="0"/>
              </a:p>
              <a:p>
                <a:pPr lvl="1"/>
                <a:r>
                  <a:rPr lang="en-US" dirty="0" smtClean="0"/>
                  <a:t>Traditional General Linear Model (GLM)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General-</a:t>
                </a:r>
                <a:r>
                  <a:rPr lang="en-US" i="1" dirty="0" err="1" smtClean="0"/>
                  <a:t>ized</a:t>
                </a:r>
                <a:r>
                  <a:rPr lang="en-US" dirty="0" smtClean="0"/>
                  <a:t> LM (</a:t>
                </a:r>
                <a:r>
                  <a:rPr lang="en-US" dirty="0" err="1" smtClean="0"/>
                  <a:t>McCullagh</a:t>
                </a:r>
                <a:r>
                  <a:rPr lang="en-US" dirty="0" smtClean="0"/>
                  <a:t> </a:t>
                </a:r>
                <a:r>
                  <a:rPr lang="en-US" dirty="0"/>
                  <a:t>&amp; </a:t>
                </a:r>
                <a:r>
                  <a:rPr lang="en-US" dirty="0" err="1" smtClean="0"/>
                  <a:t>Nelder</a:t>
                </a:r>
                <a:r>
                  <a:rPr lang="en-US" dirty="0" smtClean="0"/>
                  <a:t>, 1989)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𝑓𝑎𝑚𝑖𝑙𝑦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lvl="2"/>
                <a:r>
                  <a:rPr lang="en-US" b="0" dirty="0" err="1" smtClean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5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&quot;No&quot; Symbol 5"/>
          <p:cNvSpPr/>
          <p:nvPr/>
        </p:nvSpPr>
        <p:spPr>
          <a:xfrm>
            <a:off x="1321278" y="1376994"/>
            <a:ext cx="228600" cy="304800"/>
          </a:xfrm>
          <a:prstGeom prst="noSmoking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  <a:r>
              <a:rPr lang="en-US" dirty="0" smtClean="0"/>
              <a:t>GLMM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3200" dirty="0" smtClean="0"/>
                  <a:t>G-</a:t>
                </a:r>
                <a:r>
                  <a:rPr lang="en-US" sz="3200" dirty="0" err="1"/>
                  <a:t>izedLM</a:t>
                </a:r>
                <a:r>
                  <a:rPr lang="en-US" sz="3200" dirty="0"/>
                  <a:t> + random effects = GLMM</a:t>
                </a:r>
              </a:p>
              <a:p>
                <a:pPr lvl="1"/>
                <a:r>
                  <a:rPr lang="en-US" sz="2800" i="1" dirty="0"/>
                  <a:t>Mixes</a:t>
                </a:r>
                <a:r>
                  <a:rPr lang="en-US" sz="2800" dirty="0"/>
                  <a:t> in some random </a:t>
                </a:r>
                <a:r>
                  <a:rPr lang="en-US" sz="2800" dirty="0" smtClean="0"/>
                  <a:t>effects </a:t>
                </a:r>
                <a:r>
                  <a:rPr lang="en-US" sz="2800" dirty="0"/>
                  <a:t>with </a:t>
                </a:r>
                <a:r>
                  <a:rPr lang="en-US" sz="2800" dirty="0" err="1" smtClean="0"/>
                  <a:t>GizedLM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fixed </a:t>
                </a:r>
                <a:r>
                  <a:rPr lang="en-US" sz="2800" dirty="0" smtClean="0"/>
                  <a:t>effects (</a:t>
                </a:r>
                <a:r>
                  <a:rPr lang="en-US" sz="2800" dirty="0" err="1" smtClean="0"/>
                  <a:t>Breslow</a:t>
                </a:r>
                <a:r>
                  <a:rPr lang="en-US" sz="2800" dirty="0" smtClean="0"/>
                  <a:t> &amp; Clayton, 1993)</a:t>
                </a:r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523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9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for GLMM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Inference for GLMM</a:t>
                </a:r>
              </a:p>
              <a:p>
                <a:pPr lvl="1"/>
                <a:r>
                  <a:rPr lang="en-US" dirty="0" err="1"/>
                  <a:t>Frequentist</a:t>
                </a:r>
                <a:r>
                  <a:rPr lang="en-US" dirty="0"/>
                  <a:t> </a:t>
                </a:r>
                <a:r>
                  <a:rPr lang="en-US" dirty="0" smtClean="0"/>
                  <a:t>Likelihood Approach: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Bayesian approach: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Markov Chain Monte Carlo (MCMC)</a:t>
                </a:r>
              </a:p>
              <a:p>
                <a:pPr lvl="1"/>
                <a:r>
                  <a:rPr lang="en-US" dirty="0"/>
                  <a:t>Before MCMC, </a:t>
                </a:r>
                <a:r>
                  <a:rPr lang="en-US" dirty="0" smtClean="0"/>
                  <a:t>joint posterior distribution analytically </a:t>
                </a:r>
                <a:r>
                  <a:rPr lang="en-US" dirty="0"/>
                  <a:t>intractable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3"/>
                <a:stretch>
                  <a:fillRect l="-299" t="-3166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GLMM Inference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Several self-contained packages available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glmm.wikidot.com/faq</a:t>
            </a:r>
            <a:r>
              <a:rPr lang="en-US" dirty="0" smtClean="0"/>
              <a:t> </a:t>
            </a:r>
          </a:p>
          <a:p>
            <a:r>
              <a:rPr lang="en-US" dirty="0" smtClean="0"/>
              <a:t>I’ll focus on one today, </a:t>
            </a:r>
            <a:r>
              <a:rPr lang="en-US" dirty="0" err="1" smtClean="0"/>
              <a:t>MCMCglmm</a:t>
            </a:r>
            <a:endParaRPr lang="en-US" dirty="0" smtClean="0"/>
          </a:p>
          <a:p>
            <a:pPr lvl="1"/>
            <a:r>
              <a:rPr lang="en-US" dirty="0"/>
              <a:t>Markov chain Monte Carlo Sampler for Multivariate </a:t>
            </a:r>
            <a:r>
              <a:rPr lang="en-US" dirty="0" err="1"/>
              <a:t>Generalised</a:t>
            </a:r>
            <a:r>
              <a:rPr lang="en-US" dirty="0"/>
              <a:t> Linear Mixed Models with special emphasis on correlated random effects arising from pedigrees and phylogenies (Hadfield 2010). </a:t>
            </a:r>
            <a:endParaRPr lang="en-US" dirty="0" smtClean="0"/>
          </a:p>
          <a:p>
            <a:pPr lvl="1"/>
            <a:r>
              <a:rPr lang="en-US" sz="1500" dirty="0"/>
              <a:t>http://cran.r-project.org/web/packages/MCMCglmm/vignettes/CourseNotes.pdf</a:t>
            </a:r>
            <a:endParaRPr lang="en-US" sz="15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MCMCglmm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Autofit/>
          </a:bodyPr>
          <a:lstStyle/>
          <a:p>
            <a:pPr marL="230188" indent="-230188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MCMCglmm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(fixed, random=NULL,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=~units, family="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=NULL,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data,start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prior=NULL, tune=NULL, pedigree=NULL, nodes="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",scale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=13000, thin=10,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burnin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=3000,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FALSE,pl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verbose=TRUE, DIC=TRUE,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singular.ok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saveXL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=TRUE, slice=FALSE,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4958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data(</a:t>
            </a:r>
            <a:r>
              <a:rPr lang="en-US" dirty="0" err="1" smtClean="0"/>
              <a:t>ChickWeight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>
                <a:latin typeface="Tw Cen MT (Body)"/>
              </a:rPr>
              <a:t>The </a:t>
            </a:r>
            <a:r>
              <a:rPr lang="en-US" altLang="en-US" dirty="0" err="1">
                <a:latin typeface="Tw Cen MT (Body)"/>
              </a:rPr>
              <a:t>ChickWeight</a:t>
            </a:r>
            <a:r>
              <a:rPr lang="en-US" altLang="en-US" dirty="0">
                <a:latin typeface="Tw Cen MT (Body)"/>
              </a:rPr>
              <a:t> data frame has 578 rows and 4 columns from an experiment on the effect of diet on early growth of chicks. </a:t>
            </a:r>
          </a:p>
          <a:p>
            <a:r>
              <a:rPr lang="en-US" dirty="0" err="1"/>
              <a:t>xyplot</a:t>
            </a:r>
            <a:r>
              <a:rPr lang="en-US" dirty="0"/>
              <a:t>(weight ~ Time | Chick, data = </a:t>
            </a:r>
            <a:r>
              <a:rPr lang="en-US" dirty="0" err="1"/>
              <a:t>ChickWeight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2020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MCMCglmm</a:t>
            </a:r>
            <a:r>
              <a:rPr lang="en-US" dirty="0" smtClean="0"/>
              <a:t> fit to </a:t>
            </a:r>
            <a:r>
              <a:rPr lang="en-US" dirty="0" err="1" smtClean="0"/>
              <a:t>ChickWeight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/>
              <a:t>(See </a:t>
            </a:r>
            <a:r>
              <a:rPr lang="en-US" sz="3100" dirty="0" err="1"/>
              <a:t>Chpt</a:t>
            </a:r>
            <a:r>
              <a:rPr lang="en-US" sz="3100" dirty="0"/>
              <a:t> 4 of Hadfield course notes)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Fit simple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polynomial with a random intercept</a:t>
                </a:r>
              </a:p>
              <a:p>
                <a:r>
                  <a:rPr lang="en-US" dirty="0" smtClean="0"/>
                  <a:t>Priors</a:t>
                </a:r>
              </a:p>
              <a:p>
                <a:pPr lvl="1"/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prior.m4a.1 &lt;- list(R = list(V = 1e-07, n = -2),G = list(G1 = list(V = 1, n = 1</a:t>
                </a:r>
                <a:r>
                  <a:rPr lang="pt-B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)))</a:t>
                </a:r>
              </a:p>
              <a:p>
                <a:pPr lvl="1"/>
                <a:r>
                  <a:rPr lang="en-US" dirty="0" smtClean="0"/>
                  <a:t>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Wishart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(V=0,nu=-2)</a:t>
                </a:r>
              </a:p>
              <a:p>
                <a:pPr lvl="2"/>
                <a:r>
                  <a:rPr lang="en-US" dirty="0" smtClean="0"/>
                  <a:t>“The </a:t>
                </a:r>
                <a:r>
                  <a:rPr lang="en-US" dirty="0"/>
                  <a:t>inverse gamma is a special case of the inverse </a:t>
                </a:r>
                <a:r>
                  <a:rPr lang="en-US" dirty="0" err="1"/>
                  <a:t>Wishart</a:t>
                </a:r>
                <a:r>
                  <a:rPr lang="en-US" dirty="0"/>
                  <a:t>, although it is </a:t>
                </a:r>
                <a:r>
                  <a:rPr lang="en-US" dirty="0" err="1" smtClean="0"/>
                  <a:t>parametrised</a:t>
                </a:r>
                <a:r>
                  <a:rPr lang="en-US" dirty="0" smtClean="0"/>
                  <a:t> using </a:t>
                </a:r>
                <a:r>
                  <a:rPr lang="en-US" dirty="0"/>
                  <a:t>shape and scale, where nu = 2 ∗ shape and V = </a:t>
                </a:r>
                <a:r>
                  <a:rPr lang="en-US" dirty="0" smtClean="0"/>
                  <a:t>scale/shape </a:t>
                </a:r>
                <a:r>
                  <a:rPr lang="en-US" dirty="0"/>
                  <a:t>(or shape = </a:t>
                </a:r>
                <a:r>
                  <a:rPr lang="en-US" dirty="0" smtClean="0"/>
                  <a:t>nu/2 and </a:t>
                </a:r>
                <a:r>
                  <a:rPr lang="en-US" dirty="0"/>
                  <a:t>scale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nu</a:t>
                </a:r>
                <a:r>
                  <a:rPr lang="en-US" dirty="0" err="1"/>
                  <a:t>∗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/2).”</a:t>
                </a:r>
              </a:p>
              <a:p>
                <a:pPr lvl="1"/>
                <a:r>
                  <a:rPr lang="en-US" dirty="0"/>
                  <a:t>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err="1" smtClean="0"/>
                  <a:t>Wishart</a:t>
                </a:r>
                <a:r>
                  <a:rPr lang="en-US" dirty="0" smtClean="0"/>
                  <a:t>(1,1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5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2280</Words>
  <Application>Microsoft Office PowerPoint</Application>
  <PresentationFormat>On-screen Show (16:9)</PresentationFormat>
  <Paragraphs>456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Cambria Math</vt:lpstr>
      <vt:lpstr>Consolas</vt:lpstr>
      <vt:lpstr>Courier New</vt:lpstr>
      <vt:lpstr>Tw Cen MT</vt:lpstr>
      <vt:lpstr>Tw Cen MT (Body)</vt:lpstr>
      <vt:lpstr>Wingdings</vt:lpstr>
      <vt:lpstr>Wingdings 2</vt:lpstr>
      <vt:lpstr>WidescreenPresentation16x9</vt:lpstr>
      <vt:lpstr>Getting Started with Bayesian GLMM in  R, SAS, Mplus, &amp; WinBUGS</vt:lpstr>
      <vt:lpstr>Objectives</vt:lpstr>
      <vt:lpstr>Unpacking GLMM</vt:lpstr>
      <vt:lpstr>Unpacking GLMM continued</vt:lpstr>
      <vt:lpstr>Bayesian Inference for GLMM</vt:lpstr>
      <vt:lpstr>GLMM Inference in R</vt:lpstr>
      <vt:lpstr>MCMCglmm function</vt:lpstr>
      <vt:lpstr>Example Dataset</vt:lpstr>
      <vt:lpstr>MCMCglmm fit to ChickWeight (See Chpt 4 of Hadfield course notes)</vt:lpstr>
      <vt:lpstr>MCMCglmm fit to ChickWeight </vt:lpstr>
      <vt:lpstr>MCMCglmm fit to ChickWeight</vt:lpstr>
      <vt:lpstr>MCMCglmm fit to ChickWeight</vt:lpstr>
      <vt:lpstr>MCMCglmm Output for Quadratic Random Effect Model</vt:lpstr>
      <vt:lpstr>MCMCglmm fit to ChickWeight</vt:lpstr>
      <vt:lpstr>REML fit to ChickWeight</vt:lpstr>
      <vt:lpstr>WinBUGS code</vt:lpstr>
      <vt:lpstr>WinBUGS code</vt:lpstr>
      <vt:lpstr>WinBUGS Output</vt:lpstr>
      <vt:lpstr>Mplus code</vt:lpstr>
      <vt:lpstr>Mplus Output</vt:lpstr>
      <vt:lpstr>Mplus Output</vt:lpstr>
      <vt:lpstr>SAS proc mcmc</vt:lpstr>
      <vt:lpstr>SAS Output</vt:lpstr>
      <vt:lpstr>Comparison of parameter estimates</vt:lpstr>
      <vt:lpstr>Why the differences?</vt:lpstr>
      <vt:lpstr>Which prior should I use?</vt:lpstr>
      <vt:lpstr>Examining MCMC Diagnostics</vt:lpstr>
      <vt:lpstr>Pros and Cons MCMCglmm</vt:lpstr>
      <vt:lpstr>More MCMCglmm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2014-10-07T04:24:15Z</dcterms:created>
  <dcterms:modified xsi:type="dcterms:W3CDTF">2014-11-04T14:55:49Z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