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2" r:id="rId2"/>
    <p:sldId id="277" r:id="rId3"/>
    <p:sldId id="257" r:id="rId4"/>
    <p:sldId id="384" r:id="rId5"/>
    <p:sldId id="289" r:id="rId6"/>
    <p:sldId id="276" r:id="rId7"/>
    <p:sldId id="404" r:id="rId8"/>
    <p:sldId id="405" r:id="rId9"/>
    <p:sldId id="294" r:id="rId10"/>
    <p:sldId id="258" r:id="rId11"/>
    <p:sldId id="259" r:id="rId12"/>
    <p:sldId id="359" r:id="rId13"/>
    <p:sldId id="261" r:id="rId14"/>
    <p:sldId id="263" r:id="rId15"/>
    <p:sldId id="264" r:id="rId16"/>
    <p:sldId id="363" r:id="rId17"/>
    <p:sldId id="364" r:id="rId18"/>
    <p:sldId id="388" r:id="rId19"/>
    <p:sldId id="389" r:id="rId20"/>
    <p:sldId id="367" r:id="rId21"/>
    <p:sldId id="296" r:id="rId22"/>
    <p:sldId id="348" r:id="rId23"/>
    <p:sldId id="346" r:id="rId24"/>
    <p:sldId id="358" r:id="rId25"/>
    <p:sldId id="357" r:id="rId26"/>
    <p:sldId id="396" r:id="rId27"/>
    <p:sldId id="3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9966"/>
    <a:srgbClr val="000000"/>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69869" autoAdjust="0"/>
  </p:normalViewPr>
  <p:slideViewPr>
    <p:cSldViewPr snapToGrid="0">
      <p:cViewPr varScale="1">
        <p:scale>
          <a:sx n="89" d="100"/>
          <a:sy n="89" d="100"/>
        </p:scale>
        <p:origin x="1236" y="66"/>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10/6/2020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I’m Will, and part of the Clinical Data Warehouse effort on</a:t>
            </a:r>
            <a:r>
              <a:rPr lang="en-US" baseline="0" dirty="0" smtClean="0"/>
              <a:t> campus.  I started as a conventional statistician and researcher, and based on experience with integrating our investigations with state agency data , our group moved into the world of EMRs and CDWs.</a:t>
            </a:r>
          </a:p>
          <a:p>
            <a:endParaRPr lang="en-US" baseline="0" dirty="0" smtClean="0"/>
          </a:p>
          <a:p>
            <a:r>
              <a:rPr lang="en-US" baseline="0" dirty="0" smtClean="0"/>
              <a:t>I think these experiences have allowed our group to relate well with current PIs, as well as build a CDW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piece</a:t>
            </a:r>
            <a:r>
              <a:rPr lang="en-US" baseline="0" dirty="0" smtClean="0"/>
              <a:t> I’m proud of.  It demonstrates that investing in the </a:t>
            </a:r>
            <a:r>
              <a:rPr lang="en-US" baseline="0" dirty="0" err="1" smtClean="0"/>
              <a:t>spiderweb’s</a:t>
            </a:r>
            <a:r>
              <a:rPr lang="en-US" baseline="0" dirty="0" smtClean="0"/>
              <a:t> breadth and the report’s ergonomics can translate into substantial gains.</a:t>
            </a:r>
          </a:p>
          <a:p>
            <a:endParaRPr lang="en-US" baseline="0" dirty="0" smtClean="0"/>
          </a:p>
          <a:p>
            <a:r>
              <a:rPr lang="en-US" baseline="0" dirty="0" smtClean="0"/>
              <a:t>Our pace in our first seven months was twice as large as the 2</a:t>
            </a:r>
            <a:r>
              <a:rPr lang="en-US" baseline="30000" dirty="0" smtClean="0"/>
              <a:t>nd</a:t>
            </a:r>
            <a:r>
              <a:rPr lang="en-US" baseline="0" dirty="0" smtClean="0"/>
              <a:t> highest site.  This is advantage of ours is independent from the brand of EMR.  Many of these places have Epic.</a:t>
            </a:r>
          </a:p>
          <a:p>
            <a:endParaRPr lang="en-US" baseline="0" dirty="0" smtClean="0"/>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~~Besides the pace, our total volume is 4</a:t>
            </a:r>
            <a:r>
              <a:rPr lang="en-US" baseline="30000" dirty="0" smtClean="0"/>
              <a:t>th</a:t>
            </a:r>
            <a:r>
              <a:rPr lang="en-US" baseline="0" dirty="0" smtClean="0"/>
              <a:t> highest overall, even when considering locations that started years ago.~~</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969088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the schematic of most elements in the daily pipeline.  It </a:t>
            </a:r>
          </a:p>
          <a:p>
            <a:pPr marL="171450" indent="-171450">
              <a:buFont typeface="Arial" panose="020B0604020202020204" pitchFamily="34" charset="0"/>
              <a:buChar char="•"/>
            </a:pPr>
            <a:r>
              <a:rPr lang="en-US" baseline="0" dirty="0" smtClean="0"/>
              <a:t>pulls from the inpatient EMR and outpatient EMR (several tables involved in each), then </a:t>
            </a:r>
          </a:p>
          <a:p>
            <a:pPr marL="171450" indent="-171450">
              <a:buFont typeface="Arial" panose="020B0604020202020204" pitchFamily="34" charset="0"/>
              <a:buChar char="•"/>
            </a:pPr>
            <a:r>
              <a:rPr lang="en-US" baseline="0" dirty="0" smtClean="0"/>
              <a:t>identifies inclusion &amp; exclusion criteria for each potential patient, then </a:t>
            </a:r>
          </a:p>
          <a:p>
            <a:pPr marL="171450" indent="-171450">
              <a:buFont typeface="Arial" panose="020B0604020202020204" pitchFamily="34" charset="0"/>
              <a:buChar char="•"/>
            </a:pPr>
            <a:r>
              <a:rPr lang="en-US" baseline="0" dirty="0" smtClean="0"/>
              <a:t>determines if we’ve already approached the patient (and if they’ve consented or declined), and finally</a:t>
            </a:r>
          </a:p>
          <a:p>
            <a:pPr marL="171450" indent="-171450">
              <a:buFont typeface="Arial" panose="020B0604020202020204" pitchFamily="34" charset="0"/>
              <a:buChar char="•"/>
            </a:pPr>
            <a:r>
              <a:rPr lang="en-US" dirty="0" smtClean="0"/>
              <a:t>sends output</a:t>
            </a:r>
            <a:r>
              <a:rPr lang="en-US" baseline="0" dirty="0" smtClean="0"/>
              <a:t> to REDCap and to an html report for the research staff to use.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13</a:t>
            </a:fld>
            <a:endParaRPr lang="en-US"/>
          </a:p>
        </p:txBody>
      </p:sp>
    </p:spTree>
    <p:extLst>
      <p:ext uri="{BB962C8B-B14F-4D97-AF65-F5344CB8AC3E}">
        <p14:creationId xmlns:p14="http://schemas.microsoft.com/office/powerpoint/2010/main" val="1802721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smtClean="0">
                <a:solidFill>
                  <a:schemeClr val="tx1"/>
                </a:solidFill>
                <a:latin typeface="+mn-lt"/>
                <a:ea typeface="+mn-ea"/>
                <a:cs typeface="+mn-cs"/>
              </a:rPr>
              <a:t>Research nurses use the MRN hyperlink on the eligibility report to document approached/consent/assent in </a:t>
            </a:r>
            <a:r>
              <a:rPr lang="en-US" sz="1000" kern="1200" dirty="0" err="1" smtClean="0">
                <a:solidFill>
                  <a:schemeClr val="tx1"/>
                </a:solidFill>
                <a:latin typeface="+mn-lt"/>
                <a:ea typeface="+mn-ea"/>
                <a:cs typeface="+mn-cs"/>
              </a:rPr>
              <a:t>REDCap</a:t>
            </a:r>
            <a:r>
              <a:rPr lang="en-US" sz="1000" kern="1200" dirty="0" smtClean="0">
                <a:solidFill>
                  <a:schemeClr val="tx1"/>
                </a:solidFill>
                <a:latin typeface="+mn-lt"/>
                <a:ea typeface="+mn-ea"/>
                <a:cs typeface="+mn-cs"/>
              </a:rPr>
              <a:t>.</a:t>
            </a:r>
          </a:p>
          <a:p>
            <a:r>
              <a:rPr lang="en-US" sz="1000" kern="1200" dirty="0" smtClean="0">
                <a:solidFill>
                  <a:schemeClr val="tx1"/>
                </a:solidFill>
                <a:latin typeface="+mn-lt"/>
                <a:ea typeface="+mn-ea"/>
                <a:cs typeface="+mn-cs"/>
              </a:rPr>
              <a:t>If a patient or guardians ‘declines’ consent or assent, the patient is removed from future eligibility reports.</a:t>
            </a:r>
          </a:p>
          <a:p>
            <a:r>
              <a:rPr lang="en-US" sz="1000" kern="1200" dirty="0" smtClean="0">
                <a:solidFill>
                  <a:schemeClr val="tx1"/>
                </a:solidFill>
                <a:latin typeface="+mn-lt"/>
                <a:ea typeface="+mn-ea"/>
                <a:cs typeface="+mn-cs"/>
              </a:rPr>
              <a:t>This also allows us to create summary stats for the investigators to monitor progress, address issues with resource allocation, etc. </a:t>
            </a:r>
          </a:p>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1278650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min</a:t>
            </a:r>
            <a:r>
              <a:rPr lang="en-US" baseline="0" dirty="0" smtClean="0"/>
              <a:t>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17</a:t>
            </a:fld>
            <a:endParaRPr lang="en-US"/>
          </a:p>
        </p:txBody>
      </p:sp>
    </p:spTree>
    <p:extLst>
      <p:ext uri="{BB962C8B-B14F-4D97-AF65-F5344CB8AC3E}">
        <p14:creationId xmlns:p14="http://schemas.microsoft.com/office/powerpoint/2010/main" val="1023709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
            </a:r>
            <a:br>
              <a:rPr lang="en-US" sz="1200" b="0" kern="1200" dirty="0" smtClean="0">
                <a:solidFill>
                  <a:schemeClr val="tx1"/>
                </a:solidFill>
                <a:effectLst/>
                <a:latin typeface="+mn-lt"/>
                <a:ea typeface="+mn-ea"/>
                <a:cs typeface="+mn-cs"/>
              </a:rPr>
            </a:br>
            <a:r>
              <a:rPr lang="en-US" sz="1200" b="0" kern="1200" dirty="0" smtClean="0">
                <a:solidFill>
                  <a:schemeClr val="tx1"/>
                </a:solidFill>
                <a:effectLst/>
                <a:latin typeface="+mn-lt"/>
                <a:ea typeface="+mn-ea"/>
                <a:cs typeface="+mn-cs"/>
              </a:rPr>
              <a:t>if you're hunting big funding, many people believe you'll need to include multiple sites/states.  For example </a:t>
            </a:r>
            <a:r>
              <a:rPr lang="en-US" sz="1200" b="0" kern="1200" dirty="0" err="1" smtClean="0">
                <a:solidFill>
                  <a:schemeClr val="tx1"/>
                </a:solidFill>
                <a:effectLst/>
                <a:latin typeface="+mn-lt"/>
                <a:ea typeface="+mn-ea"/>
                <a:cs typeface="+mn-cs"/>
              </a:rPr>
              <a:t>Cf</a:t>
            </a:r>
            <a:r>
              <a:rPr lang="en-US" sz="1200" b="0" kern="1200" dirty="0" smtClean="0">
                <a:solidFill>
                  <a:schemeClr val="tx1"/>
                </a:solidFill>
                <a:effectLst/>
                <a:latin typeface="+mn-lt"/>
                <a:ea typeface="+mn-ea"/>
                <a:cs typeface="+mn-cs"/>
              </a:rPr>
              <a:t> registry, sickle cell registry</a:t>
            </a:r>
          </a:p>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19</a:t>
            </a:fld>
            <a:endParaRPr lang="en-US"/>
          </a:p>
        </p:txBody>
      </p:sp>
    </p:spTree>
    <p:extLst>
      <p:ext uri="{BB962C8B-B14F-4D97-AF65-F5344CB8AC3E}">
        <p14:creationId xmlns:p14="http://schemas.microsoft.com/office/powerpoint/2010/main" val="427253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t>
            </a:r>
          </a:p>
          <a:p>
            <a:r>
              <a:rPr lang="en-US" dirty="0" smtClean="0"/>
              <a:t>Also mention GIS capabilities</a:t>
            </a:r>
            <a:r>
              <a:rPr lang="en-US" baseline="0" dirty="0" smtClean="0"/>
              <a:t> and surveillance</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t>22</a:t>
            </a:fld>
            <a:endParaRPr lang="en-US"/>
          </a:p>
        </p:txBody>
      </p:sp>
    </p:spTree>
    <p:extLst>
      <p:ext uri="{BB962C8B-B14F-4D97-AF65-F5344CB8AC3E}">
        <p14:creationId xmlns:p14="http://schemas.microsoft.com/office/powerpoint/2010/main" val="1930430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24</a:t>
            </a:fld>
            <a:endParaRPr lang="en-US"/>
          </a:p>
        </p:txBody>
      </p:sp>
    </p:spTree>
    <p:extLst>
      <p:ext uri="{BB962C8B-B14F-4D97-AF65-F5344CB8AC3E}">
        <p14:creationId xmlns:p14="http://schemas.microsoft.com/office/powerpoint/2010/main" val="2428002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project pulls from sources that most researchers have never accessed, such as </a:t>
            </a:r>
            <a:r>
              <a:rPr lang="en-US" sz="1200" b="0" i="0" kern="1200" dirty="0" err="1" smtClean="0">
                <a:solidFill>
                  <a:schemeClr val="tx1"/>
                </a:solidFill>
                <a:effectLst/>
                <a:latin typeface="+mn-lt"/>
                <a:ea typeface="+mn-ea"/>
                <a:cs typeface="+mn-cs"/>
              </a:rPr>
              <a:t>docdata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docimages</a:t>
            </a:r>
            <a:r>
              <a:rPr lang="en-US" sz="1200" b="0" i="0" kern="1200" dirty="0" smtClean="0">
                <a:solidFill>
                  <a:schemeClr val="tx1"/>
                </a:solidFill>
                <a:effectLst/>
                <a:latin typeface="+mn-lt"/>
                <a:ea typeface="+mn-ea"/>
                <a:cs typeface="+mn-cs"/>
              </a:rPr>
              <a:t>, and ‘external references’. …in addition to the usual things like </a:t>
            </a:r>
            <a:r>
              <a:rPr lang="en-US" sz="1200" b="0" i="0" kern="1200" dirty="0" err="1" smtClean="0">
                <a:solidFill>
                  <a:schemeClr val="tx1"/>
                </a:solidFill>
                <a:effectLst/>
                <a:latin typeface="+mn-lt"/>
                <a:ea typeface="+mn-ea"/>
                <a:cs typeface="+mn-cs"/>
              </a:rPr>
              <a:t>obs</a:t>
            </a:r>
            <a:r>
              <a:rPr lang="en-US" sz="1200" b="0" i="0" kern="1200" baseline="0" dirty="0" smtClean="0">
                <a:solidFill>
                  <a:schemeClr val="tx1"/>
                </a:solidFill>
                <a:effectLst/>
                <a:latin typeface="+mn-lt"/>
                <a:ea typeface="+mn-ea"/>
                <a:cs typeface="+mn-cs"/>
              </a:rPr>
              <a:t> and dx.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So much patient data exists in free-text notes, but it’s almost never used.  This includes text that humans type, but also includes all the labs that are dumped there without structure.  Sometimes the EMR will parse the labs and translate</a:t>
            </a:r>
            <a:r>
              <a:rPr lang="en-US" sz="1200" b="0" i="0" kern="1200" baseline="0" dirty="0" smtClean="0">
                <a:solidFill>
                  <a:schemeClr val="tx1"/>
                </a:solidFill>
                <a:effectLst/>
                <a:latin typeface="+mn-lt"/>
                <a:ea typeface="+mn-ea"/>
                <a:cs typeface="+mn-cs"/>
              </a:rPr>
              <a:t> them</a:t>
            </a:r>
            <a:r>
              <a:rPr lang="en-US" sz="1200" b="0" i="0" kern="1200" dirty="0" smtClean="0">
                <a:solidFill>
                  <a:schemeClr val="tx1"/>
                </a:solidFill>
                <a:effectLst/>
                <a:latin typeface="+mn-lt"/>
                <a:ea typeface="+mn-ea"/>
                <a:cs typeface="+mn-cs"/>
              </a:rPr>
              <a:t> to a structured and research-friendly format; but many times the labs</a:t>
            </a:r>
            <a:r>
              <a:rPr lang="en-US" sz="1200" b="0" i="0" kern="1200" baseline="0" dirty="0" smtClean="0">
                <a:solidFill>
                  <a:schemeClr val="tx1"/>
                </a:solidFill>
                <a:effectLst/>
                <a:latin typeface="+mn-lt"/>
                <a:ea typeface="+mn-ea"/>
                <a:cs typeface="+mn-cs"/>
              </a:rPr>
              <a:t> aren’t correctly identified, categorized, or parsed.  When that happens, we resort to digging out the lab info from the notes.</a:t>
            </a: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{PI: Jeanne Tung; Fellow: Zahra Nouri; pediatrics}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26</a:t>
            </a:fld>
            <a:endParaRPr lang="en-US"/>
          </a:p>
        </p:txBody>
      </p:sp>
    </p:spTree>
    <p:extLst>
      <p:ext uri="{BB962C8B-B14F-4D97-AF65-F5344CB8AC3E}">
        <p14:creationId xmlns:p14="http://schemas.microsoft.com/office/powerpoint/2010/main" val="3420752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27</a:t>
            </a:fld>
            <a:endParaRPr lang="en-US"/>
          </a:p>
        </p:txBody>
      </p:sp>
    </p:spTree>
    <p:extLst>
      <p:ext uri="{BB962C8B-B14F-4D97-AF65-F5344CB8AC3E}">
        <p14:creationId xmlns:p14="http://schemas.microsoft.com/office/powerpoint/2010/main" val="202635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a:t>
            </a:fld>
            <a:endParaRPr lang="en-US"/>
          </a:p>
        </p:txBody>
      </p:sp>
    </p:spTree>
    <p:extLst>
      <p:ext uri="{BB962C8B-B14F-4D97-AF65-F5344CB8AC3E}">
        <p14:creationId xmlns:p14="http://schemas.microsoft.com/office/powerpoint/2010/main" val="422636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 ecosystem</a:t>
            </a:r>
            <a:r>
              <a:rPr lang="en-US" baseline="0" dirty="0" smtClean="0"/>
              <a:t> can be represented by these six columns.  The EMR and other collection databases sit in the 1</a:t>
            </a:r>
            <a:r>
              <a:rPr lang="en-US" baseline="30000" dirty="0" smtClean="0"/>
              <a:t>st</a:t>
            </a:r>
            <a:r>
              <a:rPr lang="en-US" baseline="0" dirty="0" smtClean="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a investigation is approved by the IRB, we can develop a tiny database in </a:t>
            </a:r>
            <a:r>
              <a:rPr lang="en-US" baseline="0" dirty="0" err="1" smtClean="0"/>
              <a:t>REDCap</a:t>
            </a:r>
            <a:r>
              <a:rPr lang="en-US" baseline="0" dirty="0" smtClean="0"/>
              <a:t> that contains the dataset needed for their analysis (5</a:t>
            </a:r>
            <a:r>
              <a:rPr lang="en-US" baseline="30000" dirty="0" smtClean="0"/>
              <a:t>th</a:t>
            </a:r>
            <a:r>
              <a:rPr lang="en-US" baseline="0" dirty="0" smtClean="0"/>
              <a:t> column).  There are a few reasons why </a:t>
            </a:r>
            <a:r>
              <a:rPr lang="en-US" baseline="0" dirty="0" err="1" smtClean="0"/>
              <a:t>REDCap</a:t>
            </a:r>
            <a:r>
              <a:rPr lang="en-US" baseline="0" dirty="0" smtClean="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3</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are the data sources for the research projects that we’ve assisted with.  Roughly in descending order of frequency. </a:t>
            </a:r>
            <a:endParaRPr lang="en-US" dirty="0" smtClean="0"/>
          </a:p>
          <a:p>
            <a:r>
              <a:rPr lang="en-US" dirty="0" smtClean="0"/>
              <a:t>Most of our projects</a:t>
            </a:r>
            <a:r>
              <a:rPr lang="en-US" baseline="0" dirty="0" smtClean="0"/>
              <a:t> involve inpatient EMRs, outpatient EMRs, and billing systems</a:t>
            </a:r>
            <a:r>
              <a:rPr lang="en-US" dirty="0" smtClean="0"/>
              <a:t>.</a:t>
            </a:r>
          </a:p>
          <a:p>
            <a:endParaRPr lang="en-US" baseline="0" dirty="0" smtClean="0"/>
          </a:p>
          <a:p>
            <a:r>
              <a:rPr lang="en-US" baseline="0" dirty="0" smtClean="0"/>
              <a:t>In some ways, our experience started with datasets from external collaborators, such as the </a:t>
            </a:r>
            <a:r>
              <a:rPr lang="en-US" baseline="0" dirty="0" err="1" smtClean="0"/>
              <a:t>Dept</a:t>
            </a:r>
            <a:r>
              <a:rPr lang="en-US" baseline="0" dirty="0" smtClean="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group, the BBMC, is a core of ~6 faculty statisticians and</a:t>
            </a:r>
            <a:r>
              <a:rPr lang="en-US" baseline="0" dirty="0" smtClean="0"/>
              <a:t> another ~10 staff with skills in health administration, analysis, research, and data science.</a:t>
            </a:r>
          </a:p>
          <a:p>
            <a:endParaRPr lang="en-US" baseline="0" dirty="0" smtClean="0"/>
          </a:p>
          <a:p>
            <a:r>
              <a:rPr lang="en-US" baseline="0" dirty="0" smtClean="0"/>
              <a:t>When we receive a request involving the CDW,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Sara’s.  </a:t>
            </a:r>
          </a:p>
          <a:p>
            <a:endParaRPr lang="en-US" baseline="0" dirty="0" smtClean="0"/>
          </a:p>
          <a:p>
            <a:r>
              <a:rPr lang="en-US" baseline="0" dirty="0" smtClean="0"/>
              <a:t>For a one-time retrospective research project, the output is usually a secured CSV.  For a project requiring rolling enrollment, we deploy updates every morning with REDCap and dynamic html reports.</a:t>
            </a:r>
          </a:p>
          <a:p>
            <a:endParaRPr lang="en-US" baseline="0" dirty="0" smtClean="0"/>
          </a:p>
          <a:p>
            <a:r>
              <a:rPr lang="en-US" baseline="0" dirty="0" smtClean="0"/>
              <a:t>I have few friends managing the CDWs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services we provide.  This roughly reflects</a:t>
            </a:r>
            <a:r>
              <a:rPr lang="en-US" baseline="0" dirty="0" smtClean="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smtClean="0"/>
          </a:p>
          <a:p>
            <a:pPr marL="228600" indent="-228600">
              <a:buAutoNum type="arabicPeriod"/>
            </a:pPr>
            <a:r>
              <a:rPr lang="en-US" baseline="0" dirty="0" smtClean="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smtClean="0"/>
              <a:t>One-time eligibility is</a:t>
            </a:r>
            <a:r>
              <a:rPr lang="en-US" baseline="0" dirty="0" smtClean="0"/>
              <a:t> requested </a:t>
            </a:r>
            <a:r>
              <a:rPr lang="en-US" dirty="0" smtClean="0"/>
              <a:t>a lot, partly because we’ve built</a:t>
            </a:r>
            <a:r>
              <a:rPr lang="en-US" baseline="0" dirty="0" smtClean="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smtClean="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smtClean="0"/>
              <a:t>Clinical outcomes is what I thought would soak up the majority of our time, but that’s been fairly manageable so far.</a:t>
            </a:r>
          </a:p>
          <a:p>
            <a:pPr marL="228600" indent="-228600">
              <a:buAutoNum type="arabicPeriod"/>
            </a:pPr>
            <a:r>
              <a:rPr lang="en-US" baseline="0" dirty="0" smtClean="0"/>
              <a:t>And occasionally we get administrative and program </a:t>
            </a:r>
            <a:r>
              <a:rPr lang="en-US" baseline="0" dirty="0" err="1" smtClean="0"/>
              <a:t>eval</a:t>
            </a:r>
            <a:r>
              <a:rPr lang="en-US" baseline="0" dirty="0" smtClean="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6</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795E7D87-CD48-43C8-A7EA-8D4BB480ED50}" type="slidenum">
              <a:rPr lang="en-US" smtClean="0"/>
              <a:t>8</a:t>
            </a:fld>
            <a:endParaRPr lang="en-US"/>
          </a:p>
        </p:txBody>
      </p:sp>
    </p:spTree>
    <p:extLst>
      <p:ext uri="{BB962C8B-B14F-4D97-AF65-F5344CB8AC3E}">
        <p14:creationId xmlns:p14="http://schemas.microsoft.com/office/powerpoint/2010/main" val="3333549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middle part of my</a:t>
            </a:r>
            <a:r>
              <a:rPr lang="en-US" baseline="0" dirty="0" smtClean="0"/>
              <a:t> talk, </a:t>
            </a:r>
            <a:r>
              <a:rPr lang="en-US" dirty="0" smtClean="0"/>
              <a:t>I’d like to summarize the </a:t>
            </a:r>
            <a:r>
              <a:rPr lang="en-US" baseline="0" dirty="0" smtClean="0"/>
              <a:t>prototypical studies that span our spectrum.  And start with a big one that has lots of features we reuse in many smaller projects. Consequently their turn around is faster and thoroughness/quality is higher.</a:t>
            </a:r>
          </a:p>
          <a:p>
            <a:endParaRPr lang="en-US" baseline="0" dirty="0" smtClean="0"/>
          </a:p>
          <a:p>
            <a:r>
              <a:rPr lang="en-US" baseline="0" dirty="0" smtClean="0"/>
              <a:t>This POPS study …</a:t>
            </a:r>
          </a:p>
        </p:txBody>
      </p:sp>
      <p:sp>
        <p:nvSpPr>
          <p:cNvPr id="4" name="Slide Number Placeholder 3"/>
          <p:cNvSpPr>
            <a:spLocks noGrp="1"/>
          </p:cNvSpPr>
          <p:nvPr>
            <p:ph type="sldNum" sz="quarter" idx="10"/>
          </p:nvPr>
        </p:nvSpPr>
        <p:spPr/>
        <p:txBody>
          <a:bodyPr/>
          <a:lstStyle/>
          <a:p>
            <a:fld id="{372B4D55-8C27-4C2C-B1CD-E79AEC43B316}" type="slidenum">
              <a:rPr lang="en-US" smtClean="0"/>
              <a:t>9</a:t>
            </a:fld>
            <a:endParaRPr lang="en-US"/>
          </a:p>
        </p:txBody>
      </p:sp>
    </p:spTree>
    <p:extLst>
      <p:ext uri="{BB962C8B-B14F-4D97-AF65-F5344CB8AC3E}">
        <p14:creationId xmlns:p14="http://schemas.microsoft.com/office/powerpoint/2010/main" val="2337077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multi-site</a:t>
            </a:r>
            <a:r>
              <a:rPr lang="en-US" baseline="0" dirty="0" smtClean="0"/>
              <a:t> project monitors kids prescribed with off label meds –with an important constraint.  The researchers can’t perform any extra procedures on a patient.  Some of these cells need spinal fluid, but the study can’t get it unless it’s already being collected.  So it’s really important to get the info to the research nurses early in the morning to piggy back the collections.  Information that is a day old is worthless, especially for the inpatients.  The whole approach needs to be proactive and anticipatory, leveraging automation to deliver reports quickly.</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10</a:t>
            </a:fld>
            <a:endParaRPr lang="en-US"/>
          </a:p>
        </p:txBody>
      </p:sp>
    </p:spTree>
    <p:extLst>
      <p:ext uri="{BB962C8B-B14F-4D97-AF65-F5344CB8AC3E}">
        <p14:creationId xmlns:p14="http://schemas.microsoft.com/office/powerpoint/2010/main" val="1362862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8CAB9-F02B-405D-B26E-A393DAA55285}"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8CAB9-F02B-405D-B26E-A393DAA55285}"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8CAB9-F02B-405D-B26E-A393DAA55285}"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8CAB9-F02B-405D-B26E-A393DAA55285}"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file:///\\pedsis\peds\data\GenPeds\Secure%20Patient%20Datasets\POPS%20Study\reports\patient-eligible\patient-eligible-fak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ncats.nih.gov/"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ncats.nih.gov/n3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ataquest.iths.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project-emerse.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iths.org/" TargetMode="Externa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ouhealth.service-now.com/sp?id=sc_cat_item&amp;sys_id=79c250c74f652300ed7229dd0210c7d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project-redcap.org/" TargetMode="External"/><Relationship Id="rId4" Type="http://schemas.openxmlformats.org/officeDocument/2006/relationships/hyperlink" Target="https://ouhsc.edu/bbmc/"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308714"/>
            <a:ext cx="9144000" cy="2298718"/>
          </a:xfrm>
        </p:spPr>
        <p:txBody>
          <a:bodyPr>
            <a:noAutofit/>
          </a:bodyPr>
          <a:lstStyle/>
          <a:p>
            <a:r>
              <a:rPr lang="en-US" sz="4800" dirty="0" smtClean="0">
                <a:solidFill>
                  <a:srgbClr val="0070C0"/>
                </a:solidFill>
              </a:rPr>
              <a:t>Leveraging OUHSC</a:t>
            </a:r>
            <a:br>
              <a:rPr lang="en-US" sz="4800" dirty="0" smtClean="0">
                <a:solidFill>
                  <a:srgbClr val="0070C0"/>
                </a:solidFill>
              </a:rPr>
            </a:br>
            <a:r>
              <a:rPr lang="en-US" sz="4800" dirty="0" smtClean="0">
                <a:solidFill>
                  <a:srgbClr val="0070C0"/>
                </a:solidFill>
              </a:rPr>
              <a:t>Clinical Data Warehouse</a:t>
            </a:r>
            <a:br>
              <a:rPr lang="en-US" sz="4800" dirty="0" smtClean="0">
                <a:solidFill>
                  <a:srgbClr val="0070C0"/>
                </a:solidFill>
              </a:rPr>
            </a:br>
            <a:r>
              <a:rPr lang="en-US" sz="4800" dirty="0" smtClean="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694056"/>
            <a:ext cx="10058400" cy="2682999"/>
          </a:xfrm>
        </p:spPr>
        <p:txBody>
          <a:bodyPr>
            <a:normAutofit fontScale="85000" lnSpcReduction="20000"/>
          </a:bodyPr>
          <a:lstStyle/>
          <a:p>
            <a:r>
              <a:rPr lang="en-US" sz="2200" dirty="0" smtClean="0"/>
              <a:t>Will Beasley, </a:t>
            </a:r>
            <a:r>
              <a:rPr lang="en-US" sz="2200" dirty="0"/>
              <a:t>PhD</a:t>
            </a:r>
          </a:p>
          <a:p>
            <a:r>
              <a:rPr lang="en-US" sz="2200" dirty="0" smtClean="0"/>
              <a:t>Ashley Thumann, MHA</a:t>
            </a:r>
          </a:p>
          <a:p>
            <a:r>
              <a:rPr lang="en-US" sz="2200" dirty="0" smtClean="0"/>
              <a:t>Geneva Marshall</a:t>
            </a:r>
            <a:r>
              <a:rPr lang="en-US" sz="2200" dirty="0"/>
              <a:t>, </a:t>
            </a:r>
            <a:r>
              <a:rPr lang="en-US" sz="2200" dirty="0" smtClean="0"/>
              <a:t>MA</a:t>
            </a:r>
          </a:p>
          <a:p>
            <a:r>
              <a:rPr lang="en-US" sz="2200" dirty="0" smtClean="0"/>
              <a:t>Lise DeShea, PhD</a:t>
            </a:r>
          </a:p>
          <a:p>
            <a:r>
              <a:rPr lang="en-US" sz="2200" dirty="0" smtClean="0"/>
              <a:t>David </a:t>
            </a:r>
            <a:r>
              <a:rPr lang="en-US" sz="2200" dirty="0"/>
              <a:t>Bard, PhD</a:t>
            </a:r>
          </a:p>
          <a:p>
            <a:r>
              <a:rPr lang="en-US" sz="2200" dirty="0" smtClean="0"/>
              <a:t>University </a:t>
            </a:r>
            <a:r>
              <a:rPr lang="en-US" sz="2200" dirty="0"/>
              <a:t>of Oklahoma HSC</a:t>
            </a:r>
          </a:p>
          <a:p>
            <a:r>
              <a:rPr lang="en-US" sz="2200" dirty="0"/>
              <a:t>Biomedical &amp; Behavioral Methodology </a:t>
            </a:r>
            <a:r>
              <a:rPr lang="en-US" sz="2200" dirty="0" smtClean="0"/>
              <a:t>Core (BBMC)</a:t>
            </a:r>
          </a:p>
          <a:p>
            <a:r>
              <a:rPr lang="en-US" sz="2200" dirty="0" smtClean="0"/>
              <a:t>Oct 2020</a:t>
            </a:r>
            <a:endParaRPr lang="en-US" sz="2200" dirty="0"/>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534" y="187326"/>
            <a:ext cx="10515600" cy="921808"/>
          </a:xfrm>
        </p:spPr>
        <p:txBody>
          <a:bodyPr>
            <a:noAutofit/>
          </a:bodyPr>
          <a:lstStyle/>
          <a:p>
            <a:r>
              <a:rPr lang="en-US" b="1" i="1" dirty="0" smtClean="0">
                <a:solidFill>
                  <a:srgbClr val="0070C0"/>
                </a:solidFill>
              </a:rPr>
              <a:t>POPS Overview</a:t>
            </a:r>
            <a:endParaRPr lang="en-US" b="1" i="1" dirty="0">
              <a:solidFill>
                <a:srgbClr val="0070C0"/>
              </a:solidFill>
            </a:endParaRPr>
          </a:p>
        </p:txBody>
      </p:sp>
      <p:sp>
        <p:nvSpPr>
          <p:cNvPr id="3" name="Content Placeholder 2"/>
          <p:cNvSpPr>
            <a:spLocks noGrp="1"/>
          </p:cNvSpPr>
          <p:nvPr>
            <p:ph idx="1"/>
          </p:nvPr>
        </p:nvSpPr>
        <p:spPr>
          <a:xfrm>
            <a:off x="380999" y="1395248"/>
            <a:ext cx="11413067" cy="5056351"/>
          </a:xfrm>
        </p:spPr>
        <p:txBody>
          <a:bodyPr>
            <a:normAutofit/>
          </a:bodyPr>
          <a:lstStyle/>
          <a:p>
            <a:r>
              <a:rPr lang="en-US" sz="2800" dirty="0"/>
              <a:t>Primary Aim: Evaluate </a:t>
            </a:r>
            <a:r>
              <a:rPr lang="en-US" sz="2800" dirty="0" smtClean="0"/>
              <a:t>PK </a:t>
            </a:r>
            <a:r>
              <a:rPr lang="en-US" sz="2800" dirty="0"/>
              <a:t>of understudied drugs </a:t>
            </a:r>
            <a:r>
              <a:rPr lang="en-US" sz="2800" dirty="0" smtClean="0"/>
              <a:t>administered </a:t>
            </a:r>
            <a:r>
              <a:rPr lang="en-US" sz="2800" dirty="0"/>
              <a:t>to children</a:t>
            </a:r>
          </a:p>
          <a:p>
            <a:endParaRPr lang="en-US" sz="2800" dirty="0" smtClean="0"/>
          </a:p>
          <a:p>
            <a:r>
              <a:rPr lang="en-US" sz="2800" dirty="0" smtClean="0"/>
              <a:t>Part </a:t>
            </a:r>
            <a:r>
              <a:rPr lang="en-US" sz="2800" dirty="0"/>
              <a:t>of </a:t>
            </a:r>
            <a:r>
              <a:rPr lang="en-US" sz="2800" dirty="0" smtClean="0"/>
              <a:t>Oklahoma </a:t>
            </a:r>
            <a:r>
              <a:rPr lang="en-US" sz="2800" dirty="0"/>
              <a:t>Pediatric Clinical Trial Network (OPCTN), </a:t>
            </a:r>
            <a:r>
              <a:rPr lang="en-US" sz="2800" dirty="0" smtClean="0"/>
              <a:t>a </a:t>
            </a:r>
            <a:r>
              <a:rPr lang="en-US" sz="2800" dirty="0"/>
              <a:t>site for the NIH-funded ECHO </a:t>
            </a:r>
            <a:r>
              <a:rPr lang="en-US" sz="2800" dirty="0" err="1"/>
              <a:t>IDeA</a:t>
            </a:r>
            <a:r>
              <a:rPr lang="en-US" sz="2800" dirty="0"/>
              <a:t> States Pediatric Clinical Trials Network (</a:t>
            </a:r>
            <a:r>
              <a:rPr lang="en-US" sz="2800" dirty="0" smtClean="0"/>
              <a:t>ISPCTN)</a:t>
            </a:r>
          </a:p>
          <a:p>
            <a:endParaRPr lang="en-US" sz="2800" dirty="0"/>
          </a:p>
          <a:p>
            <a:r>
              <a:rPr lang="en-US" sz="2800" dirty="0"/>
              <a:t>Enrollment Criteria: </a:t>
            </a:r>
            <a:endParaRPr lang="en-US" sz="2800" dirty="0" smtClean="0"/>
          </a:p>
          <a:p>
            <a:pPr lvl="1"/>
            <a:r>
              <a:rPr lang="en-US" sz="2400" dirty="0" smtClean="0"/>
              <a:t>Child receiving understudied </a:t>
            </a:r>
            <a:r>
              <a:rPr lang="en-US" sz="2400" dirty="0"/>
              <a:t>drug of interest </a:t>
            </a:r>
            <a:r>
              <a:rPr lang="en-US" sz="2400" dirty="0" smtClean="0"/>
              <a:t>                                                                (</a:t>
            </a:r>
            <a:r>
              <a:rPr lang="en-US" sz="2400" dirty="0"/>
              <a:t>DOIs) </a:t>
            </a:r>
            <a:r>
              <a:rPr lang="en-US" sz="2400" dirty="0" smtClean="0"/>
              <a:t>per </a:t>
            </a:r>
            <a:r>
              <a:rPr lang="en-US" sz="2400" dirty="0"/>
              <a:t>standard of </a:t>
            </a:r>
            <a:r>
              <a:rPr lang="en-US" sz="2400" dirty="0" smtClean="0"/>
              <a:t>care</a:t>
            </a:r>
          </a:p>
          <a:p>
            <a:pPr lvl="1"/>
            <a:r>
              <a:rPr lang="en-US" sz="2400" dirty="0" smtClean="0"/>
              <a:t>meet age range </a:t>
            </a:r>
            <a:r>
              <a:rPr lang="en-US" sz="2400" dirty="0"/>
              <a:t>or condition (pre-term, obese, </a:t>
            </a:r>
            <a:r>
              <a:rPr lang="en-US" sz="2400" dirty="0" smtClean="0"/>
              <a:t/>
            </a:r>
            <a:br>
              <a:rPr lang="en-US" sz="2400" dirty="0" smtClean="0"/>
            </a:br>
            <a:r>
              <a:rPr lang="en-US" sz="2400" dirty="0" smtClean="0"/>
              <a:t>ECMO</a:t>
            </a:r>
            <a:r>
              <a:rPr lang="en-US" sz="2400" dirty="0"/>
              <a:t>) open for enrollment. </a:t>
            </a:r>
          </a:p>
        </p:txBody>
      </p:sp>
      <p:pic>
        <p:nvPicPr>
          <p:cNvPr id="4" name="Picture 3"/>
          <p:cNvPicPr>
            <a:picLocks noChangeAspect="1"/>
          </p:cNvPicPr>
          <p:nvPr/>
        </p:nvPicPr>
        <p:blipFill>
          <a:blip r:embed="rId3"/>
          <a:stretch>
            <a:fillRect/>
          </a:stretch>
        </p:blipFill>
        <p:spPr>
          <a:xfrm>
            <a:off x="6990581" y="3923423"/>
            <a:ext cx="5248920" cy="2552189"/>
          </a:xfrm>
          <a:prstGeom prst="rect">
            <a:avLst/>
          </a:prstGeom>
        </p:spPr>
      </p:pic>
      <p:sp>
        <p:nvSpPr>
          <p:cNvPr id="5" name="TextBox 4"/>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3828217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93134"/>
            <a:ext cx="11734800" cy="660400"/>
          </a:xfrm>
        </p:spPr>
        <p:txBody>
          <a:bodyPr>
            <a:noAutofit/>
          </a:bodyPr>
          <a:lstStyle/>
          <a:p>
            <a:r>
              <a:rPr lang="en-US" sz="3200" b="1" i="1" dirty="0">
                <a:solidFill>
                  <a:srgbClr val="0070C0"/>
                </a:solidFill>
              </a:rPr>
              <a:t>Resource Efficiency: </a:t>
            </a:r>
            <a:r>
              <a:rPr lang="en-US" sz="3200" dirty="0">
                <a:solidFill>
                  <a:srgbClr val="0070C0"/>
                </a:solidFill>
              </a:rPr>
              <a:t>fewer patients, quicker review, less redundancy </a:t>
            </a:r>
          </a:p>
        </p:txBody>
      </p:sp>
      <p:sp>
        <p:nvSpPr>
          <p:cNvPr id="4" name="Content Placeholder 3"/>
          <p:cNvSpPr>
            <a:spLocks noGrp="1"/>
          </p:cNvSpPr>
          <p:nvPr>
            <p:ph sz="half" idx="2"/>
          </p:nvPr>
        </p:nvSpPr>
        <p:spPr>
          <a:xfrm>
            <a:off x="262468" y="1492898"/>
            <a:ext cx="5494865" cy="5297369"/>
          </a:xfrm>
          <a:ln>
            <a:solidFill>
              <a:schemeClr val="tx1"/>
            </a:solidFill>
          </a:ln>
        </p:spPr>
        <p:txBody>
          <a:bodyPr>
            <a:normAutofit lnSpcReduction="10000"/>
          </a:bodyPr>
          <a:lstStyle/>
          <a:p>
            <a:pPr marL="0" indent="0">
              <a:buNone/>
            </a:pPr>
            <a:r>
              <a:rPr lang="en-US" sz="2800" b="1" u="sng" dirty="0"/>
              <a:t>2019-01-12 </a:t>
            </a:r>
            <a:r>
              <a:rPr lang="en-US" sz="2800" b="1" u="sng" dirty="0" smtClean="0"/>
              <a:t>Inpatient Extract</a:t>
            </a:r>
            <a:endParaRPr lang="en-US" sz="2800" b="1" u="sng" dirty="0"/>
          </a:p>
          <a:p>
            <a:r>
              <a:rPr lang="en-US" sz="2800" dirty="0" smtClean="0"/>
              <a:t>Finds </a:t>
            </a:r>
            <a:r>
              <a:rPr lang="en-US" sz="2800" dirty="0"/>
              <a:t>patients who received a drug of interest </a:t>
            </a:r>
            <a:r>
              <a:rPr lang="en-US" sz="2800" dirty="0" smtClean="0"/>
              <a:t/>
            </a:r>
            <a:br>
              <a:rPr lang="en-US" sz="2800" dirty="0" smtClean="0"/>
            </a:br>
            <a:endParaRPr lang="en-US" sz="2800" dirty="0" smtClean="0"/>
          </a:p>
          <a:p>
            <a:r>
              <a:rPr lang="en-US" sz="2800" dirty="0" smtClean="0"/>
              <a:t>109 unique patients</a:t>
            </a:r>
          </a:p>
          <a:p>
            <a:r>
              <a:rPr lang="en-US" sz="2800" dirty="0" smtClean="0"/>
              <a:t>Record review: ~15 min/</a:t>
            </a:r>
            <a:r>
              <a:rPr lang="en-US" sz="2800" dirty="0" err="1" smtClean="0"/>
              <a:t>pt</a:t>
            </a:r>
            <a:endParaRPr lang="en-US" sz="2800" dirty="0" smtClean="0"/>
          </a:p>
          <a:p>
            <a:r>
              <a:rPr lang="en-US" sz="2800" dirty="0" smtClean="0"/>
              <a:t>~1,635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Extract</a:t>
            </a:r>
            <a:endParaRPr lang="en-US" sz="2800" b="1" u="sng" dirty="0" smtClean="0"/>
          </a:p>
          <a:p>
            <a:r>
              <a:rPr lang="en-US" sz="2800" dirty="0" smtClean="0"/>
              <a:t>112 unique patients  @15 min/</a:t>
            </a:r>
            <a:r>
              <a:rPr lang="en-US" sz="2800" dirty="0" err="1" smtClean="0"/>
              <a:t>pt</a:t>
            </a:r>
            <a:r>
              <a:rPr lang="en-US" sz="2800" dirty="0" smtClean="0"/>
              <a:t/>
            </a:r>
            <a:br>
              <a:rPr lang="en-US" sz="2800" dirty="0" smtClean="0"/>
            </a:br>
            <a:r>
              <a:rPr lang="en-US" sz="2800" dirty="0" smtClean="0"/>
              <a:t>(</a:t>
            </a:r>
            <a:r>
              <a:rPr lang="en-US" sz="2800" i="1" dirty="0" smtClean="0"/>
              <a:t>forgets</a:t>
            </a:r>
            <a:r>
              <a:rPr lang="en-US" sz="2800" dirty="0" smtClean="0"/>
              <a:t> yesterday)</a:t>
            </a:r>
            <a:endParaRPr lang="en-US" sz="2800" dirty="0"/>
          </a:p>
        </p:txBody>
      </p:sp>
      <p:sp>
        <p:nvSpPr>
          <p:cNvPr id="6" name="Content Placeholder 5"/>
          <p:cNvSpPr>
            <a:spLocks noGrp="1"/>
          </p:cNvSpPr>
          <p:nvPr>
            <p:ph sz="quarter" idx="4"/>
          </p:nvPr>
        </p:nvSpPr>
        <p:spPr>
          <a:xfrm>
            <a:off x="5867400" y="1492898"/>
            <a:ext cx="6197600" cy="5297369"/>
          </a:xfrm>
          <a:ln>
            <a:solidFill>
              <a:schemeClr val="tx1"/>
            </a:solidFill>
          </a:ln>
        </p:spPr>
        <p:txBody>
          <a:bodyPr>
            <a:normAutofit lnSpcReduction="10000"/>
          </a:bodyPr>
          <a:lstStyle/>
          <a:p>
            <a:pPr marL="0" indent="0">
              <a:buNone/>
            </a:pPr>
            <a:r>
              <a:rPr lang="en-US" sz="2800" b="1" u="sng" dirty="0"/>
              <a:t>2019-01-12 </a:t>
            </a:r>
            <a:r>
              <a:rPr lang="en-US" sz="2800" b="1" u="sng" dirty="0" smtClean="0"/>
              <a:t>Inpatient Screening Report </a:t>
            </a:r>
            <a:endParaRPr lang="en-US" sz="2800" b="1" u="sng" dirty="0"/>
          </a:p>
          <a:p>
            <a:r>
              <a:rPr lang="en-US" sz="2800" dirty="0" smtClean="0"/>
              <a:t>Finds patients who received a drug of interest </a:t>
            </a:r>
            <a:r>
              <a:rPr lang="en-US" sz="2800" i="1" dirty="0" smtClean="0"/>
              <a:t>and meet an age range or condition currently open for enrollment</a:t>
            </a:r>
          </a:p>
          <a:p>
            <a:r>
              <a:rPr lang="en-US" sz="2800" dirty="0" smtClean="0"/>
              <a:t>31 unique patients</a:t>
            </a:r>
          </a:p>
          <a:p>
            <a:r>
              <a:rPr lang="en-US" sz="2800" dirty="0" smtClean="0"/>
              <a:t>Record review: ~5 min/</a:t>
            </a:r>
            <a:r>
              <a:rPr lang="en-US" sz="2800" dirty="0" err="1" smtClean="0"/>
              <a:t>pt</a:t>
            </a:r>
            <a:endParaRPr lang="en-US" sz="2800" dirty="0" smtClean="0"/>
          </a:p>
          <a:p>
            <a:r>
              <a:rPr lang="en-US" sz="2800" dirty="0" smtClean="0"/>
              <a:t>~155 minutes</a:t>
            </a:r>
          </a:p>
          <a:p>
            <a:pPr marL="0" indent="0">
              <a:buNone/>
            </a:pPr>
            <a:endParaRPr lang="en-US" sz="2800" b="1" dirty="0" smtClean="0"/>
          </a:p>
          <a:p>
            <a:pPr marL="0" indent="0">
              <a:buNone/>
            </a:pPr>
            <a:endParaRPr lang="en-US" sz="2800" b="1" dirty="0" smtClean="0"/>
          </a:p>
          <a:p>
            <a:pPr marL="0" indent="0">
              <a:buNone/>
            </a:pPr>
            <a:r>
              <a:rPr lang="en-US" sz="2800" b="1" u="sng" dirty="0" smtClean="0"/>
              <a:t>2019-01-13 </a:t>
            </a:r>
            <a:r>
              <a:rPr lang="en-US" b="1" u="sng" dirty="0"/>
              <a:t>Inpatient Screening Report </a:t>
            </a:r>
            <a:endParaRPr lang="en-US" sz="2800" b="1" u="sng" dirty="0"/>
          </a:p>
          <a:p>
            <a:r>
              <a:rPr lang="en-US" sz="2800" dirty="0" smtClean="0"/>
              <a:t>6 </a:t>
            </a:r>
            <a:r>
              <a:rPr lang="en-US" sz="2800" u="sng" dirty="0" smtClean="0"/>
              <a:t>new</a:t>
            </a:r>
            <a:r>
              <a:rPr lang="en-US" sz="2800" dirty="0" smtClean="0"/>
              <a:t> patients  @5 min/</a:t>
            </a:r>
            <a:r>
              <a:rPr lang="en-US" sz="2800" dirty="0" err="1" smtClean="0"/>
              <a:t>pt</a:t>
            </a:r>
            <a:r>
              <a:rPr lang="en-US" sz="2800" dirty="0" smtClean="0"/>
              <a:t/>
            </a:r>
            <a:br>
              <a:rPr lang="en-US" sz="2800" dirty="0" smtClean="0"/>
            </a:br>
            <a:r>
              <a:rPr lang="en-US" sz="2800" dirty="0" smtClean="0"/>
              <a:t>(</a:t>
            </a:r>
            <a:r>
              <a:rPr lang="en-US" sz="2800" i="1" dirty="0" smtClean="0"/>
              <a:t>remembers</a:t>
            </a:r>
            <a:r>
              <a:rPr lang="en-US" sz="2800" dirty="0" smtClean="0"/>
              <a:t> yesterday)</a:t>
            </a:r>
            <a:endParaRPr lang="en-US" sz="2800" b="1" dirty="0"/>
          </a:p>
        </p:txBody>
      </p:sp>
      <p:sp>
        <p:nvSpPr>
          <p:cNvPr id="3" name="TextBox 2"/>
          <p:cNvSpPr txBox="1"/>
          <p:nvPr/>
        </p:nvSpPr>
        <p:spPr>
          <a:xfrm>
            <a:off x="1240977" y="846567"/>
            <a:ext cx="2275751" cy="646331"/>
          </a:xfrm>
          <a:prstGeom prst="rect">
            <a:avLst/>
          </a:prstGeom>
          <a:noFill/>
        </p:spPr>
        <p:txBody>
          <a:bodyPr wrap="none" rtlCol="0">
            <a:spAutoFit/>
          </a:bodyPr>
          <a:lstStyle/>
          <a:p>
            <a:r>
              <a:rPr lang="en-US" sz="3600" dirty="0" smtClean="0"/>
              <a:t>Old System</a:t>
            </a:r>
            <a:endParaRPr lang="en-US" sz="3600" dirty="0"/>
          </a:p>
        </p:txBody>
      </p:sp>
      <p:sp>
        <p:nvSpPr>
          <p:cNvPr id="7" name="TextBox 6"/>
          <p:cNvSpPr txBox="1"/>
          <p:nvPr/>
        </p:nvSpPr>
        <p:spPr>
          <a:xfrm>
            <a:off x="7514252" y="846567"/>
            <a:ext cx="2477088" cy="646331"/>
          </a:xfrm>
          <a:prstGeom prst="rect">
            <a:avLst/>
          </a:prstGeom>
          <a:noFill/>
        </p:spPr>
        <p:txBody>
          <a:bodyPr wrap="none" rtlCol="0">
            <a:spAutoFit/>
          </a:bodyPr>
          <a:lstStyle/>
          <a:p>
            <a:r>
              <a:rPr lang="en-US" sz="3600" dirty="0" smtClean="0"/>
              <a:t>New System</a:t>
            </a:r>
            <a:endParaRPr lang="en-US" sz="3600" dirty="0"/>
          </a:p>
        </p:txBody>
      </p:sp>
      <p:sp>
        <p:nvSpPr>
          <p:cNvPr id="8" name="TextBox 7"/>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1872140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r="50785"/>
          <a:stretch/>
        </p:blipFill>
        <p:spPr>
          <a:xfrm>
            <a:off x="2078392" y="931756"/>
            <a:ext cx="3747874" cy="5804079"/>
          </a:xfrm>
          <a:prstGeom prst="rect">
            <a:avLst/>
          </a:prstGeom>
        </p:spPr>
      </p:pic>
      <p:sp>
        <p:nvSpPr>
          <p:cNvPr id="6" name="Title 5"/>
          <p:cNvSpPr>
            <a:spLocks noGrp="1"/>
          </p:cNvSpPr>
          <p:nvPr>
            <p:ph type="title"/>
          </p:nvPr>
        </p:nvSpPr>
        <p:spPr>
          <a:xfrm>
            <a:off x="813033" y="72088"/>
            <a:ext cx="10515600" cy="859668"/>
          </a:xfrm>
        </p:spPr>
        <p:txBody>
          <a:bodyPr>
            <a:normAutofit/>
          </a:bodyPr>
          <a:lstStyle/>
          <a:p>
            <a:r>
              <a:rPr lang="en-US" b="1" i="1" dirty="0">
                <a:solidFill>
                  <a:srgbClr val="0070C0"/>
                </a:solidFill>
              </a:rPr>
              <a:t>Enrollment Rate by Institution</a:t>
            </a:r>
          </a:p>
        </p:txBody>
      </p:sp>
      <p:sp>
        <p:nvSpPr>
          <p:cNvPr id="4" name="TextBox 3"/>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pic>
        <p:nvPicPr>
          <p:cNvPr id="7" name="Picture 6"/>
          <p:cNvPicPr>
            <a:picLocks noChangeAspect="1"/>
          </p:cNvPicPr>
          <p:nvPr/>
        </p:nvPicPr>
        <p:blipFill rotWithShape="1">
          <a:blip r:embed="rId3"/>
          <a:srcRect l="63047"/>
          <a:stretch/>
        </p:blipFill>
        <p:spPr>
          <a:xfrm>
            <a:off x="5818180" y="931755"/>
            <a:ext cx="2814093" cy="5804079"/>
          </a:xfrm>
          <a:prstGeom prst="rect">
            <a:avLst/>
          </a:prstGeom>
        </p:spPr>
      </p:pic>
    </p:spTree>
    <p:extLst>
      <p:ext uri="{BB962C8B-B14F-4D97-AF65-F5344CB8AC3E}">
        <p14:creationId xmlns:p14="http://schemas.microsoft.com/office/powerpoint/2010/main" val="1054728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01101" y="0"/>
            <a:ext cx="7589798" cy="6858000"/>
          </a:xfrm>
          <a:prstGeom prst="rect">
            <a:avLst/>
          </a:prstGeom>
        </p:spPr>
      </p:pic>
      <p:sp>
        <p:nvSpPr>
          <p:cNvPr id="5" name="TextBox 4"/>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1701112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803" y="111777"/>
            <a:ext cx="10515600" cy="868009"/>
          </a:xfrm>
        </p:spPr>
        <p:txBody>
          <a:bodyPr>
            <a:normAutofit/>
          </a:bodyPr>
          <a:lstStyle/>
          <a:p>
            <a:r>
              <a:rPr lang="en-US" b="1" i="1" dirty="0">
                <a:solidFill>
                  <a:srgbClr val="0070C0"/>
                </a:solidFill>
              </a:rPr>
              <a:t>Screening Reports (for outpatients)</a:t>
            </a:r>
          </a:p>
        </p:txBody>
      </p:sp>
      <p:sp>
        <p:nvSpPr>
          <p:cNvPr id="3" name="Content Placeholder 2"/>
          <p:cNvSpPr>
            <a:spLocks noGrp="1"/>
          </p:cNvSpPr>
          <p:nvPr>
            <p:ph idx="1"/>
          </p:nvPr>
        </p:nvSpPr>
        <p:spPr>
          <a:xfrm>
            <a:off x="169333" y="979786"/>
            <a:ext cx="10912137" cy="4885267"/>
          </a:xfrm>
        </p:spPr>
        <p:txBody>
          <a:bodyPr>
            <a:normAutofit/>
          </a:bodyPr>
          <a:lstStyle/>
          <a:p>
            <a:r>
              <a:rPr lang="en-US" sz="2800" dirty="0" smtClean="0"/>
              <a:t>Shows upcoming appointments of </a:t>
            </a:r>
            <a:br>
              <a:rPr lang="en-US" sz="2800" dirty="0" smtClean="0"/>
            </a:br>
            <a:r>
              <a:rPr lang="en-US" sz="2800" dirty="0" smtClean="0"/>
              <a:t>potentially eligible patients</a:t>
            </a:r>
          </a:p>
          <a:p>
            <a:pPr lvl="1"/>
            <a:r>
              <a:rPr lang="en-US" sz="2400" dirty="0" smtClean="0"/>
              <a:t>Location of care</a:t>
            </a:r>
          </a:p>
          <a:p>
            <a:pPr lvl="1"/>
            <a:r>
              <a:rPr lang="en-US" sz="2400" dirty="0" err="1" smtClean="0"/>
              <a:t>Appt</a:t>
            </a:r>
            <a:r>
              <a:rPr lang="en-US" sz="2400" dirty="0" smtClean="0"/>
              <a:t> Date &amp; time</a:t>
            </a:r>
          </a:p>
          <a:p>
            <a:pPr lvl="1"/>
            <a:r>
              <a:rPr lang="en-US" sz="2400" dirty="0" smtClean="0"/>
              <a:t>Qualifying medication (</a:t>
            </a:r>
            <a:r>
              <a:rPr lang="en-US" sz="2400" i="1" dirty="0" smtClean="0"/>
              <a:t>e.g.</a:t>
            </a:r>
            <a:r>
              <a:rPr lang="en-US" sz="2400" dirty="0" smtClean="0"/>
              <a:t>, Diazepam)</a:t>
            </a:r>
          </a:p>
          <a:p>
            <a:pPr lvl="1"/>
            <a:r>
              <a:rPr lang="en-US" sz="2400" dirty="0" smtClean="0"/>
              <a:t>Qualifying condition (</a:t>
            </a:r>
            <a:r>
              <a:rPr lang="en-US" sz="2400" i="1" dirty="0" smtClean="0"/>
              <a:t>e.g.</a:t>
            </a:r>
            <a:r>
              <a:rPr lang="en-US" sz="2400" dirty="0" smtClean="0"/>
              <a:t>, obese, 24 months old)</a:t>
            </a:r>
          </a:p>
          <a:p>
            <a:pPr lvl="1"/>
            <a:r>
              <a:rPr lang="en-US" sz="2400" dirty="0"/>
              <a:t>Similar inpatient process </a:t>
            </a:r>
            <a:r>
              <a:rPr lang="en-US" sz="2400" dirty="0" smtClean="0"/>
              <a:t>was developed</a:t>
            </a:r>
          </a:p>
          <a:p>
            <a:pPr lvl="1"/>
            <a:endParaRPr lang="en-US" sz="2400" dirty="0"/>
          </a:p>
          <a:p>
            <a:pPr lvl="1"/>
            <a:r>
              <a:rPr lang="en-US" sz="2400" dirty="0" smtClean="0">
                <a:hlinkClick r:id="rId2" action="ppaction://hlinkfile"/>
              </a:rPr>
              <a:t>Eligible Patients for POPS</a:t>
            </a:r>
            <a:endParaRPr lang="en-US" sz="2400" dirty="0" smtClean="0"/>
          </a:p>
        </p:txBody>
      </p:sp>
      <p:pic>
        <p:nvPicPr>
          <p:cNvPr id="6" name="Picture 5"/>
          <p:cNvPicPr>
            <a:picLocks noChangeAspect="1"/>
          </p:cNvPicPr>
          <p:nvPr/>
        </p:nvPicPr>
        <p:blipFill>
          <a:blip r:embed="rId3"/>
          <a:stretch>
            <a:fillRect/>
          </a:stretch>
        </p:blipFill>
        <p:spPr>
          <a:xfrm>
            <a:off x="4368798" y="4317728"/>
            <a:ext cx="7653867" cy="2415334"/>
          </a:xfrm>
          <a:prstGeom prst="rect">
            <a:avLst/>
          </a:prstGeom>
        </p:spPr>
      </p:pic>
      <p:sp>
        <p:nvSpPr>
          <p:cNvPr id="7" name="Rectangle 6"/>
          <p:cNvSpPr/>
          <p:nvPr/>
        </p:nvSpPr>
        <p:spPr>
          <a:xfrm>
            <a:off x="5056709" y="6421874"/>
            <a:ext cx="2078582" cy="369332"/>
          </a:xfrm>
          <a:prstGeom prst="rect">
            <a:avLst/>
          </a:prstGeom>
        </p:spPr>
        <p:txBody>
          <a:bodyPr wrap="none">
            <a:spAutoFit/>
          </a:bodyPr>
          <a:lstStyle/>
          <a:p>
            <a:r>
              <a:rPr lang="en-US" dirty="0">
                <a:solidFill>
                  <a:schemeClr val="bg1">
                    <a:lumMod val="50000"/>
                  </a:schemeClr>
                </a:solidFill>
              </a:rPr>
              <a:t>(Simulated patients)</a:t>
            </a:r>
          </a:p>
        </p:txBody>
      </p:sp>
      <p:sp>
        <p:nvSpPr>
          <p:cNvPr id="9" name="TextBox 8"/>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111112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9099" y="948266"/>
            <a:ext cx="6768007" cy="5655734"/>
          </a:xfrm>
          <a:prstGeom prst="rect">
            <a:avLst/>
          </a:prstGeom>
        </p:spPr>
      </p:pic>
      <p:sp>
        <p:nvSpPr>
          <p:cNvPr id="3" name="Title 1"/>
          <p:cNvSpPr txBox="1">
            <a:spLocks/>
          </p:cNvSpPr>
          <p:nvPr/>
        </p:nvSpPr>
        <p:spPr>
          <a:xfrm>
            <a:off x="174740" y="158374"/>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err="1">
                <a:solidFill>
                  <a:srgbClr val="0070C0"/>
                </a:solidFill>
              </a:rPr>
              <a:t>REDCap</a:t>
            </a:r>
            <a:r>
              <a:rPr lang="en-US" b="1" i="1" dirty="0">
                <a:solidFill>
                  <a:srgbClr val="0070C0"/>
                </a:solidFill>
              </a:rPr>
              <a:t> Project</a:t>
            </a:r>
          </a:p>
        </p:txBody>
      </p:sp>
      <p:sp>
        <p:nvSpPr>
          <p:cNvPr id="5" name="Right Arrow 4"/>
          <p:cNvSpPr/>
          <p:nvPr/>
        </p:nvSpPr>
        <p:spPr>
          <a:xfrm rot="10379521">
            <a:off x="4652176" y="1382764"/>
            <a:ext cx="3855938" cy="3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662264" y="948266"/>
            <a:ext cx="2676310" cy="646331"/>
          </a:xfrm>
          <a:prstGeom prst="rect">
            <a:avLst/>
          </a:prstGeom>
          <a:noFill/>
        </p:spPr>
        <p:txBody>
          <a:bodyPr wrap="none" rtlCol="0">
            <a:spAutoFit/>
          </a:bodyPr>
          <a:lstStyle/>
          <a:p>
            <a:r>
              <a:rPr lang="en-US" sz="3600" dirty="0" smtClean="0"/>
              <a:t>Approached?</a:t>
            </a:r>
            <a:endParaRPr lang="en-US" sz="3600" dirty="0"/>
          </a:p>
        </p:txBody>
      </p:sp>
      <p:sp>
        <p:nvSpPr>
          <p:cNvPr id="7" name="Right Arrow 6"/>
          <p:cNvSpPr/>
          <p:nvPr/>
        </p:nvSpPr>
        <p:spPr>
          <a:xfrm rot="10379521">
            <a:off x="4657819" y="3251083"/>
            <a:ext cx="3855938" cy="3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67907" y="2816585"/>
            <a:ext cx="2398798" cy="646331"/>
          </a:xfrm>
          <a:prstGeom prst="rect">
            <a:avLst/>
          </a:prstGeom>
          <a:noFill/>
        </p:spPr>
        <p:txBody>
          <a:bodyPr wrap="none" rtlCol="0">
            <a:spAutoFit/>
          </a:bodyPr>
          <a:lstStyle/>
          <a:p>
            <a:r>
              <a:rPr lang="en-US" sz="3600" dirty="0" smtClean="0"/>
              <a:t>Consented?</a:t>
            </a:r>
            <a:endParaRPr lang="en-US" sz="3600" dirty="0"/>
          </a:p>
        </p:txBody>
      </p:sp>
      <p:sp>
        <p:nvSpPr>
          <p:cNvPr id="9" name="Right Arrow 8"/>
          <p:cNvSpPr/>
          <p:nvPr/>
        </p:nvSpPr>
        <p:spPr>
          <a:xfrm rot="10379521">
            <a:off x="4646530" y="5136325"/>
            <a:ext cx="3855938" cy="348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656618" y="4701827"/>
            <a:ext cx="2115066" cy="646331"/>
          </a:xfrm>
          <a:prstGeom prst="rect">
            <a:avLst/>
          </a:prstGeom>
          <a:noFill/>
        </p:spPr>
        <p:txBody>
          <a:bodyPr wrap="none" rtlCol="0">
            <a:spAutoFit/>
          </a:bodyPr>
          <a:lstStyle/>
          <a:p>
            <a:r>
              <a:rPr lang="en-US" sz="3600" dirty="0" smtClean="0"/>
              <a:t>Assented?</a:t>
            </a:r>
            <a:endParaRPr lang="en-US" sz="3600" dirty="0"/>
          </a:p>
        </p:txBody>
      </p:sp>
      <p:sp>
        <p:nvSpPr>
          <p:cNvPr id="12" name="TextBox 11"/>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313231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0070C0"/>
                </a:solidFill>
              </a:rPr>
              <a:t>Progress Reports</a:t>
            </a:r>
          </a:p>
        </p:txBody>
      </p:sp>
      <p:sp>
        <p:nvSpPr>
          <p:cNvPr id="4" name="Content Placeholder 2"/>
          <p:cNvSpPr txBox="1">
            <a:spLocks/>
          </p:cNvSpPr>
          <p:nvPr/>
        </p:nvSpPr>
        <p:spPr>
          <a:xfrm>
            <a:off x="8822267" y="558800"/>
            <a:ext cx="3369738" cy="61800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See the forest.</a:t>
            </a:r>
          </a:p>
          <a:p>
            <a:pPr marL="0" indent="0">
              <a:buNone/>
            </a:pPr>
            <a:r>
              <a:rPr lang="en-US" dirty="0" smtClean="0"/>
              <a:t>3-way breakdowns of:</a:t>
            </a:r>
          </a:p>
          <a:p>
            <a:r>
              <a:rPr lang="en-US" dirty="0" smtClean="0"/>
              <a:t>time</a:t>
            </a:r>
          </a:p>
          <a:p>
            <a:r>
              <a:rPr lang="en-US" dirty="0" smtClean="0"/>
              <a:t>site</a:t>
            </a:r>
          </a:p>
          <a:p>
            <a:r>
              <a:rPr lang="en-US" dirty="0" smtClean="0"/>
              <a:t>drug</a:t>
            </a:r>
          </a:p>
          <a:p>
            <a:r>
              <a:rPr lang="en-US" dirty="0" smtClean="0"/>
              <a:t>age</a:t>
            </a:r>
          </a:p>
          <a:p>
            <a:r>
              <a:rPr lang="en-US" dirty="0"/>
              <a:t>gender</a:t>
            </a:r>
          </a:p>
          <a:p>
            <a:r>
              <a:rPr lang="en-US" dirty="0"/>
              <a:t>stage</a:t>
            </a:r>
          </a:p>
          <a:p>
            <a:pPr marL="914400" lvl="1" indent="-457200">
              <a:buFont typeface="+mj-lt"/>
              <a:buAutoNum type="arabicPeriod"/>
            </a:pPr>
            <a:r>
              <a:rPr lang="en-US" dirty="0" smtClean="0"/>
              <a:t>qualified</a:t>
            </a:r>
          </a:p>
          <a:p>
            <a:pPr marL="914400" lvl="1" indent="-457200">
              <a:buFont typeface="+mj-lt"/>
              <a:buAutoNum type="arabicPeriod"/>
            </a:pPr>
            <a:r>
              <a:rPr lang="en-US" dirty="0" smtClean="0"/>
              <a:t>approached</a:t>
            </a:r>
          </a:p>
          <a:p>
            <a:pPr marL="914400" lvl="1" indent="-457200">
              <a:buFont typeface="+mj-lt"/>
              <a:buAutoNum type="arabicPeriod"/>
            </a:pPr>
            <a:r>
              <a:rPr lang="en-US" dirty="0" smtClean="0"/>
              <a:t>consented</a:t>
            </a:r>
          </a:p>
          <a:p>
            <a:pPr marL="914400" lvl="1" indent="-457200">
              <a:buFont typeface="+mj-lt"/>
              <a:buAutoNum type="arabicPeriod"/>
            </a:pPr>
            <a:r>
              <a:rPr lang="en-US" dirty="0" smtClean="0"/>
              <a:t>assented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pic>
        <p:nvPicPr>
          <p:cNvPr id="8" name="Picture 7"/>
          <p:cNvPicPr>
            <a:picLocks noChangeAspect="1"/>
          </p:cNvPicPr>
          <p:nvPr/>
        </p:nvPicPr>
        <p:blipFill rotWithShape="1">
          <a:blip r:embed="rId2"/>
          <a:srcRect l="10241"/>
          <a:stretch/>
        </p:blipFill>
        <p:spPr>
          <a:xfrm>
            <a:off x="176270" y="992694"/>
            <a:ext cx="8229600" cy="5157310"/>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3052827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909285" y="63622"/>
            <a:ext cx="5156055" cy="6441885"/>
          </a:xfrm>
          <a:prstGeom prst="rect">
            <a:avLst/>
          </a:prstGeom>
          <a:ln>
            <a:noFill/>
          </a:ln>
          <a:effectLst>
            <a:outerShdw blurRad="292100" dist="139700" dir="2700000" algn="tl" rotWithShape="0">
              <a:srgbClr val="333333">
                <a:alpha val="65000"/>
              </a:srgbClr>
            </a:outerShdw>
          </a:effectLst>
        </p:spPr>
      </p:pic>
      <p:sp>
        <p:nvSpPr>
          <p:cNvPr id="3" name="Title 1"/>
          <p:cNvSpPr txBox="1">
            <a:spLocks/>
          </p:cNvSpPr>
          <p:nvPr/>
        </p:nvSpPr>
        <p:spPr>
          <a:xfrm>
            <a:off x="169100" y="285728"/>
            <a:ext cx="8952453" cy="5277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smtClean="0">
                <a:solidFill>
                  <a:srgbClr val="0070C0"/>
                </a:solidFill>
              </a:rPr>
              <a:t>Progress Reports</a:t>
            </a:r>
            <a:endParaRPr lang="en-US" b="1" i="1" dirty="0">
              <a:solidFill>
                <a:srgbClr val="0070C0"/>
              </a:solidFill>
            </a:endParaRPr>
          </a:p>
        </p:txBody>
      </p:sp>
      <p:pic>
        <p:nvPicPr>
          <p:cNvPr id="9" name="Picture 8"/>
          <p:cNvPicPr>
            <a:picLocks noChangeAspect="1"/>
          </p:cNvPicPr>
          <p:nvPr/>
        </p:nvPicPr>
        <p:blipFill rotWithShape="1">
          <a:blip r:embed="rId4"/>
          <a:srcRect l="28082" t="3800" r="9310" b="7848"/>
          <a:stretch/>
        </p:blipFill>
        <p:spPr>
          <a:xfrm>
            <a:off x="169100" y="1258303"/>
            <a:ext cx="6869690" cy="5453102"/>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376425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880946"/>
            <a:ext cx="10515600" cy="3681529"/>
          </a:xfrm>
        </p:spPr>
        <p:txBody>
          <a:bodyPr>
            <a:normAutofit/>
          </a:bodyPr>
          <a:lstStyle/>
          <a:p>
            <a:r>
              <a:rPr lang="en-US" b="1" i="1" dirty="0" smtClean="0">
                <a:solidFill>
                  <a:srgbClr val="0070C0"/>
                </a:solidFill>
              </a:rPr>
              <a:t>National Registry Example:</a:t>
            </a:r>
            <a:r>
              <a:rPr lang="en-US" b="1" i="1" dirty="0">
                <a:solidFill>
                  <a:srgbClr val="0070C0"/>
                </a:solidFill>
              </a:rPr>
              <a:t/>
            </a:r>
            <a:br>
              <a:rPr lang="en-US" b="1" i="1" dirty="0">
                <a:solidFill>
                  <a:srgbClr val="0070C0"/>
                </a:solidFill>
              </a:rPr>
            </a:br>
            <a:r>
              <a:rPr lang="en-US" b="1" i="1" dirty="0">
                <a:solidFill>
                  <a:srgbClr val="0070C0"/>
                </a:solidFill>
              </a:rPr>
              <a:t>COVID-19 </a:t>
            </a:r>
            <a:r>
              <a:rPr lang="en-US" b="1" i="1" dirty="0" smtClean="0">
                <a:solidFill>
                  <a:srgbClr val="0070C0"/>
                </a:solidFill>
              </a:rPr>
              <a:t>CDW Registry</a:t>
            </a:r>
            <a:br>
              <a:rPr lang="en-US" b="1" i="1" dirty="0" smtClean="0">
                <a:solidFill>
                  <a:srgbClr val="0070C0"/>
                </a:solidFill>
              </a:rPr>
            </a:br>
            <a:r>
              <a:rPr lang="en-US" b="1" i="1" dirty="0" smtClean="0">
                <a:solidFill>
                  <a:srgbClr val="0070C0"/>
                </a:solidFill>
              </a:rPr>
              <a:t>Based on OMOP</a:t>
            </a:r>
            <a:endParaRPr lang="en-US" dirty="0"/>
          </a:p>
        </p:txBody>
      </p:sp>
      <p:sp>
        <p:nvSpPr>
          <p:cNvPr id="3" name="Text Placeholder 2"/>
          <p:cNvSpPr>
            <a:spLocks noGrp="1"/>
          </p:cNvSpPr>
          <p:nvPr>
            <p:ph type="body" idx="1"/>
          </p:nvPr>
        </p:nvSpPr>
        <p:spPr/>
        <p:txBody>
          <a:bodyPr/>
          <a:lstStyle/>
          <a:p>
            <a:endParaRPr lang="en-US" dirty="0"/>
          </a:p>
        </p:txBody>
      </p:sp>
      <p:sp>
        <p:nvSpPr>
          <p:cNvPr id="5" name="TextBox 4"/>
          <p:cNvSpPr txBox="1"/>
          <p:nvPr/>
        </p:nvSpPr>
        <p:spPr>
          <a:xfrm>
            <a:off x="10737115" y="6488668"/>
            <a:ext cx="1454885" cy="369332"/>
          </a:xfrm>
          <a:prstGeom prst="rect">
            <a:avLst/>
          </a:prstGeom>
          <a:noFill/>
        </p:spPr>
        <p:txBody>
          <a:bodyPr wrap="none" rtlCol="0">
            <a:spAutoFit/>
          </a:bodyPr>
          <a:lstStyle/>
          <a:p>
            <a:r>
              <a:rPr lang="en-US" dirty="0">
                <a:solidFill>
                  <a:schemeClr val="bg1">
                    <a:lumMod val="75000"/>
                  </a:schemeClr>
                </a:solidFill>
              </a:rPr>
              <a:t>c</a:t>
            </a:r>
            <a:r>
              <a:rPr lang="en-US" dirty="0" smtClean="0">
                <a:solidFill>
                  <a:schemeClr val="bg1">
                    <a:lumMod val="75000"/>
                  </a:schemeClr>
                </a:solidFill>
              </a:rPr>
              <a:t>ovid-registry</a:t>
            </a:r>
            <a:endParaRPr lang="en-US" dirty="0">
              <a:solidFill>
                <a:schemeClr val="bg1">
                  <a:lumMod val="75000"/>
                </a:schemeClr>
              </a:solidFill>
            </a:endParaRPr>
          </a:p>
        </p:txBody>
      </p:sp>
    </p:spTree>
    <p:extLst>
      <p:ext uri="{BB962C8B-B14F-4D97-AF65-F5344CB8AC3E}">
        <p14:creationId xmlns:p14="http://schemas.microsoft.com/office/powerpoint/2010/main" val="3853063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70C0"/>
                </a:solidFill>
              </a:rPr>
              <a:t>National Registry</a:t>
            </a:r>
            <a:endParaRPr lang="en-US" dirty="0"/>
          </a:p>
        </p:txBody>
      </p:sp>
      <p:sp>
        <p:nvSpPr>
          <p:cNvPr id="3" name="Content Placeholder 2"/>
          <p:cNvSpPr>
            <a:spLocks noGrp="1"/>
          </p:cNvSpPr>
          <p:nvPr>
            <p:ph idx="1"/>
          </p:nvPr>
        </p:nvSpPr>
        <p:spPr>
          <a:xfrm>
            <a:off x="137160" y="1394460"/>
            <a:ext cx="11841480" cy="4994464"/>
          </a:xfrm>
        </p:spPr>
        <p:txBody>
          <a:bodyPr>
            <a:normAutofit/>
          </a:bodyPr>
          <a:lstStyle/>
          <a:p>
            <a:r>
              <a:rPr lang="en-US" dirty="0" smtClean="0"/>
              <a:t>Institutions from 20+ states combine covid data from their EMRs</a:t>
            </a:r>
          </a:p>
          <a:p>
            <a:endParaRPr lang="en-US" dirty="0"/>
          </a:p>
          <a:p>
            <a:r>
              <a:rPr lang="en-US" dirty="0" smtClean="0"/>
              <a:t>There’s a national movement for investigations to be informed by multiple sites/institutions.  Every research study and institution collects their data differently.</a:t>
            </a:r>
          </a:p>
          <a:p>
            <a:endParaRPr lang="en-US" dirty="0"/>
          </a:p>
          <a:p>
            <a:r>
              <a:rPr lang="en-US" dirty="0" smtClean="0"/>
              <a:t>A CDM (common data model) is a standardized convention to store &amp; describe data.  Institutions extract and transform their EMR data </a:t>
            </a:r>
            <a:endParaRPr lang="en-US" dirty="0" smtClean="0"/>
          </a:p>
          <a:p>
            <a:endParaRPr lang="en-US" dirty="0" smtClean="0"/>
          </a:p>
          <a:p>
            <a:r>
              <a:rPr lang="en-US" dirty="0" smtClean="0"/>
              <a:t>See </a:t>
            </a:r>
            <a:r>
              <a:rPr lang="en-US" dirty="0" smtClean="0">
                <a:hlinkClick r:id="rId3"/>
              </a:rPr>
              <a:t>https</a:t>
            </a:r>
            <a:r>
              <a:rPr lang="en-US" dirty="0">
                <a:hlinkClick r:id="rId3"/>
              </a:rPr>
              <a:t>://ncats.nih.gov</a:t>
            </a:r>
            <a:r>
              <a:rPr lang="en-US" dirty="0" smtClean="0">
                <a:hlinkClick r:id="rId3"/>
              </a:rPr>
              <a:t>/</a:t>
            </a:r>
            <a:r>
              <a:rPr lang="en-US" dirty="0"/>
              <a:t> and </a:t>
            </a:r>
            <a:r>
              <a:rPr lang="en-US" dirty="0">
                <a:hlinkClick r:id="rId4"/>
              </a:rPr>
              <a:t>https://</a:t>
            </a:r>
            <a:r>
              <a:rPr lang="en-US" dirty="0" smtClean="0">
                <a:hlinkClick r:id="rId4"/>
              </a:rPr>
              <a:t>ncats.nih.gov/n3c</a:t>
            </a:r>
            <a:endParaRPr lang="en-US" dirty="0"/>
          </a:p>
          <a:p>
            <a:endParaRPr lang="en-US" dirty="0"/>
          </a:p>
        </p:txBody>
      </p:sp>
      <p:sp>
        <p:nvSpPr>
          <p:cNvPr id="6" name="TextBox 5"/>
          <p:cNvSpPr txBox="1"/>
          <p:nvPr/>
        </p:nvSpPr>
        <p:spPr>
          <a:xfrm>
            <a:off x="10737115" y="6488668"/>
            <a:ext cx="1454885" cy="369332"/>
          </a:xfrm>
          <a:prstGeom prst="rect">
            <a:avLst/>
          </a:prstGeom>
          <a:noFill/>
        </p:spPr>
        <p:txBody>
          <a:bodyPr wrap="none" rtlCol="0">
            <a:spAutoFit/>
          </a:bodyPr>
          <a:lstStyle/>
          <a:p>
            <a:r>
              <a:rPr lang="en-US" dirty="0">
                <a:solidFill>
                  <a:schemeClr val="bg1">
                    <a:lumMod val="75000"/>
                  </a:schemeClr>
                </a:solidFill>
              </a:rPr>
              <a:t>c</a:t>
            </a:r>
            <a:r>
              <a:rPr lang="en-US" dirty="0" smtClean="0">
                <a:solidFill>
                  <a:schemeClr val="bg1">
                    <a:lumMod val="75000"/>
                  </a:schemeClr>
                </a:solidFill>
              </a:rPr>
              <a:t>ovid-registry</a:t>
            </a:r>
            <a:endParaRPr lang="en-US" dirty="0">
              <a:solidFill>
                <a:schemeClr val="bg1">
                  <a:lumMod val="75000"/>
                </a:schemeClr>
              </a:solidFill>
            </a:endParaRPr>
          </a:p>
        </p:txBody>
      </p:sp>
    </p:spTree>
    <p:extLst>
      <p:ext uri="{BB962C8B-B14F-4D97-AF65-F5344CB8AC3E}">
        <p14:creationId xmlns:p14="http://schemas.microsoft.com/office/powerpoint/2010/main" val="297944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smtClean="0">
                <a:solidFill>
                  <a:srgbClr val="0070C0"/>
                </a:solidFill>
              </a:rPr>
              <a:t>Terms</a:t>
            </a:r>
            <a:endParaRPr lang="en-US" b="1" i="1" dirty="0">
              <a:solidFill>
                <a:srgbClr val="0070C0"/>
              </a:solidFill>
            </a:endParaRPr>
          </a:p>
        </p:txBody>
      </p:sp>
      <p:sp>
        <p:nvSpPr>
          <p:cNvPr id="3" name="Content Placeholder 2"/>
          <p:cNvSpPr>
            <a:spLocks noGrp="1"/>
          </p:cNvSpPr>
          <p:nvPr>
            <p:ph idx="1"/>
          </p:nvPr>
        </p:nvSpPr>
        <p:spPr>
          <a:xfrm>
            <a:off x="228600" y="691376"/>
            <a:ext cx="11757660" cy="6059944"/>
          </a:xfrm>
        </p:spPr>
        <p:txBody>
          <a:bodyPr>
            <a:normAutofit/>
          </a:bodyPr>
          <a:lstStyle/>
          <a:p>
            <a:r>
              <a:rPr lang="en-US" sz="3600" b="1" dirty="0" smtClean="0"/>
              <a:t>EMR</a:t>
            </a:r>
            <a:r>
              <a:rPr lang="en-US" sz="3600" dirty="0" smtClean="0"/>
              <a:t> (or EHR): Electronic Medical/Health Records </a:t>
            </a:r>
            <a:br>
              <a:rPr lang="en-US" sz="3600" dirty="0" smtClean="0"/>
            </a:br>
            <a:r>
              <a:rPr lang="en-US" sz="3600" dirty="0" smtClean="0"/>
              <a:t/>
            </a:r>
            <a:br>
              <a:rPr lang="en-US" sz="3600" dirty="0" smtClean="0"/>
            </a:br>
            <a:r>
              <a:rPr lang="en-US" sz="3600" dirty="0" smtClean="0"/>
              <a:t>A huge database with patient records used by providers</a:t>
            </a:r>
            <a:endParaRPr lang="en-US" sz="3600" dirty="0" smtClean="0">
              <a:solidFill>
                <a:schemeClr val="bg1">
                  <a:lumMod val="50000"/>
                </a:schemeClr>
              </a:solidFill>
            </a:endParaRPr>
          </a:p>
          <a:p>
            <a:endParaRPr lang="en-US" sz="3600" b="1" dirty="0" smtClean="0"/>
          </a:p>
          <a:p>
            <a:r>
              <a:rPr lang="en-US" sz="3600" b="1" dirty="0" smtClean="0"/>
              <a:t>CDW</a:t>
            </a:r>
            <a:r>
              <a:rPr lang="en-US" sz="3600" dirty="0" smtClean="0"/>
              <a:t>: Clinical Data Warehouse</a:t>
            </a:r>
            <a:br>
              <a:rPr lang="en-US" sz="3600" dirty="0" smtClean="0"/>
            </a:br>
            <a:r>
              <a:rPr lang="en-US" sz="3600" dirty="0" smtClean="0"/>
              <a:t/>
            </a:r>
            <a:br>
              <a:rPr lang="en-US" sz="3600" dirty="0" smtClean="0"/>
            </a:br>
            <a:r>
              <a:rPr lang="en-US" sz="3600" dirty="0" smtClean="0"/>
              <a:t>A collection of databases (such as EMRs and project-specific datasets) that has been transformed to make research more efficient and complete</a:t>
            </a:r>
            <a:endParaRPr lang="en-US" sz="3600" b="1" dirty="0"/>
          </a:p>
          <a:p>
            <a:endParaRPr lang="en-US" sz="3600" dirty="0" smtClean="0">
              <a:solidFill>
                <a:schemeClr val="bg1">
                  <a:lumMod val="50000"/>
                </a:schemeClr>
              </a:solidFill>
            </a:endParaRPr>
          </a:p>
        </p:txBody>
      </p:sp>
    </p:spTree>
    <p:extLst>
      <p:ext uri="{BB962C8B-B14F-4D97-AF65-F5344CB8AC3E}">
        <p14:creationId xmlns:p14="http://schemas.microsoft.com/office/powerpoint/2010/main" val="1438884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321911"/>
          </a:xfrm>
        </p:spPr>
        <p:txBody>
          <a:bodyPr>
            <a:noAutofit/>
          </a:bodyPr>
          <a:lstStyle/>
          <a:p>
            <a:r>
              <a:rPr lang="en-US" dirty="0" smtClean="0"/>
              <a:t>Thank you</a:t>
            </a:r>
            <a:endParaRPr lang="en-US" dirty="0"/>
          </a:p>
        </p:txBody>
      </p:sp>
      <p:sp>
        <p:nvSpPr>
          <p:cNvPr id="14" name="Subtitle 13"/>
          <p:cNvSpPr>
            <a:spLocks noGrp="1"/>
          </p:cNvSpPr>
          <p:nvPr>
            <p:ph type="subTitle" idx="1"/>
          </p:nvPr>
        </p:nvSpPr>
        <p:spPr>
          <a:xfrm>
            <a:off x="1066800" y="3176337"/>
            <a:ext cx="10058400" cy="2774643"/>
          </a:xfrm>
        </p:spPr>
        <p:txBody>
          <a:bodyPr>
            <a:normAutofit lnSpcReduction="10000"/>
          </a:bodyPr>
          <a:lstStyle/>
          <a:p>
            <a:r>
              <a:rPr lang="en-US" sz="2200" dirty="0"/>
              <a:t>Will Beasley, PhD</a:t>
            </a:r>
          </a:p>
          <a:p>
            <a:r>
              <a:rPr lang="en-US" sz="2200" dirty="0"/>
              <a:t>Ashley Thumann, MHA</a:t>
            </a:r>
          </a:p>
          <a:p>
            <a:r>
              <a:rPr lang="en-US" sz="2200" dirty="0"/>
              <a:t>Geneva Marshall, </a:t>
            </a:r>
            <a:r>
              <a:rPr lang="en-US" sz="2200" dirty="0" smtClean="0"/>
              <a:t>MA</a:t>
            </a:r>
          </a:p>
          <a:p>
            <a:r>
              <a:rPr lang="en-US" sz="2200" dirty="0" smtClean="0"/>
              <a:t>Lise </a:t>
            </a:r>
            <a:r>
              <a:rPr lang="en-US" sz="2200" dirty="0"/>
              <a:t>DeShea, PhD</a:t>
            </a:r>
          </a:p>
          <a:p>
            <a:r>
              <a:rPr lang="en-US" sz="2200" dirty="0"/>
              <a:t>David Bard, PhD</a:t>
            </a:r>
          </a:p>
          <a:p>
            <a:r>
              <a:rPr lang="en-US" sz="2200" dirty="0"/>
              <a:t>University of Oklahoma HSC</a:t>
            </a:r>
          </a:p>
          <a:p>
            <a:r>
              <a:rPr lang="en-US" sz="2200" dirty="0"/>
              <a:t>Biomedical &amp; Behavioral Methodology Core (BBMC)</a:t>
            </a:r>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smtClean="0">
                <a:latin typeface="Calibri" panose="020F0502020204030204" pitchFamily="34" charset="0"/>
                <a:ea typeface="Calibri" panose="020F0502020204030204" pitchFamily="34" charset="0"/>
                <a:cs typeface="Times New Roman" panose="02020603050405020304" pitchFamily="18" charset="0"/>
              </a:rPr>
              <a:t>Award Numbers: </a:t>
            </a:r>
            <a:r>
              <a:rPr lang="en-US" sz="1200" dirty="0">
                <a:latin typeface="Calibri" panose="020F0502020204030204" pitchFamily="34" charset="0"/>
                <a:ea typeface="Calibri" panose="020F0502020204030204" pitchFamily="34" charset="0"/>
                <a:cs typeface="Times New Roman" panose="02020603050405020304" pitchFamily="18" charset="0"/>
              </a:rPr>
              <a:t>UG1OD024950 </a:t>
            </a:r>
            <a:r>
              <a:rPr lang="en-US" sz="1200" dirty="0" smtClean="0">
                <a:latin typeface="Calibri" panose="020F0502020204030204" pitchFamily="34" charset="0"/>
                <a:ea typeface="Calibri" panose="020F0502020204030204" pitchFamily="34" charset="0"/>
                <a:cs typeface="Times New Roman" panose="02020603050405020304" pitchFamily="18" charset="0"/>
              </a:rPr>
              <a:t>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Extra Slides</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Other Universities </a:t>
            </a:r>
            <a:r>
              <a:rPr lang="en-US" dirty="0"/>
              <a:t>are </a:t>
            </a:r>
            <a:r>
              <a:rPr lang="en-US" dirty="0" smtClean="0"/>
              <a:t>Headed</a:t>
            </a:r>
            <a:endParaRPr lang="en-US" dirty="0"/>
          </a:p>
        </p:txBody>
      </p:sp>
      <p:sp>
        <p:nvSpPr>
          <p:cNvPr id="3" name="Content Placeholder 2"/>
          <p:cNvSpPr>
            <a:spLocks noGrp="1"/>
          </p:cNvSpPr>
          <p:nvPr>
            <p:ph idx="1"/>
          </p:nvPr>
        </p:nvSpPr>
        <p:spPr>
          <a:xfrm>
            <a:off x="365760" y="1502834"/>
            <a:ext cx="6196672" cy="5195146"/>
          </a:xfrm>
        </p:spPr>
        <p:txBody>
          <a:bodyPr>
            <a:normAutofit fontScale="92500" lnSpcReduction="20000"/>
          </a:bodyPr>
          <a:lstStyle/>
          <a:p>
            <a:r>
              <a:rPr lang="en-US" dirty="0" smtClean="0"/>
              <a:t>University of Washington:</a:t>
            </a:r>
          </a:p>
          <a:p>
            <a:pPr lvl="1"/>
            <a:r>
              <a:rPr lang="en-US" dirty="0" smtClean="0"/>
              <a:t>Data Quest (</a:t>
            </a:r>
            <a:r>
              <a:rPr lang="en-US" dirty="0">
                <a:hlinkClick r:id="rId3"/>
              </a:rPr>
              <a:t>https://dataquest.iths.org</a:t>
            </a:r>
            <a:r>
              <a:rPr lang="en-US" dirty="0" smtClean="0">
                <a:hlinkClick r:id="rId3"/>
              </a:rPr>
              <a:t>/</a:t>
            </a:r>
            <a:r>
              <a:rPr lang="en-US" dirty="0" smtClean="0"/>
              <a:t>) </a:t>
            </a:r>
          </a:p>
          <a:p>
            <a:pPr lvl="1"/>
            <a:r>
              <a:rPr lang="en-US" dirty="0"/>
              <a:t>Leaf- </a:t>
            </a:r>
            <a:r>
              <a:rPr lang="en-US" dirty="0" smtClean="0"/>
              <a:t>Integrates </a:t>
            </a:r>
            <a:r>
              <a:rPr lang="en-US" dirty="0"/>
              <a:t>of Regulatory Oversight with Data </a:t>
            </a:r>
            <a:r>
              <a:rPr lang="en-US" dirty="0" smtClean="0"/>
              <a:t>Accession</a:t>
            </a:r>
          </a:p>
          <a:p>
            <a:pPr lvl="2"/>
            <a:r>
              <a:rPr lang="en-US" dirty="0" smtClean="0"/>
              <a:t>De-identified </a:t>
            </a:r>
            <a:r>
              <a:rPr lang="en-US" dirty="0"/>
              <a:t>prep to research</a:t>
            </a:r>
          </a:p>
          <a:p>
            <a:pPr lvl="2"/>
            <a:r>
              <a:rPr lang="en-US" dirty="0"/>
              <a:t>PHI access </a:t>
            </a:r>
            <a:endParaRPr lang="en-US" dirty="0" smtClean="0"/>
          </a:p>
          <a:p>
            <a:r>
              <a:rPr lang="en-US" dirty="0" err="1" smtClean="0"/>
              <a:t>TriNetX</a:t>
            </a:r>
            <a:endParaRPr lang="en-US" dirty="0" smtClean="0"/>
          </a:p>
          <a:p>
            <a:pPr lvl="1"/>
            <a:r>
              <a:rPr lang="en-US" dirty="0" smtClean="0"/>
              <a:t>Attract Industry-Sponsored Trials</a:t>
            </a:r>
          </a:p>
          <a:p>
            <a:pPr lvl="1"/>
            <a:r>
              <a:rPr lang="en-US" dirty="0" smtClean="0"/>
              <a:t>Peer-institution Collaborations</a:t>
            </a:r>
          </a:p>
          <a:p>
            <a:pPr lvl="1"/>
            <a:endParaRPr lang="en-US" dirty="0" smtClean="0"/>
          </a:p>
          <a:p>
            <a:r>
              <a:rPr lang="en-US" dirty="0" smtClean="0"/>
              <a:t>University of Michigan</a:t>
            </a:r>
          </a:p>
          <a:p>
            <a:pPr lvl="1"/>
            <a:r>
              <a:rPr lang="en-US" dirty="0" smtClean="0"/>
              <a:t>EMERSE </a:t>
            </a:r>
            <a:r>
              <a:rPr lang="en-US" dirty="0"/>
              <a:t>(Electronic Medical Records Search </a:t>
            </a:r>
            <a:r>
              <a:rPr lang="en-US" dirty="0" smtClean="0"/>
              <a:t>Engine; </a:t>
            </a:r>
            <a:r>
              <a:rPr lang="en-US" dirty="0">
                <a:hlinkClick r:id="rId4"/>
              </a:rPr>
              <a:t>http://project-emerse.org</a:t>
            </a:r>
            <a:r>
              <a:rPr lang="en-US" dirty="0" smtClean="0">
                <a:hlinkClick r:id="rId4"/>
              </a:rPr>
              <a:t>/</a:t>
            </a:r>
            <a:r>
              <a:rPr lang="en-US" dirty="0" smtClean="0"/>
              <a:t>)</a:t>
            </a:r>
          </a:p>
          <a:p>
            <a:pPr lvl="2"/>
            <a:r>
              <a:rPr lang="en-US" dirty="0" smtClean="0"/>
              <a:t>Google for your free text EMR documents and notes</a:t>
            </a:r>
          </a:p>
          <a:p>
            <a:pPr lvl="2"/>
            <a:r>
              <a:rPr lang="en-US" dirty="0"/>
              <a:t>S</a:t>
            </a:r>
            <a:r>
              <a:rPr lang="en-US" dirty="0" smtClean="0"/>
              <a:t>imilar to natural language processing (NLP)</a:t>
            </a:r>
            <a:endParaRPr lang="en-US" dirty="0"/>
          </a:p>
          <a:p>
            <a:endParaRPr lang="en-US" dirty="0" smtClean="0"/>
          </a:p>
          <a:p>
            <a:endParaRPr lang="en-US" dirty="0" smtClean="0"/>
          </a:p>
          <a:p>
            <a:endParaRPr lang="en-US" dirty="0"/>
          </a:p>
        </p:txBody>
      </p:sp>
      <p:pic>
        <p:nvPicPr>
          <p:cNvPr id="5" name="Picture 4"/>
          <p:cNvPicPr>
            <a:picLocks noChangeAspect="1"/>
          </p:cNvPicPr>
          <p:nvPr/>
        </p:nvPicPr>
        <p:blipFill>
          <a:blip r:embed="rId5"/>
          <a:stretch>
            <a:fillRect/>
          </a:stretch>
        </p:blipFill>
        <p:spPr>
          <a:xfrm>
            <a:off x="6711022" y="1845734"/>
            <a:ext cx="5200650" cy="2724150"/>
          </a:xfrm>
          <a:prstGeom prst="rect">
            <a:avLst/>
          </a:prstGeom>
        </p:spPr>
      </p:pic>
    </p:spTree>
    <p:extLst>
      <p:ext uri="{BB962C8B-B14F-4D97-AF65-F5344CB8AC3E}">
        <p14:creationId xmlns:p14="http://schemas.microsoft.com/office/powerpoint/2010/main" val="41858250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14" y="183155"/>
            <a:ext cx="10515600" cy="1172947"/>
          </a:xfrm>
        </p:spPr>
        <p:txBody>
          <a:bodyPr>
            <a:normAutofit/>
          </a:bodyPr>
          <a:lstStyle/>
          <a:p>
            <a:r>
              <a:rPr lang="en-US" sz="7200" b="1" i="1" dirty="0" smtClean="0">
                <a:solidFill>
                  <a:srgbClr val="0070C0"/>
                </a:solidFill>
              </a:rPr>
              <a:t>LEAF</a:t>
            </a:r>
            <a:endParaRPr lang="en-US" sz="7200" b="1" i="1" dirty="0"/>
          </a:p>
        </p:txBody>
      </p:sp>
      <p:pic>
        <p:nvPicPr>
          <p:cNvPr id="4" name="Picture 3"/>
          <p:cNvPicPr>
            <a:picLocks noChangeAspect="1"/>
          </p:cNvPicPr>
          <p:nvPr/>
        </p:nvPicPr>
        <p:blipFill>
          <a:blip r:embed="rId2"/>
          <a:stretch>
            <a:fillRect/>
          </a:stretch>
        </p:blipFill>
        <p:spPr>
          <a:xfrm>
            <a:off x="8152108" y="61024"/>
            <a:ext cx="3962400" cy="1085850"/>
          </a:xfrm>
          <a:prstGeom prst="rect">
            <a:avLst/>
          </a:prstGeom>
        </p:spPr>
      </p:pic>
      <p:sp>
        <p:nvSpPr>
          <p:cNvPr id="5" name="Content Placeholder 2"/>
          <p:cNvSpPr txBox="1">
            <a:spLocks/>
          </p:cNvSpPr>
          <p:nvPr/>
        </p:nvSpPr>
        <p:spPr>
          <a:xfrm>
            <a:off x="799454" y="1655143"/>
            <a:ext cx="10515600" cy="503237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solidFill>
                  <a:srgbClr val="0070C0"/>
                </a:solidFill>
              </a:rPr>
              <a:t>About LEAF</a:t>
            </a:r>
            <a:endParaRPr lang="en-US" dirty="0">
              <a:solidFill>
                <a:srgbClr val="0070C0"/>
              </a:solidFill>
            </a:endParaRPr>
          </a:p>
          <a:p>
            <a:pPr marL="342900" indent="-342900">
              <a:buFont typeface="Arial" panose="020B0604020202020204" pitchFamily="34" charset="0"/>
              <a:buChar char="•"/>
            </a:pPr>
            <a:r>
              <a:rPr lang="en-US" dirty="0" smtClean="0">
                <a:solidFill>
                  <a:schemeClr val="tx1"/>
                </a:solidFill>
              </a:rPr>
              <a:t>Self-service web application for querying and extracting clinical data</a:t>
            </a:r>
          </a:p>
          <a:p>
            <a:pPr marL="342900" indent="-342900">
              <a:buFont typeface="Arial" panose="020B0604020202020204" pitchFamily="34" charset="0"/>
              <a:buChar char="•"/>
            </a:pPr>
            <a:r>
              <a:rPr lang="en-US" dirty="0" smtClean="0">
                <a:solidFill>
                  <a:schemeClr val="tx1"/>
                </a:solidFill>
              </a:rPr>
              <a:t>Flexible biomedical concept system to define hierarchical items and ontologies</a:t>
            </a:r>
          </a:p>
          <a:p>
            <a:pPr marL="342900" indent="-342900">
              <a:buFont typeface="Arial" panose="020B0604020202020204" pitchFamily="34" charset="0"/>
              <a:buChar char="•"/>
            </a:pPr>
            <a:r>
              <a:rPr lang="en-US" dirty="0">
                <a:solidFill>
                  <a:schemeClr val="tx1"/>
                </a:solidFill>
              </a:rPr>
              <a:t>D</a:t>
            </a:r>
            <a:r>
              <a:rPr lang="en-US" dirty="0" smtClean="0">
                <a:solidFill>
                  <a:schemeClr val="tx1"/>
                </a:solidFill>
              </a:rPr>
              <a:t>rag &amp; drop user interface</a:t>
            </a:r>
          </a:p>
          <a:p>
            <a:pPr marL="342900" indent="-342900">
              <a:buFont typeface="Arial" panose="020B0604020202020204" pitchFamily="34" charset="0"/>
              <a:buChar char="•"/>
            </a:pPr>
            <a:r>
              <a:rPr lang="en-US" dirty="0" smtClean="0">
                <a:solidFill>
                  <a:schemeClr val="tx1"/>
                </a:solidFill>
              </a:rPr>
              <a:t>Designed to seamlessly integrate with existing enterprise user authentication systems and clinical databases</a:t>
            </a:r>
          </a:p>
          <a:p>
            <a:pPr marL="342900" indent="-342900">
              <a:buFont typeface="Arial" panose="020B0604020202020204" pitchFamily="34" charset="0"/>
              <a:buChar char="•"/>
            </a:pPr>
            <a:r>
              <a:rPr lang="en-US" dirty="0" smtClean="0">
                <a:solidFill>
                  <a:schemeClr val="tx1"/>
                </a:solidFill>
              </a:rPr>
              <a:t>Produces results which are identifiable (with </a:t>
            </a:r>
            <a:r>
              <a:rPr lang="en-US" dirty="0">
                <a:solidFill>
                  <a:schemeClr val="tx1"/>
                </a:solidFill>
              </a:rPr>
              <a:t>IRB approval) </a:t>
            </a:r>
            <a:r>
              <a:rPr lang="en-US" dirty="0" smtClean="0">
                <a:solidFill>
                  <a:schemeClr val="tx1"/>
                </a:solidFill>
              </a:rPr>
              <a:t>or de-identified</a:t>
            </a:r>
          </a:p>
          <a:p>
            <a:pPr marL="342900" indent="-342900">
              <a:buFont typeface="Arial" panose="020B0604020202020204" pitchFamily="34" charset="0"/>
              <a:buChar char="•"/>
            </a:pPr>
            <a:endParaRPr lang="en-US" dirty="0" smtClean="0">
              <a:solidFill>
                <a:schemeClr val="tx1"/>
              </a:solidFill>
            </a:endParaRPr>
          </a:p>
          <a:p>
            <a:r>
              <a:rPr lang="en-US" dirty="0" smtClean="0">
                <a:solidFill>
                  <a:srgbClr val="0070C0"/>
                </a:solidFill>
              </a:rPr>
              <a:t>Potential Uses</a:t>
            </a:r>
          </a:p>
          <a:p>
            <a:pPr marL="342900" indent="-342900">
              <a:buFont typeface="Arial" panose="020B0604020202020204" pitchFamily="34" charset="0"/>
              <a:buChar char="•"/>
            </a:pPr>
            <a:r>
              <a:rPr lang="en-US" dirty="0" smtClean="0">
                <a:solidFill>
                  <a:schemeClr val="tx1"/>
                </a:solidFill>
              </a:rPr>
              <a:t>Cohort discovery: determine if enough patients meet a given set of conditions which match recruitment criteria</a:t>
            </a:r>
          </a:p>
          <a:p>
            <a:pPr marL="342900" indent="-342900">
              <a:buFont typeface="Arial" panose="020B0604020202020204" pitchFamily="34" charset="0"/>
              <a:buChar char="•"/>
            </a:pPr>
            <a:r>
              <a:rPr lang="en-US" dirty="0" smtClean="0">
                <a:solidFill>
                  <a:schemeClr val="tx1"/>
                </a:solidFill>
              </a:rPr>
              <a:t>Statistics: quickly pull  numbers, “How many patients were seen last month?”</a:t>
            </a:r>
          </a:p>
          <a:p>
            <a:pPr marL="342900" indent="-342900">
              <a:buFont typeface="Arial" panose="020B0604020202020204" pitchFamily="34" charset="0"/>
              <a:buChar char="•"/>
            </a:pPr>
            <a:r>
              <a:rPr lang="en-US" dirty="0" smtClean="0">
                <a:solidFill>
                  <a:schemeClr val="tx1"/>
                </a:solidFill>
              </a:rPr>
              <a:t>Chart Abstraction: Generate a dataset for research or quality improvement purposes</a:t>
            </a:r>
          </a:p>
        </p:txBody>
      </p:sp>
      <p:sp>
        <p:nvSpPr>
          <p:cNvPr id="6" name="TextBox 5"/>
          <p:cNvSpPr txBox="1"/>
          <p:nvPr/>
        </p:nvSpPr>
        <p:spPr>
          <a:xfrm>
            <a:off x="9271190" y="6388924"/>
            <a:ext cx="2252540" cy="369332"/>
          </a:xfrm>
          <a:prstGeom prst="rect">
            <a:avLst/>
          </a:prstGeom>
          <a:noFill/>
        </p:spPr>
        <p:txBody>
          <a:bodyPr wrap="none" rtlCol="0">
            <a:spAutoFit/>
          </a:bodyPr>
          <a:lstStyle/>
          <a:p>
            <a:r>
              <a:rPr lang="en-US" dirty="0">
                <a:hlinkClick r:id="rId3"/>
              </a:rPr>
              <a:t>https://www.iths.org/</a:t>
            </a:r>
            <a:endParaRPr lang="en-US" dirty="0">
              <a:solidFill>
                <a:schemeClr val="bg1">
                  <a:lumMod val="75000"/>
                </a:schemeClr>
              </a:solidFill>
            </a:endParaRPr>
          </a:p>
        </p:txBody>
      </p:sp>
    </p:spTree>
    <p:extLst>
      <p:ext uri="{BB962C8B-B14F-4D97-AF65-F5344CB8AC3E}">
        <p14:creationId xmlns:p14="http://schemas.microsoft.com/office/powerpoint/2010/main" val="3570885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dirty="0" smtClean="0">
                <a:solidFill>
                  <a:srgbClr val="0070C0"/>
                </a:solidFill>
              </a:rPr>
              <a:t>Brief Summary of CDW Value</a:t>
            </a:r>
            <a:endParaRPr lang="en-US" sz="7200" b="1" i="1"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3638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0070C0"/>
                </a:solidFill>
              </a:rPr>
              <a:t>Brief Summary of CDW Value</a:t>
            </a:r>
          </a:p>
        </p:txBody>
      </p:sp>
      <p:sp>
        <p:nvSpPr>
          <p:cNvPr id="3" name="Content Placeholder 2"/>
          <p:cNvSpPr>
            <a:spLocks noGrp="1"/>
          </p:cNvSpPr>
          <p:nvPr>
            <p:ph idx="1"/>
          </p:nvPr>
        </p:nvSpPr>
        <p:spPr/>
        <p:txBody>
          <a:bodyPr>
            <a:normAutofit lnSpcReduction="10000"/>
          </a:bodyPr>
          <a:lstStyle/>
          <a:p>
            <a:r>
              <a:rPr lang="en-US" dirty="0"/>
              <a:t>POPS: dynamic </a:t>
            </a:r>
            <a:r>
              <a:rPr lang="en-US" dirty="0" smtClean="0"/>
              <a:t>recruitment</a:t>
            </a:r>
            <a:endParaRPr lang="en-US" dirty="0"/>
          </a:p>
          <a:p>
            <a:r>
              <a:rPr lang="en-US" dirty="0" smtClean="0"/>
              <a:t>OxyContin: </a:t>
            </a:r>
            <a:r>
              <a:rPr lang="en-US" dirty="0"/>
              <a:t>electronic sorting and merging/patient matching</a:t>
            </a:r>
          </a:p>
          <a:p>
            <a:r>
              <a:rPr lang="en-US" dirty="0"/>
              <a:t>ADHD studies: </a:t>
            </a:r>
            <a:r>
              <a:rPr lang="en-US" dirty="0" smtClean="0"/>
              <a:t>Apply standard </a:t>
            </a:r>
            <a:r>
              <a:rPr lang="en-US" dirty="0"/>
              <a:t>clinical </a:t>
            </a:r>
            <a:r>
              <a:rPr lang="en-US" dirty="0" smtClean="0"/>
              <a:t>vocabulary </a:t>
            </a:r>
            <a:r>
              <a:rPr lang="en-US" dirty="0"/>
              <a:t>to support interoperability to help information exchange; </a:t>
            </a:r>
            <a:r>
              <a:rPr lang="en-US" dirty="0" smtClean="0"/>
              <a:t>isolated retrieval </a:t>
            </a:r>
            <a:r>
              <a:rPr lang="en-US" dirty="0"/>
              <a:t>of text documents for </a:t>
            </a:r>
            <a:r>
              <a:rPr lang="en-US" dirty="0" smtClean="0"/>
              <a:t>mining</a:t>
            </a:r>
            <a:endParaRPr lang="en-US" dirty="0"/>
          </a:p>
          <a:p>
            <a:r>
              <a:rPr lang="en-US" dirty="0"/>
              <a:t>Diabetes Management/Transition of Care: Sharing of data across various sources improves quality of care and efficiency; maximizes utility of </a:t>
            </a:r>
            <a:r>
              <a:rPr lang="en-US" dirty="0" smtClean="0"/>
              <a:t>data</a:t>
            </a:r>
          </a:p>
          <a:p>
            <a:r>
              <a:rPr lang="en-US" dirty="0" smtClean="0"/>
              <a:t>Immunization</a:t>
            </a:r>
            <a:r>
              <a:rPr lang="en-US" dirty="0"/>
              <a:t>: Harmonization of records for </a:t>
            </a:r>
            <a:r>
              <a:rPr lang="en-US" dirty="0" smtClean="0"/>
              <a:t>quality reporting and  </a:t>
            </a:r>
            <a:r>
              <a:rPr lang="en-US" dirty="0"/>
              <a:t>improved accuracy of </a:t>
            </a:r>
            <a:r>
              <a:rPr lang="en-US" dirty="0" smtClean="0"/>
              <a:t>record history</a:t>
            </a:r>
            <a:endParaRPr lang="en-US" dirty="0"/>
          </a:p>
        </p:txBody>
      </p:sp>
    </p:spTree>
    <p:extLst>
      <p:ext uri="{BB962C8B-B14F-4D97-AF65-F5344CB8AC3E}">
        <p14:creationId xmlns:p14="http://schemas.microsoft.com/office/powerpoint/2010/main" val="16319589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dirty="0" smtClean="0">
                <a:solidFill>
                  <a:srgbClr val="0070C0"/>
                </a:solidFill>
              </a:rPr>
              <a:t>Tung-ibd-1</a:t>
            </a:r>
            <a:endParaRPr lang="en-US" dirty="0"/>
          </a:p>
        </p:txBody>
      </p:sp>
      <p:sp>
        <p:nvSpPr>
          <p:cNvPr id="3" name="Text Placeholder 2"/>
          <p:cNvSpPr>
            <a:spLocks noGrp="1"/>
          </p:cNvSpPr>
          <p:nvPr>
            <p:ph type="body" idx="1"/>
          </p:nvPr>
        </p:nvSpPr>
        <p:spPr/>
        <p:txBody>
          <a:bodyPr/>
          <a:lstStyle/>
          <a:p>
            <a:r>
              <a:rPr lang="en-US" dirty="0">
                <a:solidFill>
                  <a:srgbClr val="0070C0"/>
                </a:solidFill>
              </a:rPr>
              <a:t>Tissue Eosinophil Count in IBD patients</a:t>
            </a:r>
            <a:endParaRPr lang="en-US" dirty="0"/>
          </a:p>
        </p:txBody>
      </p:sp>
      <p:sp>
        <p:nvSpPr>
          <p:cNvPr id="4" name="TextBox 3"/>
          <p:cNvSpPr txBox="1"/>
          <p:nvPr/>
        </p:nvSpPr>
        <p:spPr>
          <a:xfrm>
            <a:off x="11023090" y="6488668"/>
            <a:ext cx="1168910" cy="369332"/>
          </a:xfrm>
          <a:prstGeom prst="rect">
            <a:avLst/>
          </a:prstGeom>
          <a:noFill/>
        </p:spPr>
        <p:txBody>
          <a:bodyPr wrap="none" rtlCol="0">
            <a:spAutoFit/>
          </a:bodyPr>
          <a:lstStyle/>
          <a:p>
            <a:r>
              <a:rPr lang="en-US" dirty="0" smtClean="0">
                <a:solidFill>
                  <a:schemeClr val="bg1">
                    <a:lumMod val="75000"/>
                  </a:schemeClr>
                </a:solidFill>
              </a:rPr>
              <a:t>tung-ibd-1</a:t>
            </a:r>
            <a:endParaRPr lang="en-US" dirty="0">
              <a:solidFill>
                <a:schemeClr val="bg1">
                  <a:lumMod val="75000"/>
                </a:schemeClr>
              </a:solidFill>
            </a:endParaRPr>
          </a:p>
        </p:txBody>
      </p:sp>
    </p:spTree>
    <p:extLst>
      <p:ext uri="{BB962C8B-B14F-4D97-AF65-F5344CB8AC3E}">
        <p14:creationId xmlns:p14="http://schemas.microsoft.com/office/powerpoint/2010/main" val="1964733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23090" y="6488668"/>
            <a:ext cx="1168910" cy="369332"/>
          </a:xfrm>
          <a:prstGeom prst="rect">
            <a:avLst/>
          </a:prstGeom>
          <a:noFill/>
        </p:spPr>
        <p:txBody>
          <a:bodyPr wrap="none" rtlCol="0">
            <a:spAutoFit/>
          </a:bodyPr>
          <a:lstStyle/>
          <a:p>
            <a:r>
              <a:rPr lang="en-US" dirty="0" smtClean="0">
                <a:solidFill>
                  <a:schemeClr val="bg1">
                    <a:lumMod val="75000"/>
                  </a:schemeClr>
                </a:solidFill>
              </a:rPr>
              <a:t>tung-ibd-1</a:t>
            </a:r>
            <a:endParaRPr lang="en-US" dirty="0">
              <a:solidFill>
                <a:schemeClr val="bg1">
                  <a:lumMod val="75000"/>
                </a:schemeClr>
              </a:solidFill>
            </a:endParaRPr>
          </a:p>
        </p:txBody>
      </p:sp>
      <p:sp>
        <p:nvSpPr>
          <p:cNvPr id="7" name="Content Placeholder 2"/>
          <p:cNvSpPr txBox="1">
            <a:spLocks/>
          </p:cNvSpPr>
          <p:nvPr/>
        </p:nvSpPr>
        <p:spPr>
          <a:xfrm>
            <a:off x="122663" y="947854"/>
            <a:ext cx="11775688" cy="591014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800" dirty="0" smtClean="0">
                <a:solidFill>
                  <a:srgbClr val="0070C0"/>
                </a:solidFill>
              </a:rPr>
              <a:t>CDW-level tasks</a:t>
            </a:r>
            <a:endParaRPr lang="en-US" sz="2800" dirty="0">
              <a:solidFill>
                <a:schemeClr val="tx1"/>
              </a:solidFill>
            </a:endParaRPr>
          </a:p>
          <a:p>
            <a:pPr marL="457200" indent="-457200">
              <a:buFont typeface="Arial" panose="020B0604020202020204" pitchFamily="34" charset="0"/>
              <a:buChar char="•"/>
            </a:pPr>
            <a:r>
              <a:rPr lang="en-US" sz="2800" dirty="0" smtClean="0">
                <a:solidFill>
                  <a:schemeClr val="tx1"/>
                </a:solidFill>
              </a:rPr>
              <a:t>(Notes are stored as multiple rows --2k characters per “document”)</a:t>
            </a:r>
          </a:p>
          <a:p>
            <a:pPr marL="457200" indent="-457200">
              <a:buFont typeface="Arial" panose="020B0604020202020204" pitchFamily="34" charset="0"/>
              <a:buChar char="•"/>
            </a:pPr>
            <a:r>
              <a:rPr lang="en-US" sz="2800" dirty="0" smtClean="0">
                <a:solidFill>
                  <a:schemeClr val="tx1"/>
                </a:solidFill>
              </a:rPr>
              <a:t>Concatenate the 2-4,000 rows per document</a:t>
            </a:r>
          </a:p>
          <a:p>
            <a:pPr marL="457200" indent="-457200">
              <a:buFont typeface="Arial" panose="020B0604020202020204" pitchFamily="34" charset="0"/>
              <a:buChar char="•"/>
            </a:pPr>
            <a:r>
              <a:rPr lang="en-US" sz="2800" dirty="0" smtClean="0">
                <a:solidFill>
                  <a:schemeClr val="tx1"/>
                </a:solidFill>
              </a:rPr>
              <a:t>Strip the RTF.  </a:t>
            </a:r>
            <a:br>
              <a:rPr lang="en-US" sz="2800" dirty="0" smtClean="0">
                <a:solidFill>
                  <a:schemeClr val="tx1"/>
                </a:solidFill>
              </a:rPr>
            </a:br>
            <a:r>
              <a:rPr lang="en-US" sz="2800" dirty="0" smtClean="0">
                <a:solidFill>
                  <a:schemeClr val="bg1">
                    <a:lumMod val="50000"/>
                  </a:schemeClr>
                </a:solidFill>
              </a:rPr>
              <a:t>(RTF is a markup language that specifies cosmetics like font size and color.)</a:t>
            </a:r>
          </a:p>
          <a:p>
            <a:pPr marL="457200" indent="-457200">
              <a:buFont typeface="Arial" panose="020B0604020202020204" pitchFamily="34" charset="0"/>
              <a:buChar char="•"/>
            </a:pPr>
            <a:r>
              <a:rPr lang="en-US" sz="2800" dirty="0" smtClean="0">
                <a:solidFill>
                  <a:schemeClr val="tx1"/>
                </a:solidFill>
              </a:rPr>
              <a:t>Include a search index (similar to a book index) that makes searches &amp; parsing more efficient</a:t>
            </a:r>
          </a:p>
          <a:p>
            <a:r>
              <a:rPr lang="en-US" sz="2800" dirty="0" smtClean="0">
                <a:solidFill>
                  <a:srgbClr val="0070C0"/>
                </a:solidFill>
              </a:rPr>
              <a:t>Project-specific tasks</a:t>
            </a:r>
            <a:endParaRPr lang="en-US" sz="2800" dirty="0" smtClean="0">
              <a:solidFill>
                <a:schemeClr val="tx1"/>
              </a:solidFill>
            </a:endParaRPr>
          </a:p>
          <a:p>
            <a:pPr marL="457200" indent="-457200">
              <a:buFont typeface="Arial" panose="020B0604020202020204" pitchFamily="34" charset="0"/>
              <a:buChar char="•"/>
            </a:pPr>
            <a:r>
              <a:rPr lang="en-US" sz="2800" dirty="0" smtClean="0">
                <a:solidFill>
                  <a:schemeClr val="tx1"/>
                </a:solidFill>
              </a:rPr>
              <a:t>Identify keywords that might indicate the document contains a relevant lab.</a:t>
            </a:r>
          </a:p>
          <a:p>
            <a:pPr marL="457200" indent="-457200">
              <a:buFont typeface="Arial" panose="020B0604020202020204" pitchFamily="34" charset="0"/>
              <a:buChar char="•"/>
            </a:pPr>
            <a:r>
              <a:rPr lang="en-US" sz="2800" dirty="0" smtClean="0">
                <a:solidFill>
                  <a:schemeClr val="tx1"/>
                </a:solidFill>
              </a:rPr>
              <a:t>Extract the </a:t>
            </a:r>
            <a:r>
              <a:rPr lang="en-US" sz="2800" b="1" dirty="0" smtClean="0">
                <a:solidFill>
                  <a:srgbClr val="7030A0"/>
                </a:solidFill>
              </a:rPr>
              <a:t>stem</a:t>
            </a:r>
            <a:r>
              <a:rPr lang="en-US" sz="2800" dirty="0" smtClean="0">
                <a:solidFill>
                  <a:schemeClr val="tx1"/>
                </a:solidFill>
              </a:rPr>
              <a:t> and </a:t>
            </a:r>
            <a:r>
              <a:rPr lang="en-US" sz="2800" b="1" dirty="0" smtClean="0">
                <a:solidFill>
                  <a:srgbClr val="FF0000"/>
                </a:solidFill>
              </a:rPr>
              <a:t>result</a:t>
            </a:r>
            <a:endParaRPr lang="en-US" sz="2800" b="1" dirty="0">
              <a:solidFill>
                <a:srgbClr val="FF0000"/>
              </a:solidFill>
            </a:endParaRPr>
          </a:p>
          <a:p>
            <a:pPr marL="914400" lvl="1" indent="-457200">
              <a:buFont typeface="Arial" panose="020B0604020202020204" pitchFamily="34" charset="0"/>
              <a:buChar char="•"/>
            </a:pPr>
            <a:r>
              <a:rPr lang="en-US" dirty="0" err="1">
                <a:solidFill>
                  <a:schemeClr val="bg1">
                    <a:lumMod val="50000"/>
                  </a:schemeClr>
                </a:solidFill>
              </a:rPr>
              <a:t>eg</a:t>
            </a:r>
            <a:r>
              <a:rPr lang="en-US" dirty="0">
                <a:solidFill>
                  <a:schemeClr val="bg1">
                    <a:lumMod val="50000"/>
                  </a:schemeClr>
                </a:solidFill>
              </a:rPr>
              <a:t>, </a:t>
            </a:r>
            <a:r>
              <a:rPr lang="en-US" dirty="0">
                <a:solidFill>
                  <a:schemeClr val="tx1"/>
                </a:solidFill>
              </a:rPr>
              <a:t>“</a:t>
            </a:r>
            <a:r>
              <a:rPr lang="en-US" b="1" dirty="0">
                <a:solidFill>
                  <a:srgbClr val="FF0000"/>
                </a:solidFill>
                <a:latin typeface="Courier New" panose="02070309020205020404" pitchFamily="49" charset="0"/>
                <a:cs typeface="Courier New" panose="02070309020205020404" pitchFamily="49" charset="0"/>
              </a:rPr>
              <a:t>normal</a:t>
            </a:r>
            <a:r>
              <a:rPr lang="en-US" dirty="0">
                <a:solidFill>
                  <a:srgbClr val="FF0000"/>
                </a:solidFill>
                <a:latin typeface="Courier New" panose="02070309020205020404" pitchFamily="49" charset="0"/>
                <a:cs typeface="Courier New" panose="02070309020205020404" pitchFamily="49" charset="0"/>
              </a:rPr>
              <a:t> </a:t>
            </a:r>
            <a:r>
              <a:rPr lang="en-US" b="1" dirty="0">
                <a:solidFill>
                  <a:srgbClr val="7030A0"/>
                </a:solidFill>
                <a:latin typeface="Courier New" panose="02070309020205020404" pitchFamily="49" charset="0"/>
                <a:cs typeface="Courier New" panose="02070309020205020404" pitchFamily="49" charset="0"/>
              </a:rPr>
              <a:t>fecal flora </a:t>
            </a:r>
            <a:r>
              <a:rPr lang="en-US" dirty="0">
                <a:solidFill>
                  <a:schemeClr val="tx1"/>
                </a:solidFill>
                <a:latin typeface="Courier New" panose="02070309020205020404" pitchFamily="49" charset="0"/>
                <a:cs typeface="Courier New" panose="02070309020205020404" pitchFamily="49" charset="0"/>
              </a:rPr>
              <a:t>(moderate growth</a:t>
            </a:r>
            <a:r>
              <a:rPr lang="en-US" dirty="0" smtClean="0">
                <a:solidFill>
                  <a:schemeClr val="tx1"/>
                </a:solidFill>
                <a:latin typeface="Courier New" panose="02070309020205020404" pitchFamily="49" charset="0"/>
                <a:cs typeface="Courier New" panose="02070309020205020404" pitchFamily="49" charset="0"/>
              </a:rPr>
              <a:t>)</a:t>
            </a:r>
            <a:r>
              <a:rPr lang="en-US" dirty="0" smtClean="0">
                <a:solidFill>
                  <a:schemeClr val="tx1"/>
                </a:solidFill>
              </a:rPr>
              <a:t>”</a:t>
            </a:r>
            <a:endParaRPr lang="en-US" sz="2800" dirty="0">
              <a:solidFill>
                <a:schemeClr val="tx1"/>
              </a:solidFill>
            </a:endParaRPr>
          </a:p>
          <a:p>
            <a:pPr marL="914400" lvl="1" indent="-457200">
              <a:buFont typeface="Arial" panose="020B0604020202020204" pitchFamily="34" charset="0"/>
              <a:buChar char="•"/>
            </a:pPr>
            <a:r>
              <a:rPr lang="en-US" dirty="0" err="1">
                <a:solidFill>
                  <a:schemeClr val="bg1">
                    <a:lumMod val="50000"/>
                  </a:schemeClr>
                </a:solidFill>
              </a:rPr>
              <a:t>eg</a:t>
            </a:r>
            <a:r>
              <a:rPr lang="en-US" dirty="0">
                <a:solidFill>
                  <a:schemeClr val="bg1">
                    <a:lumMod val="50000"/>
                  </a:schemeClr>
                </a:solidFill>
              </a:rPr>
              <a:t>, </a:t>
            </a:r>
            <a:r>
              <a:rPr lang="en-US" dirty="0" smtClean="0">
                <a:solidFill>
                  <a:schemeClr val="tx1"/>
                </a:solidFill>
              </a:rPr>
              <a:t>“</a:t>
            </a:r>
            <a:r>
              <a:rPr lang="en-US" b="1" dirty="0" smtClean="0">
                <a:solidFill>
                  <a:srgbClr val="FF0000"/>
                </a:solidFill>
                <a:latin typeface="Courier New" panose="02070309020205020404" pitchFamily="49" charset="0"/>
                <a:cs typeface="Courier New" panose="02070309020205020404" pitchFamily="49" charset="0"/>
              </a:rPr>
              <a:t>negative</a:t>
            </a:r>
            <a:r>
              <a:rPr lang="en-US" dirty="0" smtClean="0">
                <a:solidFill>
                  <a:schemeClr val="tx1"/>
                </a:solidFill>
                <a:latin typeface="Courier New" panose="02070309020205020404" pitchFamily="49" charset="0"/>
                <a:cs typeface="Courier New" panose="02070309020205020404" pitchFamily="49" charset="0"/>
              </a:rPr>
              <a:t> for </a:t>
            </a:r>
            <a:r>
              <a:rPr lang="en-US" b="1" dirty="0" smtClean="0">
                <a:solidFill>
                  <a:srgbClr val="7030A0"/>
                </a:solidFill>
                <a:latin typeface="Courier New" panose="02070309020205020404" pitchFamily="49" charset="0"/>
                <a:cs typeface="Courier New" panose="02070309020205020404" pitchFamily="49" charset="0"/>
              </a:rPr>
              <a:t>salmonella</a:t>
            </a:r>
            <a:r>
              <a:rPr lang="en-US" dirty="0" smtClean="0">
                <a:solidFill>
                  <a:schemeClr val="tx1"/>
                </a:solidFill>
                <a:latin typeface="Courier New" panose="02070309020205020404" pitchFamily="49" charset="0"/>
                <a:cs typeface="Courier New" panose="02070309020205020404" pitchFamily="49" charset="0"/>
              </a:rPr>
              <a:t>, </a:t>
            </a:r>
            <a:r>
              <a:rPr lang="en-US" b="1" dirty="0" err="1" smtClean="0">
                <a:solidFill>
                  <a:srgbClr val="7030A0"/>
                </a:solidFill>
                <a:latin typeface="Courier New" panose="02070309020205020404" pitchFamily="49" charset="0"/>
                <a:cs typeface="Courier New" panose="02070309020205020404" pitchFamily="49" charset="0"/>
              </a:rPr>
              <a:t>shigella</a:t>
            </a:r>
            <a:r>
              <a:rPr lang="en-US" dirty="0" smtClean="0">
                <a:solidFill>
                  <a:schemeClr val="tx1"/>
                </a:solidFill>
                <a:latin typeface="Courier New" panose="02070309020205020404" pitchFamily="49" charset="0"/>
                <a:cs typeface="Courier New" panose="02070309020205020404" pitchFamily="49" charset="0"/>
              </a:rPr>
              <a:t>, and </a:t>
            </a:r>
            <a:r>
              <a:rPr lang="en-US" b="1" dirty="0" smtClean="0">
                <a:solidFill>
                  <a:srgbClr val="7030A0"/>
                </a:solidFill>
                <a:latin typeface="Courier New" panose="02070309020205020404" pitchFamily="49" charset="0"/>
                <a:cs typeface="Courier New" panose="02070309020205020404" pitchFamily="49" charset="0"/>
              </a:rPr>
              <a:t>campylobacter</a:t>
            </a:r>
            <a:r>
              <a:rPr lang="en-US" dirty="0" smtClean="0">
                <a:solidFill>
                  <a:schemeClr val="tx1"/>
                </a:solidFill>
              </a:rPr>
              <a:t>”</a:t>
            </a: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
        <p:nvSpPr>
          <p:cNvPr id="9" name="Title 1"/>
          <p:cNvSpPr>
            <a:spLocks noGrp="1"/>
          </p:cNvSpPr>
          <p:nvPr>
            <p:ph type="title"/>
          </p:nvPr>
        </p:nvSpPr>
        <p:spPr>
          <a:xfrm>
            <a:off x="483476" y="187326"/>
            <a:ext cx="11136095" cy="760528"/>
          </a:xfrm>
        </p:spPr>
        <p:txBody>
          <a:bodyPr>
            <a:normAutofit/>
          </a:bodyPr>
          <a:lstStyle/>
          <a:p>
            <a:r>
              <a:rPr lang="en-US" sz="4000" b="1" dirty="0" smtClean="0">
                <a:solidFill>
                  <a:srgbClr val="0070C0"/>
                </a:solidFill>
              </a:rPr>
              <a:t>Steps to Leverage EMR “documents”</a:t>
            </a:r>
            <a:endParaRPr lang="en-US" sz="4000" dirty="0">
              <a:solidFill>
                <a:srgbClr val="0070C0"/>
              </a:solidFill>
            </a:endParaRPr>
          </a:p>
        </p:txBody>
      </p:sp>
    </p:spTree>
    <p:extLst>
      <p:ext uri="{BB962C8B-B14F-4D97-AF65-F5344CB8AC3E}">
        <p14:creationId xmlns:p14="http://schemas.microsoft.com/office/powerpoint/2010/main" val="2793729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smtClean="0"/>
              <a:t>Ecosystem</a:t>
            </a:r>
            <a:br>
              <a:rPr lang="en-US" dirty="0" smtClean="0"/>
            </a:br>
            <a:r>
              <a:rPr lang="en-US" dirty="0" smtClean="0"/>
              <a:t>Architecture</a:t>
            </a:r>
            <a:endParaRPr lang="en-US" dirty="0"/>
          </a:p>
        </p:txBody>
      </p:sp>
      <p:sp>
        <p:nvSpPr>
          <p:cNvPr id="5" name="Content Placeholder 2"/>
          <p:cNvSpPr txBox="1">
            <a:spLocks/>
          </p:cNvSpPr>
          <p:nvPr/>
        </p:nvSpPr>
        <p:spPr>
          <a:xfrm>
            <a:off x="0" y="5562600"/>
            <a:ext cx="10185400"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smtClean="0"/>
              <a:t>Data Source	</a:t>
            </a:r>
            <a:r>
              <a:rPr lang="en-US" sz="2400" dirty="0" smtClean="0"/>
              <a:t>(column 1): 	contains unique info</a:t>
            </a:r>
          </a:p>
          <a:p>
            <a:pPr lvl="1">
              <a:tabLst>
                <a:tab pos="2228850" algn="l"/>
                <a:tab pos="3771900" algn="l"/>
              </a:tabLst>
            </a:pPr>
            <a:r>
              <a:rPr lang="en-US" sz="2400" b="1" dirty="0" smtClean="0"/>
              <a:t>Warehouse</a:t>
            </a:r>
            <a:r>
              <a:rPr lang="en-US" sz="2400" dirty="0" smtClean="0"/>
              <a:t>	(column 3): 	contains copy after manipulation</a:t>
            </a:r>
          </a:p>
          <a:p>
            <a:pPr lvl="1">
              <a:tabLst>
                <a:tab pos="2228850" algn="l"/>
                <a:tab pos="3771900" algn="l"/>
              </a:tabLst>
            </a:pPr>
            <a:r>
              <a:rPr lang="en-US" sz="2400" b="1" dirty="0" smtClean="0"/>
              <a:t>Project Cache	</a:t>
            </a:r>
            <a:r>
              <a:rPr lang="en-US" sz="2400" dirty="0" smtClean="0"/>
              <a:t>(column 5): 	contains copy of copy after a lot of manipulation</a:t>
            </a:r>
          </a:p>
          <a:p>
            <a:pPr lvl="1">
              <a:tabLst>
                <a:tab pos="3200400" algn="l"/>
              </a:tabLst>
            </a:pPr>
            <a:endParaRPr lang="en-US" sz="2400" dirty="0" smtClean="0"/>
          </a:p>
        </p:txBody>
      </p:sp>
      <p:sp>
        <p:nvSpPr>
          <p:cNvPr id="3" name="Rectangle 2"/>
          <p:cNvSpPr/>
          <p:nvPr/>
        </p:nvSpPr>
        <p:spPr>
          <a:xfrm>
            <a:off x="155492" y="188326"/>
            <a:ext cx="9171229" cy="1077218"/>
          </a:xfrm>
          <a:prstGeom prst="rect">
            <a:avLst/>
          </a:prstGeom>
        </p:spPr>
        <p:txBody>
          <a:bodyPr wrap="none">
            <a:spAutoFit/>
          </a:bodyPr>
          <a:lstStyle/>
          <a:p>
            <a:r>
              <a:rPr lang="en-US" sz="4400" dirty="0"/>
              <a:t>Prairie Outpost </a:t>
            </a:r>
            <a:r>
              <a:rPr lang="en-US" sz="4400" dirty="0" smtClean="0"/>
              <a:t>– CDW</a:t>
            </a:r>
            <a:r>
              <a:rPr lang="en-US" sz="2800" dirty="0" smtClean="0">
                <a:solidFill>
                  <a:schemeClr val="tx1">
                    <a:lumMod val="50000"/>
                    <a:lumOff val="50000"/>
                  </a:schemeClr>
                </a:solidFill>
              </a:rPr>
              <a:t> (Clinical </a:t>
            </a:r>
            <a:r>
              <a:rPr lang="en-US" sz="2800" dirty="0">
                <a:solidFill>
                  <a:schemeClr val="tx1">
                    <a:lumMod val="50000"/>
                    <a:lumOff val="50000"/>
                  </a:schemeClr>
                </a:solidFill>
              </a:rPr>
              <a:t>Data </a:t>
            </a:r>
            <a:r>
              <a:rPr lang="en-US" sz="2800" dirty="0" smtClean="0">
                <a:solidFill>
                  <a:schemeClr val="tx1">
                    <a:lumMod val="50000"/>
                    <a:lumOff val="50000"/>
                  </a:schemeClr>
                </a:solidFill>
              </a:rPr>
              <a:t>Warehouse)</a:t>
            </a:r>
            <a:endParaRPr lang="en-US" sz="4400" dirty="0" smtClean="0">
              <a:solidFill>
                <a:schemeClr val="tx1">
                  <a:lumMod val="50000"/>
                  <a:lumOff val="50000"/>
                </a:schemeClr>
              </a:solidFill>
            </a:endParaRPr>
          </a:p>
          <a:p>
            <a:r>
              <a:rPr lang="en-US" sz="2000" dirty="0" smtClean="0">
                <a:hlinkClick r:id="rId4"/>
              </a:rPr>
              <a:t>https</a:t>
            </a:r>
            <a:r>
              <a:rPr lang="en-US" sz="2000" dirty="0">
                <a:hlinkClick r:id="rId4"/>
              </a:rPr>
              <a:t>://github.com/OuhscBbmc/prairie-outpost-public</a:t>
            </a:r>
            <a:endParaRPr lang="en-US" sz="2000" dirty="0"/>
          </a:p>
        </p:txBody>
      </p:sp>
    </p:spTree>
    <p:extLst>
      <p:ext uri="{BB962C8B-B14F-4D97-AF65-F5344CB8AC3E}">
        <p14:creationId xmlns:p14="http://schemas.microsoft.com/office/powerpoint/2010/main" val="391294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a:t>
            </a:r>
            <a:r>
              <a:rPr lang="en-US" b="1" i="1" dirty="0" smtClean="0">
                <a:solidFill>
                  <a:srgbClr val="0070C0"/>
                </a:solidFill>
              </a:rPr>
              <a:t>Data Sources</a:t>
            </a:r>
            <a:endParaRPr lang="en-US" b="1" i="1" dirty="0">
              <a:solidFill>
                <a:srgbClr val="0070C0"/>
              </a:solidFill>
            </a:endParaRPr>
          </a:p>
        </p:txBody>
      </p:sp>
      <p:sp>
        <p:nvSpPr>
          <p:cNvPr id="3" name="Content Placeholder 2"/>
          <p:cNvSpPr>
            <a:spLocks noGrp="1"/>
          </p:cNvSpPr>
          <p:nvPr>
            <p:ph idx="1"/>
          </p:nvPr>
        </p:nvSpPr>
        <p:spPr>
          <a:xfrm>
            <a:off x="228600" y="153750"/>
            <a:ext cx="11757660" cy="6597570"/>
          </a:xfrm>
        </p:spPr>
        <p:txBody>
          <a:bodyPr>
            <a:normAutofit fontScale="92500" lnSpcReduction="20000"/>
          </a:bodyPr>
          <a:lstStyle/>
          <a:p>
            <a:r>
              <a:rPr lang="en-US" dirty="0" smtClean="0"/>
              <a:t>Patient</a:t>
            </a:r>
            <a:endParaRPr lang="en-US" dirty="0"/>
          </a:p>
          <a:p>
            <a:pPr lvl="1"/>
            <a:r>
              <a:rPr lang="en-US" dirty="0"/>
              <a:t>Outpatient (Centricity</a:t>
            </a:r>
            <a:r>
              <a:rPr lang="en-US" dirty="0" smtClean="0"/>
              <a:t>)</a:t>
            </a:r>
            <a:endParaRPr lang="en-US" dirty="0"/>
          </a:p>
          <a:p>
            <a:pPr lvl="1"/>
            <a:r>
              <a:rPr lang="en-US" dirty="0"/>
              <a:t>Billing and Claims Data</a:t>
            </a:r>
          </a:p>
          <a:p>
            <a:pPr lvl="1"/>
            <a:r>
              <a:rPr lang="en-US" dirty="0" smtClean="0"/>
              <a:t>Inpatient (Meditech) </a:t>
            </a:r>
          </a:p>
          <a:p>
            <a:pPr lvl="1"/>
            <a:r>
              <a:rPr lang="en-US" dirty="0" smtClean="0"/>
              <a:t>Dozens of departmental sources</a:t>
            </a:r>
          </a:p>
          <a:p>
            <a:pPr lvl="1"/>
            <a:r>
              <a:rPr lang="en-US" dirty="0" smtClean="0"/>
              <a:t>Biomedical Research </a:t>
            </a:r>
            <a:r>
              <a:rPr lang="en-US" dirty="0"/>
              <a:t>Data</a:t>
            </a:r>
          </a:p>
          <a:p>
            <a:pPr lvl="1"/>
            <a:r>
              <a:rPr lang="en-US" dirty="0"/>
              <a:t>Epic </a:t>
            </a:r>
            <a:r>
              <a:rPr lang="en-US" dirty="0" smtClean="0"/>
              <a:t>(in </a:t>
            </a:r>
            <a:r>
              <a:rPr lang="en-US" dirty="0"/>
              <a:t>~1 year</a:t>
            </a:r>
            <a:r>
              <a:rPr lang="en-US" dirty="0" smtClean="0"/>
              <a:t>)</a:t>
            </a:r>
          </a:p>
          <a:p>
            <a:pPr marL="228600" lvl="1">
              <a:spcBef>
                <a:spcPts val="1000"/>
              </a:spcBef>
            </a:pPr>
            <a:r>
              <a:rPr lang="en-US" sz="2800" dirty="0" smtClean="0"/>
              <a:t>Provider</a:t>
            </a:r>
          </a:p>
          <a:p>
            <a:pPr marL="228600" lvl="1">
              <a:spcBef>
                <a:spcPts val="1000"/>
              </a:spcBef>
            </a:pPr>
            <a:r>
              <a:rPr lang="en-US" sz="2800" dirty="0" smtClean="0"/>
              <a:t>External Agencies</a:t>
            </a:r>
            <a:endParaRPr lang="en-US" sz="2800" dirty="0"/>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err="1" smtClean="0"/>
              <a:t>SoonerCare</a:t>
            </a:r>
            <a:r>
              <a:rPr lang="en-US" dirty="0" smtClean="0"/>
              <a:t> (Oklahoma Medicaid)</a:t>
            </a:r>
            <a:endParaRPr lang="en-US" dirty="0"/>
          </a:p>
          <a:p>
            <a:pPr marL="685800" lvl="2">
              <a:spcBef>
                <a:spcPts val="1000"/>
              </a:spcBef>
            </a:pPr>
            <a:r>
              <a:rPr lang="en-US" dirty="0" smtClean="0"/>
              <a:t>Immunization </a:t>
            </a:r>
            <a:r>
              <a:rPr lang="en-US" dirty="0"/>
              <a:t>(Health </a:t>
            </a:r>
            <a:r>
              <a:rPr lang="en-US" dirty="0" err="1"/>
              <a:t>Dept</a:t>
            </a:r>
            <a:r>
              <a:rPr lang="en-US" dirty="0"/>
              <a:t> of Oklahoma)</a:t>
            </a:r>
          </a:p>
          <a:p>
            <a:pPr marL="685800" lvl="2">
              <a:spcBef>
                <a:spcPts val="1000"/>
              </a:spcBef>
            </a:pPr>
            <a:r>
              <a:rPr lang="en-US" dirty="0" smtClean="0"/>
              <a:t>Vital </a:t>
            </a:r>
            <a:r>
              <a:rPr lang="en-US" dirty="0"/>
              <a:t>Records (Health </a:t>
            </a:r>
            <a:r>
              <a:rPr lang="en-US" dirty="0" err="1"/>
              <a:t>Dept</a:t>
            </a:r>
            <a:r>
              <a:rPr lang="en-US" dirty="0"/>
              <a:t> of Oklahoma)</a:t>
            </a:r>
            <a:endParaRPr lang="en-US" sz="2800" dirty="0"/>
          </a:p>
          <a:p>
            <a:pPr marL="685800" lvl="2">
              <a:spcBef>
                <a:spcPts val="1000"/>
              </a:spcBef>
            </a:pPr>
            <a:r>
              <a:rPr lang="en-US" dirty="0" smtClean="0"/>
              <a:t>…</a:t>
            </a:r>
          </a:p>
          <a:p>
            <a:pPr marL="685800" lvl="2">
              <a:spcBef>
                <a:spcPts val="1000"/>
              </a:spcBef>
            </a:pPr>
            <a:r>
              <a:rPr lang="en-US" dirty="0" smtClean="0"/>
              <a:t>Multi-state collaborations (in the future)</a:t>
            </a:r>
          </a:p>
          <a:p>
            <a:pPr marL="228600" lvl="1">
              <a:spcBef>
                <a:spcPts val="1000"/>
              </a:spcBef>
            </a:pPr>
            <a:r>
              <a:rPr lang="en-US" sz="2800" dirty="0" smtClean="0"/>
              <a:t>Administrative Cost</a:t>
            </a:r>
          </a:p>
          <a:p>
            <a:pPr marL="228600" lvl="1">
              <a:spcBef>
                <a:spcPts val="1000"/>
              </a:spcBef>
            </a:pPr>
            <a:r>
              <a:rPr lang="en-US" sz="2800" dirty="0" smtClean="0">
                <a:solidFill>
                  <a:schemeClr val="bg1">
                    <a:lumMod val="50000"/>
                  </a:schemeClr>
                </a:solidFill>
              </a:rPr>
              <a:t>Employee &amp; Student</a:t>
            </a:r>
            <a:endParaRPr lang="en-US" sz="2800" dirty="0">
              <a:solidFill>
                <a:schemeClr val="bg1">
                  <a:lumMod val="50000"/>
                </a:schemeClr>
              </a:solidFill>
            </a:endParaRPr>
          </a:p>
        </p:txBody>
      </p:sp>
    </p:spTree>
    <p:extLst>
      <p:ext uri="{BB962C8B-B14F-4D97-AF65-F5344CB8AC3E}">
        <p14:creationId xmlns:p14="http://schemas.microsoft.com/office/powerpoint/2010/main" val="212468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00075" y="0"/>
            <a:ext cx="11591925" cy="6715125"/>
          </a:xfrm>
          <a:prstGeom prst="rect">
            <a:avLst/>
          </a:prstGeom>
        </p:spPr>
      </p:pic>
      <p:sp>
        <p:nvSpPr>
          <p:cNvPr id="3" name="Title 1"/>
          <p:cNvSpPr txBox="1">
            <a:spLocks/>
          </p:cNvSpPr>
          <p:nvPr/>
        </p:nvSpPr>
        <p:spPr>
          <a:xfrm>
            <a:off x="129540" y="2560321"/>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smtClean="0">
                <a:solidFill>
                  <a:srgbClr val="0070C0"/>
                </a:solidFill>
              </a:rPr>
              <a:t>Typical Workflow for a</a:t>
            </a:r>
          </a:p>
          <a:p>
            <a:pPr algn="ctr"/>
            <a:r>
              <a:rPr lang="en-US" b="1" i="1" dirty="0" smtClean="0">
                <a:solidFill>
                  <a:srgbClr val="0070C0"/>
                </a:solidFill>
              </a:rPr>
              <a:t>CDW Research project</a:t>
            </a:r>
          </a:p>
          <a:p>
            <a:pPr algn="ctr"/>
            <a:r>
              <a:rPr lang="en-US" b="1" i="1" dirty="0" smtClean="0">
                <a:solidFill>
                  <a:srgbClr val="0070C0"/>
                </a:solidFill>
              </a:rPr>
              <a:t>by the BBMC</a:t>
            </a:r>
            <a:endParaRPr lang="en-US" b="1" i="1" dirty="0">
              <a:solidFill>
                <a:srgbClr val="0070C0"/>
              </a:solidFill>
            </a:endParaRP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
            </a:r>
            <a:r>
              <a:rPr lang="en-US" sz="3200" dirty="0" smtClean="0"/>
              <a:t>at:</a:t>
            </a:r>
          </a:p>
          <a:p>
            <a:pPr algn="r"/>
            <a:r>
              <a:rPr lang="en-US" sz="3200" dirty="0" smtClean="0">
                <a:hlinkClick r:id="rId4"/>
              </a:rPr>
              <a:t>ouhsc.edu/</a:t>
            </a:r>
            <a:r>
              <a:rPr lang="en-US" sz="3200" dirty="0" err="1" smtClean="0">
                <a:hlinkClick r:id="rId4"/>
              </a:rPr>
              <a:t>bbmc</a:t>
            </a:r>
            <a:r>
              <a:rPr lang="en-US" sz="3200" dirty="0" smtClean="0">
                <a:hlinkClick r:id="rId4"/>
              </a:rPr>
              <a:t>/</a:t>
            </a:r>
            <a:endParaRPr lang="en-US" sz="3200" dirty="0" smtClean="0"/>
          </a:p>
          <a:p>
            <a:pPr algn="r"/>
            <a:r>
              <a:rPr lang="en-US" sz="3200" dirty="0" smtClean="0"/>
              <a:t>then ‘Request Support’</a:t>
            </a:r>
          </a:p>
        </p:txBody>
      </p:sp>
    </p:spTree>
    <p:extLst>
      <p:ext uri="{BB962C8B-B14F-4D97-AF65-F5344CB8AC3E}">
        <p14:creationId xmlns:p14="http://schemas.microsoft.com/office/powerpoint/2010/main" val="3369673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63176" y="1720312"/>
            <a:ext cx="4699442" cy="2582351"/>
          </a:xfrm>
          <a:prstGeom prst="rect">
            <a:avLst/>
          </a:prstGeom>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smtClean="0"/>
              <a:t>Feasibility assessment in preparation for research</a:t>
            </a:r>
            <a:br>
              <a:rPr lang="en-US" dirty="0" smtClean="0"/>
            </a:br>
            <a:r>
              <a:rPr lang="en-US" dirty="0" smtClean="0">
                <a:solidFill>
                  <a:schemeClr val="bg1">
                    <a:lumMod val="50000"/>
                  </a:schemeClr>
                </a:solidFill>
              </a:rPr>
              <a:t>(20% of projects; 10% of CDW staff time)</a:t>
            </a:r>
            <a:endParaRPr lang="en-US" dirty="0">
              <a:solidFill>
                <a:schemeClr val="bg1">
                  <a:lumMod val="50000"/>
                </a:schemeClr>
              </a:solidFill>
            </a:endParaRPr>
          </a:p>
          <a:p>
            <a:endParaRPr lang="en-US" dirty="0" smtClean="0"/>
          </a:p>
          <a:p>
            <a:r>
              <a:rPr lang="en-US" dirty="0" smtClean="0"/>
              <a:t>Static </a:t>
            </a:r>
            <a:r>
              <a:rPr lang="en-US" dirty="0"/>
              <a:t>eligibility</a:t>
            </a:r>
            <a:br>
              <a:rPr lang="en-US" dirty="0"/>
            </a:br>
            <a:r>
              <a:rPr lang="en-US" dirty="0" smtClean="0">
                <a:solidFill>
                  <a:schemeClr val="bg1">
                    <a:lumMod val="50000"/>
                  </a:schemeClr>
                </a:solidFill>
              </a:rPr>
              <a:t>(70% </a:t>
            </a:r>
            <a:r>
              <a:rPr lang="en-US" dirty="0">
                <a:solidFill>
                  <a:schemeClr val="bg1">
                    <a:lumMod val="50000"/>
                  </a:schemeClr>
                </a:solidFill>
              </a:rPr>
              <a:t>of projects; </a:t>
            </a:r>
            <a:r>
              <a:rPr lang="en-US" dirty="0" smtClean="0">
                <a:solidFill>
                  <a:schemeClr val="bg1">
                    <a:lumMod val="50000"/>
                  </a:schemeClr>
                </a:solidFill>
              </a:rPr>
              <a:t>20</a:t>
            </a:r>
            <a:r>
              <a:rPr lang="en-US" dirty="0">
                <a:solidFill>
                  <a:schemeClr val="bg1">
                    <a:lumMod val="50000"/>
                  </a:schemeClr>
                </a:solidFill>
              </a:rPr>
              <a:t>% of CDW staff time)</a:t>
            </a:r>
          </a:p>
          <a:p>
            <a:pPr lvl="1"/>
            <a:r>
              <a:rPr lang="en-US" dirty="0"/>
              <a:t>Virtually all projects require  identification of a patient pool</a:t>
            </a:r>
          </a:p>
          <a:p>
            <a:endParaRPr lang="en-US" dirty="0"/>
          </a:p>
          <a:p>
            <a:r>
              <a:rPr lang="en-US" dirty="0" smtClean="0"/>
              <a:t>Rolling  eligibility</a:t>
            </a:r>
            <a:r>
              <a:rPr lang="en-US" dirty="0"/>
              <a:t/>
            </a:r>
            <a:br>
              <a:rPr lang="en-US" dirty="0"/>
            </a:br>
            <a:r>
              <a:rPr lang="en-US" dirty="0" smtClean="0">
                <a:solidFill>
                  <a:schemeClr val="bg1">
                    <a:lumMod val="50000"/>
                  </a:schemeClr>
                </a:solidFill>
              </a:rPr>
              <a:t>(30% </a:t>
            </a:r>
            <a:r>
              <a:rPr lang="en-US" dirty="0">
                <a:solidFill>
                  <a:schemeClr val="bg1">
                    <a:lumMod val="50000"/>
                  </a:schemeClr>
                </a:solidFill>
              </a:rPr>
              <a:t>of projects; </a:t>
            </a:r>
            <a:r>
              <a:rPr lang="en-US" dirty="0" smtClean="0">
                <a:solidFill>
                  <a:schemeClr val="bg1">
                    <a:lumMod val="50000"/>
                  </a:schemeClr>
                </a:solidFill>
              </a:rPr>
              <a:t>30</a:t>
            </a:r>
            <a:r>
              <a:rPr lang="en-US" dirty="0">
                <a:solidFill>
                  <a:schemeClr val="bg1">
                    <a:lumMod val="50000"/>
                  </a:schemeClr>
                </a:solidFill>
              </a:rPr>
              <a:t>% of CDW staff time)</a:t>
            </a:r>
          </a:p>
          <a:p>
            <a:pPr lvl="1"/>
            <a:r>
              <a:rPr lang="en-US" dirty="0" smtClean="0"/>
              <a:t>Remember study team’s assessment of eligibility as well as the participant’s response</a:t>
            </a:r>
          </a:p>
          <a:p>
            <a:pPr lvl="1"/>
            <a:r>
              <a:rPr lang="en-US" dirty="0" smtClean="0"/>
              <a:t>Daily automation requires stability &amp; good logging;</a:t>
            </a:r>
            <a:br>
              <a:rPr lang="en-US" dirty="0" smtClean="0"/>
            </a:br>
            <a:r>
              <a:rPr lang="en-US" i="1" dirty="0" smtClean="0"/>
              <a:t>e.g.</a:t>
            </a:r>
            <a:r>
              <a:rPr lang="en-US" dirty="0" smtClean="0"/>
              <a:t>, a 3 hour delay might mean zero subjects are enrolled</a:t>
            </a:r>
          </a:p>
          <a:p>
            <a:endParaRPr lang="en-US" dirty="0" smtClean="0"/>
          </a:p>
          <a:p>
            <a:r>
              <a:rPr lang="en-US" dirty="0" smtClean="0"/>
              <a:t>Clinical outcomes for retrospective investigations</a:t>
            </a:r>
            <a:br>
              <a:rPr lang="en-US" dirty="0" smtClean="0"/>
            </a:br>
            <a:r>
              <a:rPr lang="en-US" dirty="0" smtClean="0">
                <a:solidFill>
                  <a:schemeClr val="bg1">
                    <a:lumMod val="50000"/>
                  </a:schemeClr>
                </a:solidFill>
              </a:rPr>
              <a:t>(50% of projects; 30% of CDW staff time)</a:t>
            </a:r>
          </a:p>
          <a:p>
            <a:endParaRPr lang="en-US" dirty="0" smtClean="0"/>
          </a:p>
          <a:p>
            <a:r>
              <a:rPr lang="en-US" dirty="0" smtClean="0"/>
              <a:t>Administrative outcomes for quality improvement </a:t>
            </a:r>
            <a:br>
              <a:rPr lang="en-US" dirty="0" smtClean="0"/>
            </a:br>
            <a:r>
              <a:rPr lang="en-US" dirty="0" smtClean="0">
                <a:solidFill>
                  <a:schemeClr val="bg1">
                    <a:lumMod val="50000"/>
                  </a:schemeClr>
                </a:solidFill>
              </a:rPr>
              <a:t>(10% of projects; 2% of CDW staff time)</a:t>
            </a:r>
          </a:p>
          <a:p>
            <a:endParaRPr lang="en-US" dirty="0" smtClean="0">
              <a:solidFill>
                <a:schemeClr val="bg1">
                  <a:lumMod val="50000"/>
                </a:schemeClr>
              </a:solidFill>
            </a:endParaRPr>
          </a:p>
          <a:p>
            <a:r>
              <a:rPr lang="en-US" dirty="0" smtClean="0"/>
              <a:t>Program </a:t>
            </a:r>
            <a:r>
              <a:rPr lang="en-US" dirty="0"/>
              <a:t>evaluation</a:t>
            </a:r>
            <a:br>
              <a:rPr lang="en-US" dirty="0"/>
            </a:br>
            <a:r>
              <a:rPr lang="en-US" dirty="0" smtClean="0">
                <a:solidFill>
                  <a:schemeClr val="bg1">
                    <a:lumMod val="50000"/>
                  </a:schemeClr>
                </a:solidFill>
              </a:rPr>
              <a:t>(20</a:t>
            </a:r>
            <a:r>
              <a:rPr lang="en-US" dirty="0">
                <a:solidFill>
                  <a:schemeClr val="bg1">
                    <a:lumMod val="50000"/>
                  </a:schemeClr>
                </a:solidFill>
              </a:rPr>
              <a:t>% of projects; </a:t>
            </a:r>
            <a:r>
              <a:rPr lang="en-US" dirty="0" smtClean="0">
                <a:solidFill>
                  <a:schemeClr val="bg1">
                    <a:lumMod val="50000"/>
                  </a:schemeClr>
                </a:solidFill>
              </a:rPr>
              <a:t>8% </a:t>
            </a:r>
            <a:r>
              <a:rPr lang="en-US" dirty="0">
                <a:solidFill>
                  <a:schemeClr val="bg1">
                    <a:lumMod val="50000"/>
                  </a:schemeClr>
                </a:solidFill>
              </a:rPr>
              <a:t>of CDW staff time</a:t>
            </a:r>
            <a:r>
              <a:rPr lang="en-US" dirty="0" smtClean="0">
                <a:solidFill>
                  <a:schemeClr val="bg1">
                    <a:lumMod val="50000"/>
                  </a:schemeClr>
                </a:solidFill>
              </a:rPr>
              <a: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957914" y="1347939"/>
            <a:ext cx="5753426" cy="4971798"/>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51474" y="193860"/>
            <a:ext cx="10515600" cy="654243"/>
          </a:xfrm>
        </p:spPr>
        <p:txBody>
          <a:bodyPr>
            <a:normAutofit fontScale="90000"/>
          </a:bodyPr>
          <a:lstStyle/>
          <a:p>
            <a:r>
              <a:rPr lang="en-US" sz="4400" b="1" dirty="0" smtClean="0">
                <a:solidFill>
                  <a:srgbClr val="0070C0"/>
                </a:solidFill>
              </a:rPr>
              <a:t>Starting a CDW Project</a:t>
            </a:r>
            <a:endParaRPr lang="en-US" sz="4400" b="1" dirty="0"/>
          </a:p>
        </p:txBody>
      </p:sp>
      <p:sp>
        <p:nvSpPr>
          <p:cNvPr id="5" name="Content Placeholder 2"/>
          <p:cNvSpPr txBox="1">
            <a:spLocks/>
          </p:cNvSpPr>
          <p:nvPr/>
        </p:nvSpPr>
        <p:spPr>
          <a:xfrm>
            <a:off x="6215392" y="246122"/>
            <a:ext cx="5976608" cy="8378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smtClean="0">
                <a:solidFill>
                  <a:schemeClr val="tx1"/>
                </a:solidFill>
              </a:rPr>
              <a:t>Submit a request at </a:t>
            </a:r>
            <a:r>
              <a:rPr lang="en-US" dirty="0" smtClean="0">
                <a:solidFill>
                  <a:schemeClr val="tx1"/>
                </a:solidFill>
                <a:hlinkClick r:id="rId3"/>
              </a:rPr>
              <a:t>https</a:t>
            </a:r>
            <a:r>
              <a:rPr lang="en-US" dirty="0">
                <a:solidFill>
                  <a:schemeClr val="tx1"/>
                </a:solidFill>
                <a:hlinkClick r:id="rId3"/>
              </a:rPr>
              <a:t>://ouhsc.edu/bbmc</a:t>
            </a:r>
            <a:r>
              <a:rPr lang="en-US" dirty="0" smtClean="0">
                <a:solidFill>
                  <a:schemeClr val="tx1"/>
                </a:solidFill>
                <a:hlinkClick r:id="rId3"/>
              </a:rPr>
              <a:t>/</a:t>
            </a:r>
            <a:r>
              <a:rPr lang="en-US" dirty="0" smtClean="0">
                <a:solidFill>
                  <a:schemeClr val="tx1"/>
                </a:solidFill>
              </a:rPr>
              <a:t>,</a:t>
            </a:r>
            <a:br>
              <a:rPr lang="en-US" dirty="0" smtClean="0">
                <a:solidFill>
                  <a:schemeClr val="tx1"/>
                </a:solidFill>
              </a:rPr>
            </a:br>
            <a:r>
              <a:rPr lang="en-US" dirty="0" smtClean="0">
                <a:solidFill>
                  <a:schemeClr val="tx1"/>
                </a:solidFill>
              </a:rPr>
              <a:t>then click “Request Support”</a:t>
            </a:r>
          </a:p>
        </p:txBody>
      </p:sp>
      <p:pic>
        <p:nvPicPr>
          <p:cNvPr id="7" name="Picture 6"/>
          <p:cNvPicPr>
            <a:picLocks noChangeAspect="1"/>
          </p:cNvPicPr>
          <p:nvPr/>
        </p:nvPicPr>
        <p:blipFill>
          <a:blip r:embed="rId4"/>
          <a:stretch>
            <a:fillRect/>
          </a:stretch>
        </p:blipFill>
        <p:spPr>
          <a:xfrm>
            <a:off x="793288" y="1713698"/>
            <a:ext cx="5511136" cy="5077676"/>
          </a:xfrm>
          <a:prstGeom prst="rect">
            <a:avLst/>
          </a:prstGeom>
          <a:ln>
            <a:noFill/>
          </a:ln>
          <a:effectLst>
            <a:outerShdw blurRad="292100" dist="139700" dir="2700000" algn="tl" rotWithShape="0">
              <a:srgbClr val="333333">
                <a:alpha val="65000"/>
              </a:srgbClr>
            </a:outerShdw>
          </a:effectLst>
        </p:spPr>
      </p:pic>
      <p:sp>
        <p:nvSpPr>
          <p:cNvPr id="3" name="Right Arrow 2"/>
          <p:cNvSpPr/>
          <p:nvPr/>
        </p:nvSpPr>
        <p:spPr>
          <a:xfrm>
            <a:off x="6535711" y="5104152"/>
            <a:ext cx="2855627" cy="89191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box routes it to the CDW team</a:t>
            </a:r>
            <a:endParaRPr lang="en-US" sz="1600" dirty="0"/>
          </a:p>
        </p:txBody>
      </p:sp>
      <p:sp>
        <p:nvSpPr>
          <p:cNvPr id="9" name="Right Arrow 8"/>
          <p:cNvSpPr/>
          <p:nvPr/>
        </p:nvSpPr>
        <p:spPr>
          <a:xfrm rot="21085932">
            <a:off x="7821327" y="3806579"/>
            <a:ext cx="2855627" cy="891914"/>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This helps us prep for the initial meeting w/ you</a:t>
            </a:r>
            <a:endParaRPr lang="en-US" sz="1600" dirty="0"/>
          </a:p>
        </p:txBody>
      </p:sp>
    </p:spTree>
    <p:extLst>
      <p:ext uri="{BB962C8B-B14F-4D97-AF65-F5344CB8AC3E}">
        <p14:creationId xmlns:p14="http://schemas.microsoft.com/office/powerpoint/2010/main" val="2382282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smtClean="0">
                <a:solidFill>
                  <a:srgbClr val="0070C0"/>
                </a:solidFill>
              </a:rPr>
              <a:t>Rule of Thumb for Involving CDW Team</a:t>
            </a:r>
            <a:endParaRPr lang="en-US" b="1" i="1" dirty="0">
              <a:solidFill>
                <a:srgbClr val="0070C0"/>
              </a:solidFill>
            </a:endParaRPr>
          </a:p>
        </p:txBody>
      </p:sp>
      <p:sp>
        <p:nvSpPr>
          <p:cNvPr id="3" name="Content Placeholder 2"/>
          <p:cNvSpPr>
            <a:spLocks noGrp="1"/>
          </p:cNvSpPr>
          <p:nvPr>
            <p:ph idx="1"/>
          </p:nvPr>
        </p:nvSpPr>
        <p:spPr>
          <a:xfrm>
            <a:off x="228600" y="748145"/>
            <a:ext cx="11757660" cy="6003174"/>
          </a:xfrm>
        </p:spPr>
        <p:txBody>
          <a:bodyPr>
            <a:normAutofit fontScale="70000" lnSpcReduction="20000"/>
          </a:bodyPr>
          <a:lstStyle/>
          <a:p>
            <a:r>
              <a:rPr lang="en-US" dirty="0" smtClean="0"/>
              <a:t>A one-time Meditech extract:</a:t>
            </a:r>
            <a:br>
              <a:rPr lang="en-US" dirty="0" smtClean="0"/>
            </a:br>
            <a:r>
              <a:rPr lang="en-US" dirty="0">
                <a:solidFill>
                  <a:srgbClr val="0070C0"/>
                </a:solidFill>
              </a:rPr>
              <a:t>c</a:t>
            </a:r>
            <a:r>
              <a:rPr lang="en-US" dirty="0" smtClean="0">
                <a:solidFill>
                  <a:srgbClr val="0070C0"/>
                </a:solidFill>
              </a:rPr>
              <a:t>ontact OU Medicine directly </a:t>
            </a:r>
            <a:r>
              <a:rPr lang="en-US" i="1" dirty="0" smtClean="0">
                <a:solidFill>
                  <a:srgbClr val="0070C0"/>
                </a:solidFill>
              </a:rPr>
              <a:t>or</a:t>
            </a:r>
            <a:r>
              <a:rPr lang="en-US" dirty="0" smtClean="0">
                <a:solidFill>
                  <a:srgbClr val="0070C0"/>
                </a:solidFill>
              </a:rPr>
              <a:t> we’re happy to help structure the request</a:t>
            </a:r>
            <a:r>
              <a:rPr lang="en-US" dirty="0"/>
              <a:t/>
            </a:r>
            <a:br>
              <a:rPr lang="en-US" dirty="0"/>
            </a:br>
            <a:r>
              <a:rPr lang="en-US" dirty="0" smtClean="0"/>
              <a:t>Meditech request: </a:t>
            </a:r>
            <a:r>
              <a:rPr lang="en-US" sz="1700" dirty="0" smtClean="0">
                <a:hlinkClick r:id="rId3"/>
              </a:rPr>
              <a:t>https</a:t>
            </a:r>
            <a:r>
              <a:rPr lang="en-US" sz="1700" dirty="0">
                <a:hlinkClick r:id="rId3"/>
              </a:rPr>
              <a:t>://ouhealth.service-now.com/sp?id=sc_cat_item&amp;sys_id=79c250c74f652300ed7229dd0210c7d9</a:t>
            </a:r>
            <a:endParaRPr lang="en-US" sz="1700" dirty="0"/>
          </a:p>
          <a:p>
            <a:pPr marL="228600" lvl="1">
              <a:spcBef>
                <a:spcPts val="1000"/>
              </a:spcBef>
            </a:pPr>
            <a:endParaRPr lang="en-US" sz="2800" dirty="0" smtClean="0"/>
          </a:p>
          <a:p>
            <a:pPr marL="228600" lvl="1">
              <a:spcBef>
                <a:spcPts val="1000"/>
              </a:spcBef>
            </a:pPr>
            <a:r>
              <a:rPr lang="en-US" sz="2800" dirty="0" smtClean="0"/>
              <a:t>Recurring </a:t>
            </a:r>
            <a:r>
              <a:rPr lang="en-US" sz="2800" dirty="0"/>
              <a:t>Meditech extracts for rolling </a:t>
            </a:r>
            <a:r>
              <a:rPr lang="en-US" sz="2800" dirty="0" smtClean="0"/>
              <a:t>recruitment: </a:t>
            </a:r>
            <a:br>
              <a:rPr lang="en-US" sz="2800" dirty="0" smtClean="0"/>
            </a:br>
            <a:r>
              <a:rPr lang="en-US" sz="2800" dirty="0" smtClean="0">
                <a:solidFill>
                  <a:srgbClr val="0070C0"/>
                </a:solidFill>
              </a:rPr>
              <a:t>please </a:t>
            </a:r>
            <a:r>
              <a:rPr lang="en-US" sz="2800" dirty="0">
                <a:solidFill>
                  <a:srgbClr val="0070C0"/>
                </a:solidFill>
              </a:rPr>
              <a:t>contact the </a:t>
            </a:r>
            <a:r>
              <a:rPr lang="en-US" sz="2800" dirty="0" smtClean="0">
                <a:solidFill>
                  <a:srgbClr val="0070C0"/>
                </a:solidFill>
              </a:rPr>
              <a:t>BBMC about the CDW </a:t>
            </a:r>
            <a:r>
              <a:rPr lang="en-US" sz="2800" dirty="0">
                <a:solidFill>
                  <a:srgbClr val="0070C0"/>
                </a:solidFill>
              </a:rPr>
              <a:t>(</a:t>
            </a:r>
            <a:r>
              <a:rPr lang="en-US" sz="2800" dirty="0">
                <a:hlinkClick r:id="rId4"/>
              </a:rPr>
              <a:t>https://ouhsc.edu/bbmc/</a:t>
            </a:r>
            <a:r>
              <a:rPr lang="en-US" sz="2800" dirty="0">
                <a:solidFill>
                  <a:srgbClr val="0070C0"/>
                </a:solidFill>
              </a:rPr>
              <a:t>)</a:t>
            </a:r>
          </a:p>
          <a:p>
            <a:pPr marL="228600" lvl="1">
              <a:spcBef>
                <a:spcPts val="1000"/>
              </a:spcBef>
            </a:pPr>
            <a:endParaRPr lang="en-US" sz="2800" dirty="0"/>
          </a:p>
          <a:p>
            <a:pPr marL="228600" lvl="1">
              <a:spcBef>
                <a:spcPts val="1000"/>
              </a:spcBef>
            </a:pPr>
            <a:r>
              <a:rPr lang="en-US" sz="2800" dirty="0"/>
              <a:t>Research involving merged Centricity &amp; Meditech: </a:t>
            </a:r>
            <a:br>
              <a:rPr lang="en-US" sz="2800" dirty="0"/>
            </a:br>
            <a:r>
              <a:rPr lang="en-US" sz="2800" dirty="0">
                <a:solidFill>
                  <a:srgbClr val="0070C0"/>
                </a:solidFill>
              </a:rPr>
              <a:t>please contact the BBMC about the </a:t>
            </a:r>
            <a:r>
              <a:rPr lang="en-US" sz="2800" dirty="0" smtClean="0">
                <a:solidFill>
                  <a:srgbClr val="0070C0"/>
                </a:solidFill>
              </a:rPr>
              <a:t>CDW</a:t>
            </a:r>
            <a:r>
              <a:rPr lang="en-US" sz="2800" dirty="0">
                <a:solidFill>
                  <a:srgbClr val="0070C0"/>
                </a:solidFill>
              </a:rPr>
              <a:t> (</a:t>
            </a:r>
            <a:r>
              <a:rPr lang="en-US" sz="2800" dirty="0">
                <a:hlinkClick r:id="rId4"/>
              </a:rPr>
              <a:t>https://ouhsc.edu/bbmc/</a:t>
            </a:r>
            <a:r>
              <a:rPr lang="en-US" sz="2800" dirty="0">
                <a:solidFill>
                  <a:srgbClr val="0070C0"/>
                </a:solidFill>
              </a:rPr>
              <a:t>)</a:t>
            </a:r>
            <a:endParaRPr lang="en-US" sz="2800" dirty="0" smtClean="0">
              <a:solidFill>
                <a:srgbClr val="0070C0"/>
              </a:solidFill>
            </a:endParaRPr>
          </a:p>
          <a:p>
            <a:pPr marL="228600" lvl="1">
              <a:spcBef>
                <a:spcPts val="1000"/>
              </a:spcBef>
            </a:pPr>
            <a:endParaRPr lang="en-US" sz="2800" dirty="0"/>
          </a:p>
          <a:p>
            <a:pPr marL="228600" lvl="1">
              <a:spcBef>
                <a:spcPts val="1000"/>
              </a:spcBef>
            </a:pPr>
            <a:r>
              <a:rPr lang="en-US" sz="2800" dirty="0"/>
              <a:t>Research involving </a:t>
            </a:r>
            <a:r>
              <a:rPr lang="en-US" sz="2800" dirty="0" smtClean="0"/>
              <a:t>(a) data collection </a:t>
            </a:r>
            <a:r>
              <a:rPr lang="en-US" sz="2800" dirty="0"/>
              <a:t>outside the EMRs </a:t>
            </a:r>
            <a:r>
              <a:rPr lang="en-US" sz="2800" dirty="0" smtClean="0"/>
              <a:t>or (b) supplementing chart review: </a:t>
            </a:r>
            <a:r>
              <a:rPr lang="en-US" sz="2800" dirty="0"/>
              <a:t/>
            </a:r>
            <a:br>
              <a:rPr lang="en-US" sz="2800" dirty="0"/>
            </a:br>
            <a:r>
              <a:rPr lang="en-US" sz="2800" dirty="0">
                <a:solidFill>
                  <a:srgbClr val="0070C0"/>
                </a:solidFill>
              </a:rPr>
              <a:t>please contact the </a:t>
            </a:r>
            <a:r>
              <a:rPr lang="en-US" sz="2800" dirty="0" smtClean="0">
                <a:solidFill>
                  <a:srgbClr val="0070C0"/>
                </a:solidFill>
              </a:rPr>
              <a:t>BBMC </a:t>
            </a:r>
            <a:r>
              <a:rPr lang="en-US" sz="2800">
                <a:solidFill>
                  <a:srgbClr val="0070C0"/>
                </a:solidFill>
              </a:rPr>
              <a:t>about REDCap (</a:t>
            </a:r>
            <a:r>
              <a:rPr lang="en-US" sz="2800">
                <a:hlinkClick r:id="rId4"/>
              </a:rPr>
              <a:t>https://ouhsc.edu/bbmc/</a:t>
            </a:r>
            <a:r>
              <a:rPr lang="en-US" sz="2800">
                <a:solidFill>
                  <a:srgbClr val="0070C0"/>
                </a:solidFill>
              </a:rPr>
              <a:t>)</a:t>
            </a:r>
            <a:endParaRPr lang="en-US" sz="2800" dirty="0"/>
          </a:p>
          <a:p>
            <a:pPr marL="0" lvl="1" indent="0">
              <a:spcBef>
                <a:spcPts val="1000"/>
              </a:spcBef>
              <a:buNone/>
            </a:pPr>
            <a:r>
              <a:rPr lang="en-US" sz="2800" i="1" dirty="0" smtClean="0"/>
              <a:t>Terms</a:t>
            </a:r>
            <a:endParaRPr lang="en-US" sz="2800" i="1" dirty="0"/>
          </a:p>
          <a:p>
            <a:pPr marL="685800" lvl="2">
              <a:spcBef>
                <a:spcPts val="1000"/>
              </a:spcBef>
            </a:pPr>
            <a:r>
              <a:rPr lang="en-US" sz="2400" u="sng" dirty="0"/>
              <a:t>Centricity EMR</a:t>
            </a:r>
            <a:r>
              <a:rPr lang="en-US" sz="2400" dirty="0"/>
              <a:t>: clinical info </a:t>
            </a:r>
            <a:r>
              <a:rPr lang="en-US" sz="2400" dirty="0" smtClean="0"/>
              <a:t>for outpatients since </a:t>
            </a:r>
            <a:r>
              <a:rPr lang="en-US" sz="2400" dirty="0"/>
              <a:t>~</a:t>
            </a:r>
            <a:r>
              <a:rPr lang="en-US" sz="2400" dirty="0" smtClean="0"/>
              <a:t>2010</a:t>
            </a:r>
            <a:endParaRPr lang="en-US" sz="2800" dirty="0"/>
          </a:p>
          <a:p>
            <a:pPr marL="685800" lvl="2">
              <a:spcBef>
                <a:spcPts val="1000"/>
              </a:spcBef>
            </a:pPr>
            <a:r>
              <a:rPr lang="en-US" sz="2400" u="sng" dirty="0"/>
              <a:t>Centricity </a:t>
            </a:r>
            <a:r>
              <a:rPr lang="en-US" sz="2400" u="sng" dirty="0" smtClean="0"/>
              <a:t>Business</a:t>
            </a:r>
            <a:r>
              <a:rPr lang="en-US" sz="2400" dirty="0" smtClean="0"/>
              <a:t>: scheduling &amp; billing </a:t>
            </a:r>
            <a:r>
              <a:rPr lang="en-US" sz="2400" dirty="0"/>
              <a:t>info </a:t>
            </a:r>
            <a:r>
              <a:rPr lang="en-US" sz="2400" dirty="0" smtClean="0"/>
              <a:t>for outpatient since </a:t>
            </a:r>
            <a:r>
              <a:rPr lang="en-US" sz="2400" dirty="0"/>
              <a:t>~2010</a:t>
            </a:r>
          </a:p>
          <a:p>
            <a:pPr marL="685800" lvl="2">
              <a:spcBef>
                <a:spcPts val="1000"/>
              </a:spcBef>
            </a:pPr>
            <a:r>
              <a:rPr lang="en-US" sz="2400" u="sng" dirty="0" smtClean="0"/>
              <a:t>Meditech</a:t>
            </a:r>
            <a:r>
              <a:rPr lang="en-US" sz="2400" dirty="0" smtClean="0"/>
              <a:t>: </a:t>
            </a:r>
            <a:r>
              <a:rPr lang="en-US" sz="2400" dirty="0"/>
              <a:t>EMR </a:t>
            </a:r>
            <a:r>
              <a:rPr lang="en-US" sz="2400" dirty="0" smtClean="0"/>
              <a:t>for ED &amp; inpatients since the bronze age</a:t>
            </a:r>
          </a:p>
          <a:p>
            <a:pPr marL="685800" lvl="2">
              <a:spcBef>
                <a:spcPts val="1000"/>
              </a:spcBef>
            </a:pPr>
            <a:r>
              <a:rPr lang="en-US" sz="2400" u="sng" dirty="0" smtClean="0"/>
              <a:t>Epic</a:t>
            </a:r>
            <a:r>
              <a:rPr lang="en-US" sz="2400" dirty="0" smtClean="0"/>
              <a:t>: Upcoming EMR that will replace Centricity, Meditech, and many others.  May not be useful for your research (at least in time to start your fellowship research project)</a:t>
            </a:r>
          </a:p>
          <a:p>
            <a:pPr marL="685800" lvl="2">
              <a:spcBef>
                <a:spcPts val="1000"/>
              </a:spcBef>
            </a:pPr>
            <a:r>
              <a:rPr lang="en-US" sz="2400" u="sng" dirty="0" smtClean="0"/>
              <a:t>REDCap</a:t>
            </a:r>
            <a:r>
              <a:rPr lang="en-US" sz="2400" dirty="0" smtClean="0"/>
              <a:t>: campus-recommended software for collecting PHI outside the EMRs (</a:t>
            </a:r>
            <a:r>
              <a:rPr lang="en-US" sz="2400" dirty="0">
                <a:hlinkClick r:id="rId5"/>
              </a:rPr>
              <a:t>https://www.project-redcap.org</a:t>
            </a:r>
            <a:r>
              <a:rPr lang="en-US" sz="2400" dirty="0" smtClean="0">
                <a:hlinkClick r:id="rId5"/>
              </a:rPr>
              <a:t>/</a:t>
            </a:r>
            <a:r>
              <a:rPr lang="en-US" sz="2400" dirty="0" smtClean="0"/>
              <a:t>)</a:t>
            </a:r>
          </a:p>
        </p:txBody>
      </p:sp>
    </p:spTree>
    <p:extLst>
      <p:ext uri="{BB962C8B-B14F-4D97-AF65-F5344CB8AC3E}">
        <p14:creationId xmlns:p14="http://schemas.microsoft.com/office/powerpoint/2010/main" val="1698301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b="1" i="1" dirty="0">
                <a:solidFill>
                  <a:srgbClr val="0070C0"/>
                </a:solidFill>
              </a:rPr>
              <a:t>POPS Study</a:t>
            </a:r>
          </a:p>
        </p:txBody>
      </p:sp>
      <p:sp>
        <p:nvSpPr>
          <p:cNvPr id="3" name="Text Placeholder 2"/>
          <p:cNvSpPr>
            <a:spLocks noGrp="1"/>
          </p:cNvSpPr>
          <p:nvPr>
            <p:ph type="body" idx="1"/>
          </p:nvPr>
        </p:nvSpPr>
        <p:spPr>
          <a:xfrm>
            <a:off x="831849" y="4589463"/>
            <a:ext cx="11150354" cy="1500187"/>
          </a:xfrm>
        </p:spPr>
        <p:txBody>
          <a:bodyPr/>
          <a:lstStyle/>
          <a:p>
            <a:r>
              <a:rPr lang="en-US" dirty="0">
                <a:solidFill>
                  <a:srgbClr val="0070C0"/>
                </a:solidFill>
              </a:rPr>
              <a:t>Pharmacokinetics of Understudied Drugs Administered to Children per Standard of Care</a:t>
            </a:r>
            <a:endParaRPr lang="en-US" dirty="0"/>
          </a:p>
        </p:txBody>
      </p:sp>
      <p:sp>
        <p:nvSpPr>
          <p:cNvPr id="4" name="TextBox 3"/>
          <p:cNvSpPr txBox="1"/>
          <p:nvPr/>
        </p:nvSpPr>
        <p:spPr>
          <a:xfrm>
            <a:off x="10133680" y="6488668"/>
            <a:ext cx="2058320" cy="369332"/>
          </a:xfrm>
          <a:prstGeom prst="rect">
            <a:avLst/>
          </a:prstGeom>
          <a:noFill/>
        </p:spPr>
        <p:txBody>
          <a:bodyPr wrap="none" rtlCol="0">
            <a:spAutoFit/>
          </a:bodyPr>
          <a:lstStyle/>
          <a:p>
            <a:r>
              <a:rPr lang="en-US" dirty="0" smtClean="0">
                <a:solidFill>
                  <a:schemeClr val="bg1">
                    <a:lumMod val="75000"/>
                  </a:schemeClr>
                </a:solidFill>
              </a:rPr>
              <a:t>darden-pharmaco-2</a:t>
            </a:r>
            <a:endParaRPr lang="en-US" dirty="0">
              <a:solidFill>
                <a:schemeClr val="bg1">
                  <a:lumMod val="75000"/>
                </a:schemeClr>
              </a:solidFill>
            </a:endParaRPr>
          </a:p>
        </p:txBody>
      </p:sp>
    </p:spTree>
    <p:extLst>
      <p:ext uri="{BB962C8B-B14F-4D97-AF65-F5344CB8AC3E}">
        <p14:creationId xmlns:p14="http://schemas.microsoft.com/office/powerpoint/2010/main" val="2229431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11271</TotalTime>
  <Words>2285</Words>
  <Application>Microsoft Office PowerPoint</Application>
  <PresentationFormat>Widescreen</PresentationFormat>
  <Paragraphs>298</Paragraphs>
  <Slides>27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Times New Roman</vt:lpstr>
      <vt:lpstr>Office Theme</vt:lpstr>
      <vt:lpstr>Leveraging OUHSC Clinical Data Warehouse to Inform Research &amp; Practice</vt:lpstr>
      <vt:lpstr>Terms</vt:lpstr>
      <vt:lpstr>Ecosystem Architecture</vt:lpstr>
      <vt:lpstr>HSC Data Sources</vt:lpstr>
      <vt:lpstr>PowerPoint Presentation</vt:lpstr>
      <vt:lpstr>PowerPoint Presentation</vt:lpstr>
      <vt:lpstr>Starting a CDW Project</vt:lpstr>
      <vt:lpstr>Rule of Thumb for Involving CDW Team</vt:lpstr>
      <vt:lpstr>POPS Study</vt:lpstr>
      <vt:lpstr>POPS Overview</vt:lpstr>
      <vt:lpstr>Resource Efficiency: fewer patients, quicker review, less redundancy </vt:lpstr>
      <vt:lpstr>Enrollment Rate by Institution</vt:lpstr>
      <vt:lpstr>PowerPoint Presentation</vt:lpstr>
      <vt:lpstr>Screening Reports (for outpatients)</vt:lpstr>
      <vt:lpstr>PowerPoint Presentation</vt:lpstr>
      <vt:lpstr>PowerPoint Presentation</vt:lpstr>
      <vt:lpstr>PowerPoint Presentation</vt:lpstr>
      <vt:lpstr>National Registry Example: COVID-19 CDW Registry Based on OMOP</vt:lpstr>
      <vt:lpstr>National Registry</vt:lpstr>
      <vt:lpstr>Thank you</vt:lpstr>
      <vt:lpstr>Extra Slides</vt:lpstr>
      <vt:lpstr>Where Other Universities are Headed</vt:lpstr>
      <vt:lpstr>LEAF</vt:lpstr>
      <vt:lpstr>Brief Summary of CDW Value</vt:lpstr>
      <vt:lpstr>Brief Summary of CDW Value</vt:lpstr>
      <vt:lpstr>Tung-ibd-1</vt:lpstr>
      <vt:lpstr>Steps to Leverage EMR “documents”</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243</cp:revision>
  <dcterms:created xsi:type="dcterms:W3CDTF">2019-06-04T17:44:43Z</dcterms:created>
  <dcterms:modified xsi:type="dcterms:W3CDTF">2020-10-06T17:03:12Z</dcterms:modified>
</cp:coreProperties>
</file>