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7" r:id="rId4"/>
    <p:sldId id="278" r:id="rId5"/>
    <p:sldId id="258" r:id="rId6"/>
    <p:sldId id="259" r:id="rId7"/>
    <p:sldId id="260" r:id="rId8"/>
    <p:sldId id="261" r:id="rId9"/>
    <p:sldId id="262" r:id="rId10"/>
    <p:sldId id="265" r:id="rId11"/>
    <p:sldId id="263" r:id="rId12"/>
    <p:sldId id="279" r:id="rId13"/>
    <p:sldId id="264" r:id="rId14"/>
    <p:sldId id="266" r:id="rId15"/>
    <p:sldId id="268" r:id="rId16"/>
    <p:sldId id="267" r:id="rId17"/>
    <p:sldId id="271" r:id="rId18"/>
    <p:sldId id="272" r:id="rId19"/>
    <p:sldId id="273" r:id="rId20"/>
    <p:sldId id="269" r:id="rId21"/>
    <p:sldId id="270" r:id="rId22"/>
    <p:sldId id="275" r:id="rId23"/>
    <p:sldId id="280" r:id="rId24"/>
    <p:sldId id="27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Second, </a:t>
            </a:r>
            <a:r>
              <a:rPr lang="en-US" baseline="0" dirty="0" err="1" smtClean="0"/>
              <a:t>REDCap</a:t>
            </a:r>
            <a:r>
              <a:rPr lang="en-US" baseline="0" dirty="0" smtClean="0"/>
              <a:t> has a lot of momentum and adoption, so it’s become familiar to a lot of people on campus.  The same software system the clinical researcher learned (for example) for randomized trials is leverage here for these observational studies.  Although the research/QA methodology is very different, the software is the same.  We expect this familiarity to grow on campus, especially as systems like </a:t>
            </a:r>
            <a:r>
              <a:rPr lang="en-US" baseline="0" dirty="0" err="1" smtClean="0"/>
              <a:t>Qualtrics</a:t>
            </a:r>
            <a:r>
              <a:rPr lang="en-US" baseline="0" dirty="0" smtClean="0"/>
              <a:t> become less available. </a:t>
            </a:r>
          </a:p>
          <a:p>
            <a:endParaRPr lang="en-US" baseline="0" dirty="0" smtClean="0"/>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Clinic + Hospital</a:t>
            </a:r>
            <a:r>
              <a:rPr lang="en-US" baseline="0" dirty="0" smtClean="0"/>
              <a:t> data: </a:t>
            </a:r>
            <a:r>
              <a:rPr lang="en-US" dirty="0" smtClean="0"/>
              <a:t>Clinic records from 2007 to present covering 1.3+ million unique clinic patients</a:t>
            </a:r>
          </a:p>
          <a:p>
            <a:pPr lvl="1"/>
            <a:r>
              <a:rPr lang="en-US" dirty="0" smtClean="0"/>
              <a:t>Hospital records from 1995 to present approaching 1 million unique patients</a:t>
            </a:r>
          </a:p>
          <a:p>
            <a:pPr lvl="1"/>
            <a:r>
              <a:rPr lang="en-US" dirty="0" smtClean="0"/>
              <a:t>Combined clinical and hospital visits of 41+ million</a:t>
            </a:r>
          </a:p>
          <a:p>
            <a:endParaRPr lang="en-US" dirty="0" smtClean="0"/>
          </a:p>
          <a:p>
            <a:endParaRPr lang="en-US" dirty="0" smtClean="0"/>
          </a:p>
          <a:p>
            <a:endParaRPr lang="en-US" dirty="0" smtClean="0"/>
          </a:p>
          <a:p>
            <a:r>
              <a:rPr lang="en-US" dirty="0" smtClean="0"/>
              <a:t>Growing data enterprise</a:t>
            </a:r>
          </a:p>
          <a:p>
            <a:r>
              <a:rPr lang="en-US" dirty="0" smtClean="0"/>
              <a:t>Data integration</a:t>
            </a:r>
            <a:r>
              <a:rPr lang="en-US" baseline="0" dirty="0" smtClean="0"/>
              <a:t> is an important subject for our clinical operations and our research enterprise as we continue to evolve our methods for integrating data across our two largest data streams: clinic EMR and hospital EMR.  </a:t>
            </a:r>
          </a:p>
          <a:p>
            <a:endParaRPr lang="en-US" baseline="0" dirty="0" smtClean="0"/>
          </a:p>
          <a:p>
            <a:r>
              <a:rPr lang="en-US" baseline="0" dirty="0" smtClean="0"/>
              <a:t>Two notable informatics tools have been developed to tackle this challenge: A CDW for quality improvement evaluations and research and through a partnership with the non-profit org </a:t>
            </a:r>
            <a:r>
              <a:rPr lang="en-US" baseline="0" dirty="0" err="1" smtClean="0"/>
              <a:t>MyHealth</a:t>
            </a:r>
            <a:r>
              <a:rPr lang="en-US" baseline="0" dirty="0" smtClean="0"/>
              <a:t> and OU’s Dept of Med Informatics in Tulsa, an HIE to facilitate point of care, data informed decision-making not only at OU but across the entire state.  </a:t>
            </a:r>
          </a:p>
          <a:p>
            <a:endParaRPr lang="en-US" baseline="0" dirty="0" smtClean="0"/>
          </a:p>
          <a:p>
            <a:endParaRPr lang="en-US" baseline="0" dirty="0" smtClean="0"/>
          </a:p>
          <a:p>
            <a:r>
              <a:rPr lang="en-US" baseline="0" dirty="0" smtClean="0"/>
              <a:t>Nestor’s group does the following:</a:t>
            </a:r>
          </a:p>
          <a:p>
            <a:pPr lvl="3"/>
            <a:r>
              <a:rPr lang="en-US" sz="1200" kern="1200" dirty="0" smtClean="0">
                <a:solidFill>
                  <a:schemeClr val="tx1"/>
                </a:solidFill>
                <a:effectLst/>
                <a:latin typeface="+mn-lt"/>
                <a:ea typeface="+mn-ea"/>
                <a:cs typeface="+mn-cs"/>
              </a:rPr>
              <a:t>Getting access to Tools </a:t>
            </a:r>
          </a:p>
          <a:p>
            <a:pPr lvl="3"/>
            <a:r>
              <a:rPr lang="en-US" sz="1200" kern="1200" dirty="0" smtClean="0">
                <a:solidFill>
                  <a:schemeClr val="tx1"/>
                </a:solidFill>
                <a:effectLst/>
                <a:latin typeface="+mn-lt"/>
                <a:ea typeface="+mn-ea"/>
                <a:cs typeface="+mn-cs"/>
              </a:rPr>
              <a:t>Helping with Power BI</a:t>
            </a:r>
          </a:p>
          <a:p>
            <a:pPr lvl="3"/>
            <a:r>
              <a:rPr lang="en-US" sz="1200" kern="1200" dirty="0" smtClean="0">
                <a:solidFill>
                  <a:schemeClr val="tx1"/>
                </a:solidFill>
                <a:effectLst/>
                <a:latin typeface="+mn-lt"/>
                <a:ea typeface="+mn-ea"/>
                <a:cs typeface="+mn-cs"/>
              </a:rPr>
              <a:t>Introducing User Groups</a:t>
            </a:r>
          </a:p>
          <a:p>
            <a:pPr lvl="3"/>
            <a:r>
              <a:rPr lang="en-US" sz="1200" kern="1200" dirty="0" smtClean="0">
                <a:solidFill>
                  <a:schemeClr val="tx1"/>
                </a:solidFill>
                <a:effectLst/>
                <a:latin typeface="+mn-lt"/>
                <a:ea typeface="+mn-ea"/>
                <a:cs typeface="+mn-cs"/>
              </a:rPr>
              <a:t>Assisting in the Creation of Reports, Dashboards, and Visualizations</a:t>
            </a:r>
          </a:p>
          <a:p>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339558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6/6/2019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pedsis\peds\data\GenPeds\Secure%20Patient%20Datasets\POPS%20Study\reports\patient-eligible\patient-eligible-fak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79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Screening Report (for inpatients)</a:t>
            </a:r>
            <a:endParaRPr lang="en-US" sz="3600" dirty="0">
              <a:solidFill>
                <a:srgbClr val="0070C0"/>
              </a:solidFill>
            </a:endParaRP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Hyperlinks to REDCap</a:t>
            </a:r>
            <a:endParaRPr lang="en-US" dirty="0"/>
          </a:p>
          <a:p>
            <a:pPr marL="0" indent="0">
              <a:buNone/>
            </a:pPr>
            <a:endParaRPr lang="en-US" dirty="0"/>
          </a:p>
          <a:p>
            <a:pPr marL="0" indent="0">
              <a:buNone/>
            </a:pPr>
            <a:r>
              <a:rPr lang="en-US" dirty="0"/>
              <a:t>Consent stop watch</a:t>
            </a:r>
          </a:p>
          <a:p>
            <a:pPr marL="0" indent="0">
              <a:buNone/>
            </a:pPr>
            <a:endParaRPr lang="en-US" dirty="0"/>
          </a:p>
          <a:p>
            <a:pPr marL="0" indent="0">
              <a:buNone/>
            </a:pPr>
            <a:r>
              <a:rPr lang="en-US" dirty="0" smtClean="0"/>
              <a:t>Filter, </a:t>
            </a:r>
            <a:r>
              <a:rPr lang="en-US" dirty="0"/>
              <a:t>s</a:t>
            </a:r>
            <a:r>
              <a:rPr lang="en-US" dirty="0" smtClean="0"/>
              <a:t>earch, &amp; </a:t>
            </a:r>
            <a:r>
              <a:rPr lang="en-US" dirty="0" smtClean="0"/>
              <a:t>sort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600" dirty="0" smtClean="0">
                <a:solidFill>
                  <a:schemeClr val="bg1">
                    <a:lumMod val="50000"/>
                  </a:schemeClr>
                </a:solidFill>
              </a:rPr>
              <a:t>(</a:t>
            </a:r>
            <a:r>
              <a:rPr lang="en-US" sz="1600" dirty="0" smtClean="0">
                <a:solidFill>
                  <a:schemeClr val="bg1">
                    <a:lumMod val="50000"/>
                  </a:schemeClr>
                </a:solidFill>
                <a:sym typeface="Wingdings" panose="05000000000000000000" pitchFamily="2" charset="2"/>
              </a:rPr>
              <a:t> </a:t>
            </a:r>
            <a:r>
              <a:rPr lang="en-US" sz="1600" dirty="0" smtClean="0">
                <a:solidFill>
                  <a:schemeClr val="bg1">
                    <a:lumMod val="50000"/>
                  </a:schemeClr>
                </a:solidFill>
              </a:rPr>
              <a:t>Fake patients)</a:t>
            </a:r>
            <a:endParaRPr lang="en-US" sz="1600" dirty="0" smtClean="0">
              <a:solidFill>
                <a:schemeClr val="bg1">
                  <a:lumMod val="50000"/>
                </a:schemeClr>
              </a:solidFill>
            </a:endParaRPr>
          </a:p>
        </p:txBody>
      </p:sp>
      <p:pic>
        <p:nvPicPr>
          <p:cNvPr id="6" name="Picture 5"/>
          <p:cNvPicPr>
            <a:picLocks noChangeAspect="1"/>
          </p:cNvPicPr>
          <p:nvPr/>
        </p:nvPicPr>
        <p:blipFill>
          <a:blip r:embed="rId2"/>
          <a:stretch>
            <a:fillRect/>
          </a:stretch>
        </p:blipFill>
        <p:spPr>
          <a:xfrm>
            <a:off x="309033" y="1097502"/>
            <a:ext cx="8305800" cy="539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317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3" y="111777"/>
            <a:ext cx="10515600" cy="868009"/>
          </a:xfrm>
        </p:spPr>
        <p:txBody>
          <a:bodyPr>
            <a:normAutofit/>
          </a:bodyPr>
          <a:lstStyle/>
          <a:p>
            <a:r>
              <a:rPr lang="en-US" dirty="0" smtClean="0">
                <a:solidFill>
                  <a:srgbClr val="0070C0"/>
                </a:solidFill>
              </a:rPr>
              <a:t>Screening Reports</a:t>
            </a:r>
            <a:r>
              <a:rPr lang="en-US" sz="3200" dirty="0" smtClean="0">
                <a:solidFill>
                  <a:srgbClr val="0070C0"/>
                </a:solidFill>
              </a:rPr>
              <a:t> (for outpatients)</a:t>
            </a:r>
            <a:endParaRPr lang="en-US" dirty="0">
              <a:solidFill>
                <a:srgbClr val="0070C0"/>
              </a:solidFill>
            </a:endParaRPr>
          </a:p>
        </p:txBody>
      </p:sp>
      <p:sp>
        <p:nvSpPr>
          <p:cNvPr id="3" name="Content Placeholder 2"/>
          <p:cNvSpPr>
            <a:spLocks noGrp="1"/>
          </p:cNvSpPr>
          <p:nvPr>
            <p:ph idx="1"/>
          </p:nvPr>
        </p:nvSpPr>
        <p:spPr>
          <a:xfrm>
            <a:off x="169333" y="979786"/>
            <a:ext cx="10912137" cy="4885267"/>
          </a:xfrm>
        </p:spPr>
        <p:txBody>
          <a:bodyPr>
            <a:normAutofit/>
          </a:bodyPr>
          <a:lstStyle/>
          <a:p>
            <a:r>
              <a:rPr lang="en-US" sz="2800" dirty="0" smtClean="0"/>
              <a:t>Shows upcoming appointments of </a:t>
            </a:r>
            <a:br>
              <a:rPr lang="en-US" sz="2800" dirty="0" smtClean="0"/>
            </a:br>
            <a:r>
              <a:rPr lang="en-US" sz="2800" dirty="0" smtClean="0"/>
              <a:t>potentially eligible patients</a:t>
            </a:r>
          </a:p>
          <a:p>
            <a:pPr lvl="1"/>
            <a:r>
              <a:rPr lang="en-US" sz="2400" dirty="0" smtClean="0"/>
              <a:t>Location of </a:t>
            </a:r>
            <a:r>
              <a:rPr lang="en-US" sz="2400" dirty="0" smtClean="0"/>
              <a:t>care</a:t>
            </a:r>
          </a:p>
          <a:p>
            <a:pPr lvl="1"/>
            <a:r>
              <a:rPr lang="en-US" sz="2400" dirty="0" err="1" smtClean="0"/>
              <a:t>Appt</a:t>
            </a:r>
            <a:r>
              <a:rPr lang="en-US" sz="2400" dirty="0" smtClean="0"/>
              <a:t> Date </a:t>
            </a:r>
            <a:r>
              <a:rPr lang="en-US" sz="2400" dirty="0" smtClean="0"/>
              <a:t>&amp; </a:t>
            </a:r>
            <a:r>
              <a:rPr lang="en-US" sz="2400" dirty="0" smtClean="0"/>
              <a:t>time</a:t>
            </a:r>
          </a:p>
          <a:p>
            <a:pPr lvl="1"/>
            <a:r>
              <a:rPr lang="en-US" sz="2400" dirty="0" smtClean="0"/>
              <a:t>Qualifying </a:t>
            </a:r>
            <a:r>
              <a:rPr lang="en-US" sz="2400" dirty="0" smtClean="0"/>
              <a:t>medication </a:t>
            </a:r>
            <a:r>
              <a:rPr lang="en-US" sz="2400" dirty="0" smtClean="0"/>
              <a:t>(</a:t>
            </a:r>
            <a:r>
              <a:rPr lang="en-US" sz="2400" i="1" dirty="0" smtClean="0"/>
              <a:t>e.g</a:t>
            </a:r>
            <a:r>
              <a:rPr lang="en-US" sz="2400" i="1" dirty="0" smtClean="0"/>
              <a:t>.</a:t>
            </a:r>
            <a:r>
              <a:rPr lang="en-US" sz="2400" dirty="0" smtClean="0"/>
              <a:t>, Diazepam)</a:t>
            </a:r>
          </a:p>
          <a:p>
            <a:pPr lvl="1"/>
            <a:r>
              <a:rPr lang="en-US" sz="2400" dirty="0" smtClean="0"/>
              <a:t>Qualifying condition </a:t>
            </a:r>
            <a:r>
              <a:rPr lang="en-US" sz="2400" dirty="0" smtClean="0"/>
              <a:t>(</a:t>
            </a:r>
            <a:r>
              <a:rPr lang="en-US" sz="2400" i="1" dirty="0" smtClean="0"/>
              <a:t>e.g.</a:t>
            </a:r>
            <a:r>
              <a:rPr lang="en-US" sz="2400" dirty="0" smtClean="0"/>
              <a:t>, obese, 24 </a:t>
            </a:r>
            <a:r>
              <a:rPr lang="en-US" sz="2400" dirty="0" smtClean="0"/>
              <a:t>months old)</a:t>
            </a:r>
          </a:p>
          <a:p>
            <a:pPr lvl="1"/>
            <a:r>
              <a:rPr lang="en-US" sz="2400" dirty="0"/>
              <a:t>Similar inpatient process </a:t>
            </a:r>
            <a:r>
              <a:rPr lang="en-US" sz="2400" dirty="0" smtClean="0"/>
              <a:t>was developed</a:t>
            </a:r>
          </a:p>
          <a:p>
            <a:pPr lvl="1"/>
            <a:endParaRPr lang="en-US" sz="2400" dirty="0"/>
          </a:p>
          <a:p>
            <a:pPr lvl="1"/>
            <a:r>
              <a:rPr lang="en-US" sz="2400" dirty="0" smtClean="0">
                <a:hlinkClick r:id="rId2" action="ppaction://hlinkfile"/>
              </a:rPr>
              <a:t>Eligible Patients for POPS</a:t>
            </a:r>
            <a:endParaRPr lang="en-US" sz="2400" dirty="0" smtClean="0"/>
          </a:p>
        </p:txBody>
      </p:sp>
      <p:pic>
        <p:nvPicPr>
          <p:cNvPr id="6" name="Picture 5"/>
          <p:cNvPicPr>
            <a:picLocks noChangeAspect="1"/>
          </p:cNvPicPr>
          <p:nvPr/>
        </p:nvPicPr>
        <p:blipFill>
          <a:blip r:embed="rId3"/>
          <a:stretch>
            <a:fillRect/>
          </a:stretch>
        </p:blipFill>
        <p:spPr>
          <a:xfrm>
            <a:off x="4368798" y="4317728"/>
            <a:ext cx="7653867" cy="2415334"/>
          </a:xfrm>
          <a:prstGeom prst="rect">
            <a:avLst/>
          </a:prstGeom>
        </p:spPr>
      </p:pic>
    </p:spTree>
    <p:extLst>
      <p:ext uri="{BB962C8B-B14F-4D97-AF65-F5344CB8AC3E}">
        <p14:creationId xmlns:p14="http://schemas.microsoft.com/office/powerpoint/2010/main" val="1111121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00" y="285728"/>
            <a:ext cx="8952453" cy="527732"/>
          </a:xfrm>
        </p:spPr>
        <p:txBody>
          <a:bodyPr>
            <a:noAutofit/>
          </a:bodyPr>
          <a:lstStyle/>
          <a:p>
            <a:r>
              <a:rPr lang="en-US" sz="3600" dirty="0" smtClean="0">
                <a:solidFill>
                  <a:srgbClr val="0070C0"/>
                </a:solidFill>
              </a:rPr>
              <a:t>Collapsing/Standardizing Med Instructions</a:t>
            </a:r>
            <a:endParaRPr lang="en-US" sz="3600" dirty="0">
              <a:solidFill>
                <a:srgbClr val="0070C0"/>
              </a:solidFill>
            </a:endParaRPr>
          </a:p>
        </p:txBody>
      </p:sp>
      <p:sp>
        <p:nvSpPr>
          <p:cNvPr id="3" name="Content Placeholder 2"/>
          <p:cNvSpPr>
            <a:spLocks noGrp="1"/>
          </p:cNvSpPr>
          <p:nvPr>
            <p:ph idx="1"/>
          </p:nvPr>
        </p:nvSpPr>
        <p:spPr>
          <a:xfrm>
            <a:off x="83127" y="932625"/>
            <a:ext cx="6026728" cy="5790560"/>
          </a:xfrm>
        </p:spPr>
        <p:txBody>
          <a:bodyPr>
            <a:normAutofit/>
          </a:bodyPr>
          <a:lstStyle/>
          <a:p>
            <a:r>
              <a:rPr lang="en-US" sz="2800" dirty="0" smtClean="0"/>
              <a:t>Use regular expressions to match free-text, and replaces with a ‘better’ value.</a:t>
            </a:r>
          </a:p>
          <a:p>
            <a:pPr lvl="1"/>
            <a:r>
              <a:rPr lang="en-US" sz="2400" dirty="0" smtClean="0"/>
              <a:t>Correct misspellings</a:t>
            </a:r>
          </a:p>
          <a:p>
            <a:pPr lvl="1"/>
            <a:r>
              <a:rPr lang="en-US" sz="2400" dirty="0" smtClean="0"/>
              <a:t>Remove junk</a:t>
            </a:r>
          </a:p>
          <a:p>
            <a:pPr lvl="1"/>
            <a:r>
              <a:rPr lang="en-US" sz="2400" dirty="0" smtClean="0"/>
              <a:t>Standardize format </a:t>
            </a:r>
            <a:br>
              <a:rPr lang="en-US" sz="2400" dirty="0" smtClean="0"/>
            </a:br>
            <a:r>
              <a:rPr lang="en-US" sz="2400" dirty="0" smtClean="0"/>
              <a:t>(</a:t>
            </a:r>
            <a:r>
              <a:rPr lang="en-US" sz="2400" i="1" dirty="0" err="1" smtClean="0"/>
              <a:t>eg</a:t>
            </a:r>
            <a:r>
              <a:rPr lang="en-US" sz="2400" dirty="0" smtClean="0"/>
              <a:t>, space between `5mg`)</a:t>
            </a:r>
          </a:p>
          <a:p>
            <a:pPr lvl="1"/>
            <a:r>
              <a:rPr lang="en-US" sz="2400" dirty="0" smtClean="0"/>
              <a:t>Standardize term</a:t>
            </a:r>
            <a:br>
              <a:rPr lang="en-US" sz="2400" dirty="0" smtClean="0"/>
            </a:br>
            <a:r>
              <a:rPr lang="en-US" sz="2400" dirty="0" smtClean="0"/>
              <a:t>(</a:t>
            </a:r>
            <a:r>
              <a:rPr lang="en-US" sz="2400" i="1" dirty="0" err="1" smtClean="0"/>
              <a:t>eg</a:t>
            </a:r>
            <a:r>
              <a:rPr lang="en-US" sz="2400" dirty="0" smtClean="0"/>
              <a:t>, `cap`, `caps`, &amp;`capsule` to capsules`)</a:t>
            </a:r>
          </a:p>
          <a:p>
            <a:pPr lvl="1"/>
            <a:r>
              <a:rPr lang="en-US" sz="2400" dirty="0" smtClean="0"/>
              <a:t>Remove info irrelevant to eligibility </a:t>
            </a:r>
            <a:br>
              <a:rPr lang="en-US" sz="2400" dirty="0" smtClean="0"/>
            </a:br>
            <a:r>
              <a:rPr lang="en-US" sz="2400" dirty="0" smtClean="0"/>
              <a:t>below the red line</a:t>
            </a:r>
            <a:br>
              <a:rPr lang="en-US" sz="2400" dirty="0" smtClean="0"/>
            </a:br>
            <a:r>
              <a:rPr lang="en-US" sz="2400" dirty="0" smtClean="0"/>
              <a:t>(</a:t>
            </a:r>
            <a:r>
              <a:rPr lang="en-US" sz="2400" i="1" dirty="0" err="1" smtClean="0"/>
              <a:t>eg</a:t>
            </a:r>
            <a:r>
              <a:rPr lang="en-US" sz="2400" dirty="0" smtClean="0"/>
              <a:t>, `1mg` and `2mg` becomes `X mg`)</a:t>
            </a:r>
            <a:br>
              <a:rPr lang="en-US" sz="2400" dirty="0" smtClean="0"/>
            </a:br>
            <a:endParaRPr lang="en-US" sz="2400" dirty="0" smtClean="0"/>
          </a:p>
          <a:p>
            <a:r>
              <a:rPr lang="en-US" sz="2800" dirty="0" smtClean="0"/>
              <a:t>Reduces 130k entries to 46k</a:t>
            </a:r>
            <a:endParaRPr lang="en-US" sz="2800" dirty="0"/>
          </a:p>
        </p:txBody>
      </p:sp>
      <p:pic>
        <p:nvPicPr>
          <p:cNvPr id="4" name="Picture 3"/>
          <p:cNvPicPr>
            <a:picLocks noChangeAspect="1"/>
          </p:cNvPicPr>
          <p:nvPr/>
        </p:nvPicPr>
        <p:blipFill>
          <a:blip r:embed="rId2"/>
          <a:stretch>
            <a:fillRect/>
          </a:stretch>
        </p:blipFill>
        <p:spPr>
          <a:xfrm>
            <a:off x="6225526" y="1707820"/>
            <a:ext cx="2686050" cy="4914900"/>
          </a:xfrm>
          <a:prstGeom prst="rect">
            <a:avLst/>
          </a:prstGeom>
        </p:spPr>
      </p:pic>
      <p:pic>
        <p:nvPicPr>
          <p:cNvPr id="6" name="Picture 5"/>
          <p:cNvPicPr>
            <a:picLocks noChangeAspect="1"/>
          </p:cNvPicPr>
          <p:nvPr/>
        </p:nvPicPr>
        <p:blipFill>
          <a:blip r:embed="rId3"/>
          <a:stretch>
            <a:fillRect/>
          </a:stretch>
        </p:blipFill>
        <p:spPr>
          <a:xfrm>
            <a:off x="9121553" y="166564"/>
            <a:ext cx="2962275" cy="6619875"/>
          </a:xfrm>
          <a:prstGeom prst="rect">
            <a:avLst/>
          </a:prstGeom>
        </p:spPr>
      </p:pic>
    </p:spTree>
    <p:extLst>
      <p:ext uri="{BB962C8B-B14F-4D97-AF65-F5344CB8AC3E}">
        <p14:creationId xmlns:p14="http://schemas.microsoft.com/office/powerpoint/2010/main" val="200288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099" y="948266"/>
            <a:ext cx="6768007" cy="5655734"/>
          </a:xfrm>
          <a:prstGeom prst="rect">
            <a:avLst/>
          </a:prstGeom>
        </p:spPr>
      </p:pic>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solidFill>
                  <a:srgbClr val="0070C0"/>
                </a:solidFill>
              </a:rPr>
              <a:t>REDCap</a:t>
            </a:r>
            <a:r>
              <a:rPr lang="en-US" sz="3600" dirty="0" smtClean="0">
                <a:solidFill>
                  <a:srgbClr val="0070C0"/>
                </a:solidFill>
              </a:rPr>
              <a:t> Project</a:t>
            </a:r>
            <a:endParaRPr lang="en-US" sz="3600" dirty="0">
              <a:solidFill>
                <a:srgbClr val="0070C0"/>
              </a:solidFill>
            </a:endParaRPr>
          </a:p>
        </p:txBody>
      </p:sp>
      <p:sp>
        <p:nvSpPr>
          <p:cNvPr id="4" name="Content Placeholder 2"/>
          <p:cNvSpPr txBox="1">
            <a:spLocks/>
          </p:cNvSpPr>
          <p:nvPr/>
        </p:nvSpPr>
        <p:spPr>
          <a:xfrm>
            <a:off x="7213600" y="558800"/>
            <a:ext cx="4848321"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mj-lt"/>
              </a:rPr>
              <a:t>Research nurses use the MRN hyperlink on the eligibility report to document approached/consent/assent in </a:t>
            </a:r>
            <a:r>
              <a:rPr lang="en-US" dirty="0" err="1" smtClean="0">
                <a:latin typeface="+mj-lt"/>
              </a:rPr>
              <a:t>REDCap</a:t>
            </a:r>
            <a:r>
              <a:rPr lang="en-US" dirty="0" smtClean="0">
                <a:latin typeface="+mj-lt"/>
              </a:rPr>
              <a:t>.</a:t>
            </a:r>
          </a:p>
          <a:p>
            <a:r>
              <a:rPr lang="en-US" dirty="0" smtClean="0">
                <a:latin typeface="+mj-lt"/>
              </a:rPr>
              <a:t>If a patient or guardians ‘declines’ consent or assent, the patient is removed from future eligibility reports.</a:t>
            </a:r>
          </a:p>
          <a:p>
            <a:r>
              <a:rPr lang="en-US" dirty="0" smtClean="0">
                <a:latin typeface="+mj-lt"/>
              </a:rPr>
              <a:t>This also allows us to create summary stats for the investigators to monitor progress, address issues with resource allocation, etc. </a:t>
            </a:r>
            <a:endParaRPr lang="en-US" dirty="0">
              <a:latin typeface="+mj-lt"/>
            </a:endParaRPr>
          </a:p>
        </p:txBody>
      </p:sp>
    </p:spTree>
    <p:extLst>
      <p:ext uri="{BB962C8B-B14F-4D97-AF65-F5344CB8AC3E}">
        <p14:creationId xmlns:p14="http://schemas.microsoft.com/office/powerpoint/2010/main" val="31323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VDORA</a:t>
            </a:r>
            <a:r>
              <a:rPr lang="en-US" sz="3300" dirty="0" smtClean="0">
                <a:solidFill>
                  <a:srgbClr val="0070C0"/>
                </a:solidFill>
              </a:rPr>
              <a:t>: </a:t>
            </a:r>
            <a:r>
              <a:rPr lang="en-US" sz="4000" dirty="0">
                <a:solidFill>
                  <a:srgbClr val="0070C0"/>
                </a:solidFill>
              </a:rPr>
              <a:t>Vitamin D Supplementation in Children With Obesity-Related Asthma</a:t>
            </a: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Objective: To determine the pharmacokinetics of Vitamin D supplementation in children who have asthma and are overweight or obese.</a:t>
            </a:r>
            <a:endParaRPr lang="en-US" dirty="0" smtClean="0"/>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endParaRPr lang="en-US" sz="2800" dirty="0"/>
          </a:p>
          <a:p>
            <a:endParaRPr lang="en-US" sz="2800" dirty="0" smtClean="0"/>
          </a:p>
          <a:p>
            <a:r>
              <a:rPr lang="en-US" sz="2800" dirty="0" smtClean="0"/>
              <a:t>Enrollment </a:t>
            </a:r>
            <a:r>
              <a:rPr lang="en-US" sz="2800" dirty="0"/>
              <a:t>Criteria: Child must </a:t>
            </a:r>
            <a:r>
              <a:rPr lang="en-US" sz="2800" dirty="0" smtClean="0"/>
              <a:t>be between the ages of </a:t>
            </a:r>
            <a:r>
              <a:rPr lang="en-US" dirty="0"/>
              <a:t>6</a:t>
            </a:r>
            <a:r>
              <a:rPr lang="en-US" sz="2800" dirty="0" smtClean="0"/>
              <a:t> </a:t>
            </a:r>
            <a:r>
              <a:rPr lang="en-US" sz="2800" dirty="0" smtClean="0"/>
              <a:t>and </a:t>
            </a:r>
            <a:r>
              <a:rPr lang="en-US" sz="2800" dirty="0" smtClean="0"/>
              <a:t>17, </a:t>
            </a:r>
            <a:r>
              <a:rPr lang="en-US" sz="2800" dirty="0" smtClean="0"/>
              <a:t>have a diagnosis of asthma, documentation of obesity, and meet additional inclusion criteria such as </a:t>
            </a:r>
            <a:r>
              <a:rPr lang="en-US" sz="2800" dirty="0" smtClean="0"/>
              <a:t>‘an ability to swallow pills’. </a:t>
            </a:r>
            <a:endParaRPr lang="en-US" sz="2800" dirty="0"/>
          </a:p>
        </p:txBody>
      </p:sp>
    </p:spTree>
    <p:extLst>
      <p:ext uri="{BB962C8B-B14F-4D97-AF65-F5344CB8AC3E}">
        <p14:creationId xmlns:p14="http://schemas.microsoft.com/office/powerpoint/2010/main" val="1908696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4383" y="1145787"/>
            <a:ext cx="11199359" cy="1616091"/>
          </a:xfrm>
          <a:prstGeom prst="rect">
            <a:avLst/>
          </a:prstGeom>
        </p:spPr>
      </p:pic>
      <p:sp>
        <p:nvSpPr>
          <p:cNvPr id="6"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0070C0"/>
                </a:solidFill>
              </a:rPr>
              <a:t>appt.csv</a:t>
            </a:r>
            <a:endParaRPr lang="en-US" sz="3600" dirty="0">
              <a:solidFill>
                <a:srgbClr val="0070C0"/>
              </a:solidFill>
            </a:endParaRPr>
          </a:p>
        </p:txBody>
      </p:sp>
      <p:sp>
        <p:nvSpPr>
          <p:cNvPr id="2" name="Rectangle 1"/>
          <p:cNvSpPr/>
          <p:nvPr/>
        </p:nvSpPr>
        <p:spPr>
          <a:xfrm>
            <a:off x="10119577" y="6055267"/>
            <a:ext cx="1562992" cy="369332"/>
          </a:xfrm>
          <a:prstGeom prst="rect">
            <a:avLst/>
          </a:prstGeom>
        </p:spPr>
        <p:txBody>
          <a:bodyPr wrap="none">
            <a:spAutoFit/>
          </a:bodyPr>
          <a:lstStyle/>
          <a:p>
            <a:r>
              <a:rPr lang="en-US" dirty="0" smtClean="0">
                <a:solidFill>
                  <a:schemeClr val="bg1">
                    <a:lumMod val="50000"/>
                  </a:schemeClr>
                </a:solidFill>
              </a:rPr>
              <a:t>(Fake </a:t>
            </a:r>
            <a:r>
              <a:rPr lang="en-US" dirty="0">
                <a:solidFill>
                  <a:schemeClr val="bg1">
                    <a:lumMod val="50000"/>
                  </a:schemeClr>
                </a:solidFill>
              </a:rPr>
              <a:t>patients)</a:t>
            </a:r>
          </a:p>
        </p:txBody>
      </p:sp>
    </p:spTree>
    <p:extLst>
      <p:ext uri="{BB962C8B-B14F-4D97-AF65-F5344CB8AC3E}">
        <p14:creationId xmlns:p14="http://schemas.microsoft.com/office/powerpoint/2010/main" val="3600205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u="sng" dirty="0" smtClean="0"/>
              <a:t>Manual Screening Process</a:t>
            </a:r>
            <a:endParaRPr lang="en-US" sz="2800" b="1" u="sng" dirty="0"/>
          </a:p>
          <a:p>
            <a:r>
              <a:rPr lang="en-US" dirty="0" smtClean="0"/>
              <a:t>Obtain a list of</a:t>
            </a:r>
            <a:r>
              <a:rPr lang="en-US" sz="2800" dirty="0" smtClean="0"/>
              <a:t> appointments scheduled the following week</a:t>
            </a:r>
          </a:p>
          <a:p>
            <a:r>
              <a:rPr lang="en-US" dirty="0" smtClean="0"/>
              <a:t>Review </a:t>
            </a:r>
            <a:r>
              <a:rPr lang="en-US" b="1" u="sng" dirty="0" smtClean="0">
                <a:solidFill>
                  <a:srgbClr val="FF0000"/>
                </a:solidFill>
              </a:rPr>
              <a:t>each</a:t>
            </a:r>
            <a:r>
              <a:rPr lang="en-US" dirty="0" smtClean="0"/>
              <a:t> medical record using the inclusion/exclusion checklist:</a:t>
            </a:r>
          </a:p>
          <a:p>
            <a:pPr lvl="1"/>
            <a:r>
              <a:rPr lang="en-US" dirty="0"/>
              <a:t>Other criteria</a:t>
            </a:r>
          </a:p>
          <a:p>
            <a:pPr lvl="1"/>
            <a:r>
              <a:rPr lang="en-US" dirty="0" smtClean="0"/>
              <a:t>Age</a:t>
            </a:r>
          </a:p>
          <a:p>
            <a:pPr lvl="1"/>
            <a:r>
              <a:rPr lang="en-US" dirty="0" smtClean="0"/>
              <a:t>Diagnosis of asthma</a:t>
            </a:r>
          </a:p>
          <a:p>
            <a:pPr lvl="1"/>
            <a:r>
              <a:rPr lang="en-US" dirty="0" smtClean="0"/>
              <a:t>Documentation of obesity</a:t>
            </a:r>
          </a:p>
          <a:p>
            <a:r>
              <a:rPr lang="en-US" dirty="0" smtClean="0"/>
              <a:t>Email providers for review/input</a:t>
            </a:r>
            <a:br>
              <a:rPr lang="en-US" dirty="0" smtClean="0"/>
            </a:br>
            <a:endParaRPr lang="en-US" dirty="0" smtClean="0"/>
          </a:p>
          <a:p>
            <a:r>
              <a:rPr lang="en-US" sz="2800" dirty="0" smtClean="0"/>
              <a:t>Volume: 130 charts</a:t>
            </a:r>
          </a:p>
          <a:p>
            <a:r>
              <a:rPr lang="en-US" sz="2800" dirty="0" smtClean="0"/>
              <a:t>Time: 240 minutes</a:t>
            </a:r>
          </a:p>
          <a:p>
            <a:pPr marL="0" indent="0">
              <a:buNone/>
            </a:pPr>
            <a:endParaRPr lang="en-US" sz="2800" b="1" dirty="0" smtClean="0"/>
          </a:p>
          <a:p>
            <a:endParaRPr lang="en-US" sz="2800" dirty="0"/>
          </a:p>
          <a:p>
            <a:pPr marL="0" indent="0">
              <a:buNone/>
            </a:pPr>
            <a:endParaRPr lang="en-US" sz="2800" b="1" dirty="0"/>
          </a:p>
          <a:p>
            <a:endParaRPr lang="en-US" sz="2800" dirty="0" smtClean="0"/>
          </a:p>
          <a:p>
            <a:endParaRPr lang="en-US" sz="2800" dirty="0"/>
          </a:p>
        </p:txBody>
      </p:sp>
      <p:sp>
        <p:nvSpPr>
          <p:cNvPr id="6" name="Content Placeholder 5"/>
          <p:cNvSpPr>
            <a:spLocks noGrp="1"/>
          </p:cNvSpPr>
          <p:nvPr>
            <p:ph sz="quarter" idx="4"/>
          </p:nvPr>
        </p:nvSpPr>
        <p:spPr>
          <a:xfrm>
            <a:off x="5855525" y="782012"/>
            <a:ext cx="6197600" cy="5979776"/>
          </a:xfrm>
        </p:spPr>
        <p:txBody>
          <a:bodyPr>
            <a:normAutofit lnSpcReduction="10000"/>
          </a:bodyPr>
          <a:lstStyle/>
          <a:p>
            <a:pPr marL="0" indent="0">
              <a:buNone/>
            </a:pPr>
            <a:r>
              <a:rPr lang="en-US" b="1" u="sng" dirty="0" smtClean="0"/>
              <a:t>Automated Screening Process</a:t>
            </a:r>
            <a:endParaRPr lang="en-US" b="1" u="sng" dirty="0"/>
          </a:p>
          <a:p>
            <a:endParaRPr lang="en-US" dirty="0" smtClean="0"/>
          </a:p>
          <a:p>
            <a:endParaRPr lang="en-US" dirty="0"/>
          </a:p>
          <a:p>
            <a:r>
              <a:rPr lang="en-US" dirty="0" smtClean="0"/>
              <a:t>Review </a:t>
            </a:r>
            <a:r>
              <a:rPr lang="en-US" b="1" u="sng" dirty="0" smtClean="0">
                <a:solidFill>
                  <a:srgbClr val="FF0000"/>
                </a:solidFill>
              </a:rPr>
              <a:t>select</a:t>
            </a:r>
            <a:r>
              <a:rPr lang="en-US" dirty="0" smtClean="0"/>
              <a:t> medical records for:</a:t>
            </a:r>
            <a:br>
              <a:rPr lang="en-US" dirty="0" smtClean="0"/>
            </a:br>
            <a:endParaRPr lang="en-US" dirty="0" smtClean="0"/>
          </a:p>
          <a:p>
            <a:pPr lvl="1"/>
            <a:r>
              <a:rPr lang="en-US" dirty="0" smtClean="0"/>
              <a:t>Other criteria </a:t>
            </a:r>
          </a:p>
          <a:p>
            <a:pPr lvl="1"/>
            <a:endParaRPr lang="en-US" sz="3000" dirty="0"/>
          </a:p>
          <a:p>
            <a:endParaRPr lang="en-US" sz="3000" dirty="0" smtClean="0"/>
          </a:p>
          <a:p>
            <a:endParaRPr lang="en-US" sz="3000" dirty="0" smtClean="0"/>
          </a:p>
          <a:p>
            <a:r>
              <a:rPr lang="en-US" dirty="0" smtClean="0"/>
              <a:t>Email providers for review/input</a:t>
            </a:r>
            <a:endParaRPr lang="en-US" dirty="0"/>
          </a:p>
          <a:p>
            <a:endParaRPr lang="en-US" dirty="0"/>
          </a:p>
          <a:p>
            <a:r>
              <a:rPr lang="en-US" dirty="0" smtClean="0"/>
              <a:t>Volume: 24 charts (screened out 106)</a:t>
            </a:r>
          </a:p>
          <a:p>
            <a:r>
              <a:rPr lang="en-US" dirty="0" smtClean="0"/>
              <a:t>Time: 45 minutes</a:t>
            </a:r>
            <a:endParaRPr lang="en-US" sz="2800" b="1" dirty="0"/>
          </a:p>
        </p:txBody>
      </p:sp>
    </p:spTree>
    <p:extLst>
      <p:ext uri="{BB962C8B-B14F-4D97-AF65-F5344CB8AC3E}">
        <p14:creationId xmlns:p14="http://schemas.microsoft.com/office/powerpoint/2010/main" val="3764873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sp>
        <p:nvSpPr>
          <p:cNvPr id="3" name="Content Placeholder 2"/>
          <p:cNvSpPr>
            <a:spLocks noGrp="1"/>
          </p:cNvSpPr>
          <p:nvPr>
            <p:ph idx="1"/>
          </p:nvPr>
        </p:nvSpPr>
        <p:spPr>
          <a:xfrm>
            <a:off x="211667" y="1490353"/>
            <a:ext cx="11785600" cy="4961246"/>
          </a:xfrm>
        </p:spPr>
        <p:txBody>
          <a:bodyPr>
            <a:normAutofit/>
          </a:bodyPr>
          <a:lstStyle/>
          <a:p>
            <a:r>
              <a:rPr lang="en-US" sz="2800" dirty="0" smtClean="0"/>
              <a:t>Two-by-two </a:t>
            </a:r>
            <a:r>
              <a:rPr lang="en-US" sz="2800" dirty="0" smtClean="0"/>
              <a:t>factorial, response-adaptive multi-center randomized clinical trial.</a:t>
            </a:r>
          </a:p>
          <a:p>
            <a:endParaRPr lang="en-US" dirty="0"/>
          </a:p>
          <a:p>
            <a:r>
              <a:rPr lang="en-US" sz="2800" dirty="0" smtClean="0"/>
              <a:t>Primary </a:t>
            </a:r>
            <a:r>
              <a:rPr lang="en-US" sz="2800" dirty="0"/>
              <a:t>Aim: </a:t>
            </a:r>
            <a:r>
              <a:rPr lang="en-US" sz="2800" dirty="0" smtClean="0"/>
              <a:t>To provide evidence to support best ventilation practices in critically ill children with </a:t>
            </a:r>
            <a:r>
              <a:rPr lang="en-US" sz="2800" i="1" u="sng" dirty="0" smtClean="0"/>
              <a:t>severe</a:t>
            </a:r>
            <a:r>
              <a:rPr lang="en-US" sz="2800" dirty="0" smtClean="0"/>
              <a:t> PARDS defined per PALICC guidelines.</a:t>
            </a:r>
            <a:endParaRPr lang="en-US" dirty="0" smtClean="0"/>
          </a:p>
          <a:p>
            <a:endParaRPr lang="en-US" sz="2800" dirty="0" smtClean="0"/>
          </a:p>
          <a:p>
            <a:r>
              <a:rPr lang="en-US" sz="2800" dirty="0" smtClean="0"/>
              <a:t>Enrollment </a:t>
            </a:r>
            <a:r>
              <a:rPr lang="en-US" sz="2800" dirty="0"/>
              <a:t>Criteria: </a:t>
            </a:r>
            <a:r>
              <a:rPr lang="en-US" sz="2800" dirty="0" smtClean="0"/>
              <a:t>Pediatric patients &gt;= 2 weeks of age and &lt;18 years of age, intubated and mechanically ventilated, with severe PARDS for &lt;48 hours per PALICC guidelines.</a:t>
            </a:r>
          </a:p>
          <a:p>
            <a:endParaRPr lang="en-US" dirty="0"/>
          </a:p>
          <a:p>
            <a:endParaRPr lang="en-US" sz="2800" dirty="0"/>
          </a:p>
        </p:txBody>
      </p:sp>
      <p:sp>
        <p:nvSpPr>
          <p:cNvPr id="5" name="TextBox 4"/>
          <p:cNvSpPr txBox="1"/>
          <p:nvPr/>
        </p:nvSpPr>
        <p:spPr>
          <a:xfrm>
            <a:off x="10368470" y="6388924"/>
            <a:ext cx="1778885" cy="369332"/>
          </a:xfrm>
          <a:prstGeom prst="rect">
            <a:avLst/>
          </a:prstGeom>
          <a:noFill/>
        </p:spPr>
        <p:txBody>
          <a:bodyPr wrap="none" rtlCol="0">
            <a:spAutoFit/>
          </a:bodyPr>
          <a:lstStyle/>
          <a:p>
            <a:r>
              <a:rPr lang="en-US" dirty="0">
                <a:solidFill>
                  <a:schemeClr val="bg1">
                    <a:lumMod val="75000"/>
                  </a:schemeClr>
                </a:solidFill>
              </a:rPr>
              <a:t>h</a:t>
            </a:r>
            <a:r>
              <a:rPr lang="en-US" dirty="0" smtClean="0">
                <a:solidFill>
                  <a:schemeClr val="bg1">
                    <a:lumMod val="75000"/>
                  </a:schemeClr>
                </a:solidFill>
              </a:rPr>
              <a:t>enry-intubate-1</a:t>
            </a:r>
            <a:endParaRPr lang="en-US" dirty="0">
              <a:solidFill>
                <a:schemeClr val="bg1">
                  <a:lumMod val="75000"/>
                </a:schemeClr>
              </a:solidFill>
            </a:endParaRPr>
          </a:p>
        </p:txBody>
      </p:sp>
    </p:spTree>
    <p:extLst>
      <p:ext uri="{BB962C8B-B14F-4D97-AF65-F5344CB8AC3E}">
        <p14:creationId xmlns:p14="http://schemas.microsoft.com/office/powerpoint/2010/main" val="887474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6" name="Picture 5"/>
          <p:cNvPicPr>
            <a:picLocks noChangeAspect="1"/>
          </p:cNvPicPr>
          <p:nvPr/>
        </p:nvPicPr>
        <p:blipFill>
          <a:blip r:embed="rId2"/>
          <a:stretch>
            <a:fillRect/>
          </a:stretch>
        </p:blipFill>
        <p:spPr>
          <a:xfrm>
            <a:off x="2196384" y="1002256"/>
            <a:ext cx="7281711" cy="4233553"/>
          </a:xfrm>
          <a:prstGeom prst="rect">
            <a:avLst/>
          </a:prstGeom>
        </p:spPr>
      </p:pic>
      <p:sp>
        <p:nvSpPr>
          <p:cNvPr id="9" name="TextBox 8"/>
          <p:cNvSpPr txBox="1"/>
          <p:nvPr/>
        </p:nvSpPr>
        <p:spPr>
          <a:xfrm>
            <a:off x="213755" y="5503277"/>
            <a:ext cx="11744697" cy="1077218"/>
          </a:xfrm>
          <a:prstGeom prst="rect">
            <a:avLst/>
          </a:prstGeom>
          <a:noFill/>
        </p:spPr>
        <p:txBody>
          <a:bodyPr wrap="square" rtlCol="0">
            <a:spAutoFit/>
          </a:bodyPr>
          <a:lstStyle/>
          <a:p>
            <a:r>
              <a:rPr lang="en-US" sz="1600" dirty="0" smtClean="0"/>
              <a:t>Exclusion criteria: previous enrollment in </a:t>
            </a:r>
            <a:r>
              <a:rPr lang="en-US" sz="1600" dirty="0" err="1" smtClean="0"/>
              <a:t>PROSpect</a:t>
            </a:r>
            <a:r>
              <a:rPr lang="en-US" sz="1600" dirty="0" smtClean="0"/>
              <a:t>, perinatal related lung disease, congenital diaphragmatic hernia or congenital/acquired diaphragm paralysis, respiratory failure explained by cardiac failure or fluid overload, cyanotic heart disease, cardiomyopathy, primary pulmonary hypertension, intubated for status </a:t>
            </a:r>
            <a:r>
              <a:rPr lang="en-US" sz="1600" dirty="0" err="1" smtClean="0"/>
              <a:t>asthmaticus</a:t>
            </a:r>
            <a:r>
              <a:rPr lang="en-US" sz="1600" dirty="0" smtClean="0"/>
              <a:t>, obstructive airway disease, active air leak, bronchiolitis obliterans, post hematopoietic stem cell transplant, post lung transplant, home ventilator or home oxygen dependent… </a:t>
            </a:r>
            <a:endParaRPr lang="en-US" sz="1600" dirty="0"/>
          </a:p>
        </p:txBody>
      </p:sp>
    </p:spTree>
    <p:extLst>
      <p:ext uri="{BB962C8B-B14F-4D97-AF65-F5344CB8AC3E}">
        <p14:creationId xmlns:p14="http://schemas.microsoft.com/office/powerpoint/2010/main" val="274052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534" y="187326"/>
            <a:ext cx="10515600" cy="9218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err="1" smtClean="0">
                <a:solidFill>
                  <a:srgbClr val="0070C0"/>
                </a:solidFill>
              </a:rPr>
              <a:t>PROSpect</a:t>
            </a:r>
            <a:r>
              <a:rPr lang="en-US" sz="3800" dirty="0" smtClean="0">
                <a:solidFill>
                  <a:srgbClr val="0070C0"/>
                </a:solidFill>
              </a:rPr>
              <a:t>: </a:t>
            </a:r>
            <a:r>
              <a:rPr lang="en-US" sz="3800" b="1" dirty="0" err="1" smtClean="0">
                <a:solidFill>
                  <a:srgbClr val="0070C0"/>
                </a:solidFill>
              </a:rPr>
              <a:t>PR</a:t>
            </a:r>
            <a:r>
              <a:rPr lang="en-US" sz="3800" dirty="0" err="1" smtClean="0">
                <a:solidFill>
                  <a:srgbClr val="0070C0"/>
                </a:solidFill>
              </a:rPr>
              <a:t>one</a:t>
            </a:r>
            <a:r>
              <a:rPr lang="en-US" sz="3800" dirty="0" smtClean="0">
                <a:solidFill>
                  <a:srgbClr val="0070C0"/>
                </a:solidFill>
              </a:rPr>
              <a:t> and </a:t>
            </a:r>
            <a:r>
              <a:rPr lang="en-US" sz="3800" b="1" dirty="0" err="1" smtClean="0">
                <a:solidFill>
                  <a:srgbClr val="0070C0"/>
                </a:solidFill>
              </a:rPr>
              <a:t>OS</a:t>
            </a:r>
            <a:r>
              <a:rPr lang="en-US" sz="3800" dirty="0" err="1" smtClean="0">
                <a:solidFill>
                  <a:srgbClr val="0070C0"/>
                </a:solidFill>
              </a:rPr>
              <a:t>cillation</a:t>
            </a:r>
            <a:r>
              <a:rPr lang="en-US" sz="3800" dirty="0" smtClean="0">
                <a:solidFill>
                  <a:srgbClr val="0070C0"/>
                </a:solidFill>
              </a:rPr>
              <a:t> </a:t>
            </a:r>
            <a:r>
              <a:rPr lang="en-US" sz="3800" b="1" dirty="0" err="1" smtClean="0">
                <a:solidFill>
                  <a:srgbClr val="0070C0"/>
                </a:solidFill>
              </a:rPr>
              <a:t>PE</a:t>
            </a:r>
            <a:r>
              <a:rPr lang="en-US" sz="3800" dirty="0" err="1" smtClean="0">
                <a:solidFill>
                  <a:srgbClr val="0070C0"/>
                </a:solidFill>
              </a:rPr>
              <a:t>diatric</a:t>
            </a:r>
            <a:r>
              <a:rPr lang="en-US" sz="3800" dirty="0" smtClean="0">
                <a:solidFill>
                  <a:srgbClr val="0070C0"/>
                </a:solidFill>
              </a:rPr>
              <a:t> </a:t>
            </a:r>
            <a:r>
              <a:rPr lang="en-US" sz="3800" b="1" dirty="0" smtClean="0">
                <a:solidFill>
                  <a:srgbClr val="0070C0"/>
                </a:solidFill>
              </a:rPr>
              <a:t>C</a:t>
            </a:r>
            <a:r>
              <a:rPr lang="en-US" sz="3800" dirty="0" smtClean="0">
                <a:solidFill>
                  <a:srgbClr val="0070C0"/>
                </a:solidFill>
              </a:rPr>
              <a:t>linical </a:t>
            </a:r>
            <a:r>
              <a:rPr lang="en-US" sz="3800" b="1" dirty="0" smtClean="0">
                <a:solidFill>
                  <a:srgbClr val="0070C0"/>
                </a:solidFill>
              </a:rPr>
              <a:t>T</a:t>
            </a:r>
            <a:r>
              <a:rPr lang="en-US" sz="3800" dirty="0" smtClean="0">
                <a:solidFill>
                  <a:srgbClr val="0070C0"/>
                </a:solidFill>
              </a:rPr>
              <a:t>rial</a:t>
            </a:r>
            <a:endParaRPr lang="en-US" sz="4000" dirty="0">
              <a:solidFill>
                <a:srgbClr val="0070C0"/>
              </a:solidFill>
            </a:endParaRPr>
          </a:p>
        </p:txBody>
      </p:sp>
      <p:pic>
        <p:nvPicPr>
          <p:cNvPr id="5" name="Picture 4"/>
          <p:cNvPicPr>
            <a:picLocks noChangeAspect="1"/>
          </p:cNvPicPr>
          <p:nvPr/>
        </p:nvPicPr>
        <p:blipFill>
          <a:blip r:embed="rId2"/>
          <a:stretch>
            <a:fillRect/>
          </a:stretch>
        </p:blipFill>
        <p:spPr>
          <a:xfrm>
            <a:off x="2897029" y="1556944"/>
            <a:ext cx="4851620" cy="2889983"/>
          </a:xfrm>
          <a:prstGeom prst="rect">
            <a:avLst/>
          </a:prstGeom>
        </p:spPr>
      </p:pic>
      <p:pic>
        <p:nvPicPr>
          <p:cNvPr id="6" name="Picture 5"/>
          <p:cNvPicPr>
            <a:picLocks noChangeAspect="1"/>
          </p:cNvPicPr>
          <p:nvPr/>
        </p:nvPicPr>
        <p:blipFill>
          <a:blip r:embed="rId3"/>
          <a:stretch>
            <a:fillRect/>
          </a:stretch>
        </p:blipFill>
        <p:spPr>
          <a:xfrm>
            <a:off x="207818" y="5155994"/>
            <a:ext cx="11706665" cy="681531"/>
          </a:xfrm>
          <a:prstGeom prst="rect">
            <a:avLst/>
          </a:prstGeom>
        </p:spPr>
      </p:pic>
    </p:spTree>
    <p:extLst>
      <p:ext uri="{BB962C8B-B14F-4D97-AF65-F5344CB8AC3E}">
        <p14:creationId xmlns:p14="http://schemas.microsoft.com/office/powerpoint/2010/main" val="217014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2611975" y="76839"/>
            <a:ext cx="9580025" cy="4702629"/>
          </a:xfrm>
        </p:spPr>
      </p:pic>
      <p:sp>
        <p:nvSpPr>
          <p:cNvPr id="2" name="Title 1"/>
          <p:cNvSpPr>
            <a:spLocks noGrp="1"/>
          </p:cNvSpPr>
          <p:nvPr>
            <p:ph type="ctrTitle" idx="4294967295"/>
          </p:nvPr>
        </p:nvSpPr>
        <p:spPr>
          <a:xfrm>
            <a:off x="0" y="173420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497205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dirty="0" smtClean="0">
                <a:solidFill>
                  <a:srgbClr val="0070C0"/>
                </a:solidFill>
              </a:rPr>
              <a:t>A Nationally Representative Drug Utilization Study of OxyContin in Children Age 17 Years and Younger</a:t>
            </a:r>
            <a:endParaRPr lang="en-US" sz="4000" dirty="0">
              <a:solidFill>
                <a:srgbClr val="0070C0"/>
              </a:solidFill>
            </a:endParaRPr>
          </a:p>
        </p:txBody>
      </p:sp>
      <p:sp>
        <p:nvSpPr>
          <p:cNvPr id="3" name="Content Placeholder 2"/>
          <p:cNvSpPr>
            <a:spLocks noGrp="1"/>
          </p:cNvSpPr>
          <p:nvPr>
            <p:ph idx="1"/>
          </p:nvPr>
        </p:nvSpPr>
        <p:spPr>
          <a:xfrm>
            <a:off x="380999" y="1490353"/>
            <a:ext cx="11413067" cy="4961246"/>
          </a:xfrm>
        </p:spPr>
        <p:txBody>
          <a:bodyPr>
            <a:normAutofit/>
          </a:bodyPr>
          <a:lstStyle/>
          <a:p>
            <a:r>
              <a:rPr lang="en-US" sz="2800" dirty="0" smtClean="0"/>
              <a:t>Multicenter retrospective, observational cohort study</a:t>
            </a:r>
          </a:p>
          <a:p>
            <a:endParaRPr lang="en-US" dirty="0"/>
          </a:p>
          <a:p>
            <a:r>
              <a:rPr lang="en-US" sz="2800" dirty="0" smtClean="0"/>
              <a:t>Primary </a:t>
            </a:r>
            <a:r>
              <a:rPr lang="en-US" sz="2800" dirty="0"/>
              <a:t>Aim: </a:t>
            </a:r>
            <a:r>
              <a:rPr lang="en-US" sz="2800" dirty="0" smtClean="0"/>
              <a:t>Conduct a nationally representative drug utilization study of sufficient detail to characterize OxyContin use in children.</a:t>
            </a:r>
            <a:endParaRPr lang="en-US" dirty="0" smtClean="0"/>
          </a:p>
          <a:p>
            <a:endParaRPr lang="en-US" sz="2800" dirty="0" smtClean="0"/>
          </a:p>
          <a:p>
            <a:r>
              <a:rPr lang="en-US" sz="2800" dirty="0" smtClean="0"/>
              <a:t>Enrollment </a:t>
            </a:r>
            <a:r>
              <a:rPr lang="en-US" sz="2800" dirty="0"/>
              <a:t>Criteria: </a:t>
            </a:r>
            <a:r>
              <a:rPr lang="en-US" sz="2800" dirty="0" smtClean="0"/>
              <a:t>Age &lt; 18 years at the time of OxyContin prescription and prescribed at least one dose of OxyContin as an inpatient or outpatient between 01/01/2011 and 12/31/2017.</a:t>
            </a:r>
          </a:p>
          <a:p>
            <a:endParaRPr lang="en-US" dirty="0"/>
          </a:p>
          <a:p>
            <a:endParaRPr lang="en-US" sz="2800" dirty="0"/>
          </a:p>
        </p:txBody>
      </p:sp>
    </p:spTree>
    <p:extLst>
      <p:ext uri="{BB962C8B-B14F-4D97-AF65-F5344CB8AC3E}">
        <p14:creationId xmlns:p14="http://schemas.microsoft.com/office/powerpoint/2010/main" val="3529049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2366365"/>
          </a:xfrm>
        </p:spPr>
        <p:txBody>
          <a:bodyPr>
            <a:normAutofit fontScale="62500" lnSpcReduction="20000"/>
          </a:bodyPr>
          <a:lstStyle/>
          <a:p>
            <a:r>
              <a:rPr lang="en-US" dirty="0" smtClean="0"/>
              <a:t>Inpatient EMR – </a:t>
            </a:r>
            <a:r>
              <a:rPr lang="en-US" dirty="0" err="1" smtClean="0"/>
              <a:t>Meditech</a:t>
            </a:r>
            <a:endParaRPr lang="en-US" dirty="0" smtClean="0"/>
          </a:p>
          <a:p>
            <a:r>
              <a:rPr lang="en-US" dirty="0" smtClean="0"/>
              <a:t>Outpatient EMR – Centricity</a:t>
            </a:r>
          </a:p>
          <a:p>
            <a:endParaRPr lang="en-US" dirty="0" smtClean="0"/>
          </a:p>
          <a:p>
            <a:r>
              <a:rPr lang="en-US" dirty="0" smtClean="0"/>
              <a:t>Data Manipulation was required to aid the study team in determining the order of participant and prescription data entry based on the following criteria: </a:t>
            </a:r>
          </a:p>
          <a:p>
            <a:pPr lvl="1"/>
            <a:r>
              <a:rPr lang="en-US" dirty="0" smtClean="0"/>
              <a:t>Identify the most recent OxyContin prescription recorded for an inpatient or an outpatient, then</a:t>
            </a:r>
          </a:p>
          <a:p>
            <a:pPr lvl="2"/>
            <a:r>
              <a:rPr lang="en-US" dirty="0" smtClean="0"/>
              <a:t>Identify the patient who received this prescription</a:t>
            </a:r>
          </a:p>
          <a:p>
            <a:pPr lvl="2"/>
            <a:r>
              <a:rPr lang="en-US" dirty="0" smtClean="0"/>
              <a:t>Enter ALL OxyContin prescriptions the patient received in the study period</a:t>
            </a:r>
          </a:p>
          <a:p>
            <a:pPr lvl="1"/>
            <a:r>
              <a:rPr lang="en-US" dirty="0" smtClean="0"/>
              <a:t>Proceed to the next most recent OxyContin prescription received by a different patient and repeat the process.</a:t>
            </a:r>
          </a:p>
          <a:p>
            <a:endParaRPr lang="en-US" dirty="0" smtClean="0"/>
          </a:p>
        </p:txBody>
      </p:sp>
      <p:pic>
        <p:nvPicPr>
          <p:cNvPr id="4" name="Picture 3"/>
          <p:cNvPicPr>
            <a:picLocks noChangeAspect="1"/>
          </p:cNvPicPr>
          <p:nvPr/>
        </p:nvPicPr>
        <p:blipFill>
          <a:blip r:embed="rId2"/>
          <a:stretch>
            <a:fillRect/>
          </a:stretch>
        </p:blipFill>
        <p:spPr>
          <a:xfrm>
            <a:off x="510639" y="4128810"/>
            <a:ext cx="4120799" cy="2569243"/>
          </a:xfrm>
          <a:prstGeom prst="rect">
            <a:avLst/>
          </a:prstGeom>
        </p:spPr>
      </p:pic>
      <p:pic>
        <p:nvPicPr>
          <p:cNvPr id="5" name="Picture 4"/>
          <p:cNvPicPr>
            <a:picLocks noChangeAspect="1"/>
          </p:cNvPicPr>
          <p:nvPr/>
        </p:nvPicPr>
        <p:blipFill>
          <a:blip r:embed="rId3"/>
          <a:stretch>
            <a:fillRect/>
          </a:stretch>
        </p:blipFill>
        <p:spPr>
          <a:xfrm>
            <a:off x="5913912" y="4128810"/>
            <a:ext cx="4987203" cy="2362359"/>
          </a:xfrm>
          <a:prstGeom prst="rect">
            <a:avLst/>
          </a:prstGeom>
        </p:spPr>
      </p:pic>
      <p:sp>
        <p:nvSpPr>
          <p:cNvPr id="6" name="Right Arrow 5"/>
          <p:cNvSpPr/>
          <p:nvPr/>
        </p:nvSpPr>
        <p:spPr>
          <a:xfrm>
            <a:off x="4750130" y="5058888"/>
            <a:ext cx="1080654" cy="421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76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245"/>
            <a:ext cx="10515600" cy="1325563"/>
          </a:xfrm>
        </p:spPr>
        <p:txBody>
          <a:bodyPr>
            <a:normAutofit/>
          </a:bodyPr>
          <a:lstStyle/>
          <a:p>
            <a:r>
              <a:rPr lang="en-US" sz="3600" dirty="0">
                <a:solidFill>
                  <a:srgbClr val="0070C0"/>
                </a:solidFill>
              </a:rPr>
              <a:t>A Nationally Representative Drug Utilization Study of OxyContin in Children Age 17 Years and Younger</a:t>
            </a:r>
            <a:endParaRPr lang="en-US" sz="3600" dirty="0"/>
          </a:p>
        </p:txBody>
      </p:sp>
      <p:sp>
        <p:nvSpPr>
          <p:cNvPr id="3" name="Content Placeholder 2"/>
          <p:cNvSpPr>
            <a:spLocks noGrp="1"/>
          </p:cNvSpPr>
          <p:nvPr>
            <p:ph idx="1"/>
          </p:nvPr>
        </p:nvSpPr>
        <p:spPr>
          <a:xfrm>
            <a:off x="838200" y="1530624"/>
            <a:ext cx="10515600" cy="4401101"/>
          </a:xfrm>
        </p:spPr>
        <p:txBody>
          <a:bodyPr>
            <a:normAutofit/>
          </a:bodyPr>
          <a:lstStyle/>
          <a:p>
            <a:r>
              <a:rPr lang="en-US" dirty="0" smtClean="0"/>
              <a:t>Describe process w/o CDW</a:t>
            </a:r>
          </a:p>
          <a:p>
            <a:pPr marL="0" indent="0">
              <a:buNone/>
            </a:pPr>
            <a:endParaRPr lang="en-US" dirty="0" smtClean="0"/>
          </a:p>
        </p:txBody>
      </p:sp>
    </p:spTree>
    <p:extLst>
      <p:ext uri="{BB962C8B-B14F-4D97-AF65-F5344CB8AC3E}">
        <p14:creationId xmlns:p14="http://schemas.microsoft.com/office/powerpoint/2010/main" val="95033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594"/>
          </a:xfrm>
        </p:spPr>
        <p:txBody>
          <a:bodyPr>
            <a:normAutofit/>
          </a:bodyPr>
          <a:lstStyle/>
          <a:p>
            <a:r>
              <a:rPr lang="en-US" sz="3200" dirty="0">
                <a:solidFill>
                  <a:srgbClr val="0070C0"/>
                </a:solidFill>
              </a:rPr>
              <a:t>Clinical </a:t>
            </a:r>
            <a:r>
              <a:rPr lang="en-US" sz="3200" dirty="0" smtClean="0">
                <a:solidFill>
                  <a:srgbClr val="0070C0"/>
                </a:solidFill>
              </a:rPr>
              <a:t>Trials </a:t>
            </a:r>
            <a:r>
              <a:rPr lang="en-US" sz="3200" dirty="0">
                <a:solidFill>
                  <a:srgbClr val="0070C0"/>
                </a:solidFill>
              </a:rPr>
              <a:t>&amp; Other Research Studies Supported by the CDW</a:t>
            </a:r>
          </a:p>
        </p:txBody>
      </p:sp>
      <p:sp>
        <p:nvSpPr>
          <p:cNvPr id="7" name="Content Placeholder 6"/>
          <p:cNvSpPr>
            <a:spLocks noGrp="1"/>
          </p:cNvSpPr>
          <p:nvPr>
            <p:ph idx="1"/>
          </p:nvPr>
        </p:nvSpPr>
        <p:spPr/>
        <p:txBody>
          <a:bodyPr/>
          <a:lstStyle/>
          <a:p>
            <a:r>
              <a:rPr lang="en-US" dirty="0" smtClean="0"/>
              <a:t>CDW Project </a:t>
            </a:r>
            <a:r>
              <a:rPr lang="en-US" dirty="0" smtClean="0"/>
              <a:t>Short Title</a:t>
            </a:r>
            <a:r>
              <a:rPr lang="en-US" dirty="0" smtClean="0"/>
              <a:t>, PI Name, Department</a:t>
            </a:r>
            <a:endParaRPr lang="en-US" dirty="0"/>
          </a:p>
        </p:txBody>
      </p:sp>
    </p:spTree>
    <p:extLst>
      <p:ext uri="{BB962C8B-B14F-4D97-AF65-F5344CB8AC3E}">
        <p14:creationId xmlns:p14="http://schemas.microsoft.com/office/powerpoint/2010/main" val="1434608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5298"/>
            <a:ext cx="10515600" cy="4351338"/>
          </a:xfrm>
        </p:spPr>
        <p:txBody>
          <a:bodyPr/>
          <a:lstStyle/>
          <a:p>
            <a:r>
              <a:rPr lang="en-US" dirty="0" smtClean="0"/>
              <a:t>Daily reports for rolling eligibility</a:t>
            </a:r>
          </a:p>
          <a:p>
            <a:pPr lvl="1"/>
            <a:r>
              <a:rPr lang="en-US" dirty="0" smtClean="0"/>
              <a:t>Generating a list of candidates</a:t>
            </a:r>
          </a:p>
          <a:p>
            <a:pPr lvl="1"/>
            <a:r>
              <a:rPr lang="en-US" dirty="0" smtClean="0"/>
              <a:t>Remembering study team’s assessment of eligibility as well as the participant’s response</a:t>
            </a:r>
          </a:p>
          <a:p>
            <a:r>
              <a:rPr lang="en-US" dirty="0" smtClean="0"/>
              <a:t>Clinical outcomes for retrospective investigations</a:t>
            </a:r>
          </a:p>
          <a:p>
            <a:r>
              <a:rPr lang="en-US" dirty="0" smtClean="0"/>
              <a:t>Administrative outcomes for CQI</a:t>
            </a:r>
          </a:p>
          <a:p>
            <a:endParaRPr lang="en-US" dirty="0" smtClean="0"/>
          </a:p>
          <a:p>
            <a:endParaRPr lang="en-US" dirty="0"/>
          </a:p>
        </p:txBody>
      </p:sp>
      <p:sp>
        <p:nvSpPr>
          <p:cNvPr id="4" name="Title 1"/>
          <p:cNvSpPr txBox="1">
            <a:spLocks/>
          </p:cNvSpPr>
          <p:nvPr/>
        </p:nvSpPr>
        <p:spPr>
          <a:xfrm>
            <a:off x="838200" y="365126"/>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rgbClr val="0070C0"/>
                </a:solidFill>
              </a:rPr>
              <a:t>Commonly Requested CDW Support Services</a:t>
            </a:r>
            <a:endParaRPr lang="en-US" sz="3200" dirty="0">
              <a:solidFill>
                <a:srgbClr val="0070C0"/>
              </a:solidFill>
            </a:endParaRPr>
          </a:p>
        </p:txBody>
      </p:sp>
    </p:spTree>
    <p:extLst>
      <p:ext uri="{BB962C8B-B14F-4D97-AF65-F5344CB8AC3E}">
        <p14:creationId xmlns:p14="http://schemas.microsoft.com/office/powerpoint/2010/main" val="198877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CDW instead of manual chart review</a:t>
            </a:r>
            <a:endParaRPr lang="en-US" dirty="0"/>
          </a:p>
        </p:txBody>
      </p:sp>
      <p:sp>
        <p:nvSpPr>
          <p:cNvPr id="3" name="Content Placeholder 2"/>
          <p:cNvSpPr>
            <a:spLocks noGrp="1"/>
          </p:cNvSpPr>
          <p:nvPr>
            <p:ph idx="1"/>
          </p:nvPr>
        </p:nvSpPr>
        <p:spPr/>
        <p:txBody>
          <a:bodyPr/>
          <a:lstStyle/>
          <a:p>
            <a:r>
              <a:rPr lang="en-US" dirty="0" smtClean="0"/>
              <a:t>Time efficiency in the long-run</a:t>
            </a:r>
          </a:p>
          <a:p>
            <a:r>
              <a:rPr lang="en-US" dirty="0" smtClean="0"/>
              <a:t>With established in-house expertise, we could deliver a list </a:t>
            </a:r>
            <a:r>
              <a:rPr lang="en-US" smtClean="0"/>
              <a:t>within two weeks.</a:t>
            </a:r>
            <a:endParaRPr lang="en-US"/>
          </a:p>
        </p:txBody>
      </p:sp>
    </p:spTree>
    <p:extLst>
      <p:ext uri="{BB962C8B-B14F-4D97-AF65-F5344CB8AC3E}">
        <p14:creationId xmlns:p14="http://schemas.microsoft.com/office/powerpoint/2010/main" val="399449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TYPES</a:t>
            </a:r>
            <a:endParaRPr lang="en-US" dirty="0"/>
          </a:p>
        </p:txBody>
      </p:sp>
      <p:sp>
        <p:nvSpPr>
          <p:cNvPr id="3" name="Content Placeholder 2"/>
          <p:cNvSpPr>
            <a:spLocks noGrp="1"/>
          </p:cNvSpPr>
          <p:nvPr>
            <p:ph idx="1"/>
          </p:nvPr>
        </p:nvSpPr>
        <p:spPr/>
        <p:txBody>
          <a:bodyPr>
            <a:normAutofit/>
          </a:bodyPr>
          <a:lstStyle/>
          <a:p>
            <a:r>
              <a:rPr lang="en-US" dirty="0" smtClean="0"/>
              <a:t>Patient Data</a:t>
            </a:r>
          </a:p>
          <a:p>
            <a:pPr lvl="1"/>
            <a:r>
              <a:rPr lang="en-US" dirty="0" smtClean="0"/>
              <a:t>Inpatient/</a:t>
            </a:r>
            <a:r>
              <a:rPr lang="en-US" dirty="0" err="1" smtClean="0"/>
              <a:t>Meditech</a:t>
            </a:r>
            <a:endParaRPr lang="en-US" dirty="0" smtClean="0"/>
          </a:p>
          <a:p>
            <a:pPr lvl="1"/>
            <a:r>
              <a:rPr lang="en-US" dirty="0" smtClean="0"/>
              <a:t>Outpatient/Centricity</a:t>
            </a:r>
          </a:p>
          <a:p>
            <a:pPr lvl="1"/>
            <a:r>
              <a:rPr lang="en-US" dirty="0" smtClean="0"/>
              <a:t>Dozens of departmental sources</a:t>
            </a:r>
          </a:p>
          <a:p>
            <a:pPr lvl="1"/>
            <a:r>
              <a:rPr lang="en-US" dirty="0" smtClean="0"/>
              <a:t>Billing and Claims Data</a:t>
            </a:r>
          </a:p>
          <a:p>
            <a:pPr lvl="1"/>
            <a:r>
              <a:rPr lang="en-US" dirty="0" smtClean="0"/>
              <a:t>Biomedical Research Data</a:t>
            </a:r>
          </a:p>
          <a:p>
            <a:pPr marL="201168" lvl="1" indent="0">
              <a:buNone/>
            </a:pPr>
            <a:r>
              <a:rPr lang="en-US" sz="2000" dirty="0" smtClean="0"/>
              <a:t>Employee Data</a:t>
            </a:r>
          </a:p>
          <a:p>
            <a:pPr marL="201168" lvl="1" indent="0">
              <a:buNone/>
            </a:pPr>
            <a:r>
              <a:rPr lang="en-US" sz="2000" dirty="0" smtClean="0"/>
              <a:t>Administrative Cost Data</a:t>
            </a:r>
          </a:p>
          <a:p>
            <a:pPr marL="201168" lvl="1" indent="0">
              <a:buNone/>
            </a:pPr>
            <a:r>
              <a:rPr lang="en-US" sz="2000" dirty="0" smtClean="0"/>
              <a:t>Student Data</a:t>
            </a:r>
            <a:endParaRPr lang="en-US" sz="2000" dirty="0"/>
          </a:p>
        </p:txBody>
      </p:sp>
      <p:pic>
        <p:nvPicPr>
          <p:cNvPr id="5" name="Picture 4"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HSC DATA ENTERPRISE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Prairie Outpost Clinical Data Warehouse (contact: Ashley Thumann)</a:t>
            </a:r>
          </a:p>
          <a:p>
            <a:pPr lvl="1"/>
            <a:r>
              <a:rPr lang="en-US" dirty="0"/>
              <a:t>Integrates patient data from dozens of sources which include Centricity and </a:t>
            </a:r>
            <a:r>
              <a:rPr lang="en-US" dirty="0" err="1"/>
              <a:t>MediTech</a:t>
            </a:r>
            <a:endParaRPr lang="en-US" dirty="0"/>
          </a:p>
          <a:p>
            <a:r>
              <a:rPr lang="en-US" dirty="0" err="1"/>
              <a:t>REDCap</a:t>
            </a:r>
            <a:r>
              <a:rPr lang="en-US" dirty="0"/>
              <a:t> (contact: Thomas Wilson, Pravina Kota)</a:t>
            </a:r>
          </a:p>
          <a:p>
            <a:pPr lvl="1"/>
            <a:r>
              <a:rPr lang="en-US" dirty="0"/>
              <a:t>Management tool that can be used for Big &amp; Small data</a:t>
            </a:r>
          </a:p>
          <a:p>
            <a:r>
              <a:rPr lang="en-US" dirty="0" smtClean="0"/>
              <a:t>Outpatient EMR: GE </a:t>
            </a:r>
            <a:r>
              <a:rPr lang="en-US" dirty="0"/>
              <a:t>Centricity </a:t>
            </a:r>
            <a:r>
              <a:rPr lang="en-US" dirty="0" smtClean="0"/>
              <a:t>(contact: </a:t>
            </a:r>
            <a:r>
              <a:rPr lang="en-US" dirty="0"/>
              <a:t>Matthew </a:t>
            </a:r>
            <a:r>
              <a:rPr lang="en-US" dirty="0" smtClean="0"/>
              <a:t>Atkins) </a:t>
            </a:r>
          </a:p>
          <a:p>
            <a:r>
              <a:rPr lang="en-US" dirty="0" smtClean="0"/>
              <a:t>Inpatient EMR: MEDITECH (</a:t>
            </a:r>
            <a:r>
              <a:rPr lang="en-US" dirty="0"/>
              <a:t>contact: </a:t>
            </a:r>
            <a:r>
              <a:rPr lang="en-US" dirty="0" smtClean="0"/>
              <a:t>Allen </a:t>
            </a:r>
            <a:r>
              <a:rPr lang="en-US" dirty="0"/>
              <a:t>Smith</a:t>
            </a:r>
            <a:r>
              <a:rPr lang="en-US" dirty="0" smtClean="0"/>
              <a:t>)</a:t>
            </a:r>
          </a:p>
          <a:p>
            <a:r>
              <a:rPr lang="en-US" dirty="0" err="1" smtClean="0"/>
              <a:t>MyHealth</a:t>
            </a:r>
            <a:r>
              <a:rPr lang="en-US" dirty="0" smtClean="0"/>
              <a:t> Access Network, Health Information Exchange System </a:t>
            </a:r>
            <a:r>
              <a:rPr lang="en-US" dirty="0"/>
              <a:t>(contact: David </a:t>
            </a:r>
            <a:r>
              <a:rPr lang="en-US" dirty="0" smtClean="0"/>
              <a:t>Kendrick)</a:t>
            </a:r>
          </a:p>
          <a:p>
            <a:pPr lvl="1"/>
            <a:r>
              <a:rPr lang="en-US" dirty="0" smtClean="0"/>
              <a:t>Integrates data from 4,000+ providers and 3+ million patients from all other the state of Oklahoma</a:t>
            </a:r>
          </a:p>
          <a:p>
            <a:r>
              <a:rPr lang="en-US" dirty="0" err="1" smtClean="0"/>
              <a:t>Biospecimen</a:t>
            </a:r>
            <a:r>
              <a:rPr lang="en-US" dirty="0" smtClean="0"/>
              <a:t> </a:t>
            </a:r>
            <a:r>
              <a:rPr lang="en-US" dirty="0"/>
              <a:t>repository (contact: OSCTR</a:t>
            </a:r>
            <a:r>
              <a:rPr lang="en-US" dirty="0" smtClean="0"/>
              <a:t>)</a:t>
            </a:r>
          </a:p>
          <a:p>
            <a:r>
              <a:rPr lang="en-US" dirty="0"/>
              <a:t>OK-INBRE Bioinformatics </a:t>
            </a:r>
            <a:r>
              <a:rPr lang="en-US" dirty="0" smtClean="0"/>
              <a:t>(</a:t>
            </a:r>
            <a:r>
              <a:rPr lang="en-US" dirty="0"/>
              <a:t>contact: Dave </a:t>
            </a:r>
            <a:r>
              <a:rPr lang="en-US" dirty="0" smtClean="0"/>
              <a:t>Dyer)</a:t>
            </a:r>
          </a:p>
          <a:p>
            <a:r>
              <a:rPr lang="en-US" dirty="0"/>
              <a:t>Laboratory for Molecular Biology and Cytometry </a:t>
            </a:r>
            <a:r>
              <a:rPr lang="en-US" dirty="0" smtClean="0"/>
              <a:t>Research (</a:t>
            </a:r>
            <a:r>
              <a:rPr lang="en-US" dirty="0"/>
              <a:t>contact: </a:t>
            </a:r>
            <a:r>
              <a:rPr lang="en-US" dirty="0" smtClean="0"/>
              <a:t>Allison Gillaspy)</a:t>
            </a:r>
            <a:endParaRPr lang="en-US" dirty="0"/>
          </a:p>
          <a:p>
            <a:r>
              <a:rPr lang="en-US" dirty="0" smtClean="0"/>
              <a:t>IT Data </a:t>
            </a:r>
            <a:r>
              <a:rPr lang="en-US" dirty="0"/>
              <a:t>Services (</a:t>
            </a:r>
            <a:r>
              <a:rPr lang="en-US" dirty="0" smtClean="0"/>
              <a:t>contacts: </a:t>
            </a:r>
            <a:r>
              <a:rPr lang="en-US" dirty="0"/>
              <a:t>Jeff </a:t>
            </a:r>
            <a:r>
              <a:rPr lang="en-US" dirty="0" smtClean="0"/>
              <a:t>Wall, Melissa Nestor)</a:t>
            </a:r>
          </a:p>
        </p:txBody>
      </p:sp>
      <p:pic>
        <p:nvPicPr>
          <p:cNvPr id="4" name="Picture 3" descr="Unknown.jpeg"/>
          <p:cNvPicPr>
            <a:picLocks noChangeAspect="1"/>
          </p:cNvPicPr>
          <p:nvPr/>
        </p:nvPicPr>
        <p:blipFill>
          <a:blip r:embed="rId3" cstate="print"/>
          <a:stretch>
            <a:fillRect/>
          </a:stretch>
        </p:blipFill>
        <p:spPr>
          <a:xfrm>
            <a:off x="5308270" y="6435627"/>
            <a:ext cx="2107500" cy="380809"/>
          </a:xfrm>
          <a:prstGeom prst="rect">
            <a:avLst/>
          </a:prstGeom>
        </p:spPr>
      </p:pic>
    </p:spTree>
    <p:extLst>
      <p:ext uri="{BB962C8B-B14F-4D97-AF65-F5344CB8AC3E}">
        <p14:creationId xmlns:p14="http://schemas.microsoft.com/office/powerpoint/2010/main" val="3909816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rmAutofit fontScale="90000"/>
          </a:bodyPr>
          <a:lstStyle/>
          <a:p>
            <a:r>
              <a:rPr lang="en-US" sz="3800" b="1" dirty="0" smtClean="0">
                <a:solidFill>
                  <a:srgbClr val="0070C0"/>
                </a:solidFill>
              </a:rPr>
              <a:t>POPS</a:t>
            </a:r>
            <a:r>
              <a:rPr lang="en-US" sz="3300" dirty="0" smtClean="0">
                <a:solidFill>
                  <a:srgbClr val="0070C0"/>
                </a:solidFill>
              </a:rPr>
              <a:t>: </a:t>
            </a:r>
            <a:r>
              <a:rPr lang="en-US" sz="3300" dirty="0">
                <a:solidFill>
                  <a:srgbClr val="0070C0"/>
                </a:solidFill>
              </a:rPr>
              <a:t>Pharmacokinetics of Understudied Drugs Administered to Children per Standard of </a:t>
            </a:r>
            <a:r>
              <a:rPr lang="en-US" sz="3300" dirty="0" smtClean="0">
                <a:solidFill>
                  <a:srgbClr val="0070C0"/>
                </a:solidFill>
              </a:rPr>
              <a:t>Care</a:t>
            </a:r>
            <a:endParaRPr lang="en-US" dirty="0">
              <a:solidFill>
                <a:srgbClr val="0070C0"/>
              </a:solidFill>
            </a:endParaRPr>
          </a:p>
        </p:txBody>
      </p:sp>
      <p:sp>
        <p:nvSpPr>
          <p:cNvPr id="3" name="Content Placeholder 2"/>
          <p:cNvSpPr>
            <a:spLocks noGrp="1"/>
          </p:cNvSpPr>
          <p:nvPr>
            <p:ph idx="1"/>
          </p:nvPr>
        </p:nvSpPr>
        <p:spPr>
          <a:xfrm>
            <a:off x="380999" y="1395248"/>
            <a:ext cx="11413067" cy="5056351"/>
          </a:xfrm>
        </p:spPr>
        <p:txBody>
          <a:bodyPr>
            <a:normAutofit lnSpcReduction="10000"/>
          </a:bodyPr>
          <a:lstStyle/>
          <a:p>
            <a:r>
              <a:rPr lang="en-US" sz="2800" dirty="0"/>
              <a:t>Primary Aim: Evaluate the PK of understudied drugs currently being administered to children</a:t>
            </a:r>
          </a:p>
          <a:p>
            <a:endParaRPr lang="en-US" sz="2800" dirty="0" smtClean="0"/>
          </a:p>
          <a:p>
            <a:r>
              <a:rPr lang="en-US" sz="2800" dirty="0" smtClean="0"/>
              <a:t>This </a:t>
            </a:r>
            <a:r>
              <a:rPr lang="en-US" sz="2800" dirty="0"/>
              <a:t>study is part of the Oklahoma Pediatric Clinical Trial Network (OPCTN), which is a site for the NIH-funded ECHO </a:t>
            </a:r>
            <a:r>
              <a:rPr lang="en-US" sz="2800" dirty="0" err="1"/>
              <a:t>IDeA</a:t>
            </a:r>
            <a:r>
              <a:rPr lang="en-US" sz="2800" dirty="0"/>
              <a:t> States Pediatric Clinical Trials Network (</a:t>
            </a:r>
            <a:r>
              <a:rPr lang="en-US" sz="2800" dirty="0" smtClean="0"/>
              <a:t>ISPCTN).</a:t>
            </a:r>
          </a:p>
          <a:p>
            <a:endParaRPr lang="en-US" sz="2800" dirty="0"/>
          </a:p>
          <a:p>
            <a:r>
              <a:rPr lang="en-US" sz="2800" dirty="0"/>
              <a:t>Enrollment Criteria: Child must be receiving </a:t>
            </a:r>
            <a:br>
              <a:rPr lang="en-US" sz="2800" dirty="0"/>
            </a:br>
            <a:r>
              <a:rPr lang="en-US" sz="2800" dirty="0"/>
              <a:t>an understudied drug of interest (DOIs) </a:t>
            </a:r>
            <a:br>
              <a:rPr lang="en-US" sz="2800" dirty="0"/>
            </a:br>
            <a:r>
              <a:rPr lang="en-US" sz="2800" dirty="0"/>
              <a:t>per standard of care as prescribed by</a:t>
            </a:r>
            <a:br>
              <a:rPr lang="en-US" sz="2800" dirty="0"/>
            </a:br>
            <a:r>
              <a:rPr lang="en-US" sz="2800" dirty="0"/>
              <a:t>their treating caregiver, and meet an age </a:t>
            </a:r>
            <a:br>
              <a:rPr lang="en-US" sz="2800" dirty="0"/>
            </a:br>
            <a:r>
              <a:rPr lang="en-US" sz="2800" dirty="0"/>
              <a:t>range or condition (pre-term, obese, or on </a:t>
            </a:r>
            <a:br>
              <a:rPr lang="en-US" sz="2800" dirty="0"/>
            </a:br>
            <a:r>
              <a:rPr lang="en-US" sz="2800" dirty="0"/>
              <a:t>ECMO) open for enrollment. </a:t>
            </a:r>
          </a:p>
        </p:txBody>
      </p:sp>
      <p:pic>
        <p:nvPicPr>
          <p:cNvPr id="4" name="Picture 3"/>
          <p:cNvPicPr>
            <a:picLocks noChangeAspect="1"/>
          </p:cNvPicPr>
          <p:nvPr/>
        </p:nvPicPr>
        <p:blipFill>
          <a:blip r:embed="rId2"/>
          <a:stretch>
            <a:fillRect/>
          </a:stretch>
        </p:blipFill>
        <p:spPr>
          <a:xfrm>
            <a:off x="6990581" y="3923423"/>
            <a:ext cx="5248920" cy="2552189"/>
          </a:xfrm>
          <a:prstGeom prst="rect">
            <a:avLst/>
          </a:prstGeom>
        </p:spPr>
      </p:pic>
    </p:spTree>
    <p:extLst>
      <p:ext uri="{BB962C8B-B14F-4D97-AF65-F5344CB8AC3E}">
        <p14:creationId xmlns:p14="http://schemas.microsoft.com/office/powerpoint/2010/main" val="382821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rmAutofit fontScale="90000"/>
          </a:bodyPr>
          <a:lstStyle/>
          <a:p>
            <a:r>
              <a:rPr lang="en-US" sz="3600" dirty="0">
                <a:solidFill>
                  <a:srgbClr val="0070C0"/>
                </a:solidFill>
              </a:rPr>
              <a:t>Resource </a:t>
            </a:r>
            <a:r>
              <a:rPr lang="en-US" sz="3600" dirty="0" smtClean="0">
                <a:solidFill>
                  <a:srgbClr val="0070C0"/>
                </a:solidFill>
              </a:rPr>
              <a:t>Efficiency: fewer patients, quicker review, less redundancy </a:t>
            </a:r>
            <a:endParaRPr lang="en-US" sz="3600" dirty="0">
              <a:solidFill>
                <a:srgbClr val="0070C0"/>
              </a:solidFill>
            </a:endParaRPr>
          </a:p>
        </p:txBody>
      </p:sp>
      <p:sp>
        <p:nvSpPr>
          <p:cNvPr id="4" name="Content Placeholder 3"/>
          <p:cNvSpPr>
            <a:spLocks noGrp="1"/>
          </p:cNvSpPr>
          <p:nvPr>
            <p:ph sz="half" idx="2"/>
          </p:nvPr>
        </p:nvSpPr>
        <p:spPr>
          <a:xfrm>
            <a:off x="262468" y="753534"/>
            <a:ext cx="5494865" cy="6036733"/>
          </a:xfrm>
        </p:spPr>
        <p:txBody>
          <a:bodyPr>
            <a:normAutofit/>
          </a:bodyPr>
          <a:lstStyle/>
          <a:p>
            <a:pPr marL="0" indent="0">
              <a:buNone/>
            </a:pPr>
            <a:r>
              <a:rPr lang="en-US" sz="2800" b="1" u="sng" dirty="0"/>
              <a:t>2019-01-12 </a:t>
            </a:r>
            <a:r>
              <a:rPr lang="en-US" sz="2800" b="1" u="sng" dirty="0" smtClean="0"/>
              <a:t>Inpatient Extract</a:t>
            </a:r>
            <a:endParaRPr lang="en-US" sz="2800" b="1" u="sng" dirty="0"/>
          </a:p>
          <a:p>
            <a:r>
              <a:rPr lang="en-US" sz="2800" dirty="0" smtClean="0"/>
              <a:t>Finds </a:t>
            </a:r>
            <a:r>
              <a:rPr lang="en-US" sz="2800" dirty="0"/>
              <a:t>patients who received a drug of interest </a:t>
            </a:r>
            <a:r>
              <a:rPr lang="en-US" sz="2800" dirty="0" smtClean="0"/>
              <a:t/>
            </a:r>
            <a:br>
              <a:rPr lang="en-US" sz="2800" dirty="0" smtClean="0"/>
            </a:br>
            <a:endParaRPr lang="en-US" sz="2800" dirty="0" smtClean="0"/>
          </a:p>
          <a:p>
            <a:r>
              <a:rPr lang="en-US" sz="2800" dirty="0" smtClean="0"/>
              <a:t>109 unique patients</a:t>
            </a:r>
          </a:p>
          <a:p>
            <a:r>
              <a:rPr lang="en-US" sz="2800" dirty="0" smtClean="0"/>
              <a:t>Record review: ~15 min/</a:t>
            </a:r>
            <a:r>
              <a:rPr lang="en-US" sz="2800" dirty="0" err="1" smtClean="0"/>
              <a:t>pt</a:t>
            </a:r>
            <a:endParaRPr lang="en-US" sz="2800" dirty="0" smtClean="0"/>
          </a:p>
          <a:p>
            <a:r>
              <a:rPr lang="en-US" sz="2800" dirty="0" smtClean="0"/>
              <a:t>~1,635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Extract</a:t>
            </a:r>
            <a:endParaRPr lang="en-US" sz="2800" b="1" u="sng" dirty="0" smtClean="0"/>
          </a:p>
          <a:p>
            <a:r>
              <a:rPr lang="en-US" sz="2800" dirty="0" smtClean="0"/>
              <a:t>112 unique patients  @15 min/</a:t>
            </a:r>
            <a:r>
              <a:rPr lang="en-US" sz="2800" dirty="0" err="1" smtClean="0"/>
              <a:t>pt</a:t>
            </a:r>
            <a:r>
              <a:rPr lang="en-US" sz="2800" dirty="0" smtClean="0"/>
              <a:t/>
            </a:r>
            <a:br>
              <a:rPr lang="en-US" sz="2800" dirty="0" smtClean="0"/>
            </a:br>
            <a:r>
              <a:rPr lang="en-US" sz="2800" dirty="0" smtClean="0"/>
              <a:t>(</a:t>
            </a:r>
            <a:r>
              <a:rPr lang="en-US" sz="2800" i="1" dirty="0" smtClean="0"/>
              <a:t>forgets</a:t>
            </a:r>
            <a:r>
              <a:rPr lang="en-US" sz="2800" dirty="0" smtClean="0"/>
              <a:t> yesterday)</a:t>
            </a:r>
            <a:endParaRPr lang="en-US" sz="2800" dirty="0"/>
          </a:p>
        </p:txBody>
      </p:sp>
      <p:sp>
        <p:nvSpPr>
          <p:cNvPr id="6" name="Content Placeholder 5"/>
          <p:cNvSpPr>
            <a:spLocks noGrp="1"/>
          </p:cNvSpPr>
          <p:nvPr>
            <p:ph sz="quarter" idx="4"/>
          </p:nvPr>
        </p:nvSpPr>
        <p:spPr>
          <a:xfrm>
            <a:off x="5867400" y="753534"/>
            <a:ext cx="6197600" cy="6036733"/>
          </a:xfrm>
        </p:spPr>
        <p:txBody>
          <a:bodyPr>
            <a:normAutofit/>
          </a:bodyPr>
          <a:lstStyle/>
          <a:p>
            <a:pPr marL="0" indent="0">
              <a:buNone/>
            </a:pPr>
            <a:r>
              <a:rPr lang="en-US" sz="2800" b="1" u="sng" dirty="0"/>
              <a:t>2019-01-12 </a:t>
            </a:r>
            <a:r>
              <a:rPr lang="en-US" sz="2800" b="1" u="sng" dirty="0" smtClean="0"/>
              <a:t>Inpatient Screening Report </a:t>
            </a:r>
            <a:endParaRPr lang="en-US" sz="2800" b="1" u="sng" dirty="0"/>
          </a:p>
          <a:p>
            <a:r>
              <a:rPr lang="en-US" sz="2800" dirty="0" smtClean="0"/>
              <a:t>Finds patients who received a drug of interest </a:t>
            </a:r>
            <a:r>
              <a:rPr lang="en-US" sz="2800" i="1" dirty="0" smtClean="0"/>
              <a:t>and meet an age range or condition currently open for enrollment</a:t>
            </a:r>
          </a:p>
          <a:p>
            <a:r>
              <a:rPr lang="en-US" sz="2800" dirty="0" smtClean="0"/>
              <a:t>31 unique patients</a:t>
            </a:r>
          </a:p>
          <a:p>
            <a:r>
              <a:rPr lang="en-US" sz="2800" dirty="0" smtClean="0"/>
              <a:t>Record review: ~5 min/</a:t>
            </a:r>
            <a:r>
              <a:rPr lang="en-US" sz="2800" dirty="0" err="1" smtClean="0"/>
              <a:t>pt</a:t>
            </a:r>
            <a:endParaRPr lang="en-US" sz="2800" dirty="0" smtClean="0"/>
          </a:p>
          <a:p>
            <a:r>
              <a:rPr lang="en-US" sz="2800" dirty="0" smtClean="0"/>
              <a:t>~155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Screening Report </a:t>
            </a:r>
            <a:endParaRPr lang="en-US" sz="2800" b="1" u="sng" dirty="0"/>
          </a:p>
          <a:p>
            <a:r>
              <a:rPr lang="en-US" sz="2800" dirty="0" smtClean="0"/>
              <a:t>6 </a:t>
            </a:r>
            <a:r>
              <a:rPr lang="en-US" sz="2800" u="sng" dirty="0" smtClean="0"/>
              <a:t>new</a:t>
            </a:r>
            <a:r>
              <a:rPr lang="en-US" sz="2800" dirty="0" smtClean="0"/>
              <a:t> </a:t>
            </a:r>
            <a:r>
              <a:rPr lang="en-US" sz="2800" dirty="0" smtClean="0"/>
              <a:t>patients  @5 min/</a:t>
            </a:r>
            <a:r>
              <a:rPr lang="en-US" sz="2800" dirty="0" err="1" smtClean="0"/>
              <a:t>pt</a:t>
            </a:r>
            <a:r>
              <a:rPr lang="en-US" sz="2800" dirty="0" smtClean="0"/>
              <a:t/>
            </a:r>
            <a:br>
              <a:rPr lang="en-US" sz="2800" dirty="0" smtClean="0"/>
            </a:br>
            <a:r>
              <a:rPr lang="en-US" sz="2800" dirty="0" smtClean="0"/>
              <a:t>(</a:t>
            </a:r>
            <a:r>
              <a:rPr lang="en-US" sz="2800" i="1" dirty="0" smtClean="0"/>
              <a:t>remembers</a:t>
            </a:r>
            <a:r>
              <a:rPr lang="en-US" sz="2800" dirty="0" smtClean="0"/>
              <a:t> yesterday</a:t>
            </a:r>
            <a:r>
              <a:rPr lang="en-US" sz="2800" dirty="0" smtClean="0"/>
              <a:t>)</a:t>
            </a:r>
            <a:endParaRPr lang="en-US" sz="2800" b="1" dirty="0"/>
          </a:p>
        </p:txBody>
      </p:sp>
    </p:spTree>
    <p:extLst>
      <p:ext uri="{BB962C8B-B14F-4D97-AF65-F5344CB8AC3E}">
        <p14:creationId xmlns:p14="http://schemas.microsoft.com/office/powerpoint/2010/main" val="187214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408"/>
          </a:xfrm>
        </p:spPr>
        <p:txBody>
          <a:bodyPr/>
          <a:lstStyle/>
          <a:p>
            <a:r>
              <a:rPr lang="en-US" dirty="0" smtClean="0">
                <a:solidFill>
                  <a:srgbClr val="0070C0"/>
                </a:solidFill>
              </a:rPr>
              <a:t>Benefits of 20x Efficiency</a:t>
            </a:r>
            <a:endParaRPr lang="en-US" dirty="0">
              <a:solidFill>
                <a:srgbClr val="0070C0"/>
              </a:solidFill>
            </a:endParaRPr>
          </a:p>
        </p:txBody>
      </p:sp>
      <p:sp>
        <p:nvSpPr>
          <p:cNvPr id="3" name="Content Placeholder 2"/>
          <p:cNvSpPr>
            <a:spLocks noGrp="1"/>
          </p:cNvSpPr>
          <p:nvPr>
            <p:ph idx="1"/>
          </p:nvPr>
        </p:nvSpPr>
        <p:spPr>
          <a:xfrm>
            <a:off x="228600" y="1248834"/>
            <a:ext cx="11722100" cy="5325534"/>
          </a:xfrm>
        </p:spPr>
        <p:txBody>
          <a:bodyPr>
            <a:noAutofit/>
          </a:bodyPr>
          <a:lstStyle/>
          <a:p>
            <a:pPr marL="514350" indent="-514350">
              <a:buFont typeface="+mj-lt"/>
              <a:buAutoNum type="arabicPeriod"/>
            </a:pPr>
            <a:r>
              <a:rPr lang="en-US" sz="3200" dirty="0" smtClean="0"/>
              <a:t>Better efficiency allows us to spin and cover a larger web.</a:t>
            </a:r>
            <a:br>
              <a:rPr lang="en-US" sz="3200" dirty="0" smtClean="0"/>
            </a:br>
            <a:r>
              <a:rPr lang="en-US" sz="3200" dirty="0" smtClean="0"/>
              <a:t>(We should probably transition to the term “filter”.) </a:t>
            </a:r>
          </a:p>
          <a:p>
            <a:pPr marL="514350" indent="-514350">
              <a:buFont typeface="+mj-lt"/>
              <a:buAutoNum type="arabicPeriod"/>
            </a:pPr>
            <a:endParaRPr lang="en-US" sz="3200" dirty="0" smtClean="0"/>
          </a:p>
          <a:p>
            <a:pPr marL="514350" indent="-514350">
              <a:buFont typeface="+mj-lt"/>
              <a:buAutoNum type="arabicPeriod"/>
            </a:pPr>
            <a:r>
              <a:rPr lang="en-US" sz="3200" dirty="0" smtClean="0"/>
              <a:t>Instead of focusing on a subset of dx &amp; location, </a:t>
            </a:r>
            <a:br>
              <a:rPr lang="en-US" sz="3200" dirty="0" smtClean="0"/>
            </a:br>
            <a:r>
              <a:rPr lang="en-US" sz="3200" dirty="0" smtClean="0"/>
              <a:t>our report covers the entire space.</a:t>
            </a:r>
          </a:p>
          <a:p>
            <a:pPr marL="514350" indent="-514350">
              <a:buFont typeface="+mj-lt"/>
              <a:buAutoNum type="arabicPeriod"/>
            </a:pPr>
            <a:endParaRPr lang="en-US" sz="3200" dirty="0"/>
          </a:p>
          <a:p>
            <a:pPr marL="0" indent="0">
              <a:buNone/>
            </a:pPr>
            <a:r>
              <a:rPr lang="en-US" sz="3200" dirty="0" smtClean="0"/>
              <a:t>We try to aggressively</a:t>
            </a:r>
          </a:p>
          <a:p>
            <a:pPr marL="514350" indent="-514350">
              <a:buAutoNum type="alphaLcParenR"/>
            </a:pPr>
            <a:r>
              <a:rPr lang="en-US" sz="3200" dirty="0" smtClean="0"/>
              <a:t>Cover the entire space</a:t>
            </a:r>
          </a:p>
          <a:p>
            <a:pPr marL="514350" indent="-514350">
              <a:buAutoNum type="alphaLcParenR"/>
            </a:pPr>
            <a:r>
              <a:rPr lang="en-US" sz="3200" dirty="0" smtClean="0"/>
              <a:t>Prune known ineligible cases </a:t>
            </a:r>
            <a:br>
              <a:rPr lang="en-US" sz="3200" dirty="0" smtClean="0"/>
            </a:br>
            <a:r>
              <a:rPr lang="en-US" sz="3200" dirty="0" smtClean="0"/>
              <a:t>(</a:t>
            </a:r>
            <a:r>
              <a:rPr lang="en-US" sz="3200" i="1" dirty="0" err="1" smtClean="0"/>
              <a:t>ie</a:t>
            </a:r>
            <a:r>
              <a:rPr lang="en-US" sz="3200" dirty="0" smtClean="0"/>
              <a:t>, Cut from 113 to 31 to 6 unique inpatients)</a:t>
            </a:r>
          </a:p>
          <a:p>
            <a:pPr marL="0" indent="0">
              <a:buNone/>
            </a:pPr>
            <a:endParaRPr lang="en-US" sz="3200" dirty="0"/>
          </a:p>
        </p:txBody>
      </p:sp>
    </p:spTree>
    <p:extLst>
      <p:ext uri="{BB962C8B-B14F-4D97-AF65-F5344CB8AC3E}">
        <p14:creationId xmlns:p14="http://schemas.microsoft.com/office/powerpoint/2010/main" val="85752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5501" y="-2762"/>
            <a:ext cx="7356322" cy="6860762"/>
          </a:xfrm>
          <a:prstGeom prst="rect">
            <a:avLst/>
          </a:prstGeom>
        </p:spPr>
      </p:pic>
    </p:spTree>
    <p:extLst>
      <p:ext uri="{BB962C8B-B14F-4D97-AF65-F5344CB8AC3E}">
        <p14:creationId xmlns:p14="http://schemas.microsoft.com/office/powerpoint/2010/main" val="1701112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7351" y="0"/>
            <a:ext cx="5204491" cy="6858000"/>
          </a:xfrm>
          <a:prstGeom prst="rect">
            <a:avLst/>
          </a:prstGeom>
        </p:spPr>
      </p:pic>
    </p:spTree>
    <p:extLst>
      <p:ext uri="{BB962C8B-B14F-4D97-AF65-F5344CB8AC3E}">
        <p14:creationId xmlns:p14="http://schemas.microsoft.com/office/powerpoint/2010/main" val="314593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1474</Words>
  <Application>Microsoft Office PowerPoint</Application>
  <PresentationFormat>Widescreen</PresentationFormat>
  <Paragraphs>192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Ecosystem Architecture</vt:lpstr>
      <vt:lpstr>HSC DATA TYPES</vt:lpstr>
      <vt:lpstr>HSC DATA ENTERPRISE</vt:lpstr>
      <vt:lpstr>POPS: Pharmacokinetics of Understudied Drugs Administered to Children per Standard of Care</vt:lpstr>
      <vt:lpstr>Resource Efficiency: fewer patients, quicker review, less redundancy </vt:lpstr>
      <vt:lpstr>Benefits of 20x Efficiency</vt:lpstr>
      <vt:lpstr>PowerPoint Presentation</vt:lpstr>
      <vt:lpstr>PowerPoint Presentation</vt:lpstr>
      <vt:lpstr>PowerPoint Presentation</vt:lpstr>
      <vt:lpstr>Screening Reports (for outpatients)</vt:lpstr>
      <vt:lpstr>Collapsing/Standardizing Med Instructions</vt:lpstr>
      <vt:lpstr>PowerPoint Presentation</vt:lpstr>
      <vt:lpstr>VDORA: Vitamin D Supplementation in Children With Obesity-Related Asthma</vt:lpstr>
      <vt:lpstr>PowerPoint Presentation</vt:lpstr>
      <vt:lpstr>Resource Efficiency: fewer patients, quicker review, less redundancy </vt:lpstr>
      <vt:lpstr>PROSpect: PRone and OScillation PEdiatric Clinical Trial</vt:lpstr>
      <vt:lpstr>PowerPoint Presentation</vt:lpstr>
      <vt:lpstr>PowerPoint Presentation</vt:lpstr>
      <vt:lpstr>A Nationally Representative Drug Utilization Study of OxyContin in Children Age 17 Years and Younger</vt:lpstr>
      <vt:lpstr>A Nationally Representative Drug Utilization Study of OxyContin in Children Age 17 Years and Younger</vt:lpstr>
      <vt:lpstr>A Nationally Representative Drug Utilization Study of OxyContin in Children Age 17 Years and Younger</vt:lpstr>
      <vt:lpstr>Clinical Trials &amp; Other Research Studies Supported by the CDW</vt:lpstr>
      <vt:lpstr>PowerPoint Presentation</vt:lpstr>
      <vt:lpstr>Advantages of using CDW instead of manual chart review</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31</cp:revision>
  <dcterms:created xsi:type="dcterms:W3CDTF">2019-06-04T17:44:43Z</dcterms:created>
  <dcterms:modified xsi:type="dcterms:W3CDTF">2019-06-06T22:40:43Z</dcterms:modified>
</cp:coreProperties>
</file>