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2" r:id="rId2"/>
    <p:sldId id="257" r:id="rId3"/>
    <p:sldId id="390" r:id="rId4"/>
    <p:sldId id="289" r:id="rId5"/>
    <p:sldId id="384" r:id="rId6"/>
    <p:sldId id="393" r:id="rId7"/>
    <p:sldId id="385" r:id="rId8"/>
    <p:sldId id="386" r:id="rId9"/>
    <p:sldId id="387" r:id="rId10"/>
    <p:sldId id="389" r:id="rId11"/>
    <p:sldId id="396" r:id="rId12"/>
    <p:sldId id="394" r:id="rId13"/>
    <p:sldId id="395" r:id="rId14"/>
    <p:sldId id="397" r:id="rId15"/>
    <p:sldId id="398" r:id="rId16"/>
    <p:sldId id="399" r:id="rId17"/>
    <p:sldId id="391" r:id="rId18"/>
    <p:sldId id="400" r:id="rId19"/>
    <p:sldId id="367" r:id="rId20"/>
    <p:sldId id="296" r:id="rId21"/>
    <p:sldId id="276" r:id="rId22"/>
    <p:sldId id="34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755" autoAdjust="0"/>
  </p:normalViewPr>
  <p:slideViewPr>
    <p:cSldViewPr snapToGrid="0">
      <p:cViewPr varScale="1">
        <p:scale>
          <a:sx n="127" d="100"/>
          <a:sy n="127" d="100"/>
        </p:scale>
        <p:origin x="1470" y="156"/>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3B-4DAF-BB50-99C9409CFA8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2-E03B-4DAF-BB50-99C9409CFA8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3-E03B-4DAF-BB50-99C9409CFA87}"/>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4-E03B-4DAF-BB50-99C9409CFA87}"/>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E03B-4DAF-BB50-99C9409CFA87}"/>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E03B-4DAF-BB50-99C9409CFA87}"/>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E03B-4DAF-BB50-99C9409CFA87}"/>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E03B-4DAF-BB50-99C9409CFA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0-E03B-4DAF-BB50-99C9409CFA87}"/>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smtClean="0">
              <a:latin typeface="+mj-lt"/>
            </a:rPr>
            <a:t>Intake via BBMC request form</a:t>
          </a:r>
          <a:endParaRPr lang="en-US" sz="1100" b="1" dirty="0">
            <a:latin typeface="+mj-lt"/>
          </a:endParaRP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smtClean="0">
              <a:latin typeface="+mj-lt"/>
            </a:rPr>
            <a:t>Meet with investigator to determine data needs, feasibility</a:t>
          </a:r>
          <a:endParaRPr lang="en-US" sz="1100" b="1" dirty="0">
            <a:latin typeface="+mj-lt"/>
          </a:endParaRP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smtClean="0">
              <a:latin typeface="+mj-lt"/>
            </a:rPr>
            <a:t>Back and forth with investigator</a:t>
          </a:r>
          <a:endParaRPr lang="en-US" sz="1100" b="1" dirty="0">
            <a:latin typeface="+mj-lt"/>
          </a:endParaRP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smtClean="0">
              <a:latin typeface="+mj-lt"/>
            </a:rPr>
            <a:t>Develop Pipeline</a:t>
          </a:r>
          <a:endParaRPr lang="en-US" sz="1100" b="1" dirty="0">
            <a:latin typeface="+mj-lt"/>
          </a:endParaRP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smtClean="0">
              <a:latin typeface="+mj-lt"/>
            </a:rPr>
            <a:t>Review with investigator and distribute via approved method</a:t>
          </a:r>
          <a:endParaRPr lang="en-US" sz="1100" b="1" dirty="0">
            <a:latin typeface="+mj-lt"/>
          </a:endParaRP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smtClean="0">
              <a:latin typeface="+mj-lt"/>
            </a:rPr>
            <a:t>Structured vs. unstructured?</a:t>
          </a:r>
          <a:endParaRPr lang="en-US" sz="1100" b="0" dirty="0">
            <a:latin typeface="+mj-lt"/>
          </a:endParaRP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smtClean="0">
              <a:latin typeface="+mj-lt"/>
            </a:rPr>
            <a:t>How well meet project needs with what’s available?</a:t>
          </a:r>
          <a:endParaRPr lang="en-US" sz="1100" b="0" dirty="0">
            <a:latin typeface="+mj-lt"/>
          </a:endParaRP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smtClean="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smtClean="0">
              <a:latin typeface="+mj-lt"/>
            </a:rPr>
            <a:t>Metadata files (such as identifying ICD codes, medications)</a:t>
          </a:r>
          <a:endParaRPr lang="en-US" sz="1100" b="0" dirty="0">
            <a:latin typeface="+mj-lt"/>
          </a:endParaRP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smtClean="0">
              <a:latin typeface="+mj-lt"/>
            </a:rPr>
            <a:t>Verifying data formats</a:t>
          </a:r>
          <a:endParaRPr lang="en-US" sz="1100" b="0" dirty="0">
            <a:latin typeface="+mj-lt"/>
          </a:endParaRP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smtClean="0">
              <a:latin typeface="+mj-lt"/>
            </a:rPr>
            <a:t>Automated daily data pulls </a:t>
          </a:r>
          <a:endParaRPr lang="en-US" sz="1100" b="0" dirty="0">
            <a:latin typeface="+mj-lt"/>
          </a:endParaRP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smtClean="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smtClean="0">
              <a:latin typeface="+mj-lt"/>
            </a:rPr>
            <a:t>CSV tables via SFT</a:t>
          </a:r>
          <a:endParaRPr lang="en-US" sz="1100" b="0" dirty="0">
            <a:latin typeface="+mj-lt"/>
          </a:endParaRP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smtClean="0">
              <a:latin typeface="+mj-lt"/>
            </a:rPr>
            <a:t>Push to REDCap</a:t>
          </a:r>
          <a:endParaRPr lang="en-US" sz="1100" b="0" dirty="0">
            <a:latin typeface="+mj-lt"/>
          </a:endParaRP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smtClean="0">
              <a:latin typeface="+mj-lt"/>
            </a:rPr>
            <a:t>Dashboards</a:t>
          </a:r>
          <a:endParaRPr lang="en-US" sz="1100" b="0" dirty="0">
            <a:latin typeface="+mj-lt"/>
          </a:endParaRP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smtClean="0">
              <a:latin typeface="+mj-lt"/>
            </a:rPr>
            <a:t>Assign project to </a:t>
          </a:r>
          <a:r>
            <a:rPr lang="en-US" sz="1100" b="1" dirty="0" smtClean="0">
              <a:latin typeface="+mj-lt"/>
            </a:rPr>
            <a:t>BBMC analyst </a:t>
          </a:r>
          <a:r>
            <a:rPr lang="en-US" sz="1100" b="1" dirty="0" smtClean="0">
              <a:latin typeface="+mj-lt"/>
            </a:rPr>
            <a:t>based on </a:t>
          </a:r>
          <a:r>
            <a:rPr lang="en-US" sz="1100" b="1" dirty="0" smtClean="0">
              <a:latin typeface="+mj-lt"/>
            </a:rPr>
            <a:t>skills, workload, &amp; interests</a:t>
          </a:r>
          <a:endParaRPr lang="en-US" sz="1100" b="1" dirty="0">
            <a:latin typeface="+mj-lt"/>
          </a:endParaRP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smtClean="0">
              <a:latin typeface="+mj-lt"/>
            </a:rPr>
            <a:t>Some projects may involve multiple analysts</a:t>
          </a:r>
          <a:endParaRPr lang="en-US" sz="1100" b="0" dirty="0">
            <a:latin typeface="+mj-lt"/>
          </a:endParaRP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smtClean="0">
              <a:latin typeface="+mj-lt"/>
            </a:rPr>
            <a:t>Identifying locations and sources of data</a:t>
          </a:r>
          <a:endParaRPr lang="en-US" sz="1100" b="0" dirty="0">
            <a:latin typeface="+mj-lt"/>
          </a:endParaRP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smtClean="0">
              <a:latin typeface="+mj-lt"/>
            </a:rPr>
            <a:t>SQL, R, &amp; Python</a:t>
          </a:r>
          <a:endParaRPr lang="en-US" sz="1100" b="0" dirty="0">
            <a:latin typeface="+mj-lt"/>
          </a:endParaRP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smtClean="0">
              <a:latin typeface="+mj-lt"/>
            </a:rPr>
            <a:t>Follows HIPAA &amp; least privileges principles</a:t>
          </a:r>
          <a:endParaRPr lang="en-US" sz="1100" b="0" dirty="0">
            <a:latin typeface="+mj-lt"/>
          </a:endParaRP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1" custLinFactNeighborY="1090"/>
      <dgm:spPr/>
    </dgm:pt>
    <dgm:pt modelId="{5C43E3DF-F0B8-40ED-80D3-88AAF8CEA4CB}" type="pres">
      <dgm:prSet presAssocID="{0010D89C-854E-448B-8127-DA3929F939E8}" presName="ParentText" presStyleLbl="revTx" presStyleIdx="0" presStyleCnt="6"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1"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2" presStyleCnt="11" custLinFactNeighborY="1090"/>
      <dgm:spPr/>
    </dgm:pt>
    <dgm:pt modelId="{12426410-9ECE-4540-990B-004F5AD61A12}" type="pres">
      <dgm:prSet presAssocID="{01F32B2A-131E-4E9C-A1D5-1461015E0B2C}" presName="ParentText" presStyleLbl="revTx" presStyleIdx="1" presStyleCnt="6"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3" presStyleCnt="11"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4" presStyleCnt="11" custLinFactNeighborY="1090"/>
      <dgm:spPr/>
    </dgm:pt>
    <dgm:pt modelId="{BE86AFED-F9A0-4F8A-8A27-B836B6B098D1}" type="pres">
      <dgm:prSet presAssocID="{9F2B29A3-676C-48AE-825C-3DC60DBF2AE2}" presName="ParentText" presStyleLbl="revTx" presStyleIdx="2" presStyleCnt="6"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5" presStyleCnt="11"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6" presStyleCnt="11" custLinFactNeighborY="1090"/>
      <dgm:spPr/>
    </dgm:pt>
    <dgm:pt modelId="{170748FF-6039-443C-8193-92C430D0DFAA}" type="pres">
      <dgm:prSet presAssocID="{9299490E-690A-47A2-BF79-343CFAE5FE79}" presName="ParentText" presStyleLbl="revTx" presStyleIdx="3" presStyleCnt="6"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7" presStyleCnt="11"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8" presStyleCnt="11" custLinFactNeighborY="1090"/>
      <dgm:spPr/>
    </dgm:pt>
    <dgm:pt modelId="{C5F5F110-BA5D-47A9-BE05-32B627697E7C}" type="pres">
      <dgm:prSet presAssocID="{CE924409-C179-4A2D-B64D-C1667C924238}" presName="ParentText" presStyleLbl="revTx" presStyleIdx="4" presStyleCnt="6"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9" presStyleCnt="11"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0" presStyleCnt="11" custLinFactNeighborY="1090"/>
      <dgm:spPr/>
    </dgm:pt>
    <dgm:pt modelId="{7577EDBA-79C8-47EE-9C48-8258D6199F02}" type="pres">
      <dgm:prSet presAssocID="{037EC5A9-860F-45A9-97E8-A8AEEA9BB793}" presName="ParentText" presStyleLbl="revTx" presStyleIdx="5" presStyleCnt="6"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4"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63E1B369-A07A-4AF4-8ACA-6D0289E80719}" srcId="{6474E90C-A3F5-4C40-8CEB-46B153A00DEE}" destId="{037EC5A9-860F-45A9-97E8-A8AEEA9BB793}" srcOrd="5" destOrd="0" parTransId="{965C5703-C172-43BA-A947-D2654C3E41F8}" sibTransId="{C02B8F31-CDDD-4163-8613-368B89AB05F2}"/>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61DE9222-ED43-4411-A227-A9576786E346}" srcId="{6474E90C-A3F5-4C40-8CEB-46B153A00DEE}" destId="{9F2B29A3-676C-48AE-825C-3DC60DBF2AE2}" srcOrd="2"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15B38CD7-8A1E-468F-8DE6-5AEE996A15FA}" srcId="{6474E90C-A3F5-4C40-8CEB-46B153A00DEE}" destId="{01F32B2A-131E-4E9C-A1D5-1461015E0B2C}" srcOrd="1"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3"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901BC186-25C6-41C1-BE4E-3ED0AB37A31D}" type="presParOf" srcId="{B8CD9E79-3CCF-4E7E-8116-56B764458029}" destId="{3878D67D-3186-4E27-99BC-B36EFF6FCF62}" srcOrd="2"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3"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4"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5"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6"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7"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8"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9"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0"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63442" y="2272369"/>
          <a:ext cx="1088970" cy="1812022"/>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81666" y="2813777"/>
          <a:ext cx="1635903" cy="143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Intake via BBMC request form</a:t>
          </a:r>
          <a:endParaRPr lang="en-US" sz="1100" b="1" kern="1200" dirty="0">
            <a:latin typeface="+mj-lt"/>
          </a:endParaRPr>
        </a:p>
      </dsp:txBody>
      <dsp:txXfrm>
        <a:off x="181666" y="2813777"/>
        <a:ext cx="1635903" cy="1433965"/>
      </dsp:txXfrm>
    </dsp:sp>
    <dsp:sp modelId="{C24CF265-89BA-4CC5-B2E0-D2EB87594CC8}">
      <dsp:nvSpPr>
        <dsp:cNvPr id="0" name=""/>
        <dsp:cNvSpPr/>
      </dsp:nvSpPr>
      <dsp:spPr>
        <a:xfrm>
          <a:off x="1508908" y="2138974"/>
          <a:ext cx="308661" cy="30866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2366108" y="1776808"/>
          <a:ext cx="1088970" cy="1812022"/>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2184331" y="2318216"/>
          <a:ext cx="1635903" cy="143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Meet with investigator to determine data needs, feasibility</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Structured vs. unstructured?</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How well meet project needs with what’s available?</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IRB considerations</a:t>
          </a:r>
          <a:endParaRPr lang="en-US" sz="1100" b="0" kern="1200" dirty="0">
            <a:latin typeface="+mj-lt"/>
          </a:endParaRPr>
        </a:p>
      </dsp:txBody>
      <dsp:txXfrm>
        <a:off x="2184331" y="2318216"/>
        <a:ext cx="1635903" cy="1433965"/>
      </dsp:txXfrm>
    </dsp:sp>
    <dsp:sp modelId="{3A7C4B3F-4FAC-4EF5-9512-913D53308C24}">
      <dsp:nvSpPr>
        <dsp:cNvPr id="0" name=""/>
        <dsp:cNvSpPr/>
      </dsp:nvSpPr>
      <dsp:spPr>
        <a:xfrm>
          <a:off x="3511574" y="1643412"/>
          <a:ext cx="308661" cy="30866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4368773" y="1281246"/>
          <a:ext cx="1088970" cy="1812022"/>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4186997" y="1822654"/>
          <a:ext cx="1635903" cy="143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Back and forth with investigator</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Metadata files (such as identifying ICD codes, medications)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Verifying data formats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Identifying locations and sources of data</a:t>
          </a:r>
          <a:endParaRPr lang="en-US" sz="1100" b="0" kern="1200" dirty="0">
            <a:latin typeface="+mj-lt"/>
          </a:endParaRPr>
        </a:p>
      </dsp:txBody>
      <dsp:txXfrm>
        <a:off x="4186997" y="1822654"/>
        <a:ext cx="1635903" cy="1433965"/>
      </dsp:txXfrm>
    </dsp:sp>
    <dsp:sp modelId="{EDA7D529-A34E-4829-9CB2-E4F3E98F14B1}">
      <dsp:nvSpPr>
        <dsp:cNvPr id="0" name=""/>
        <dsp:cNvSpPr/>
      </dsp:nvSpPr>
      <dsp:spPr>
        <a:xfrm>
          <a:off x="5514240" y="1147851"/>
          <a:ext cx="308661" cy="30866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6371439" y="785685"/>
          <a:ext cx="1088970" cy="1812022"/>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6189663" y="1327092"/>
          <a:ext cx="1635903" cy="143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Assign project to </a:t>
          </a:r>
          <a:r>
            <a:rPr lang="en-US" sz="1100" b="1" kern="1200" dirty="0" smtClean="0">
              <a:latin typeface="+mj-lt"/>
            </a:rPr>
            <a:t>BBMC analyst </a:t>
          </a:r>
          <a:r>
            <a:rPr lang="en-US" sz="1100" b="1" kern="1200" dirty="0" smtClean="0">
              <a:latin typeface="+mj-lt"/>
            </a:rPr>
            <a:t>based on </a:t>
          </a:r>
          <a:r>
            <a:rPr lang="en-US" sz="1100" b="1" kern="1200" dirty="0" smtClean="0">
              <a:latin typeface="+mj-lt"/>
            </a:rPr>
            <a:t>skills, workload, &amp; interests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Some projects may involve multiple analysts</a:t>
          </a:r>
          <a:endParaRPr lang="en-US" sz="1100" b="0" kern="1200" dirty="0">
            <a:latin typeface="+mj-lt"/>
          </a:endParaRPr>
        </a:p>
      </dsp:txBody>
      <dsp:txXfrm>
        <a:off x="6189663" y="1327092"/>
        <a:ext cx="1635903" cy="1433965"/>
      </dsp:txXfrm>
    </dsp:sp>
    <dsp:sp modelId="{8570A94F-040C-4CB8-9C06-F728965276B3}">
      <dsp:nvSpPr>
        <dsp:cNvPr id="0" name=""/>
        <dsp:cNvSpPr/>
      </dsp:nvSpPr>
      <dsp:spPr>
        <a:xfrm>
          <a:off x="7516905" y="652289"/>
          <a:ext cx="308661" cy="30866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374105" y="290123"/>
          <a:ext cx="1088970" cy="1812022"/>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192329" y="831531"/>
          <a:ext cx="1635903" cy="143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Develop Pipeline</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SQL, R, &amp; Python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Automated daily data pulls </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192329" y="831531"/>
        <a:ext cx="1635903" cy="1433965"/>
      </dsp:txXfrm>
    </dsp:sp>
    <dsp:sp modelId="{6971FD88-FFEC-4FBF-B3CC-DD255AA67870}">
      <dsp:nvSpPr>
        <dsp:cNvPr id="0" name=""/>
        <dsp:cNvSpPr/>
      </dsp:nvSpPr>
      <dsp:spPr>
        <a:xfrm>
          <a:off x="9519571" y="156727"/>
          <a:ext cx="308661" cy="30866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376770" y="-205438"/>
          <a:ext cx="1088970" cy="1812022"/>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194994" y="335969"/>
          <a:ext cx="1635903" cy="143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Review with investigator and distribute via approved method</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CSV tables via SFT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Push to REDCap</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Dashboards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Follows HIPAA &amp; least privileges principles</a:t>
          </a:r>
          <a:endParaRPr lang="en-US" sz="1100" b="0" kern="1200" dirty="0">
            <a:latin typeface="+mj-lt"/>
          </a:endParaRPr>
        </a:p>
      </dsp:txBody>
      <dsp:txXfrm>
        <a:off x="10194994" y="335969"/>
        <a:ext cx="1635903" cy="1433965"/>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a:t>
            </a:r>
            <a:r>
              <a:rPr lang="en-US" baseline="0" dirty="0" smtClean="0"/>
              <a:t>CRDW</a:t>
            </a:r>
            <a:r>
              <a:rPr lang="en-US" baseline="0" dirty="0" smtClean="0"/>
              <a:t>,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a:t>
            </a:r>
            <a:r>
              <a:rPr lang="en-US" baseline="0" dirty="0" smtClean="0"/>
              <a:t>BERD.  </a:t>
            </a:r>
            <a:endParaRPr lang="en-US" baseline="0" dirty="0" smtClean="0"/>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a:t>
            </a:r>
            <a:r>
              <a:rPr lang="en-US" baseline="0" dirty="0" smtClean="0"/>
              <a:t>CRDWs </a:t>
            </a:r>
            <a:r>
              <a:rPr lang="en-US" baseline="0" dirty="0" smtClean="0"/>
              <a:t>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5</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21</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369336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09071"/>
              </p:ext>
            </p:extLst>
          </p:nvPr>
        </p:nvGraphicFramePr>
        <p:xfrm>
          <a:off x="462810" y="1345919"/>
          <a:ext cx="5373220" cy="497085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919190">
                  <a:extLst>
                    <a:ext uri="{9D8B030D-6E8A-4147-A177-3AD203B41FA5}">
                      <a16:colId xmlns:a16="http://schemas.microsoft.com/office/drawing/2014/main" val="4074852346"/>
                    </a:ext>
                  </a:extLst>
                </a:gridCol>
                <a:gridCol w="1120447">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85095502"/>
              </p:ext>
            </p:extLst>
          </p:nvPr>
        </p:nvGraphicFramePr>
        <p:xfrm>
          <a:off x="6203289" y="1345919"/>
          <a:ext cx="5373220" cy="4970854"/>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45438">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45438">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5176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51766">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431">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1766">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4543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TBD</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Terrell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2431">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15647"/>
                  </a:ext>
                </a:extLst>
              </a:tr>
            </a:tbl>
          </a:graphicData>
        </a:graphic>
      </p:graphicFrame>
      <p:sp>
        <p:nvSpPr>
          <p:cNvPr id="8" name="Rectangle 7"/>
          <p:cNvSpPr/>
          <p:nvPr/>
        </p:nvSpPr>
        <p:spPr>
          <a:xfrm>
            <a:off x="5468771" y="6039776"/>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192" y="123299"/>
            <a:ext cx="11509349" cy="1146280"/>
          </a:xfrm>
        </p:spPr>
        <p:txBody>
          <a:bodyPr>
            <a:noAutofit/>
          </a:bodyPr>
          <a:lstStyle/>
          <a:p>
            <a:r>
              <a:rPr lang="en-US" sz="3200" b="1" i="1" dirty="0">
                <a:solidFill>
                  <a:srgbClr val="0070C0"/>
                </a:solidFill>
              </a:rPr>
              <a:t>Predictors of Severe Sepsis in Patients with Intestinal Failure (POSSIPIF)</a:t>
            </a:r>
          </a:p>
        </p:txBody>
      </p:sp>
      <p:graphicFrame>
        <p:nvGraphicFramePr>
          <p:cNvPr id="5" name="Table 4"/>
          <p:cNvGraphicFramePr>
            <a:graphicFrameLocks noGrp="1"/>
          </p:cNvGraphicFramePr>
          <p:nvPr>
            <p:extLst>
              <p:ext uri="{D42A27DB-BD31-4B8C-83A1-F6EECF244321}">
                <p14:modId xmlns:p14="http://schemas.microsoft.com/office/powerpoint/2010/main" val="3841209614"/>
              </p:ext>
            </p:extLst>
          </p:nvPr>
        </p:nvGraphicFramePr>
        <p:xfrm>
          <a:off x="1850631" y="1165530"/>
          <a:ext cx="8993699" cy="5125720"/>
        </p:xfrm>
        <a:graphic>
          <a:graphicData uri="http://schemas.openxmlformats.org/drawingml/2006/table">
            <a:tbl>
              <a:tblPr firstRow="1" bandRow="1">
                <a:tableStyleId>{5C22544A-7EE6-4342-B048-85BDC9FD1C3A}</a:tableStyleId>
              </a:tblPr>
              <a:tblGrid>
                <a:gridCol w="2434245">
                  <a:extLst>
                    <a:ext uri="{9D8B030D-6E8A-4147-A177-3AD203B41FA5}">
                      <a16:colId xmlns:a16="http://schemas.microsoft.com/office/drawing/2014/main" val="601924521"/>
                    </a:ext>
                  </a:extLst>
                </a:gridCol>
                <a:gridCol w="6559454">
                  <a:extLst>
                    <a:ext uri="{9D8B030D-6E8A-4147-A177-3AD203B41FA5}">
                      <a16:colId xmlns:a16="http://schemas.microsoft.com/office/drawing/2014/main" val="1772112701"/>
                    </a:ext>
                  </a:extLst>
                </a:gridCol>
              </a:tblGrid>
              <a:tr h="370840">
                <a:tc>
                  <a:txBody>
                    <a:bodyPr/>
                    <a:lstStyle/>
                    <a:p>
                      <a:r>
                        <a:rPr lang="en-US" dirty="0" smtClean="0"/>
                        <a:t>Principle Investigator</a:t>
                      </a:r>
                    </a:p>
                  </a:txBody>
                  <a:tcPr/>
                </a:tc>
                <a:tc>
                  <a:txBody>
                    <a:bodyPr/>
                    <a:lstStyle/>
                    <a:p>
                      <a:r>
                        <a:rPr lang="en-US" dirty="0" smtClean="0"/>
                        <a:t>Curtis</a:t>
                      </a:r>
                      <a:r>
                        <a:rPr lang="en-US" baseline="0" dirty="0" smtClean="0"/>
                        <a:t> Knoles</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9/22/2020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3/15/2021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dirty="0" smtClean="0"/>
                        <a:t>To explore patient-level</a:t>
                      </a:r>
                      <a:r>
                        <a:rPr lang="en-US" sz="1600" baseline="0" dirty="0" smtClean="0"/>
                        <a:t> factors associated with CLABSI more generally, and severe sepsis more specifically, among children with intestinal failure requiring parenteral nutrition through a central line presenting to the ED with fever.</a:t>
                      </a:r>
                    </a:p>
                    <a:p>
                      <a:pPr marL="342900" indent="-342900">
                        <a:buAutoNum type="arabicPeriod"/>
                      </a:pPr>
                      <a:r>
                        <a:rPr lang="en-US" sz="1600" baseline="0" dirty="0" smtClean="0"/>
                        <a:t>To examine hospital-level factors associated with time to empiric antibiotic administration among children with intestinal failure requiring parenteral nutrition through a central line presenting to the ED with fever.</a:t>
                      </a:r>
                    </a:p>
                    <a:p>
                      <a:pPr marL="342900" indent="-342900">
                        <a:buAutoNum type="arabicPeriod"/>
                      </a:pPr>
                      <a:r>
                        <a:rPr lang="en-US" sz="1600" baseline="0" dirty="0" smtClean="0"/>
                        <a:t>To develop an evidence-based guideline for the care of febrile children with intestinal failure to reduce variation and improve clinical care.</a:t>
                      </a:r>
                      <a:endParaRPr lang="en-US" sz="1600" dirty="0"/>
                    </a:p>
                  </a:txBody>
                  <a:tcPr/>
                </a:tc>
                <a:extLst>
                  <a:ext uri="{0D108BD9-81ED-4DB2-BD59-A6C34878D82A}">
                    <a16:rowId xmlns:a16="http://schemas.microsoft.com/office/drawing/2014/main" val="1053835359"/>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65343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70C0"/>
                </a:solidFill>
              </a:rPr>
              <a:t>Clinical Presentations, Laboratory Findings, Treatment, and Outcomes of Pediatric COVID-19 Patients</a:t>
            </a:r>
          </a:p>
        </p:txBody>
      </p:sp>
      <p:graphicFrame>
        <p:nvGraphicFramePr>
          <p:cNvPr id="5" name="Table 4"/>
          <p:cNvGraphicFramePr>
            <a:graphicFrameLocks noGrp="1"/>
          </p:cNvGraphicFramePr>
          <p:nvPr>
            <p:extLst>
              <p:ext uri="{D42A27DB-BD31-4B8C-83A1-F6EECF244321}">
                <p14:modId xmlns:p14="http://schemas.microsoft.com/office/powerpoint/2010/main" val="1042422906"/>
              </p:ext>
            </p:extLst>
          </p:nvPr>
        </p:nvGraphicFramePr>
        <p:xfrm>
          <a:off x="1261183" y="1723002"/>
          <a:ext cx="8880343" cy="4642014"/>
        </p:xfrm>
        <a:graphic>
          <a:graphicData uri="http://schemas.openxmlformats.org/drawingml/2006/table">
            <a:tbl>
              <a:tblPr firstRow="1" bandRow="1">
                <a:tableStyleId>{5C22544A-7EE6-4342-B048-85BDC9FD1C3A}</a:tableStyleId>
              </a:tblPr>
              <a:tblGrid>
                <a:gridCol w="2403564">
                  <a:extLst>
                    <a:ext uri="{9D8B030D-6E8A-4147-A177-3AD203B41FA5}">
                      <a16:colId xmlns:a16="http://schemas.microsoft.com/office/drawing/2014/main" val="601924521"/>
                    </a:ext>
                  </a:extLst>
                </a:gridCol>
                <a:gridCol w="6476779">
                  <a:extLst>
                    <a:ext uri="{9D8B030D-6E8A-4147-A177-3AD203B41FA5}">
                      <a16:colId xmlns:a16="http://schemas.microsoft.com/office/drawing/2014/main" val="1772112701"/>
                    </a:ext>
                  </a:extLst>
                </a:gridCol>
              </a:tblGrid>
              <a:tr h="410374">
                <a:tc>
                  <a:txBody>
                    <a:bodyPr/>
                    <a:lstStyle/>
                    <a:p>
                      <a:r>
                        <a:rPr lang="en-US" dirty="0" smtClean="0"/>
                        <a:t>Principle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3/15/2021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Describe the clinical presentations, course of illness, treatments, and outcomes of pediatric patients who test positive for the COVID-19 virus at TCH at OU Medical Center.</a:t>
                      </a:r>
                    </a:p>
                    <a:p>
                      <a:pPr marL="342900" indent="-342900">
                        <a:buAutoNum type="arabicPeriod"/>
                      </a:pPr>
                      <a:r>
                        <a:rPr lang="en-US" sz="1600" b="0" i="0" kern="1200" dirty="0" smtClean="0">
                          <a:solidFill>
                            <a:schemeClr val="dk1"/>
                          </a:solidFill>
                          <a:effectLst/>
                          <a:latin typeface="+mn-lt"/>
                          <a:ea typeface="+mn-ea"/>
                          <a:cs typeface="+mn-cs"/>
                        </a:rPr>
                        <a:t>Correlate laboratory and radiographic findings to hospitalization duration and mortality.</a:t>
                      </a:r>
                      <a:endParaRPr lang="en-US" dirty="0"/>
                    </a:p>
                  </a:txBody>
                  <a:tcPr/>
                </a:tc>
                <a:extLst>
                  <a:ext uri="{0D108BD9-81ED-4DB2-BD59-A6C34878D82A}">
                    <a16:rowId xmlns:a16="http://schemas.microsoft.com/office/drawing/2014/main" val="3329494400"/>
                  </a:ext>
                </a:extLst>
              </a:tr>
              <a:tr h="370840">
                <a:tc>
                  <a:txBody>
                    <a:bodyPr/>
                    <a:lstStyle/>
                    <a:p>
                      <a:r>
                        <a:rPr lang="en-US" dirty="0" smtClean="0"/>
                        <a:t>Comments</a:t>
                      </a:r>
                      <a:endParaRPr lang="en-US" dirty="0"/>
                    </a:p>
                  </a:txBody>
                  <a:tcPr/>
                </a:tc>
                <a:tc>
                  <a:txBody>
                    <a:bodyPr/>
                    <a:lstStyle/>
                    <a:p>
                      <a:r>
                        <a:rPr lang="en-US" sz="1600" dirty="0" smtClean="0"/>
                        <a:t>The majority of this request has been fulfilled.</a:t>
                      </a:r>
                      <a:r>
                        <a:rPr lang="en-US" sz="1600" baseline="0" dirty="0" smtClean="0"/>
                        <a:t> </a:t>
                      </a:r>
                      <a:r>
                        <a:rPr lang="en-US" sz="1600" dirty="0" smtClean="0"/>
                        <a:t>The</a:t>
                      </a:r>
                      <a:r>
                        <a:rPr lang="en-US" sz="1600" baseline="0" dirty="0" smtClean="0"/>
                        <a:t> CRDW does not yet have </a:t>
                      </a:r>
                      <a:r>
                        <a:rPr lang="en-US" sz="1600" baseline="0" dirty="0" err="1" smtClean="0"/>
                        <a:t>Meditech</a:t>
                      </a:r>
                      <a:r>
                        <a:rPr lang="en-US" sz="1600" baseline="0" dirty="0" smtClean="0"/>
                        <a:t> extracts for orders or images. We are also pending feedback from the investigators regarding the </a:t>
                      </a:r>
                      <a:r>
                        <a:rPr lang="en-US" sz="1600" baseline="0" dirty="0" err="1" smtClean="0"/>
                        <a:t>Meditech</a:t>
                      </a:r>
                      <a:r>
                        <a:rPr lang="en-US" sz="1600" baseline="0" dirty="0" smtClean="0"/>
                        <a:t> forms used to document the requested obs.</a:t>
                      </a:r>
                      <a:endParaRPr lang="en-US" sz="1600"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418888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09" y="365125"/>
            <a:ext cx="11509349" cy="1607258"/>
          </a:xfrm>
        </p:spPr>
        <p:txBody>
          <a:bodyPr>
            <a:noAutofit/>
          </a:bodyPr>
          <a:lstStyle/>
          <a:p>
            <a:r>
              <a:rPr lang="en-US" sz="3200" b="1" i="1" dirty="0">
                <a:solidFill>
                  <a:srgbClr val="0070C0"/>
                </a:solidFill>
              </a:rPr>
              <a:t>PEMCRC </a:t>
            </a:r>
            <a:r>
              <a:rPr lang="en-US" sz="3200" b="1" i="1" dirty="0" smtClean="0">
                <a:solidFill>
                  <a:srgbClr val="0070C0"/>
                </a:solidFill>
              </a:rPr>
              <a:t>Anaphylaxis Study Protocol</a:t>
            </a:r>
            <a:r>
              <a:rPr lang="en-US" sz="3200" b="1" i="1" dirty="0">
                <a:solidFill>
                  <a:srgbClr val="0070C0"/>
                </a:solidFill>
              </a:rPr>
              <a:t>: </a:t>
            </a:r>
            <a:r>
              <a:rPr lang="en-US" sz="3200" b="1" i="1" dirty="0" smtClean="0">
                <a:solidFill>
                  <a:srgbClr val="0070C0"/>
                </a:solidFill>
              </a:rPr>
              <a:t>A Multicenter Cohort Study </a:t>
            </a:r>
            <a:r>
              <a:rPr lang="en-US" sz="3200" b="1" i="1" dirty="0">
                <a:solidFill>
                  <a:srgbClr val="0070C0"/>
                </a:solidFill>
              </a:rPr>
              <a:t>to </a:t>
            </a:r>
            <a:r>
              <a:rPr lang="en-US" sz="3200" b="1" i="1" dirty="0" smtClean="0">
                <a:solidFill>
                  <a:srgbClr val="0070C0"/>
                </a:solidFill>
              </a:rPr>
              <a:t>Derive </a:t>
            </a:r>
            <a:r>
              <a:rPr lang="en-US" sz="3200" b="1" i="1" dirty="0">
                <a:solidFill>
                  <a:srgbClr val="0070C0"/>
                </a:solidFill>
              </a:rPr>
              <a:t>and </a:t>
            </a:r>
            <a:r>
              <a:rPr lang="en-US" sz="3200" b="1" i="1" dirty="0" smtClean="0">
                <a:solidFill>
                  <a:srgbClr val="0070C0"/>
                </a:solidFill>
              </a:rPr>
              <a:t>Validate Clinical Decision Models </a:t>
            </a:r>
            <a:r>
              <a:rPr lang="en-US" sz="3200" b="1" i="1" dirty="0">
                <a:solidFill>
                  <a:srgbClr val="0070C0"/>
                </a:solidFill>
              </a:rPr>
              <a:t>for the </a:t>
            </a:r>
            <a:r>
              <a:rPr lang="en-US" sz="3200" b="1" i="1" dirty="0" smtClean="0">
                <a:solidFill>
                  <a:srgbClr val="0070C0"/>
                </a:solidFill>
              </a:rPr>
              <a:t>Emergency Department Management </a:t>
            </a:r>
            <a:r>
              <a:rPr lang="en-US" sz="3200" b="1" i="1" dirty="0">
                <a:solidFill>
                  <a:srgbClr val="0070C0"/>
                </a:solidFill>
              </a:rPr>
              <a:t>of </a:t>
            </a:r>
            <a:r>
              <a:rPr lang="en-US" sz="3200" b="1" i="1" dirty="0" smtClean="0">
                <a:solidFill>
                  <a:srgbClr val="0070C0"/>
                </a:solidFill>
              </a:rPr>
              <a:t>Children </a:t>
            </a:r>
            <a:r>
              <a:rPr lang="en-US" sz="3200" b="1" i="1" dirty="0">
                <a:solidFill>
                  <a:srgbClr val="0070C0"/>
                </a:solidFill>
              </a:rPr>
              <a:t>with </a:t>
            </a:r>
            <a:r>
              <a:rPr lang="en-US" sz="3200" b="1" i="1" dirty="0" smtClean="0">
                <a:solidFill>
                  <a:srgbClr val="0070C0"/>
                </a:solidFill>
              </a:rPr>
              <a:t>Anaphylaxis</a:t>
            </a:r>
            <a:endParaRPr lang="en-US" sz="32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26209550"/>
              </p:ext>
            </p:extLst>
          </p:nvPr>
        </p:nvGraphicFramePr>
        <p:xfrm>
          <a:off x="1495870" y="2283971"/>
          <a:ext cx="9076826" cy="3906520"/>
        </p:xfrm>
        <a:graphic>
          <a:graphicData uri="http://schemas.openxmlformats.org/drawingml/2006/table">
            <a:tbl>
              <a:tblPr firstRow="1" bandRow="1">
                <a:tableStyleId>{5C22544A-7EE6-4342-B048-85BDC9FD1C3A}</a:tableStyleId>
              </a:tblPr>
              <a:tblGrid>
                <a:gridCol w="2456744">
                  <a:extLst>
                    <a:ext uri="{9D8B030D-6E8A-4147-A177-3AD203B41FA5}">
                      <a16:colId xmlns:a16="http://schemas.microsoft.com/office/drawing/2014/main" val="601924521"/>
                    </a:ext>
                  </a:extLst>
                </a:gridCol>
                <a:gridCol w="6620082">
                  <a:extLst>
                    <a:ext uri="{9D8B030D-6E8A-4147-A177-3AD203B41FA5}">
                      <a16:colId xmlns:a16="http://schemas.microsoft.com/office/drawing/2014/main" val="1772112701"/>
                    </a:ext>
                  </a:extLst>
                </a:gridCol>
              </a:tblGrid>
              <a:tr h="370840">
                <a:tc>
                  <a:txBody>
                    <a:bodyPr/>
                    <a:lstStyle/>
                    <a:p>
                      <a:r>
                        <a:rPr lang="en-US" dirty="0" smtClean="0"/>
                        <a:t>Principle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Determine the prevalence of, and risk factors for severe, persistent, and biphasic anaphylaxis.</a:t>
                      </a:r>
                    </a:p>
                    <a:p>
                      <a:pPr marL="342900" indent="-342900">
                        <a:buAutoNum type="arabicPeriod"/>
                      </a:pPr>
                      <a:r>
                        <a:rPr lang="en-US" sz="1600" b="0" i="0" kern="1200" dirty="0" smtClean="0">
                          <a:solidFill>
                            <a:schemeClr val="dk1"/>
                          </a:solidFill>
                          <a:effectLst/>
                          <a:latin typeface="+mn-lt"/>
                          <a:ea typeface="+mn-ea"/>
                          <a:cs typeface="+mn-cs"/>
                        </a:rPr>
                        <a:t>Derive and validate prediction models for ED discharge.</a:t>
                      </a:r>
                    </a:p>
                    <a:p>
                      <a:pPr marL="342900" indent="-342900">
                        <a:buAutoNum type="arabicPeriod"/>
                      </a:pPr>
                      <a:r>
                        <a:rPr lang="en-US" sz="1600" b="0" i="0" kern="1200" dirty="0" smtClean="0">
                          <a:solidFill>
                            <a:schemeClr val="dk1"/>
                          </a:solidFill>
                          <a:effectLst/>
                          <a:latin typeface="+mn-lt"/>
                          <a:ea typeface="+mn-ea"/>
                          <a:cs typeface="+mn-cs"/>
                        </a:rPr>
                        <a:t>Determine data driven lengths of ED and inpatient observation prior to discharge to home based on initial reaction severity.</a:t>
                      </a:r>
                      <a:endParaRPr lang="en-US" sz="1600" dirty="0"/>
                    </a:p>
                  </a:txBody>
                  <a:tcPr/>
                </a:tc>
                <a:extLst>
                  <a:ext uri="{0D108BD9-81ED-4DB2-BD59-A6C34878D82A}">
                    <a16:rowId xmlns:a16="http://schemas.microsoft.com/office/drawing/2014/main" val="1097377734"/>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331292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a:solidFill>
                  <a:srgbClr val="0070C0"/>
                </a:solidFill>
              </a:rPr>
              <a:t>Retrospective Descriptive Analysis of Pediatric Migraine Treatment in the Emergency Department</a:t>
            </a:r>
          </a:p>
        </p:txBody>
      </p:sp>
      <p:graphicFrame>
        <p:nvGraphicFramePr>
          <p:cNvPr id="5" name="Table 4"/>
          <p:cNvGraphicFramePr>
            <a:graphicFrameLocks noGrp="1"/>
          </p:cNvGraphicFramePr>
          <p:nvPr>
            <p:extLst>
              <p:ext uri="{D42A27DB-BD31-4B8C-83A1-F6EECF244321}">
                <p14:modId xmlns:p14="http://schemas.microsoft.com/office/powerpoint/2010/main" val="1359835507"/>
              </p:ext>
            </p:extLst>
          </p:nvPr>
        </p:nvGraphicFramePr>
        <p:xfrm>
          <a:off x="1691934" y="2797848"/>
          <a:ext cx="8128000" cy="259588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Principle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73443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err="1">
                <a:solidFill>
                  <a:srgbClr val="0070C0"/>
                </a:solidFill>
              </a:rPr>
              <a:t>Procalcitonin</a:t>
            </a:r>
            <a:r>
              <a:rPr lang="en-US" sz="3200" b="1" i="1" dirty="0">
                <a:solidFill>
                  <a:srgbClr val="0070C0"/>
                </a:solidFill>
              </a:rPr>
              <a:t> in Necrotizing </a:t>
            </a:r>
            <a:r>
              <a:rPr lang="en-US" sz="3200" b="1" i="1" dirty="0" err="1">
                <a:solidFill>
                  <a:srgbClr val="0070C0"/>
                </a:solidFill>
              </a:rPr>
              <a:t>Enterocolitis</a:t>
            </a:r>
            <a:r>
              <a:rPr lang="en-US" sz="3200" b="1" i="1" dirty="0">
                <a:solidFill>
                  <a:srgbClr val="0070C0"/>
                </a:solidFill>
              </a:rPr>
              <a:t>: the search for a biomarker</a:t>
            </a:r>
          </a:p>
        </p:txBody>
      </p:sp>
      <p:graphicFrame>
        <p:nvGraphicFramePr>
          <p:cNvPr id="5" name="Table 4"/>
          <p:cNvGraphicFramePr>
            <a:graphicFrameLocks noGrp="1"/>
          </p:cNvGraphicFramePr>
          <p:nvPr>
            <p:extLst>
              <p:ext uri="{D42A27DB-BD31-4B8C-83A1-F6EECF244321}">
                <p14:modId xmlns:p14="http://schemas.microsoft.com/office/powerpoint/2010/main" val="3657580513"/>
              </p:ext>
            </p:extLst>
          </p:nvPr>
        </p:nvGraphicFramePr>
        <p:xfrm>
          <a:off x="1601250" y="1921233"/>
          <a:ext cx="8128000" cy="390652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Principle Investigator</a:t>
                      </a:r>
                    </a:p>
                  </a:txBody>
                  <a:tcPr/>
                </a:tc>
                <a:tc>
                  <a:txBody>
                    <a:bodyPr/>
                    <a:lstStyle/>
                    <a:p>
                      <a:r>
                        <a:rPr lang="en-US" dirty="0" smtClean="0"/>
                        <a:t>C.</a:t>
                      </a:r>
                      <a:r>
                        <a:rPr lang="en-US" baseline="0" dirty="0" smtClean="0"/>
                        <a:t> Hunter</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Surgery</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10/15/2020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Identify if an elevated </a:t>
                      </a:r>
                      <a:r>
                        <a:rPr lang="en-US" sz="1600" b="0" i="0" kern="1200" dirty="0" err="1" smtClean="0">
                          <a:solidFill>
                            <a:schemeClr val="dk1"/>
                          </a:solidFill>
                          <a:effectLst/>
                          <a:latin typeface="+mn-lt"/>
                          <a:ea typeface="+mn-ea"/>
                          <a:cs typeface="+mn-cs"/>
                        </a:rPr>
                        <a:t>procalcitonin</a:t>
                      </a:r>
                      <a:r>
                        <a:rPr lang="en-US" sz="1600" b="0" i="0" kern="1200" dirty="0" smtClean="0">
                          <a:solidFill>
                            <a:schemeClr val="dk1"/>
                          </a:solidFill>
                          <a:effectLst/>
                          <a:latin typeface="+mn-lt"/>
                          <a:ea typeface="+mn-ea"/>
                          <a:cs typeface="+mn-cs"/>
                        </a:rPr>
                        <a:t> is predictive of an increased risk of surgical necrotizing </a:t>
                      </a:r>
                      <a:r>
                        <a:rPr lang="en-US" sz="1600" b="0" i="0" kern="1200" dirty="0" err="1" smtClean="0">
                          <a:solidFill>
                            <a:schemeClr val="dk1"/>
                          </a:solidFill>
                          <a:effectLst/>
                          <a:latin typeface="+mn-lt"/>
                          <a:ea typeface="+mn-ea"/>
                          <a:cs typeface="+mn-cs"/>
                        </a:rPr>
                        <a:t>enterocolitis</a:t>
                      </a:r>
                      <a:r>
                        <a:rPr lang="en-US" sz="1600" b="0" i="0" kern="1200" dirty="0" smtClean="0">
                          <a:solidFill>
                            <a:schemeClr val="dk1"/>
                          </a:solidFill>
                          <a:effectLst/>
                          <a:latin typeface="+mn-lt"/>
                          <a:ea typeface="+mn-ea"/>
                          <a:cs typeface="+mn-cs"/>
                        </a:rPr>
                        <a:t>.</a:t>
                      </a:r>
                    </a:p>
                    <a:p>
                      <a:pPr marL="342900" indent="-342900">
                        <a:buAutoNum type="arabicPeriod"/>
                      </a:pPr>
                      <a:r>
                        <a:rPr lang="en-US" sz="1600" b="0" i="0" kern="1200" dirty="0" smtClean="0">
                          <a:solidFill>
                            <a:schemeClr val="dk1"/>
                          </a:solidFill>
                          <a:effectLst/>
                          <a:latin typeface="+mn-lt"/>
                          <a:ea typeface="+mn-ea"/>
                          <a:cs typeface="+mn-cs"/>
                        </a:rPr>
                        <a:t>Determine if an elevated </a:t>
                      </a:r>
                      <a:r>
                        <a:rPr lang="en-US" sz="1600" b="0" i="0" kern="1200" dirty="0" err="1" smtClean="0">
                          <a:solidFill>
                            <a:schemeClr val="dk1"/>
                          </a:solidFill>
                          <a:effectLst/>
                          <a:latin typeface="+mn-lt"/>
                          <a:ea typeface="+mn-ea"/>
                          <a:cs typeface="+mn-cs"/>
                        </a:rPr>
                        <a:t>procalcitonin</a:t>
                      </a:r>
                      <a:r>
                        <a:rPr lang="en-US" sz="1600" b="0" i="0" kern="1200" dirty="0" smtClean="0">
                          <a:solidFill>
                            <a:schemeClr val="dk1"/>
                          </a:solidFill>
                          <a:effectLst/>
                          <a:latin typeface="+mn-lt"/>
                          <a:ea typeface="+mn-ea"/>
                          <a:cs typeface="+mn-cs"/>
                        </a:rPr>
                        <a:t> is predictive of complications from necrotizing </a:t>
                      </a:r>
                      <a:r>
                        <a:rPr lang="en-US" sz="1600" b="0" i="0" kern="1200" dirty="0" err="1" smtClean="0">
                          <a:solidFill>
                            <a:schemeClr val="dk1"/>
                          </a:solidFill>
                          <a:effectLst/>
                          <a:latin typeface="+mn-lt"/>
                          <a:ea typeface="+mn-ea"/>
                          <a:cs typeface="+mn-cs"/>
                        </a:rPr>
                        <a:t>enterocolitis</a:t>
                      </a:r>
                      <a:r>
                        <a:rPr lang="en-US" sz="1600" b="0" i="0" kern="1200" dirty="0" smtClean="0">
                          <a:solidFill>
                            <a:schemeClr val="dk1"/>
                          </a:solidFill>
                          <a:effectLst/>
                          <a:latin typeface="+mn-lt"/>
                          <a:ea typeface="+mn-ea"/>
                          <a:cs typeface="+mn-cs"/>
                        </a:rPr>
                        <a:t> such as strictures and short gut syndrome.</a:t>
                      </a:r>
                      <a:endParaRPr lang="en-US" sz="1600" dirty="0"/>
                    </a:p>
                  </a:txBody>
                  <a:tcPr/>
                </a:tc>
                <a:extLst>
                  <a:ext uri="{0D108BD9-81ED-4DB2-BD59-A6C34878D82A}">
                    <a16:rowId xmlns:a16="http://schemas.microsoft.com/office/drawing/2014/main" val="502384781"/>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318137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err="1">
                <a:solidFill>
                  <a:srgbClr val="0070C0"/>
                </a:solidFill>
              </a:rPr>
              <a:t>Procalcitonin</a:t>
            </a:r>
            <a:r>
              <a:rPr lang="en-US" sz="3200" b="1" i="1" dirty="0">
                <a:solidFill>
                  <a:srgbClr val="0070C0"/>
                </a:solidFill>
              </a:rPr>
              <a:t> in Necrotizing </a:t>
            </a:r>
            <a:r>
              <a:rPr lang="en-US" sz="3200" b="1" i="1" dirty="0" err="1">
                <a:solidFill>
                  <a:srgbClr val="0070C0"/>
                </a:solidFill>
              </a:rPr>
              <a:t>Enterocolitis</a:t>
            </a:r>
            <a:r>
              <a:rPr lang="en-US" sz="3200" b="1" i="1" dirty="0">
                <a:solidFill>
                  <a:srgbClr val="0070C0"/>
                </a:solidFill>
              </a:rPr>
              <a:t>: the search for a biomarker</a:t>
            </a:r>
          </a:p>
        </p:txBody>
      </p:sp>
      <p:graphicFrame>
        <p:nvGraphicFramePr>
          <p:cNvPr id="5" name="Table 4"/>
          <p:cNvGraphicFramePr>
            <a:graphicFrameLocks noGrp="1"/>
          </p:cNvGraphicFramePr>
          <p:nvPr>
            <p:extLst>
              <p:ext uri="{D42A27DB-BD31-4B8C-83A1-F6EECF244321}">
                <p14:modId xmlns:p14="http://schemas.microsoft.com/office/powerpoint/2010/main" val="2998533122"/>
              </p:ext>
            </p:extLst>
          </p:nvPr>
        </p:nvGraphicFramePr>
        <p:xfrm>
          <a:off x="1707048" y="1913676"/>
          <a:ext cx="8128000" cy="296672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Principle Investigator</a:t>
                      </a:r>
                    </a:p>
                  </a:txBody>
                  <a:tcPr/>
                </a:tc>
                <a:tc>
                  <a:txBody>
                    <a:bodyPr/>
                    <a:lstStyle/>
                    <a:p>
                      <a:r>
                        <a:rPr lang="en-US" dirty="0" smtClean="0"/>
                        <a:t>C.</a:t>
                      </a:r>
                      <a:r>
                        <a:rPr lang="en-US" baseline="0" dirty="0" smtClean="0"/>
                        <a:t> Hunter</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Surgery</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10/15/2020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endParaRPr lang="en-US" dirty="0"/>
                    </a:p>
                  </a:txBody>
                  <a:tcPr/>
                </a:tc>
                <a:extLst>
                  <a:ext uri="{0D108BD9-81ED-4DB2-BD59-A6C34878D82A}">
                    <a16:rowId xmlns:a16="http://schemas.microsoft.com/office/drawing/2014/main" val="1242140295"/>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58756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lnSpcReduction="10000"/>
          </a:bodyPr>
          <a:lstStyle/>
          <a:p>
            <a:r>
              <a:rPr lang="en-US" dirty="0" smtClean="0"/>
              <a:t>Reviewed the last two years of CRDW requests and built a superset covering:</a:t>
            </a:r>
          </a:p>
          <a:p>
            <a:pPr lvl="1"/>
            <a:r>
              <a:rPr lang="en-US" dirty="0" smtClean="0"/>
              <a:t>Variables</a:t>
            </a:r>
          </a:p>
          <a:p>
            <a:pPr lvl="1"/>
            <a:r>
              <a:rPr lang="en-US" dirty="0" smtClean="0"/>
              <a:t>Transition</a:t>
            </a:r>
            <a:r>
              <a:rPr lang="en-US" dirty="0"/>
              <a:t> </a:t>
            </a:r>
            <a:r>
              <a:rPr lang="en-US" dirty="0" smtClean="0"/>
              <a:t>&amp; Events within an Admission</a:t>
            </a:r>
          </a:p>
          <a:p>
            <a:r>
              <a:rPr lang="en-US" dirty="0" smtClean="0"/>
              <a:t>Pipeline</a:t>
            </a:r>
          </a:p>
          <a:p>
            <a:pPr lvl="1"/>
            <a:r>
              <a:rPr lang="en-US" dirty="0" smtClean="0"/>
              <a:t>Text files are saved to OUM’s ftp server around 1am.</a:t>
            </a:r>
          </a:p>
          <a:p>
            <a:pPr lvl="1"/>
            <a:r>
              <a:rPr lang="en-US" dirty="0" smtClean="0"/>
              <a:t>CRDW downloads</a:t>
            </a:r>
            <a:r>
              <a:rPr lang="en-US" dirty="0"/>
              <a:t>, grooms, &amp; </a:t>
            </a:r>
            <a:r>
              <a:rPr lang="en-US" dirty="0" smtClean="0"/>
              <a:t>ingests them into the warehouse.</a:t>
            </a:r>
          </a:p>
          <a:p>
            <a:r>
              <a:rPr lang="en-US" dirty="0" smtClean="0"/>
              <a:t>Foundational tables </a:t>
            </a:r>
            <a:r>
              <a:rPr lang="en-US" dirty="0" smtClean="0"/>
              <a:t>available: patient</a:t>
            </a:r>
            <a:r>
              <a:rPr lang="en-US" dirty="0"/>
              <a:t>, admission, </a:t>
            </a:r>
            <a:r>
              <a:rPr lang="en-US" dirty="0" smtClean="0"/>
              <a:t>admission event, diagnosis</a:t>
            </a:r>
            <a:r>
              <a:rPr lang="en-US" dirty="0" smtClean="0"/>
              <a:t>, </a:t>
            </a:r>
            <a:r>
              <a:rPr lang="en-US" dirty="0" smtClean="0"/>
              <a:t>lab, operation, procedure, blood product, </a:t>
            </a:r>
            <a:r>
              <a:rPr lang="en-US" dirty="0" err="1" smtClean="0"/>
              <a:t>obs</a:t>
            </a:r>
            <a:r>
              <a:rPr lang="en-US" dirty="0" smtClean="0"/>
              <a:t>, </a:t>
            </a:r>
            <a:r>
              <a:rPr lang="en-US" dirty="0"/>
              <a:t>&amp; </a:t>
            </a:r>
            <a:r>
              <a:rPr lang="en-US" dirty="0" smtClean="0"/>
              <a:t>medication (from pharmacy).</a:t>
            </a:r>
            <a:endParaRPr lang="en-US" dirty="0" smtClean="0"/>
          </a:p>
          <a:p>
            <a:r>
              <a:rPr lang="en-US" dirty="0" smtClean="0"/>
              <a:t>Foundational table to develop: orders, images, room history, &amp; medication (from ‘</a:t>
            </a:r>
            <a:r>
              <a:rPr lang="en-US" dirty="0" err="1" smtClean="0"/>
              <a:t>rxm</a:t>
            </a:r>
            <a:r>
              <a:rPr lang="en-US" dirty="0" smtClean="0"/>
              <a:t>’)</a:t>
            </a:r>
            <a:endParaRPr lang="en-US" dirty="0" smtClean="0"/>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pic>
        <p:nvPicPr>
          <p:cNvPr id="2" name="Picture 1"/>
          <p:cNvPicPr>
            <a:picLocks noChangeAspect="1"/>
          </p:cNvPicPr>
          <p:nvPr/>
        </p:nvPicPr>
        <p:blipFill>
          <a:blip r:embed="rId2"/>
          <a:stretch>
            <a:fillRect/>
          </a:stretch>
        </p:blipFill>
        <p:spPr>
          <a:xfrm>
            <a:off x="8816686" y="401388"/>
            <a:ext cx="2705100" cy="619125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nvPr>
        </p:nvGraphicFramePr>
        <p:xfrm>
          <a:off x="245376" y="485470"/>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668421" y="4907789"/>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smtClean="0">
                <a:solidFill>
                  <a:schemeClr val="tx1"/>
                </a:solidFill>
              </a:rPr>
              <a:t>Investigators asked to add CRDW to IRB application</a:t>
            </a:r>
          </a:p>
          <a:p>
            <a:pPr marL="285750">
              <a:buFont typeface="Arial" panose="020B0604020202020204" pitchFamily="34" charset="0"/>
              <a:buChar char="•"/>
            </a:pPr>
            <a:r>
              <a:rPr lang="en-US" sz="1050" dirty="0" smtClean="0">
                <a:solidFill>
                  <a:schemeClr val="tx1"/>
                </a:solidFill>
              </a:rPr>
              <a:t>CRDW team evaluates protocol to ensure that data requested are covered in the protocol</a:t>
            </a:r>
          </a:p>
          <a:p>
            <a:pPr marL="742950" lvl="1">
              <a:buFont typeface="Arial" panose="020B0604020202020204" pitchFamily="34" charset="0"/>
              <a:buChar char="•"/>
            </a:pPr>
            <a:r>
              <a:rPr lang="en-US" sz="1050" dirty="0" smtClean="0">
                <a:solidFill>
                  <a:schemeClr val="tx1"/>
                </a:solidFill>
              </a:rPr>
              <a:t>Some require modifications prior to CRDW involvement</a:t>
            </a:r>
          </a:p>
          <a:p>
            <a:pPr marL="285750">
              <a:buFont typeface="Arial" panose="020B0604020202020204" pitchFamily="34" charset="0"/>
              <a:buChar char="•"/>
            </a:pPr>
            <a:r>
              <a:rPr lang="en-US" sz="1050" dirty="0" smtClean="0">
                <a:solidFill>
                  <a:schemeClr val="tx1"/>
                </a:solidFill>
              </a:rPr>
              <a:t>Can occasionally cause delays</a:t>
            </a:r>
          </a:p>
          <a:p>
            <a:pPr marL="742950" lvl="1">
              <a:buFont typeface="Arial" panose="020B0604020202020204" pitchFamily="34" charset="0"/>
              <a:buChar char="•"/>
            </a:pPr>
            <a:r>
              <a:rPr lang="en-US" sz="1050" dirty="0" smtClean="0">
                <a:solidFill>
                  <a:schemeClr val="tx1"/>
                </a:solidFill>
              </a:rPr>
              <a:t>Ideally, IRB would implement a procedure to allow for CDRW upon initial approval without adding staff to KSP (e.g., a check-box on the application indicating use of CDRW to obtain data)</a:t>
            </a:r>
          </a:p>
        </p:txBody>
      </p:sp>
      <p:sp>
        <p:nvSpPr>
          <p:cNvPr id="10" name="Oval 9"/>
          <p:cNvSpPr/>
          <p:nvPr/>
        </p:nvSpPr>
        <p:spPr>
          <a:xfrm>
            <a:off x="2286796" y="4138348"/>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672201" y="4559192"/>
            <a:ext cx="494483" cy="20271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smtClean="0"/>
              <a:t>CRDW </a:t>
            </a:r>
            <a:r>
              <a:rPr lang="en-US" sz="4400" dirty="0" smtClean="0"/>
              <a:t>Typical Workflow</a:t>
            </a:r>
            <a:endParaRPr lang="en-US" sz="4400" dirty="0"/>
          </a:p>
        </p:txBody>
      </p:sp>
      <p:sp>
        <p:nvSpPr>
          <p:cNvPr id="47" name="Oval 46"/>
          <p:cNvSpPr/>
          <p:nvPr/>
        </p:nvSpPr>
        <p:spPr>
          <a:xfrm rot="21423496">
            <a:off x="8219233" y="1961976"/>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5400000">
            <a:off x="7650214" y="3347712"/>
            <a:ext cx="2188110" cy="93204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6970365" y="4907789"/>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smtClean="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73897" y="1264233"/>
            <a:ext cx="9283304" cy="619996"/>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784790" y="3722369"/>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the Maternal, Infant, and Early Childhood Home Visiting programs evaluation, as well as </a:t>
            </a:r>
            <a:r>
              <a:rPr lang="en-US" sz="2100" dirty="0" smtClean="0">
                <a:solidFill>
                  <a:schemeClr val="bg1">
                    <a:lumMod val="50000"/>
                  </a:schemeClr>
                </a:solidFill>
              </a:rPr>
              <a:t>working </a:t>
            </a:r>
            <a:r>
              <a:rPr lang="en-US" sz="2100" dirty="0">
                <a:solidFill>
                  <a:schemeClr val="bg1">
                    <a:lumMod val="50000"/>
                  </a:schemeClr>
                </a:solidFill>
              </a:rPr>
              <a:t>with biostatisticians to create and streamline a common set of procedures and functions in R for performing multiple imputation, elastic net variable selection, analysis, and visualization on these data. </a:t>
            </a:r>
            <a:r>
              <a:rPr lang="en-US" sz="2100" dirty="0" smtClean="0">
                <a:solidFill>
                  <a:schemeClr val="bg1">
                    <a:lumMod val="50000"/>
                  </a:schemeClr>
                </a:solidFill>
              </a:rPr>
              <a:t>Geneva anticipates graduating </a:t>
            </a:r>
            <a:r>
              <a:rPr lang="en-US" sz="2100" dirty="0">
                <a:solidFill>
                  <a:schemeClr val="bg1">
                    <a:lumMod val="50000"/>
                  </a:schemeClr>
                </a:solidFill>
              </a:rPr>
              <a:t>OSU in May with a MS in Business Analytics and an emphasis in Data 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55708073"/>
              </p:ext>
            </p:extLst>
          </p:nvPr>
        </p:nvGraphicFramePr>
        <p:xfrm>
          <a:off x="5853043" y="29114"/>
          <a:ext cx="6092689" cy="6766560"/>
        </p:xfrm>
        <a:graphic>
          <a:graphicData uri="http://schemas.openxmlformats.org/drawingml/2006/table">
            <a:tbl>
              <a:tblPr firstRow="1" bandRow="1">
                <a:tableStyleId>{0660B408-B3CF-4A94-85FC-2B1E0A45F4A2}</a:tableStyleId>
              </a:tblPr>
              <a:tblGrid>
                <a:gridCol w="3570567">
                  <a:extLst>
                    <a:ext uri="{9D8B030D-6E8A-4147-A177-3AD203B41FA5}">
                      <a16:colId xmlns:a16="http://schemas.microsoft.com/office/drawing/2014/main" val="20000"/>
                    </a:ext>
                  </a:extLst>
                </a:gridCol>
                <a:gridCol w="2522122">
                  <a:extLst>
                    <a:ext uri="{9D8B030D-6E8A-4147-A177-3AD203B41FA5}">
                      <a16:colId xmlns:a16="http://schemas.microsoft.com/office/drawing/2014/main" val="20001"/>
                    </a:ext>
                  </a:extLst>
                </a:gridCol>
              </a:tblGrid>
              <a:tr h="351886">
                <a:tc>
                  <a:txBody>
                    <a:bodyPr/>
                    <a:lstStyle/>
                    <a:p>
                      <a:r>
                        <a:rPr lang="en-US" sz="2000" dirty="0" smtClean="0"/>
                        <a:t>Department</a:t>
                      </a:r>
                      <a:endParaRPr lang="en-US" sz="2000" dirty="0"/>
                    </a:p>
                  </a:txBody>
                  <a:tcPr/>
                </a:tc>
                <a:tc>
                  <a:txBody>
                    <a:bodyPr/>
                    <a:lstStyle/>
                    <a:p>
                      <a:pPr algn="r"/>
                      <a:r>
                        <a:rPr lang="en-US" sz="2000" dirty="0" smtClean="0"/>
                        <a:t>Percentage of Total</a:t>
                      </a:r>
                      <a:endParaRPr lang="en-US" sz="2000" dirty="0"/>
                    </a:p>
                  </a:txBody>
                  <a:tcPr/>
                </a:tc>
                <a:extLst>
                  <a:ext uri="{0D108BD9-81ED-4DB2-BD59-A6C34878D82A}">
                    <a16:rowId xmlns:a16="http://schemas.microsoft.com/office/drawing/2014/main" val="10000"/>
                  </a:ext>
                </a:extLst>
              </a:tr>
              <a:tr h="516951">
                <a:tc>
                  <a:txBody>
                    <a:bodyPr/>
                    <a:lstStyle/>
                    <a:p>
                      <a:r>
                        <a:rPr lang="en-US" sz="3200" dirty="0" smtClean="0"/>
                        <a:t>Pediatrics</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1"/>
                  </a:ext>
                </a:extLst>
              </a:tr>
              <a:tr h="516951">
                <a:tc>
                  <a:txBody>
                    <a:bodyPr/>
                    <a:lstStyle/>
                    <a:p>
                      <a:r>
                        <a:rPr lang="en-US" sz="3200" dirty="0" smtClean="0"/>
                        <a:t>Orthopedics</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2"/>
                  </a:ext>
                </a:extLst>
              </a:tr>
              <a:tr h="516951">
                <a:tc>
                  <a:txBody>
                    <a:bodyPr/>
                    <a:lstStyle/>
                    <a:p>
                      <a:r>
                        <a:rPr lang="en-US" sz="3200" dirty="0" smtClean="0"/>
                        <a:t>Cancer</a:t>
                      </a:r>
                      <a:r>
                        <a:rPr lang="en-US" sz="3200" baseline="0" dirty="0" smtClean="0"/>
                        <a:t> Center</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3"/>
                  </a:ext>
                </a:extLst>
              </a:tr>
              <a:tr h="516951">
                <a:tc>
                  <a:txBody>
                    <a:bodyPr/>
                    <a:lstStyle/>
                    <a:p>
                      <a:r>
                        <a:rPr lang="en-US" sz="3200" dirty="0" smtClean="0"/>
                        <a:t>Women’s Health</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4"/>
                  </a:ext>
                </a:extLst>
              </a:tr>
              <a:tr h="516951">
                <a:tc>
                  <a:txBody>
                    <a:bodyPr/>
                    <a:lstStyle/>
                    <a:p>
                      <a:r>
                        <a:rPr lang="en-US" sz="3200" dirty="0" smtClean="0"/>
                        <a:t>Pharmacy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5"/>
                  </a:ext>
                </a:extLst>
              </a:tr>
              <a:tr h="516951">
                <a:tc>
                  <a:txBody>
                    <a:bodyPr/>
                    <a:lstStyle/>
                    <a:p>
                      <a:r>
                        <a:rPr lang="en-US" sz="3200" dirty="0" smtClean="0"/>
                        <a:t>Dermatology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6"/>
                  </a:ext>
                </a:extLst>
              </a:tr>
              <a:tr h="516951">
                <a:tc>
                  <a:txBody>
                    <a:bodyPr/>
                    <a:lstStyle/>
                    <a:p>
                      <a:r>
                        <a:rPr lang="en-US" sz="3200" dirty="0" smtClean="0"/>
                        <a:t>Infectious</a:t>
                      </a:r>
                      <a:r>
                        <a:rPr lang="en-US" sz="3200" baseline="0" dirty="0" smtClean="0"/>
                        <a:t> Disease</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7"/>
                  </a:ext>
                </a:extLst>
              </a:tr>
              <a:tr h="516951">
                <a:tc>
                  <a:txBody>
                    <a:bodyPr/>
                    <a:lstStyle/>
                    <a:p>
                      <a:r>
                        <a:rPr lang="en-US" sz="3200" dirty="0" smtClean="0"/>
                        <a:t>Cardiovascular</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8"/>
                  </a:ext>
                </a:extLst>
              </a:tr>
              <a:tr h="516951">
                <a:tc>
                  <a:txBody>
                    <a:bodyPr/>
                    <a:lstStyle/>
                    <a:p>
                      <a:r>
                        <a:rPr lang="en-US" sz="3200" dirty="0" smtClean="0"/>
                        <a:t>Endocrinology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9"/>
                  </a:ext>
                </a:extLst>
              </a:tr>
              <a:tr h="516951">
                <a:tc>
                  <a:txBody>
                    <a:bodyPr/>
                    <a:lstStyle/>
                    <a:p>
                      <a:r>
                        <a:rPr lang="en-US" sz="3200" dirty="0" smtClean="0"/>
                        <a:t>Otolaryngology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10"/>
                  </a:ext>
                </a:extLst>
              </a:tr>
              <a:tr h="516951">
                <a:tc>
                  <a:txBody>
                    <a:bodyPr/>
                    <a:lstStyle/>
                    <a:p>
                      <a:r>
                        <a:rPr lang="en-US" sz="3200" dirty="0" smtClean="0"/>
                        <a:t>Other</a:t>
                      </a:r>
                      <a:endParaRPr lang="en-US" sz="3200" dirty="0"/>
                    </a:p>
                  </a:txBody>
                  <a:tcPr/>
                </a:tc>
                <a:tc>
                  <a:txBody>
                    <a:bodyPr/>
                    <a:lstStyle/>
                    <a:p>
                      <a:pPr algn="r"/>
                      <a:endParaRPr lang="en-US" sz="3200" dirty="0"/>
                    </a:p>
                  </a:txBody>
                  <a:tcPr/>
                </a:tc>
                <a:extLst>
                  <a:ext uri="{0D108BD9-81ED-4DB2-BD59-A6C34878D82A}">
                    <a16:rowId xmlns:a16="http://schemas.microsoft.com/office/drawing/2014/main" val="10011"/>
                  </a:ext>
                </a:extLst>
              </a:tr>
            </a:tbl>
          </a:graphicData>
        </a:graphic>
      </p:graphicFrame>
      <p:sp>
        <p:nvSpPr>
          <p:cNvPr id="8" name="Title 3"/>
          <p:cNvSpPr>
            <a:spLocks noGrp="1"/>
          </p:cNvSpPr>
          <p:nvPr>
            <p:ph type="title"/>
          </p:nvPr>
        </p:nvSpPr>
        <p:spPr>
          <a:xfrm>
            <a:off x="491095" y="188924"/>
            <a:ext cx="4919735" cy="6514155"/>
          </a:xfrm>
        </p:spPr>
        <p:txBody>
          <a:bodyPr>
            <a:normAutofit/>
          </a:bodyPr>
          <a:lstStyle/>
          <a:p>
            <a:r>
              <a:rPr lang="en-US" sz="3600" b="1" i="1" dirty="0">
                <a:solidFill>
                  <a:srgbClr val="0070C0"/>
                </a:solidFill>
              </a:rPr>
              <a:t>Since 2017,  the </a:t>
            </a:r>
            <a:r>
              <a:rPr lang="en-US" sz="3600" b="1" i="1" dirty="0" smtClean="0">
                <a:solidFill>
                  <a:srgbClr val="0070C0"/>
                </a:solidFill>
              </a:rPr>
              <a:t>CRDW </a:t>
            </a:r>
            <a:r>
              <a:rPr lang="en-US" sz="3600" b="1" i="1" dirty="0">
                <a:solidFill>
                  <a:srgbClr val="0070C0"/>
                </a:solidFill>
              </a:rPr>
              <a:t>has facilitated more than </a:t>
            </a:r>
            <a:r>
              <a:rPr lang="en-US" sz="3600" b="1" i="1" dirty="0" smtClean="0">
                <a:solidFill>
                  <a:srgbClr val="0070C0"/>
                </a:solidFill>
              </a:rPr>
              <a:t>120 studies</a:t>
            </a:r>
            <a:r>
              <a:rPr lang="en-US" sz="4000" dirty="0" smtClean="0">
                <a:solidFill>
                  <a:srgbClr val="0070C0"/>
                </a:solidFill>
              </a:rPr>
              <a:t>. </a:t>
            </a:r>
            <a:br>
              <a:rPr lang="en-US" sz="4000" dirty="0" smtClean="0">
                <a:solidFill>
                  <a:srgbClr val="0070C0"/>
                </a:solidFill>
              </a:rPr>
            </a:br>
            <a:r>
              <a:rPr lang="en-US" sz="4000" dirty="0">
                <a:solidFill>
                  <a:srgbClr val="0070C0"/>
                </a:solidFill>
              </a:rPr>
              <a:t/>
            </a:r>
            <a:br>
              <a:rPr lang="en-US" sz="4000" dirty="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3600" b="1" i="1" dirty="0" smtClean="0">
                <a:solidFill>
                  <a:srgbClr val="0070C0"/>
                </a:solidFill>
              </a:rPr>
              <a:t>There are 46 </a:t>
            </a:r>
            <a:r>
              <a:rPr lang="en-US" sz="3600" b="1" i="1" dirty="0">
                <a:solidFill>
                  <a:srgbClr val="0070C0"/>
                </a:solidFill>
              </a:rPr>
              <a:t>active projects.</a:t>
            </a:r>
          </a:p>
        </p:txBody>
      </p:sp>
      <p:graphicFrame>
        <p:nvGraphicFramePr>
          <p:cNvPr id="4" name="Chart 3"/>
          <p:cNvGraphicFramePr/>
          <p:nvPr>
            <p:extLst>
              <p:ext uri="{D42A27DB-BD31-4B8C-83A1-F6EECF244321}">
                <p14:modId xmlns:p14="http://schemas.microsoft.com/office/powerpoint/2010/main" val="2354714100"/>
              </p:ext>
            </p:extLst>
          </p:nvPr>
        </p:nvGraphicFramePr>
        <p:xfrm>
          <a:off x="1065541" y="2738406"/>
          <a:ext cx="3514016" cy="21104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val="1022886225"/>
                    </a:ext>
                  </a:extLst>
                </a:gridCol>
                <a:gridCol w="1181705">
                  <a:extLst>
                    <a:ext uri="{9D8B030D-6E8A-4147-A177-3AD203B41FA5}">
                      <a16:colId xmlns:a16="http://schemas.microsoft.com/office/drawing/2014/main" val="2020208361"/>
                    </a:ext>
                  </a:extLst>
                </a:gridCol>
                <a:gridCol w="1181705">
                  <a:extLst>
                    <a:ext uri="{9D8B030D-6E8A-4147-A177-3AD203B41FA5}">
                      <a16:colId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val="1356431335"/>
                    </a:ext>
                  </a:extLst>
                </a:gridCol>
                <a:gridCol w="912804">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val="1356431335"/>
                    </a:ext>
                  </a:extLst>
                </a:gridCol>
                <a:gridCol w="751115">
                  <a:extLst>
                    <a:ext uri="{9D8B030D-6E8A-4147-A177-3AD203B41FA5}">
                      <a16:colId xmlns:a16="http://schemas.microsoft.com/office/drawing/2014/main" val="4074852346"/>
                    </a:ext>
                  </a:extLst>
                </a:gridCol>
                <a:gridCol w="1053326">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332296" y="44745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332296" y="582123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11998</TotalTime>
  <Words>4002</Words>
  <Application>Microsoft Office PowerPoint</Application>
  <PresentationFormat>Widescreen</PresentationFormat>
  <Paragraphs>712</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CDW Faculty &amp; Staff</vt:lpstr>
      <vt:lpstr>PowerPoint Presentation</vt:lpstr>
      <vt:lpstr>HSC Data Sources</vt:lpstr>
      <vt:lpstr>Since 2017,  the CRDW has facilitated more than 120 studies.       There are 46 active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Predictors of Severe Sepsis in Patients with Intestinal Failure (POSSIPIF)</vt:lpstr>
      <vt:lpstr>Clinical Presentations, Laboratory Findings, Treatment, and Outcomes of Pediatric COVID-19 Patients</vt:lpstr>
      <vt:lpstr>PEMCRC Anaphylaxis Study Protocol: A Multicenter Cohort Study to Derive and Validate Clinical Decision Models for the Emergency Department Management of Children with Anaphylaxis</vt:lpstr>
      <vt:lpstr>Retrospective Descriptive Analysis of Pediatric Migraine Treatment in the Emergency Department</vt:lpstr>
      <vt:lpstr>Procalcitonin in Necrotizing Enterocolitis: the search for a biomarker</vt:lpstr>
      <vt:lpstr>Procalcitonin in Necrotizing Enterocolitis: the search for a biomarker</vt:lpstr>
      <vt:lpstr>PowerPoint Presentation</vt:lpstr>
      <vt:lpstr>PowerPoint Presentation</vt:lpstr>
      <vt:lpstr>Thank you</vt:lpstr>
      <vt:lpstr>Extra Slides</vt:lpstr>
      <vt:lpstr>PowerPoint Presentation</vt:lpstr>
      <vt:lpstr>IRB and Privacy Review Guidance</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  (HSC)</cp:lastModifiedBy>
  <cp:revision>282</cp:revision>
  <dcterms:created xsi:type="dcterms:W3CDTF">2019-06-04T17:44:43Z</dcterms:created>
  <dcterms:modified xsi:type="dcterms:W3CDTF">2021-02-04T22:06:43Z</dcterms:modified>
</cp:coreProperties>
</file>