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2" r:id="rId2"/>
    <p:sldId id="257" r:id="rId3"/>
    <p:sldId id="384" r:id="rId4"/>
    <p:sldId id="289" r:id="rId5"/>
    <p:sldId id="276" r:id="rId6"/>
    <p:sldId id="400" r:id="rId7"/>
    <p:sldId id="393" r:id="rId8"/>
    <p:sldId id="424" r:id="rId9"/>
    <p:sldId id="425" r:id="rId10"/>
    <p:sldId id="421" r:id="rId11"/>
    <p:sldId id="426" r:id="rId12"/>
    <p:sldId id="391" r:id="rId13"/>
    <p:sldId id="427" r:id="rId14"/>
    <p:sldId id="428" r:id="rId15"/>
    <p:sldId id="423" r:id="rId16"/>
    <p:sldId id="401" r:id="rId17"/>
    <p:sldId id="429" r:id="rId18"/>
    <p:sldId id="430" r:id="rId19"/>
    <p:sldId id="390" r:id="rId20"/>
    <p:sldId id="367" r:id="rId21"/>
    <p:sldId id="296" r:id="rId22"/>
    <p:sldId id="34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7456" autoAdjust="0"/>
  </p:normalViewPr>
  <p:slideViewPr>
    <p:cSldViewPr snapToGrid="0">
      <p:cViewPr varScale="1">
        <p:scale>
          <a:sx n="84" d="100"/>
          <a:sy n="84" d="100"/>
        </p:scale>
        <p:origin x="1434" y="84"/>
      </p:cViewPr>
      <p:guideLst/>
    </p:cSldViewPr>
  </p:slideViewPr>
  <p:notesTextViewPr>
    <p:cViewPr>
      <p:scale>
        <a:sx n="150" d="100"/>
        <a:sy n="150" d="100"/>
      </p:scale>
      <p:origin x="0" y="0"/>
    </p:cViewPr>
  </p:notesTextViewPr>
  <p:sorterViewPr>
    <p:cViewPr>
      <p:scale>
        <a:sx n="150" d="100"/>
        <a:sy n="150" d="100"/>
      </p:scale>
      <p:origin x="0" y="-2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17</a:t>
            </a:fld>
            <a:endParaRPr lang="en-US"/>
          </a:p>
        </p:txBody>
      </p:sp>
    </p:spTree>
    <p:extLst>
      <p:ext uri="{BB962C8B-B14F-4D97-AF65-F5344CB8AC3E}">
        <p14:creationId xmlns:p14="http://schemas.microsoft.com/office/powerpoint/2010/main" val="3372492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18</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11</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14</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16</a:t>
            </a:fld>
            <a:endParaRPr lang="en-US"/>
          </a:p>
        </p:txBody>
      </p:sp>
    </p:spTree>
    <p:extLst>
      <p:ext uri="{BB962C8B-B14F-4D97-AF65-F5344CB8AC3E}">
        <p14:creationId xmlns:p14="http://schemas.microsoft.com/office/powerpoint/2010/main" val="3988755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edcap.link/bbmcreques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trinetx.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ohdsi.org/atlas-a-unified-interface-for-the-ohdsi-tools/" TargetMode="External"/><Relationship Id="rId4" Type="http://schemas.openxmlformats.org/officeDocument/2006/relationships/hyperlink" Target="https://spark.apache.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a:solidFill>
                  <a:srgbClr val="0070C0"/>
                </a:solidFill>
              </a:rPr>
              <a:t>Leveraging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a:t>University of Oklahoma HSC</a:t>
            </a:r>
          </a:p>
          <a:p>
            <a:r>
              <a:rPr lang="en-US" sz="2200" dirty="0"/>
              <a:t>Biomedical &amp; Behavioral Methodology Core (BBMC)</a:t>
            </a:r>
          </a:p>
          <a:p>
            <a:r>
              <a:rPr lang="en-US" sz="2200" dirty="0"/>
              <a:t>April 2021</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1" y="131763"/>
            <a:ext cx="10515600" cy="871538"/>
          </a:xfrm>
        </p:spPr>
        <p:txBody>
          <a:bodyPr>
            <a:normAutofit/>
          </a:bodyPr>
          <a:lstStyle/>
          <a:p>
            <a:r>
              <a:rPr lang="en-US" sz="3200" b="1" i="1" dirty="0">
                <a:solidFill>
                  <a:srgbClr val="0070C0"/>
                </a:solidFill>
              </a:rPr>
              <a:t>CRDW Active Projects</a:t>
            </a:r>
          </a:p>
        </p:txBody>
      </p:sp>
      <p:sp>
        <p:nvSpPr>
          <p:cNvPr id="3" name="Content Placeholder 2"/>
          <p:cNvSpPr>
            <a:spLocks noGrp="1"/>
          </p:cNvSpPr>
          <p:nvPr>
            <p:ph idx="1"/>
          </p:nvPr>
        </p:nvSpPr>
        <p:spPr>
          <a:xfrm>
            <a:off x="247651" y="850901"/>
            <a:ext cx="11703048" cy="936625"/>
          </a:xfrm>
        </p:spPr>
        <p:txBody>
          <a:bodyPr/>
          <a:lstStyle/>
          <a:p>
            <a:pPr marL="0" indent="0">
              <a:buNone/>
            </a:pPr>
            <a:r>
              <a:rPr lang="en-US" dirty="0"/>
              <a:t>At this committee’s request, we surveyed 42 PIs or study contacts associated with our active requests. Those results are below.</a:t>
            </a:r>
          </a:p>
        </p:txBody>
      </p:sp>
      <p:graphicFrame>
        <p:nvGraphicFramePr>
          <p:cNvPr id="4" name="Table 3"/>
          <p:cNvGraphicFramePr>
            <a:graphicFrameLocks noGrp="1"/>
          </p:cNvGraphicFramePr>
          <p:nvPr>
            <p:extLst>
              <p:ext uri="{D42A27DB-BD31-4B8C-83A1-F6EECF244321}">
                <p14:modId xmlns:p14="http://schemas.microsoft.com/office/powerpoint/2010/main" val="3804726592"/>
              </p:ext>
            </p:extLst>
          </p:nvPr>
        </p:nvGraphicFramePr>
        <p:xfrm>
          <a:off x="1577976" y="1897065"/>
          <a:ext cx="7854949" cy="4785360"/>
        </p:xfrm>
        <a:graphic>
          <a:graphicData uri="http://schemas.openxmlformats.org/drawingml/2006/table">
            <a:tbl>
              <a:tblPr firstRow="1" bandRow="1">
                <a:tableStyleId>{5C22544A-7EE6-4342-B048-85BDC9FD1C3A}</a:tableStyleId>
              </a:tblPr>
              <a:tblGrid>
                <a:gridCol w="4023370">
                  <a:extLst>
                    <a:ext uri="{9D8B030D-6E8A-4147-A177-3AD203B41FA5}">
                      <a16:colId xmlns:a16="http://schemas.microsoft.com/office/drawing/2014/main" val="4226571191"/>
                    </a:ext>
                  </a:extLst>
                </a:gridCol>
                <a:gridCol w="1275704">
                  <a:extLst>
                    <a:ext uri="{9D8B030D-6E8A-4147-A177-3AD203B41FA5}">
                      <a16:colId xmlns:a16="http://schemas.microsoft.com/office/drawing/2014/main" val="4041921744"/>
                    </a:ext>
                  </a:extLst>
                </a:gridCol>
                <a:gridCol w="2555875">
                  <a:extLst>
                    <a:ext uri="{9D8B030D-6E8A-4147-A177-3AD203B41FA5}">
                      <a16:colId xmlns:a16="http://schemas.microsoft.com/office/drawing/2014/main" val="3773181563"/>
                    </a:ext>
                  </a:extLst>
                </a:gridCol>
              </a:tblGrid>
              <a:tr h="487256">
                <a:tc>
                  <a:txBody>
                    <a:bodyPr/>
                    <a:lstStyle/>
                    <a:p>
                      <a:r>
                        <a:rPr lang="en-US" dirty="0"/>
                        <a:t>Category</a:t>
                      </a:r>
                    </a:p>
                  </a:txBody>
                  <a:tcPr/>
                </a:tc>
                <a:tc>
                  <a:txBody>
                    <a:bodyPr/>
                    <a:lstStyle/>
                    <a:p>
                      <a:r>
                        <a:rPr lang="en-US" dirty="0"/>
                        <a:t>Responses</a:t>
                      </a:r>
                    </a:p>
                  </a:txBody>
                  <a:tcPr/>
                </a:tc>
                <a:tc>
                  <a:txBody>
                    <a:bodyPr/>
                    <a:lstStyle/>
                    <a:p>
                      <a:r>
                        <a:rPr lang="en-US" dirty="0"/>
                        <a:t>Count</a:t>
                      </a:r>
                      <a:r>
                        <a:rPr lang="en-US" baseline="0" dirty="0"/>
                        <a:t> (Proportion) Responded </a:t>
                      </a:r>
                      <a:r>
                        <a:rPr lang="en-US" dirty="0"/>
                        <a:t>‘Yes’ </a:t>
                      </a:r>
                    </a:p>
                  </a:txBody>
                  <a:tcPr/>
                </a:tc>
                <a:extLst>
                  <a:ext uri="{0D108BD9-81ED-4DB2-BD59-A6C34878D82A}">
                    <a16:rowId xmlns:a16="http://schemas.microsoft.com/office/drawing/2014/main" val="2544945098"/>
                  </a:ext>
                </a:extLst>
              </a:tr>
              <a:tr h="370840">
                <a:tc>
                  <a:txBody>
                    <a:bodyPr/>
                    <a:lstStyle/>
                    <a:p>
                      <a:r>
                        <a:rPr lang="en-US" dirty="0"/>
                        <a:t>Quality</a:t>
                      </a:r>
                      <a:r>
                        <a:rPr lang="en-US" baseline="0" dirty="0"/>
                        <a:t> Improvement</a:t>
                      </a:r>
                      <a:endParaRPr lang="en-US" dirty="0"/>
                    </a:p>
                  </a:txBody>
                  <a:tcPr/>
                </a:tc>
                <a:tc>
                  <a:txBody>
                    <a:bodyPr/>
                    <a:lstStyle/>
                    <a:p>
                      <a:r>
                        <a:rPr lang="en-US" dirty="0"/>
                        <a:t>22</a:t>
                      </a:r>
                    </a:p>
                  </a:txBody>
                  <a:tcPr/>
                </a:tc>
                <a:tc>
                  <a:txBody>
                    <a:bodyPr/>
                    <a:lstStyle/>
                    <a:p>
                      <a:r>
                        <a:rPr lang="en-US" dirty="0"/>
                        <a:t>6 (27.3%)</a:t>
                      </a:r>
                    </a:p>
                  </a:txBody>
                  <a:tcPr/>
                </a:tc>
                <a:extLst>
                  <a:ext uri="{0D108BD9-81ED-4DB2-BD59-A6C34878D82A}">
                    <a16:rowId xmlns:a16="http://schemas.microsoft.com/office/drawing/2014/main" val="648128615"/>
                  </a:ext>
                </a:extLst>
              </a:tr>
              <a:tr h="370840">
                <a:tc>
                  <a:txBody>
                    <a:bodyPr/>
                    <a:lstStyle/>
                    <a:p>
                      <a:r>
                        <a:rPr lang="en-US" dirty="0"/>
                        <a:t>Scientific research</a:t>
                      </a:r>
                      <a:r>
                        <a:rPr lang="en-US" baseline="0" dirty="0"/>
                        <a:t> that should produce 1 or more publications</a:t>
                      </a:r>
                      <a:endParaRPr lang="en-US" dirty="0"/>
                    </a:p>
                  </a:txBody>
                  <a:tcPr/>
                </a:tc>
                <a:tc>
                  <a:txBody>
                    <a:bodyPr/>
                    <a:lstStyle/>
                    <a:p>
                      <a:r>
                        <a:rPr lang="en-US" dirty="0"/>
                        <a:t>22</a:t>
                      </a:r>
                    </a:p>
                  </a:txBody>
                  <a:tcPr/>
                </a:tc>
                <a:tc>
                  <a:txBody>
                    <a:bodyPr/>
                    <a:lstStyle/>
                    <a:p>
                      <a:r>
                        <a:rPr lang="en-US" dirty="0"/>
                        <a:t>21 (95.5%)</a:t>
                      </a:r>
                    </a:p>
                  </a:txBody>
                  <a:tcPr/>
                </a:tc>
                <a:extLst>
                  <a:ext uri="{0D108BD9-81ED-4DB2-BD59-A6C34878D82A}">
                    <a16:rowId xmlns:a16="http://schemas.microsoft.com/office/drawing/2014/main" val="412660690"/>
                  </a:ext>
                </a:extLst>
              </a:tr>
              <a:tr h="370840">
                <a:tc>
                  <a:txBody>
                    <a:bodyPr/>
                    <a:lstStyle/>
                    <a:p>
                      <a:r>
                        <a:rPr lang="en-US" dirty="0"/>
                        <a:t>Involves</a:t>
                      </a:r>
                      <a:r>
                        <a:rPr lang="en-US" baseline="0" dirty="0"/>
                        <a:t> other scholarly activity for future publication</a:t>
                      </a:r>
                      <a:endParaRPr lang="en-US" dirty="0"/>
                    </a:p>
                  </a:txBody>
                  <a:tcPr/>
                </a:tc>
                <a:tc>
                  <a:txBody>
                    <a:bodyPr/>
                    <a:lstStyle/>
                    <a:p>
                      <a:r>
                        <a:rPr lang="en-US" dirty="0"/>
                        <a:t>22</a:t>
                      </a:r>
                    </a:p>
                  </a:txBody>
                  <a:tcPr/>
                </a:tc>
                <a:tc>
                  <a:txBody>
                    <a:bodyPr/>
                    <a:lstStyle/>
                    <a:p>
                      <a:r>
                        <a:rPr lang="en-US" dirty="0"/>
                        <a:t>10 (45.5%)</a:t>
                      </a:r>
                    </a:p>
                  </a:txBody>
                  <a:tcPr/>
                </a:tc>
                <a:extLst>
                  <a:ext uri="{0D108BD9-81ED-4DB2-BD59-A6C34878D82A}">
                    <a16:rowId xmlns:a16="http://schemas.microsoft.com/office/drawing/2014/main" val="1726171080"/>
                  </a:ext>
                </a:extLst>
              </a:tr>
              <a:tr h="370840">
                <a:tc>
                  <a:txBody>
                    <a:bodyPr/>
                    <a:lstStyle/>
                    <a:p>
                      <a:r>
                        <a:rPr lang="en-US" dirty="0"/>
                        <a:t>Involves program evaluation</a:t>
                      </a:r>
                    </a:p>
                  </a:txBody>
                  <a:tcPr/>
                </a:tc>
                <a:tc>
                  <a:txBody>
                    <a:bodyPr/>
                    <a:lstStyle/>
                    <a:p>
                      <a:r>
                        <a:rPr lang="en-US" dirty="0"/>
                        <a:t>22</a:t>
                      </a:r>
                    </a:p>
                  </a:txBody>
                  <a:tcPr/>
                </a:tc>
                <a:tc>
                  <a:txBody>
                    <a:bodyPr/>
                    <a:lstStyle/>
                    <a:p>
                      <a:r>
                        <a:rPr lang="en-US" dirty="0"/>
                        <a:t>4 (18.2%)</a:t>
                      </a:r>
                    </a:p>
                  </a:txBody>
                  <a:tcPr/>
                </a:tc>
                <a:extLst>
                  <a:ext uri="{0D108BD9-81ED-4DB2-BD59-A6C34878D82A}">
                    <a16:rowId xmlns:a16="http://schemas.microsoft.com/office/drawing/2014/main" val="1770810480"/>
                  </a:ext>
                </a:extLst>
              </a:tr>
              <a:tr h="370840">
                <a:tc>
                  <a:txBody>
                    <a:bodyPr/>
                    <a:lstStyle/>
                    <a:p>
                      <a:r>
                        <a:rPr lang="en-US" dirty="0"/>
                        <a:t>Focuses on academic</a:t>
                      </a:r>
                      <a:r>
                        <a:rPr lang="en-US" baseline="0" dirty="0"/>
                        <a:t> activities</a:t>
                      </a:r>
                      <a:endParaRPr lang="en-US" dirty="0"/>
                    </a:p>
                  </a:txBody>
                  <a:tcPr/>
                </a:tc>
                <a:tc>
                  <a:txBody>
                    <a:bodyPr/>
                    <a:lstStyle/>
                    <a:p>
                      <a:r>
                        <a:rPr lang="en-US" dirty="0"/>
                        <a:t>22</a:t>
                      </a:r>
                    </a:p>
                  </a:txBody>
                  <a:tcPr/>
                </a:tc>
                <a:tc>
                  <a:txBody>
                    <a:bodyPr/>
                    <a:lstStyle/>
                    <a:p>
                      <a:r>
                        <a:rPr lang="en-US" dirty="0"/>
                        <a:t>4 (18.2%)</a:t>
                      </a:r>
                    </a:p>
                  </a:txBody>
                  <a:tcPr/>
                </a:tc>
                <a:extLst>
                  <a:ext uri="{0D108BD9-81ED-4DB2-BD59-A6C34878D82A}">
                    <a16:rowId xmlns:a16="http://schemas.microsoft.com/office/drawing/2014/main" val="1300294969"/>
                  </a:ext>
                </a:extLst>
              </a:tr>
              <a:tr h="370840">
                <a:tc>
                  <a:txBody>
                    <a:bodyPr/>
                    <a:lstStyle/>
                    <a:p>
                      <a:r>
                        <a:rPr lang="en-US" dirty="0"/>
                        <a:t>In</a:t>
                      </a:r>
                      <a:r>
                        <a:rPr lang="en-US" baseline="0" dirty="0"/>
                        <a:t> the area of health economics</a:t>
                      </a:r>
                      <a:endParaRPr lang="en-US" dirty="0"/>
                    </a:p>
                  </a:txBody>
                  <a:tcPr/>
                </a:tc>
                <a:tc>
                  <a:txBody>
                    <a:bodyPr/>
                    <a:lstStyle/>
                    <a:p>
                      <a:r>
                        <a:rPr lang="en-US" dirty="0"/>
                        <a:t>22</a:t>
                      </a:r>
                    </a:p>
                  </a:txBody>
                  <a:tcPr/>
                </a:tc>
                <a:tc>
                  <a:txBody>
                    <a:bodyPr/>
                    <a:lstStyle/>
                    <a:p>
                      <a:r>
                        <a:rPr lang="en-US" dirty="0"/>
                        <a:t>1 (4.5%)</a:t>
                      </a:r>
                    </a:p>
                  </a:txBody>
                  <a:tcPr/>
                </a:tc>
                <a:extLst>
                  <a:ext uri="{0D108BD9-81ED-4DB2-BD59-A6C34878D82A}">
                    <a16:rowId xmlns:a16="http://schemas.microsoft.com/office/drawing/2014/main" val="2526149966"/>
                  </a:ext>
                </a:extLst>
              </a:tr>
              <a:tr h="370840">
                <a:tc>
                  <a:txBody>
                    <a:bodyPr/>
                    <a:lstStyle/>
                    <a:p>
                      <a:r>
                        <a:rPr lang="en-US" dirty="0"/>
                        <a:t>Research on health systems</a:t>
                      </a:r>
                    </a:p>
                  </a:txBody>
                  <a:tcPr/>
                </a:tc>
                <a:tc>
                  <a:txBody>
                    <a:bodyPr/>
                    <a:lstStyle/>
                    <a:p>
                      <a:r>
                        <a:rPr lang="en-US" dirty="0"/>
                        <a:t>22</a:t>
                      </a:r>
                    </a:p>
                  </a:txBody>
                  <a:tcPr/>
                </a:tc>
                <a:tc>
                  <a:txBody>
                    <a:bodyPr/>
                    <a:lstStyle/>
                    <a:p>
                      <a:r>
                        <a:rPr lang="en-US" dirty="0"/>
                        <a:t>6 (27.3%)</a:t>
                      </a:r>
                    </a:p>
                  </a:txBody>
                  <a:tcPr/>
                </a:tc>
                <a:extLst>
                  <a:ext uri="{0D108BD9-81ED-4DB2-BD59-A6C34878D82A}">
                    <a16:rowId xmlns:a16="http://schemas.microsoft.com/office/drawing/2014/main" val="1569227553"/>
                  </a:ext>
                </a:extLst>
              </a:tr>
              <a:tr h="370840">
                <a:tc>
                  <a:txBody>
                    <a:bodyPr/>
                    <a:lstStyle/>
                    <a:p>
                      <a:r>
                        <a:rPr lang="en-US" dirty="0"/>
                        <a:t>In the area of dissemination/implementation science</a:t>
                      </a:r>
                    </a:p>
                  </a:txBody>
                  <a:tcPr/>
                </a:tc>
                <a:tc>
                  <a:txBody>
                    <a:bodyPr/>
                    <a:lstStyle/>
                    <a:p>
                      <a:r>
                        <a:rPr lang="en-US" dirty="0"/>
                        <a:t>22</a:t>
                      </a:r>
                    </a:p>
                  </a:txBody>
                  <a:tcPr/>
                </a:tc>
                <a:tc>
                  <a:txBody>
                    <a:bodyPr/>
                    <a:lstStyle/>
                    <a:p>
                      <a:r>
                        <a:rPr lang="en-US" dirty="0"/>
                        <a:t>4 (18.2%)</a:t>
                      </a:r>
                    </a:p>
                  </a:txBody>
                  <a:tcPr/>
                </a:tc>
                <a:extLst>
                  <a:ext uri="{0D108BD9-81ED-4DB2-BD59-A6C34878D82A}">
                    <a16:rowId xmlns:a16="http://schemas.microsoft.com/office/drawing/2014/main" val="782794487"/>
                  </a:ext>
                </a:extLst>
              </a:tr>
              <a:tr h="370840">
                <a:tc>
                  <a:txBody>
                    <a:bodyPr/>
                    <a:lstStyle/>
                    <a:p>
                      <a:r>
                        <a:rPr lang="en-US" dirty="0"/>
                        <a:t>Focuses on outcomes research</a:t>
                      </a:r>
                    </a:p>
                  </a:txBody>
                  <a:tcPr/>
                </a:tc>
                <a:tc>
                  <a:txBody>
                    <a:bodyPr/>
                    <a:lstStyle/>
                    <a:p>
                      <a:r>
                        <a:rPr lang="en-US" dirty="0"/>
                        <a:t>22</a:t>
                      </a:r>
                    </a:p>
                  </a:txBody>
                  <a:tcPr/>
                </a:tc>
                <a:tc>
                  <a:txBody>
                    <a:bodyPr/>
                    <a:lstStyle/>
                    <a:p>
                      <a:r>
                        <a:rPr lang="en-US" dirty="0"/>
                        <a:t>11 (50%)</a:t>
                      </a:r>
                    </a:p>
                  </a:txBody>
                  <a:tcPr/>
                </a:tc>
                <a:extLst>
                  <a:ext uri="{0D108BD9-81ED-4DB2-BD59-A6C34878D82A}">
                    <a16:rowId xmlns:a16="http://schemas.microsoft.com/office/drawing/2014/main" val="2155337292"/>
                  </a:ext>
                </a:extLst>
              </a:tr>
            </a:tbl>
          </a:graphicData>
        </a:graphic>
      </p:graphicFrame>
    </p:spTree>
    <p:extLst>
      <p:ext uri="{BB962C8B-B14F-4D97-AF65-F5344CB8AC3E}">
        <p14:creationId xmlns:p14="http://schemas.microsoft.com/office/powerpoint/2010/main" val="205619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t>Pipeline</a:t>
            </a:r>
          </a:p>
          <a:p>
            <a:pPr lvl="1"/>
            <a:r>
              <a:rPr lang="en-US" dirty="0"/>
              <a:t>Text files are saved to OUM’s ftp server around 1am.</a:t>
            </a:r>
          </a:p>
          <a:p>
            <a:pPr lvl="1"/>
            <a:r>
              <a:rPr lang="en-US" dirty="0"/>
              <a:t>CRDW downloads, grooms, &amp; ingests them into the warehouse.</a:t>
            </a:r>
          </a:p>
          <a:p>
            <a:pPr lvl="1"/>
            <a:r>
              <a:rPr lang="en-US" dirty="0">
                <a:solidFill>
                  <a:srgbClr val="0070C0"/>
                </a:solidFill>
              </a:rPr>
              <a:t>NEW: Data available by 4:30am every morning.</a:t>
            </a:r>
          </a:p>
          <a:p>
            <a:r>
              <a:rPr lang="en-US" dirty="0"/>
              <a:t>Tables/views available: patient, </a:t>
            </a:r>
            <a:r>
              <a:rPr lang="en-US" dirty="0">
                <a:solidFill>
                  <a:srgbClr val="0070C0"/>
                </a:solidFill>
              </a:rPr>
              <a:t>visit, visit event, </a:t>
            </a:r>
            <a:r>
              <a:rPr lang="en-US" dirty="0"/>
              <a:t>diagnosis, lab, operation, procedure, blood product, </a:t>
            </a:r>
            <a:r>
              <a:rPr lang="en-US" dirty="0" err="1"/>
              <a:t>obs</a:t>
            </a:r>
            <a:r>
              <a:rPr lang="en-US" dirty="0"/>
              <a:t>, </a:t>
            </a:r>
            <a:r>
              <a:rPr lang="en-US" dirty="0">
                <a:solidFill>
                  <a:srgbClr val="0070C0"/>
                </a:solidFill>
              </a:rPr>
              <a:t>order entry,</a:t>
            </a:r>
            <a:r>
              <a:rPr lang="en-US" dirty="0"/>
              <a:t> &amp; medication (from pharmacy).</a:t>
            </a:r>
          </a:p>
          <a:p>
            <a:r>
              <a:rPr lang="en-US" dirty="0"/>
              <a:t>Tables to develop: images, room history, &amp; medication (from ‘</a:t>
            </a:r>
            <a:r>
              <a:rPr lang="en-US" dirty="0" err="1"/>
              <a:t>rxm</a:t>
            </a:r>
            <a:r>
              <a:rPr lang="en-US" dirty="0"/>
              <a:t>’)</a:t>
            </a:r>
          </a:p>
          <a:p>
            <a:r>
              <a:rPr lang="en-US" dirty="0"/>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270822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0175"/>
            <a:ext cx="10515600" cy="644525"/>
          </a:xfrm>
        </p:spPr>
        <p:txBody>
          <a:bodyPr>
            <a:normAutofit/>
          </a:bodyPr>
          <a:lstStyle/>
          <a:p>
            <a:r>
              <a:rPr lang="en-US" sz="3200" b="1" i="1" dirty="0">
                <a:solidFill>
                  <a:srgbClr val="0070C0"/>
                </a:solidFill>
              </a:rPr>
              <a:t>BBMC Research Support Request Form (Proposed Update)</a:t>
            </a:r>
          </a:p>
        </p:txBody>
      </p:sp>
      <p:sp>
        <p:nvSpPr>
          <p:cNvPr id="6" name="Content Placeholder 5"/>
          <p:cNvSpPr>
            <a:spLocks noGrp="1"/>
          </p:cNvSpPr>
          <p:nvPr>
            <p:ph idx="1"/>
          </p:nvPr>
        </p:nvSpPr>
        <p:spPr>
          <a:xfrm>
            <a:off x="165100" y="714375"/>
            <a:ext cx="4978400" cy="536575"/>
          </a:xfrm>
        </p:spPr>
        <p:txBody>
          <a:bodyPr/>
          <a:lstStyle/>
          <a:p>
            <a:pPr marL="0" indent="0">
              <a:buNone/>
            </a:pPr>
            <a:r>
              <a:rPr lang="en-US" dirty="0">
                <a:hlinkClick r:id="rId2"/>
              </a:rPr>
              <a:t>https://redcap.link/bbmcrequest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257174" y="1250950"/>
            <a:ext cx="6173403" cy="4743450"/>
          </a:xfrm>
          <a:prstGeom prst="rect">
            <a:avLst/>
          </a:prstGeom>
        </p:spPr>
      </p:pic>
      <p:pic>
        <p:nvPicPr>
          <p:cNvPr id="8" name="Picture 7"/>
          <p:cNvPicPr>
            <a:picLocks noChangeAspect="1"/>
          </p:cNvPicPr>
          <p:nvPr/>
        </p:nvPicPr>
        <p:blipFill>
          <a:blip r:embed="rId4"/>
          <a:stretch>
            <a:fillRect/>
          </a:stretch>
        </p:blipFill>
        <p:spPr>
          <a:xfrm>
            <a:off x="6522651" y="730250"/>
            <a:ext cx="4926399" cy="6090162"/>
          </a:xfrm>
          <a:prstGeom prst="rect">
            <a:avLst/>
          </a:prstGeom>
        </p:spPr>
      </p:pic>
    </p:spTree>
    <p:extLst>
      <p:ext uri="{BB962C8B-B14F-4D97-AF65-F5344CB8AC3E}">
        <p14:creationId xmlns:p14="http://schemas.microsoft.com/office/powerpoint/2010/main" val="1692879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CRDW Requests</a:t>
            </a:r>
          </a:p>
        </p:txBody>
      </p:sp>
      <p:sp>
        <p:nvSpPr>
          <p:cNvPr id="3" name="Content Placeholder 2"/>
          <p:cNvSpPr>
            <a:spLocks noGrp="1"/>
          </p:cNvSpPr>
          <p:nvPr>
            <p:ph idx="1"/>
          </p:nvPr>
        </p:nvSpPr>
        <p:spPr>
          <a:xfrm>
            <a:off x="565151" y="768351"/>
            <a:ext cx="10814050" cy="5918200"/>
          </a:xfrm>
        </p:spPr>
        <p:txBody>
          <a:bodyPr>
            <a:noAutofit/>
          </a:bodyPr>
          <a:lstStyle/>
          <a:p>
            <a:pPr marL="0" lvl="1" indent="0">
              <a:buNone/>
            </a:pPr>
            <a:r>
              <a:rPr lang="en-US" sz="2800" dirty="0"/>
              <a:t>February 2021:</a:t>
            </a:r>
          </a:p>
          <a:p>
            <a:pPr marL="457200" lvl="1" indent="-457200">
              <a:buFontTx/>
              <a:buChar char="-"/>
            </a:pPr>
            <a:r>
              <a:rPr lang="en-US" sz="2200" dirty="0"/>
              <a:t>Ideally, IRB would implement a procedure to allow for CDRW upon initial approval without adding staff to KSP (e.g., a check-box on the application indicating use of CDRW to obtain data)</a:t>
            </a:r>
          </a:p>
          <a:p>
            <a:pPr marL="457200" lvl="1" indent="-457200">
              <a:buFontTx/>
              <a:buChar char="-"/>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a:t>
            </a:r>
          </a:p>
          <a:p>
            <a:pPr marL="457200" lvl="1" indent="-457200">
              <a:buFontTx/>
              <a:buChar char="-"/>
            </a:pPr>
            <a:r>
              <a:rPr lang="en-US" sz="2200" dirty="0" err="1"/>
              <a:t>TriNetX</a:t>
            </a:r>
            <a:r>
              <a:rPr lang="en-US" sz="2200" dirty="0"/>
              <a:t> (</a:t>
            </a:r>
            <a:r>
              <a:rPr lang="en-US" sz="2200" dirty="0">
                <a:hlinkClick r:id="rId3"/>
              </a:rPr>
              <a:t>https://trinetx.com/</a:t>
            </a:r>
            <a:r>
              <a:rPr lang="en-US" sz="2200" dirty="0"/>
              <a:t>)</a:t>
            </a:r>
          </a:p>
          <a:p>
            <a:pPr marL="0" lvl="1" indent="0">
              <a:buNone/>
            </a:pPr>
            <a:endParaRPr lang="en-US" sz="1600" dirty="0"/>
          </a:p>
          <a:p>
            <a:pPr marL="0" lvl="1" indent="0">
              <a:buNone/>
            </a:pPr>
            <a:r>
              <a:rPr lang="en-US" sz="2800" dirty="0"/>
              <a:t>March 2021:</a:t>
            </a:r>
          </a:p>
          <a:p>
            <a:pPr marL="457200" lvl="1" indent="-457200">
              <a:buFontTx/>
              <a:buChar char="-"/>
            </a:pPr>
            <a:r>
              <a:rPr lang="en-US" sz="2200" dirty="0"/>
              <a:t>Weekly ~1-hour meetings with an OUM Clinical Information Specialist / Application Analyst (someone like Megan Posada)</a:t>
            </a:r>
          </a:p>
          <a:p>
            <a:pPr marL="457200" lvl="1" indent="-457200">
              <a:buFontTx/>
              <a:buChar char="-"/>
            </a:pPr>
            <a:r>
              <a:rPr lang="en-US" sz="2200" dirty="0" err="1"/>
              <a:t>Meditech</a:t>
            </a:r>
            <a:r>
              <a:rPr lang="en-US" sz="2200" dirty="0"/>
              <a:t> Compiled HTML Help</a:t>
            </a:r>
          </a:p>
          <a:p>
            <a:pPr marL="457200" lvl="1" indent="-457200">
              <a:buFontTx/>
              <a:buChar char="-"/>
            </a:pPr>
            <a:r>
              <a:rPr lang="en-US" sz="2200" dirty="0"/>
              <a:t>Ticketing system to manage incoming CRDW requests</a:t>
            </a:r>
          </a:p>
          <a:p>
            <a:pPr marL="457200" lvl="1" indent="-457200">
              <a:buFontTx/>
              <a:buChar char="-"/>
            </a:pPr>
            <a:r>
              <a:rPr lang="en-US" sz="2200" dirty="0"/>
              <a:t>Spark (</a:t>
            </a:r>
            <a:r>
              <a:rPr lang="en-US" sz="2200" dirty="0">
                <a:hlinkClick r:id="rId4"/>
              </a:rPr>
              <a:t>https://spark.apache.org/</a:t>
            </a:r>
            <a:r>
              <a:rPr lang="en-US" sz="2200" dirty="0"/>
              <a:t>)</a:t>
            </a:r>
          </a:p>
          <a:p>
            <a:pPr marL="457200" lvl="1" indent="-457200">
              <a:buFontTx/>
              <a:buChar char="-"/>
            </a:pPr>
            <a:r>
              <a:rPr lang="en-US" sz="2200" dirty="0"/>
              <a:t>OMOP’s Atlas Reporting Tool (</a:t>
            </a:r>
            <a:r>
              <a:rPr lang="en-US" sz="2200" dirty="0">
                <a:hlinkClick r:id="rId5"/>
              </a:rPr>
              <a:t>https://www.ohdsi.org/atlas-a-unified-interface-for-the-ohdsi-tools/</a:t>
            </a:r>
            <a:r>
              <a:rPr lang="en-US" sz="2200" dirty="0"/>
              <a:t>)</a:t>
            </a:r>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Health Economics</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Recent increase research demand</a:t>
            </a:r>
          </a:p>
          <a:p>
            <a:pPr marL="457200" lvl="1" indent="-457200">
              <a:buFontTx/>
              <a:buChar char="-"/>
            </a:pPr>
            <a:endParaRPr lang="en-US" sz="2800" dirty="0"/>
          </a:p>
          <a:p>
            <a:pPr marL="457200" lvl="1" indent="-457200">
              <a:buFontTx/>
              <a:buChar char="-"/>
            </a:pPr>
            <a:r>
              <a:rPr lang="en-US" sz="2800" dirty="0"/>
              <a:t>Especially with the new program in COPH</a:t>
            </a:r>
          </a:p>
          <a:p>
            <a:pPr marL="457200" lvl="1" indent="-457200">
              <a:buFontTx/>
              <a:buChar char="-"/>
            </a:pPr>
            <a:endParaRPr lang="en-US" sz="2800" dirty="0"/>
          </a:p>
          <a:p>
            <a:pPr marL="457200" lvl="1" indent="-457200">
              <a:buFontTx/>
              <a:buChar char="-"/>
            </a:pPr>
            <a:r>
              <a:rPr lang="en-US" sz="2800" dirty="0"/>
              <a:t>We’re currently identifying what pieces we have and need</a:t>
            </a:r>
          </a:p>
          <a:p>
            <a:pPr marL="914400" lvl="2" indent="-457200">
              <a:buFontTx/>
              <a:buChar char="-"/>
            </a:pPr>
            <a:r>
              <a:rPr lang="en-US" sz="2800" dirty="0"/>
              <a:t>Please tell us if you’re interested</a:t>
            </a:r>
          </a:p>
          <a:p>
            <a:pPr marL="914400" lvl="2" indent="-457200">
              <a:buFontTx/>
              <a:buChar char="-"/>
            </a:pPr>
            <a:endParaRPr lang="en-US" sz="2800" dirty="0"/>
          </a:p>
          <a:p>
            <a:pPr marL="457200" lvl="1" indent="-457200">
              <a:buFontTx/>
              <a:buChar char="-"/>
            </a:pPr>
            <a:r>
              <a:rPr lang="en-US" sz="3200" dirty="0"/>
              <a:t>Cost analytics tool already developed for the hospitals</a:t>
            </a:r>
          </a:p>
        </p:txBody>
      </p:sp>
    </p:spTree>
    <p:extLst>
      <p:ext uri="{BB962C8B-B14F-4D97-AF65-F5344CB8AC3E}">
        <p14:creationId xmlns:p14="http://schemas.microsoft.com/office/powerpoint/2010/main" val="312107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60+ US institutions contribute EMR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PhD, Chief Research Information Officer</a:t>
            </a:r>
          </a:p>
          <a:p>
            <a:pPr marL="231775" indent="-231775">
              <a:buNone/>
            </a:pPr>
            <a:r>
              <a:rPr lang="en-US" sz="2200" b="1" dirty="0">
                <a:latin typeface="+mj-lt"/>
                <a:ea typeface="+mj-ea"/>
                <a:cs typeface="+mj-cs"/>
              </a:rPr>
              <a:t>Will Beasley, PhD, BBMC Director of Informatics</a:t>
            </a:r>
          </a:p>
          <a:p>
            <a:pPr marL="231775" indent="-231775">
              <a:buNone/>
            </a:pPr>
            <a:r>
              <a:rPr lang="en-US" sz="2200" b="1" dirty="0">
                <a:latin typeface="+mj-lt"/>
                <a:ea typeface="+mj-ea"/>
                <a:cs typeface="+mj-cs"/>
              </a:rPr>
              <a:t>Lise DeShea, PhD </a:t>
            </a:r>
            <a:r>
              <a:rPr lang="en-US" sz="2100" dirty="0">
                <a:solidFill>
                  <a:schemeClr val="bg1">
                    <a:lumMod val="50000"/>
                  </a:schemeClr>
                </a:solidFill>
              </a:rPr>
              <a:t>is a senior research biostatistician who has worked on the OUHSC campus for more than 10 years, following her employment with OHCA as a statistician analyzing claims data in Quality Assurance. She has authored 3 statistics textbooks, has years of teaching experience, and expertise related to manuscript writing and presentation development. Lise joined the CDW team in July 2020.</a:t>
            </a:r>
          </a:p>
          <a:p>
            <a:pPr marL="231775" indent="-231775">
              <a:buNone/>
            </a:pPr>
            <a:r>
              <a:rPr lang="en-US" sz="2200" b="1" dirty="0">
                <a:latin typeface="+mj-lt"/>
                <a:ea typeface="+mj-ea"/>
                <a:cs typeface="+mj-cs"/>
              </a:rPr>
              <a:t>Geneva Marshall, MA </a:t>
            </a:r>
            <a:r>
              <a:rPr lang="en-US" sz="21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latin typeface="+mj-lt"/>
                <a:ea typeface="+mj-ea"/>
                <a:cs typeface="+mj-cs"/>
              </a:rPr>
              <a:t>Ashley Thumann, MHA </a:t>
            </a:r>
            <a:r>
              <a:rPr lang="en-US" sz="21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~1 year)</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120 projects.</a:t>
            </a:r>
          </a:p>
        </p:txBody>
      </p:sp>
      <p:sp>
        <p:nvSpPr>
          <p:cNvPr id="11" name="Text Placeholder 10"/>
          <p:cNvSpPr>
            <a:spLocks noGrp="1"/>
          </p:cNvSpPr>
          <p:nvPr>
            <p:ph type="body" sz="quarter" idx="3"/>
          </p:nvPr>
        </p:nvSpPr>
        <p:spPr>
          <a:xfrm>
            <a:off x="677310" y="2203508"/>
            <a:ext cx="5761246" cy="653157"/>
          </a:xfrm>
        </p:spPr>
        <p:txBody>
          <a:bodyPr>
            <a:normAutofit fontScale="92500"/>
          </a:bodyPr>
          <a:lstStyle/>
          <a:p>
            <a:r>
              <a:rPr lang="en-US" sz="2000" b="0" dirty="0"/>
              <a:t>There are 47 active projects, to include 5 </a:t>
            </a:r>
            <a:r>
              <a:rPr lang="en-US" sz="2000" b="0" u="sng" dirty="0"/>
              <a:t>new</a:t>
            </a:r>
            <a:r>
              <a:rPr lang="en-US" sz="2000" b="0" dirty="0"/>
              <a:t> projects since mid-February (shown in blue on slide 6).</a:t>
            </a: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0370918"/>
              </p:ext>
            </p:extLst>
          </p:nvPr>
        </p:nvGraphicFramePr>
        <p:xfrm>
          <a:off x="430357"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6126589"/>
              </p:ext>
            </p:extLst>
          </p:nvPr>
        </p:nvGraphicFramePr>
        <p:xfrm>
          <a:off x="7081595" y="2948440"/>
          <a:ext cx="4359899" cy="3365928"/>
        </p:xfrm>
        <a:graphic>
          <a:graphicData uri="http://schemas.openxmlformats.org/drawingml/2006/table">
            <a:tbl>
              <a:tblPr firstRow="1" bandRow="1">
                <a:tableStyleId>{5C22544A-7EE6-4342-B048-85BDC9FD1C3A}</a:tableStyleId>
              </a:tblPr>
              <a:tblGrid>
                <a:gridCol w="2513867">
                  <a:extLst>
                    <a:ext uri="{9D8B030D-6E8A-4147-A177-3AD203B41FA5}">
                      <a16:colId xmlns:a16="http://schemas.microsoft.com/office/drawing/2014/main" val="2087967675"/>
                    </a:ext>
                  </a:extLst>
                </a:gridCol>
                <a:gridCol w="1846032">
                  <a:extLst>
                    <a:ext uri="{9D8B030D-6E8A-4147-A177-3AD203B41FA5}">
                      <a16:colId xmlns:a16="http://schemas.microsoft.com/office/drawing/2014/main" val="1141967365"/>
                    </a:ext>
                  </a:extLst>
                </a:gridCol>
              </a:tblGrid>
              <a:tr h="560988">
                <a:tc>
                  <a:txBody>
                    <a:bodyPr/>
                    <a:lstStyle/>
                    <a:p>
                      <a:r>
                        <a:rPr lang="en-US" sz="1600" dirty="0"/>
                        <a:t>Department/Specialty</a:t>
                      </a:r>
                    </a:p>
                  </a:txBody>
                  <a:tcPr/>
                </a:tc>
                <a:tc>
                  <a:txBody>
                    <a:bodyPr/>
                    <a:lstStyle/>
                    <a:p>
                      <a:r>
                        <a:rPr lang="en-US" dirty="0"/>
                        <a:t>Request</a:t>
                      </a:r>
                      <a:r>
                        <a:rPr lang="en-US" baseline="0" dirty="0"/>
                        <a:t> Count</a:t>
                      </a:r>
                      <a:endParaRPr lang="en-US" dirty="0"/>
                    </a:p>
                  </a:txBody>
                  <a:tcPr/>
                </a:tc>
                <a:extLst>
                  <a:ext uri="{0D108BD9-81ED-4DB2-BD59-A6C34878D82A}">
                    <a16:rowId xmlns:a16="http://schemas.microsoft.com/office/drawing/2014/main" val="2916202414"/>
                  </a:ext>
                </a:extLst>
              </a:tr>
              <a:tr h="560988">
                <a:tc>
                  <a:txBody>
                    <a:bodyPr/>
                    <a:lstStyle/>
                    <a:p>
                      <a:r>
                        <a:rPr lang="en-US" dirty="0"/>
                        <a:t>Pediatrics</a:t>
                      </a:r>
                    </a:p>
                  </a:txBody>
                  <a:tcPr/>
                </a:tc>
                <a:tc>
                  <a:txBody>
                    <a:bodyPr/>
                    <a:lstStyle/>
                    <a:p>
                      <a:r>
                        <a:rPr lang="en-US" dirty="0"/>
                        <a:t>54</a:t>
                      </a:r>
                    </a:p>
                  </a:txBody>
                  <a:tcPr/>
                </a:tc>
                <a:extLst>
                  <a:ext uri="{0D108BD9-81ED-4DB2-BD59-A6C34878D82A}">
                    <a16:rowId xmlns:a16="http://schemas.microsoft.com/office/drawing/2014/main" val="2811568330"/>
                  </a:ext>
                </a:extLst>
              </a:tr>
              <a:tr h="560988">
                <a:tc>
                  <a:txBody>
                    <a:bodyPr/>
                    <a:lstStyle/>
                    <a:p>
                      <a:r>
                        <a:rPr lang="en-US" dirty="0"/>
                        <a:t>Orthopedics</a:t>
                      </a:r>
                    </a:p>
                  </a:txBody>
                  <a:tcPr/>
                </a:tc>
                <a:tc>
                  <a:txBody>
                    <a:bodyPr/>
                    <a:lstStyle/>
                    <a:p>
                      <a:r>
                        <a:rPr lang="en-US" dirty="0"/>
                        <a:t>19</a:t>
                      </a:r>
                    </a:p>
                  </a:txBody>
                  <a:tcPr/>
                </a:tc>
                <a:extLst>
                  <a:ext uri="{0D108BD9-81ED-4DB2-BD59-A6C34878D82A}">
                    <a16:rowId xmlns:a16="http://schemas.microsoft.com/office/drawing/2014/main" val="477271748"/>
                  </a:ext>
                </a:extLst>
              </a:tr>
              <a:tr h="560988">
                <a:tc>
                  <a:txBody>
                    <a:bodyPr/>
                    <a:lstStyle/>
                    <a:p>
                      <a:r>
                        <a:rPr lang="en-US" dirty="0"/>
                        <a:t>Cancer Center</a:t>
                      </a:r>
                    </a:p>
                  </a:txBody>
                  <a:tcPr/>
                </a:tc>
                <a:tc>
                  <a:txBody>
                    <a:bodyPr/>
                    <a:lstStyle/>
                    <a:p>
                      <a:r>
                        <a:rPr lang="en-US" dirty="0"/>
                        <a:t>10</a:t>
                      </a:r>
                    </a:p>
                  </a:txBody>
                  <a:tcPr/>
                </a:tc>
                <a:extLst>
                  <a:ext uri="{0D108BD9-81ED-4DB2-BD59-A6C34878D82A}">
                    <a16:rowId xmlns:a16="http://schemas.microsoft.com/office/drawing/2014/main" val="2964716984"/>
                  </a:ext>
                </a:extLst>
              </a:tr>
              <a:tr h="560988">
                <a:tc>
                  <a:txBody>
                    <a:bodyPr/>
                    <a:lstStyle/>
                    <a:p>
                      <a:r>
                        <a:rPr lang="en-US" dirty="0"/>
                        <a:t>Urology</a:t>
                      </a:r>
                    </a:p>
                  </a:txBody>
                  <a:tcPr/>
                </a:tc>
                <a:tc>
                  <a:txBody>
                    <a:bodyPr/>
                    <a:lstStyle/>
                    <a:p>
                      <a:r>
                        <a:rPr lang="en-US" dirty="0"/>
                        <a:t>9</a:t>
                      </a:r>
                    </a:p>
                  </a:txBody>
                  <a:tcPr/>
                </a:tc>
                <a:extLst>
                  <a:ext uri="{0D108BD9-81ED-4DB2-BD59-A6C34878D82A}">
                    <a16:rowId xmlns:a16="http://schemas.microsoft.com/office/drawing/2014/main" val="495214021"/>
                  </a:ext>
                </a:extLst>
              </a:tr>
              <a:tr h="560988">
                <a:tc>
                  <a:txBody>
                    <a:bodyPr/>
                    <a:lstStyle/>
                    <a:p>
                      <a:r>
                        <a:rPr lang="en-US" dirty="0"/>
                        <a:t>Obstetrics &amp; Gynecology</a:t>
                      </a:r>
                    </a:p>
                  </a:txBody>
                  <a:tcPr/>
                </a:tc>
                <a:tc>
                  <a:txBody>
                    <a:bodyPr/>
                    <a:lstStyle/>
                    <a:p>
                      <a:r>
                        <a:rPr lang="en-US" dirty="0"/>
                        <a:t>6</a:t>
                      </a:r>
                    </a:p>
                  </a:txBody>
                  <a:tcPr/>
                </a:tc>
                <a:extLst>
                  <a:ext uri="{0D108BD9-81ED-4DB2-BD59-A6C34878D82A}">
                    <a16:rowId xmlns:a16="http://schemas.microsoft.com/office/drawing/2014/main" val="3298070872"/>
                  </a:ext>
                </a:extLst>
              </a:tr>
            </a:tbl>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spTree>
    <p:extLst>
      <p:ext uri="{BB962C8B-B14F-4D97-AF65-F5344CB8AC3E}">
        <p14:creationId xmlns:p14="http://schemas.microsoft.com/office/powerpoint/2010/main" val="22997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 (Slide 1 of 2)</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 (Slide 2 of 2)</a:t>
            </a:r>
          </a:p>
        </p:txBody>
      </p:sp>
      <p:sp>
        <p:nvSpPr>
          <p:cNvPr id="6" name="Content Placeholder 5"/>
          <p:cNvSpPr>
            <a:spLocks noGrp="1"/>
          </p:cNvSpPr>
          <p:nvPr>
            <p:ph idx="1"/>
          </p:nvPr>
        </p:nvSpPr>
        <p:spPr>
          <a:xfrm>
            <a:off x="139700" y="1060449"/>
            <a:ext cx="11722100" cy="5727701"/>
          </a:xfrm>
        </p:spPr>
        <p:txBody>
          <a:bodyPr>
            <a:normAutofit fontScale="92500" lnSpcReduction="10000"/>
          </a:bodyPr>
          <a:lstStyle/>
          <a:p>
            <a:pPr marL="0" indent="0">
              <a:buNone/>
            </a:pPr>
            <a:r>
              <a:rPr lang="en-US" dirty="0">
                <a:solidFill>
                  <a:srgbClr val="000000"/>
                </a:solidFill>
              </a:rPr>
              <a:t>Roughly half of CRDW clients are barely comfortable with csv/Excel files.  Increasing delivery through REDCap would require extensive training (1+ hour per person) as well as 2+ hours of CRDW staff time to establish projects and support users.</a:t>
            </a:r>
          </a:p>
          <a:p>
            <a:pPr marL="0" indent="0">
              <a:buNone/>
            </a:pPr>
            <a:endParaRPr lang="en-US" dirty="0">
              <a:solidFill>
                <a:srgbClr val="000000"/>
              </a:solidFill>
            </a:endParaRPr>
          </a:p>
          <a:p>
            <a:pPr marL="0" indent="0">
              <a:buNone/>
            </a:pPr>
            <a:r>
              <a:rPr lang="en-US" dirty="0">
                <a:solidFill>
                  <a:srgbClr val="000000"/>
                </a:solidFill>
              </a:rPr>
              <a:t>We delivered through REDCap exclusively in 2016.  But most investigators just requested help exporting it to a csv, and never touched REDCap again.  </a:t>
            </a:r>
          </a:p>
          <a:p>
            <a:r>
              <a:rPr lang="en-US" dirty="0" err="1">
                <a:solidFill>
                  <a:srgbClr val="000000"/>
                </a:solidFill>
              </a:rPr>
              <a:t>REDCap’s</a:t>
            </a:r>
            <a:r>
              <a:rPr lang="en-US" dirty="0">
                <a:solidFill>
                  <a:srgbClr val="000000"/>
                </a:solidFill>
              </a:rPr>
              <a:t> audit logs are uninformative at that point (because the PHI was in </a:t>
            </a:r>
            <a:r>
              <a:rPr lang="en-US" dirty="0" err="1">
                <a:solidFill>
                  <a:srgbClr val="000000"/>
                </a:solidFill>
              </a:rPr>
              <a:t>csvs</a:t>
            </a:r>
            <a:r>
              <a:rPr lang="en-US" dirty="0">
                <a:solidFill>
                  <a:srgbClr val="000000"/>
                </a:solidFill>
              </a:rPr>
              <a:t>).</a:t>
            </a:r>
          </a:p>
          <a:p>
            <a:r>
              <a:rPr lang="en-US" dirty="0">
                <a:solidFill>
                  <a:srgbClr val="000000"/>
                </a:solidFill>
              </a:rPr>
              <a:t>We didn’t know where the loose </a:t>
            </a:r>
            <a:r>
              <a:rPr lang="en-US" dirty="0" err="1">
                <a:solidFill>
                  <a:srgbClr val="000000"/>
                </a:solidFill>
              </a:rPr>
              <a:t>csvs</a:t>
            </a:r>
            <a:r>
              <a:rPr lang="en-US" dirty="0">
                <a:solidFill>
                  <a:srgbClr val="000000"/>
                </a:solidFill>
              </a:rPr>
              <a:t> were going.</a:t>
            </a:r>
          </a:p>
          <a:p>
            <a:r>
              <a:rPr lang="en-US" dirty="0">
                <a:solidFill>
                  <a:srgbClr val="000000"/>
                </a:solidFill>
              </a:rPr>
              <a:t>We decided that it was better to directly &amp; securely deliver the csv to an HSC file server (for recurring transfers).</a:t>
            </a:r>
          </a:p>
          <a:p>
            <a:r>
              <a:rPr lang="en-US" dirty="0">
                <a:solidFill>
                  <a:srgbClr val="000000"/>
                </a:solidFill>
              </a:rPr>
              <a:t>Only study personnel can access their study-specific file folders.</a:t>
            </a:r>
          </a:p>
          <a:p>
            <a:pPr marL="0" indent="0">
              <a:buNone/>
            </a:pPr>
            <a:endParaRPr lang="en-US" dirty="0">
              <a:solidFill>
                <a:srgbClr val="000000"/>
              </a:solidFill>
            </a:endParaRPr>
          </a:p>
          <a:p>
            <a:pPr marL="0" indent="0">
              <a:buNone/>
            </a:pPr>
            <a:r>
              <a:rPr lang="en-US" dirty="0">
                <a:solidFill>
                  <a:srgbClr val="000000"/>
                </a:solidFill>
              </a:rPr>
              <a:t>If HSC offered a secure &amp; isolated virtual environment, IT would need to develop and maintain the server and to train researchers.</a:t>
            </a:r>
          </a:p>
          <a:p>
            <a:endParaRPr lang="en-US" dirty="0">
              <a:solidFill>
                <a:srgbClr val="000000"/>
              </a:solidFill>
            </a:endParaRPr>
          </a:p>
        </p:txBody>
      </p:sp>
    </p:spTree>
    <p:extLst>
      <p:ext uri="{BB962C8B-B14F-4D97-AF65-F5344CB8AC3E}">
        <p14:creationId xmlns:p14="http://schemas.microsoft.com/office/powerpoint/2010/main" val="4225355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13895</TotalTime>
  <Words>3352</Words>
  <Application>Microsoft Office PowerPoint</Application>
  <PresentationFormat>Widescreen</PresentationFormat>
  <Paragraphs>310</Paragraphs>
  <Slides>22</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Leveraging OUHSC Clinical Research Data Warehouse to Inform Research &amp; Practice</vt:lpstr>
      <vt:lpstr>Ecosystem Architecture</vt:lpstr>
      <vt:lpstr>HSC Data Sources</vt:lpstr>
      <vt:lpstr>PowerPoint Presentation</vt:lpstr>
      <vt:lpstr>PowerPoint Presentation</vt:lpstr>
      <vt:lpstr>PowerPoint Presentation</vt:lpstr>
      <vt:lpstr>Since 2017, the CRDW has provided support for more than 120 projects.</vt:lpstr>
      <vt:lpstr>Encouraging Secure Data Practices (Slide 1 of 2)</vt:lpstr>
      <vt:lpstr>Encouraging Secure Data Practices (Slide 2 of 2)</vt:lpstr>
      <vt:lpstr>CRDW Active Projects</vt:lpstr>
      <vt:lpstr>Ecosystem Architecture</vt:lpstr>
      <vt:lpstr>PowerPoint Presentation</vt:lpstr>
      <vt:lpstr>Meditech Warehouse ETL</vt:lpstr>
      <vt:lpstr>OUM BI Team</vt:lpstr>
      <vt:lpstr>BBMC Research Support Request Form (Proposed Update)</vt:lpstr>
      <vt:lpstr>CRDW Requests</vt:lpstr>
      <vt:lpstr>Health Economics</vt:lpstr>
      <vt:lpstr>N3C: National COVID Cohort Collaborative</vt:lpstr>
      <vt:lpstr>CDW Faculty &amp; Staff</vt:lpstr>
      <vt:lpstr>Thank you</vt:lpstr>
      <vt:lpstr>Extra Slides</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cp:lastModifiedBy>
  <cp:revision>368</cp:revision>
  <dcterms:created xsi:type="dcterms:W3CDTF">2019-06-04T17:44:43Z</dcterms:created>
  <dcterms:modified xsi:type="dcterms:W3CDTF">2021-04-12T22:20:05Z</dcterms:modified>
</cp:coreProperties>
</file>