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2" r:id="rId2"/>
    <p:sldId id="257" r:id="rId3"/>
    <p:sldId id="390" r:id="rId4"/>
    <p:sldId id="289" r:id="rId5"/>
    <p:sldId id="384" r:id="rId6"/>
    <p:sldId id="393" r:id="rId7"/>
    <p:sldId id="385" r:id="rId8"/>
    <p:sldId id="386" r:id="rId9"/>
    <p:sldId id="387" r:id="rId10"/>
    <p:sldId id="389" r:id="rId11"/>
    <p:sldId id="276" r:id="rId12"/>
    <p:sldId id="391" r:id="rId13"/>
    <p:sldId id="388" r:id="rId14"/>
    <p:sldId id="392" r:id="rId15"/>
    <p:sldId id="340" r:id="rId16"/>
    <p:sldId id="367"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7755" autoAdjust="0"/>
  </p:normalViewPr>
  <p:slideViewPr>
    <p:cSldViewPr snapToGrid="0">
      <p:cViewPr varScale="1">
        <p:scale>
          <a:sx n="127" d="100"/>
          <a:sy n="127" d="100"/>
        </p:scale>
        <p:origin x="1470" y="108"/>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Research Data Warehouse effort on</a:t>
            </a:r>
            <a:r>
              <a:rPr lang="en-US" baseline="0" dirty="0" smtClean="0"/>
              <a:t> campus.  I started as a conventional statistician and researcher, and based on experience with integrating our investigations with state agency data , our group moved into the world of EMRs and warehouses.</a:t>
            </a:r>
          </a:p>
          <a:p>
            <a:endParaRPr lang="en-US" baseline="0" dirty="0" smtClean="0"/>
          </a:p>
          <a:p>
            <a:r>
              <a:rPr lang="en-US" baseline="0" dirty="0" smtClean="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Julie’s.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4</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5</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projects have been spread across several research groups.  We</a:t>
            </a:r>
            <a:r>
              <a:rPr lang="en-US" baseline="0" dirty="0" smtClean="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quick list of the CDW projects so far.  Some were wrapped</a:t>
            </a:r>
            <a:r>
              <a:rPr lang="en-US" baseline="0" dirty="0" smtClean="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1517956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11</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short, we work closely with the oversight boards to</a:t>
            </a:r>
            <a:r>
              <a:rPr lang="en-US" baseline="0" dirty="0" smtClean="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smtClean="0"/>
          </a:p>
          <a:p>
            <a:r>
              <a:rPr lang="en-US" baseline="0" dirty="0" smtClean="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ohdsi.org/data-standardization/the-common-data-mode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a:t>
            </a:r>
            <a:r>
              <a:rPr lang="en-US" sz="4800" dirty="0" smtClean="0">
                <a:solidFill>
                  <a:srgbClr val="0070C0"/>
                </a:solidFill>
              </a:rPr>
              <a:t>Research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smtClean="0"/>
              <a:t>Will Beasley, </a:t>
            </a:r>
            <a:r>
              <a:rPr lang="en-US" sz="2200" dirty="0"/>
              <a:t>PhD</a:t>
            </a:r>
          </a:p>
          <a:p>
            <a:r>
              <a:rPr lang="en-US" sz="2200" dirty="0"/>
              <a:t>Ashley Thumann, MHA</a:t>
            </a:r>
          </a:p>
          <a:p>
            <a:r>
              <a:rPr lang="en-US" sz="2200" dirty="0" smtClean="0"/>
              <a:t>Geneva Marshall, MA</a:t>
            </a:r>
            <a:endParaRPr lang="en-US" sz="2200" dirty="0"/>
          </a:p>
          <a:p>
            <a:r>
              <a:rPr lang="en-US" sz="2200" dirty="0" smtClean="0"/>
              <a:t>Lise DeShea, PhD</a:t>
            </a:r>
            <a:endParaRPr lang="en-US" sz="2200" dirty="0"/>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February 2021</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09071"/>
              </p:ext>
            </p:extLst>
          </p:nvPr>
        </p:nvGraphicFramePr>
        <p:xfrm>
          <a:off x="462810" y="1345919"/>
          <a:ext cx="5373220" cy="497085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919190">
                  <a:extLst>
                    <a:ext uri="{9D8B030D-6E8A-4147-A177-3AD203B41FA5}">
                      <a16:colId xmlns:a16="http://schemas.microsoft.com/office/drawing/2014/main" val="4074852346"/>
                    </a:ext>
                  </a:extLst>
                </a:gridCol>
                <a:gridCol w="1120447">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National COVID Cohort Collaborative (N3C): A National Resource for Shared Analytics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Bard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OUHSC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Predictors of Sever Sepsis in Patients with Intestinal Failure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Knoles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Relationship</a:t>
                      </a:r>
                      <a:r>
                        <a:rPr lang="en-US" sz="1100" b="0" i="0" u="none" strike="noStrike" kern="1200" baseline="0" dirty="0" smtClean="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Heinlen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Quality</a:t>
                      </a:r>
                      <a:r>
                        <a:rPr lang="en-US" sz="1100" b="0" i="0" u="none" strike="noStrike" kern="1200" baseline="0" dirty="0" smtClean="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t>
                      </a:r>
                      <a:r>
                        <a:rPr lang="en-US" sz="1100" b="0" i="0" u="none" strike="noStrike" dirty="0" err="1" smtClean="0">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Clinical Presentations,</a:t>
                      </a:r>
                      <a:r>
                        <a:rPr lang="en-US" sz="1100" b="0" i="0" u="none" strike="noStrike" kern="1200" baseline="0" dirty="0" smtClean="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PEMCRC Anaphylaxis</a:t>
                      </a:r>
                      <a:r>
                        <a:rPr lang="en-US" sz="1100" b="0" i="0" u="none" strike="noStrike" kern="1200" baseline="0" dirty="0" smtClean="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Analysis of Pediatric Migraine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smtClean="0">
                          <a:solidFill>
                            <a:srgbClr val="000000"/>
                          </a:solidFill>
                          <a:effectLst/>
                          <a:latin typeface="Calibri" panose="020F0502020204030204" pitchFamily="34" charset="0"/>
                        </a:rPr>
                        <a:t>Bogie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Impact of COVID-19 on Distress Levels in Cancer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Funk-Lawler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Psychiatry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Pituitary</a:t>
                      </a:r>
                      <a:r>
                        <a:rPr lang="en-US" sz="1100" b="0" i="0" u="none" strike="noStrike" kern="1200" baseline="0" dirty="0" smtClean="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Oncologic Outcomes</a:t>
                      </a:r>
                      <a:r>
                        <a:rPr lang="en-US" sz="1100" b="0" i="0" u="none" strike="noStrike" kern="1200" baseline="0" dirty="0" smtClean="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Cross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smtClean="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Jones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Harold Hamm Diabetes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smtClean="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Parker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Neuromodulation</a:t>
                      </a:r>
                      <a:r>
                        <a:rPr lang="en-US" sz="1100" b="0" i="0" u="none" strike="noStrike" kern="1200" dirty="0" smtClean="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smtClean="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t>
                      </a:r>
                      <a:r>
                        <a:rPr lang="en-US" sz="1100" b="0" i="0" u="none" strike="noStrike" dirty="0" err="1" smtClean="0">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Cardiology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Management of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VTE Automated</a:t>
                      </a: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Surveillance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baseline="0" dirty="0" smtClean="0">
                          <a:solidFill>
                            <a:srgbClr val="000000"/>
                          </a:solidFill>
                          <a:effectLst/>
                          <a:latin typeface="Calibri" panose="020F0502020204030204" pitchFamily="34" charset="0"/>
                        </a:rPr>
                        <a:t>A. </a:t>
                      </a:r>
                      <a:r>
                        <a:rPr lang="en-US" sz="1100" b="0" i="0" u="none" strike="noStrike" baseline="0" dirty="0" err="1" smtClean="0">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a:t>
                      </a:r>
                      <a:r>
                        <a:rPr lang="en-US" sz="1100" b="0" i="0" u="none" strike="noStrike" baseline="0" dirty="0" smtClean="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Oklahoma COVID19 Registry and Repository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 </a:t>
                      </a:r>
                      <a:r>
                        <a:rPr lang="en-US" sz="1100" b="0" i="0" u="none" strike="noStrike" dirty="0" err="1" smtClean="0">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a:t>
            </a:r>
            <a:r>
              <a:rPr lang="en-US" sz="8500" b="1" i="1" dirty="0" smtClean="0">
                <a:solidFill>
                  <a:srgbClr val="0070C0"/>
                </a:solidFill>
              </a:rPr>
              <a:t>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a:t>
            </a:r>
            <a:r>
              <a:rPr lang="en-US" sz="6200" dirty="0" smtClean="0">
                <a:solidFill>
                  <a:schemeClr val="bg1">
                    <a:lumMod val="50000"/>
                  </a:schemeClr>
                </a:solidFill>
              </a:rPr>
              <a:t>4</a:t>
            </a:r>
            <a:endParaRPr lang="en-US" sz="62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85095502"/>
              </p:ext>
            </p:extLst>
          </p:nvPr>
        </p:nvGraphicFramePr>
        <p:xfrm>
          <a:off x="6203289" y="1345919"/>
          <a:ext cx="5373220" cy="4970854"/>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45438">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45438">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Patterns of Clinical Deterioration in Critically Ill Children</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Brown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35176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Incidence</a:t>
                      </a:r>
                      <a:r>
                        <a:rPr lang="en-US" sz="1100" b="0" i="0" u="none" strike="noStrike" kern="1200" baseline="0" dirty="0" smtClean="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a:t>
                      </a:r>
                      <a:r>
                        <a:rPr lang="en-US" sz="1100" b="0" i="0" u="none" strike="noStrike" dirty="0" err="1" smtClean="0">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51766">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Tube Complications in Pediatric Patients with Congenital Heart Disease</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Hunter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431">
                <a:tc>
                  <a:txBody>
                    <a:bodyPr/>
                    <a:lstStyle/>
                    <a:p>
                      <a:pPr algn="l" fontAlgn="b"/>
                      <a:r>
                        <a:rPr lang="en-US" sz="1100" b="0" i="0" u="none" strike="noStrike" kern="1200" baseline="0" dirty="0" smtClean="0">
                          <a:solidFill>
                            <a:srgbClr val="000000"/>
                          </a:solidFill>
                          <a:effectLst/>
                          <a:latin typeface="Calibri" panose="020F0502020204030204" pitchFamily="34" charset="0"/>
                          <a:ea typeface="+mn-ea"/>
                          <a:cs typeface="+mn-cs"/>
                        </a:rPr>
                        <a:t>Medical marijuana legalization in Oklahoma: effects on neonatal exposure to opiates</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err="1" smtClean="0">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1766">
                <a:tc>
                  <a:txBody>
                    <a:bodyPr/>
                    <a:lstStyle/>
                    <a:p>
                      <a:pPr algn="l" fontAlgn="b"/>
                      <a:r>
                        <a:rPr lang="en-US" sz="1100" b="0" i="0" u="none" strike="noStrike" kern="1200" baseline="0" dirty="0" err="1" smtClean="0">
                          <a:solidFill>
                            <a:srgbClr val="000000"/>
                          </a:solidFill>
                          <a:effectLst/>
                          <a:latin typeface="Calibri" panose="020F0502020204030204" pitchFamily="34" charset="0"/>
                          <a:ea typeface="+mn-ea"/>
                          <a:cs typeface="+mn-cs"/>
                        </a:rPr>
                        <a:t>PROSpect</a:t>
                      </a:r>
                      <a:r>
                        <a:rPr lang="en-US" sz="1100" b="0" i="0" u="none" strike="noStrike" kern="1200" baseline="0" dirty="0" smtClean="0">
                          <a:solidFill>
                            <a:srgbClr val="000000"/>
                          </a:solidFill>
                          <a:effectLst/>
                          <a:latin typeface="Calibri" panose="020F0502020204030204" pitchFamily="34" charset="0"/>
                          <a:ea typeface="+mn-ea"/>
                          <a:cs typeface="+mn-cs"/>
                        </a:rPr>
                        <a:t>: Prone and Oscillation Pediatric Clinical Trial COVID-19 Supplement</a:t>
                      </a:r>
                      <a:endParaRPr lang="en-US" sz="1100" b="0" i="0" u="none" strike="noStrike" kern="1200" baseline="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4543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TBD</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Terrell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Public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62431">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r h="245438">
                <a:tc>
                  <a:txBody>
                    <a:bodyPr/>
                    <a:lstStyle/>
                    <a:p>
                      <a:pPr algn="l" fontAlgn="b"/>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5647"/>
                  </a:ext>
                </a:extLst>
              </a:tr>
            </a:tbl>
          </a:graphicData>
        </a:graphic>
      </p:graphicFrame>
      <p:sp>
        <p:nvSpPr>
          <p:cNvPr id="8" name="Rectangle 7"/>
          <p:cNvSpPr/>
          <p:nvPr/>
        </p:nvSpPr>
        <p:spPr>
          <a:xfrm>
            <a:off x="5468771" y="6039776"/>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59713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CRDW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a:t>
            </a:r>
            <a:r>
              <a:rPr lang="en-US" dirty="0" smtClean="0">
                <a:solidFill>
                  <a:schemeClr val="bg1">
                    <a:lumMod val="50000"/>
                  </a:schemeClr>
                </a:solidFill>
              </a:rPr>
              <a:t>CRDW </a:t>
            </a:r>
            <a:r>
              <a:rPr lang="en-US" dirty="0">
                <a:solidFill>
                  <a:schemeClr val="bg1">
                    <a:lumMod val="50000"/>
                  </a:schemeClr>
                </a:solidFill>
              </a:rPr>
              <a:t>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CRDW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CRDW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a:t>
            </a:r>
            <a:r>
              <a:rPr lang="en-US" dirty="0" smtClean="0">
                <a:solidFill>
                  <a:schemeClr val="bg1">
                    <a:lumMod val="50000"/>
                  </a:schemeClr>
                </a:solidFill>
              </a:rPr>
              <a:t>CRDW </a:t>
            </a:r>
            <a:r>
              <a:rPr lang="en-US" dirty="0">
                <a:solidFill>
                  <a:schemeClr val="bg1">
                    <a:lumMod val="50000"/>
                  </a:schemeClr>
                </a:solidFill>
              </a:rPr>
              <a:t>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a:t>
            </a:r>
            <a:r>
              <a:rPr lang="en-US" sz="3600" b="1" i="1" dirty="0" smtClean="0">
                <a:solidFill>
                  <a:srgbClr val="0070C0"/>
                </a:solidFill>
              </a:rPr>
              <a:t>CRDW </a:t>
            </a:r>
            <a:r>
              <a:rPr lang="en-US" sz="3600" b="1" i="1" dirty="0">
                <a:solidFill>
                  <a:srgbClr val="0070C0"/>
                </a:solidFill>
              </a:rPr>
              <a:t>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11704320" cy="5795124"/>
          </a:xfrm>
        </p:spPr>
        <p:txBody>
          <a:bodyPr>
            <a:normAutofit/>
          </a:bodyPr>
          <a:lstStyle/>
          <a:p>
            <a:r>
              <a:rPr lang="en-US" dirty="0" smtClean="0"/>
              <a:t>Working closely with Jimmie Hackworth (in Allen Smith’s group).</a:t>
            </a:r>
            <a:endParaRPr lang="en-US" dirty="0"/>
          </a:p>
          <a:p>
            <a:pPr lvl="1"/>
            <a:r>
              <a:rPr lang="en-US" dirty="0" smtClean="0"/>
              <a:t>He’s awesome –knowledge, skill, and patience. He anticipates &amp; avoids many problems.</a:t>
            </a:r>
          </a:p>
          <a:p>
            <a:r>
              <a:rPr lang="en-US" dirty="0" smtClean="0"/>
              <a:t>Reviewed the last two years of CRDW requests and built a superset covering:</a:t>
            </a:r>
          </a:p>
          <a:p>
            <a:pPr lvl="1"/>
            <a:r>
              <a:rPr lang="en-US" dirty="0" smtClean="0"/>
              <a:t>Variables</a:t>
            </a:r>
          </a:p>
          <a:p>
            <a:pPr lvl="1"/>
            <a:r>
              <a:rPr lang="en-US" dirty="0" smtClean="0"/>
              <a:t>Transition</a:t>
            </a:r>
            <a:r>
              <a:rPr lang="en-US" dirty="0"/>
              <a:t> </a:t>
            </a:r>
            <a:r>
              <a:rPr lang="en-US" dirty="0" smtClean="0"/>
              <a:t>&amp; Events within an Admission</a:t>
            </a:r>
          </a:p>
          <a:p>
            <a:r>
              <a:rPr lang="en-US" dirty="0" smtClean="0"/>
              <a:t>We’ve started using it for 3 projects –to identify additional features we need</a:t>
            </a:r>
          </a:p>
          <a:p>
            <a:r>
              <a:rPr lang="en-US" dirty="0" smtClean="0"/>
              <a:t>Morning routine</a:t>
            </a:r>
          </a:p>
          <a:p>
            <a:pPr lvl="1"/>
            <a:r>
              <a:rPr lang="en-US" dirty="0" smtClean="0"/>
              <a:t>Text files are saved to OUM’s ftp server by Jimmie &amp; Richie around 1am.</a:t>
            </a:r>
          </a:p>
          <a:p>
            <a:pPr lvl="1"/>
            <a:r>
              <a:rPr lang="en-US" dirty="0" smtClean="0"/>
              <a:t>CRDW downloads</a:t>
            </a:r>
            <a:r>
              <a:rPr lang="en-US" dirty="0"/>
              <a:t>, grooms, &amp; </a:t>
            </a:r>
            <a:r>
              <a:rPr lang="en-US" dirty="0" smtClean="0"/>
              <a:t>ingests them into the .</a:t>
            </a:r>
          </a:p>
          <a:p>
            <a:r>
              <a:rPr lang="en-US" dirty="0" smtClean="0"/>
              <a:t>Eventual tables: </a:t>
            </a:r>
            <a:r>
              <a:rPr lang="en-US" dirty="0"/>
              <a:t>patient, admission, </a:t>
            </a:r>
            <a:r>
              <a:rPr lang="en-US" dirty="0" smtClean="0"/>
              <a:t>admission-event, dx, med, labs, operation, procedure, blood-product, </a:t>
            </a:r>
            <a:r>
              <a:rPr lang="en-US" dirty="0" err="1" smtClean="0"/>
              <a:t>obs</a:t>
            </a:r>
            <a:r>
              <a:rPr lang="en-US" dirty="0" smtClean="0"/>
              <a:t>-nurse, &amp; dictionaries.</a:t>
            </a:r>
          </a:p>
          <a:p>
            <a:r>
              <a:rPr lang="en-US" dirty="0" smtClean="0"/>
              <a:t>Role in the future Data Lake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Meditech in the CRDW</a:t>
            </a:r>
            <a:endParaRPr lang="en-US" sz="3600" b="1" i="1" dirty="0">
              <a:solidFill>
                <a:srgbClr val="0070C0"/>
              </a:solidFill>
            </a:endParaRPr>
          </a:p>
        </p:txBody>
      </p:sp>
    </p:spTree>
    <p:extLst>
      <p:ext uri="{BB962C8B-B14F-4D97-AF65-F5344CB8AC3E}">
        <p14:creationId xmlns:p14="http://schemas.microsoft.com/office/powerpoint/2010/main" val="2708229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185" y="25934"/>
            <a:ext cx="10515600" cy="806214"/>
          </a:xfrm>
        </p:spPr>
        <p:txBody>
          <a:bodyPr>
            <a:normAutofit/>
          </a:bodyPr>
          <a:lstStyle/>
          <a:p>
            <a:r>
              <a:rPr lang="en-US" sz="3600" b="1" i="1" dirty="0" smtClean="0">
                <a:solidFill>
                  <a:srgbClr val="0070C0"/>
                </a:solidFill>
              </a:rPr>
              <a:t>National Registry Projects</a:t>
            </a:r>
            <a:endParaRPr lang="en-US" sz="3600" b="1" i="1" dirty="0">
              <a:solidFill>
                <a:srgbClr val="0070C0"/>
              </a:solidFill>
            </a:endParaRPr>
          </a:p>
        </p:txBody>
      </p:sp>
      <p:sp>
        <p:nvSpPr>
          <p:cNvPr id="3" name="Content Placeholder 2"/>
          <p:cNvSpPr>
            <a:spLocks noGrp="1"/>
          </p:cNvSpPr>
          <p:nvPr>
            <p:ph idx="1"/>
          </p:nvPr>
        </p:nvSpPr>
        <p:spPr>
          <a:xfrm>
            <a:off x="9627" y="750772"/>
            <a:ext cx="11935325" cy="5986912"/>
          </a:xfrm>
        </p:spPr>
        <p:txBody>
          <a:bodyPr>
            <a:normAutofit fontScale="92500" lnSpcReduction="20000"/>
          </a:bodyPr>
          <a:lstStyle/>
          <a:p>
            <a:pPr marL="0" indent="0">
              <a:buNone/>
            </a:pPr>
            <a:r>
              <a:rPr lang="en-US" dirty="0">
                <a:latin typeface="+mj-lt"/>
              </a:rPr>
              <a:t>ORIEN </a:t>
            </a:r>
            <a:r>
              <a:rPr lang="en-US" dirty="0" smtClean="0">
                <a:latin typeface="+mj-lt"/>
              </a:rPr>
              <a:t>(</a:t>
            </a:r>
            <a:r>
              <a:rPr lang="en-US" dirty="0" smtClean="0">
                <a:latin typeface="+mj-lt"/>
                <a:ea typeface="+mj-ea"/>
                <a:cs typeface="+mj-cs"/>
              </a:rPr>
              <a:t>Oncology Research Information Exchange Network) -</a:t>
            </a:r>
            <a:r>
              <a:rPr lang="en-US" sz="2000" dirty="0" smtClean="0">
                <a:latin typeface="+mj-lt"/>
                <a:ea typeface="+mj-ea"/>
                <a:cs typeface="+mj-cs"/>
              </a:rPr>
              <a:t>Stephenson Cancer Center</a:t>
            </a:r>
            <a:endParaRPr lang="en-US" dirty="0" smtClean="0">
              <a:latin typeface="+mj-lt"/>
              <a:ea typeface="+mj-ea"/>
              <a:cs typeface="+mj-cs"/>
            </a:endParaRPr>
          </a:p>
          <a:p>
            <a:r>
              <a:rPr lang="en-US" sz="2000" dirty="0" smtClean="0">
                <a:solidFill>
                  <a:schemeClr val="bg1">
                    <a:lumMod val="50000"/>
                  </a:schemeClr>
                </a:solidFill>
                <a:ea typeface="+mj-ea"/>
                <a:cs typeface="+mj-cs"/>
              </a:rPr>
              <a:t>This is a study designed to create a centralized clinical data and tissue repository. Clinical data, to include demographics, medical history, cancer classification, medical treatment, pathology records, long-term outcomes, quality of life, general health, laboratory, pathology, radiographic data/images, and cause of death, will be collected on all enrolled patients from the time of initial entry into the study and continue as long as the study remains in progress.</a:t>
            </a:r>
          </a:p>
          <a:p>
            <a:r>
              <a:rPr lang="en-US" sz="2000" dirty="0" smtClean="0">
                <a:solidFill>
                  <a:schemeClr val="bg1">
                    <a:lumMod val="50000"/>
                  </a:schemeClr>
                </a:solidFill>
                <a:ea typeface="+mj-ea"/>
                <a:cs typeface="+mj-cs"/>
              </a:rPr>
              <a:t>Given the scope, manual data abstraction proved to be very resource intensive. The CRDW team was consulted to explore the feasibility of extracting pathology records. </a:t>
            </a:r>
          </a:p>
          <a:p>
            <a:r>
              <a:rPr lang="en-US" sz="2000" dirty="0" smtClean="0">
                <a:solidFill>
                  <a:schemeClr val="bg1">
                    <a:lumMod val="50000"/>
                  </a:schemeClr>
                </a:solidFill>
                <a:ea typeface="+mj-ea"/>
                <a:cs typeface="+mj-cs"/>
              </a:rPr>
              <a:t>The data specifications required more than the pathology result value (e.g. reference range, critical value, etc.), which necessitated the use of ‘</a:t>
            </a:r>
            <a:r>
              <a:rPr lang="en-US" sz="2000" dirty="0" err="1" smtClean="0">
                <a:solidFill>
                  <a:schemeClr val="bg1">
                    <a:lumMod val="50000"/>
                  </a:schemeClr>
                </a:solidFill>
                <a:ea typeface="+mj-ea"/>
                <a:cs typeface="+mj-cs"/>
              </a:rPr>
              <a:t>docdata</a:t>
            </a:r>
            <a:r>
              <a:rPr lang="en-US" sz="2000" dirty="0" smtClean="0">
                <a:solidFill>
                  <a:schemeClr val="bg1">
                    <a:lumMod val="50000"/>
                  </a:schemeClr>
                </a:solidFill>
                <a:ea typeface="+mj-ea"/>
                <a:cs typeface="+mj-cs"/>
              </a:rPr>
              <a:t>’, regexes for text parsing,… </a:t>
            </a:r>
          </a:p>
          <a:p>
            <a:endParaRPr lang="en-US" sz="2600" b="1" i="1" dirty="0" smtClean="0">
              <a:latin typeface="+mj-lt"/>
              <a:ea typeface="+mj-ea"/>
              <a:cs typeface="+mj-cs"/>
            </a:endParaRPr>
          </a:p>
          <a:p>
            <a:pPr marL="0" indent="0">
              <a:buNone/>
            </a:pPr>
            <a:r>
              <a:rPr lang="en-US" dirty="0" smtClean="0">
                <a:latin typeface="+mj-lt"/>
                <a:ea typeface="+mj-ea"/>
                <a:cs typeface="+mj-cs"/>
              </a:rPr>
              <a:t>Oncologic Outcomes in Renal Cell Carcinoma</a:t>
            </a:r>
            <a:r>
              <a:rPr lang="en-US" sz="2400" b="1" dirty="0" smtClean="0">
                <a:latin typeface="+mj-lt"/>
                <a:ea typeface="+mj-ea"/>
                <a:cs typeface="+mj-cs"/>
              </a:rPr>
              <a:t> -</a:t>
            </a:r>
            <a:r>
              <a:rPr lang="en-US" sz="2000" dirty="0" smtClean="0">
                <a:latin typeface="+mj-lt"/>
                <a:ea typeface="+mj-ea"/>
                <a:cs typeface="+mj-cs"/>
              </a:rPr>
              <a:t>OUHSC Department of Urology</a:t>
            </a:r>
            <a:endParaRPr lang="en-US" sz="2400" dirty="0" smtClean="0">
              <a:latin typeface="+mj-lt"/>
              <a:ea typeface="+mj-ea"/>
              <a:cs typeface="+mj-cs"/>
            </a:endParaRPr>
          </a:p>
          <a:p>
            <a:r>
              <a:rPr lang="en-US" sz="2000" dirty="0" smtClean="0">
                <a:solidFill>
                  <a:schemeClr val="bg1">
                    <a:lumMod val="50000"/>
                  </a:schemeClr>
                </a:solidFill>
                <a:ea typeface="+mj-ea"/>
                <a:cs typeface="+mj-cs"/>
              </a:rPr>
              <a:t>The </a:t>
            </a:r>
            <a:r>
              <a:rPr lang="en-US" sz="2000" dirty="0">
                <a:solidFill>
                  <a:schemeClr val="bg1">
                    <a:lumMod val="50000"/>
                  </a:schemeClr>
                </a:solidFill>
                <a:ea typeface="+mj-ea"/>
                <a:cs typeface="+mj-cs"/>
              </a:rPr>
              <a:t>primary objective of this study is to establish a kidney cancer registry to enable investigations of patients evaluated and treated for kidney cancer, with emphasis on efficacy of surgical technique, postoperative complication rates, response to immunotherapy, and utility of biomarkers/genomic tests. </a:t>
            </a:r>
            <a:endParaRPr lang="en-US" sz="2000" dirty="0" smtClean="0">
              <a:solidFill>
                <a:schemeClr val="bg1">
                  <a:lumMod val="50000"/>
                </a:schemeClr>
              </a:solidFill>
              <a:ea typeface="+mj-ea"/>
              <a:cs typeface="+mj-cs"/>
            </a:endParaRPr>
          </a:p>
          <a:p>
            <a:r>
              <a:rPr lang="en-US" sz="2000" dirty="0" smtClean="0">
                <a:solidFill>
                  <a:schemeClr val="bg1">
                    <a:lumMod val="50000"/>
                  </a:schemeClr>
                </a:solidFill>
                <a:ea typeface="+mj-ea"/>
                <a:cs typeface="+mj-cs"/>
              </a:rPr>
              <a:t>The CDW was asked to assemble a list of patients diagnosed with kidney cancer since 2010. The study team will retrospectively populate a </a:t>
            </a:r>
            <a:r>
              <a:rPr lang="en-US" sz="2000" dirty="0" err="1" smtClean="0">
                <a:solidFill>
                  <a:schemeClr val="bg1">
                    <a:lumMod val="50000"/>
                  </a:schemeClr>
                </a:solidFill>
                <a:ea typeface="+mj-ea"/>
                <a:cs typeface="+mj-cs"/>
              </a:rPr>
              <a:t>REDCap</a:t>
            </a:r>
            <a:r>
              <a:rPr lang="en-US" sz="2000" dirty="0" smtClean="0">
                <a:solidFill>
                  <a:schemeClr val="bg1">
                    <a:lumMod val="50000"/>
                  </a:schemeClr>
                </a:solidFill>
                <a:ea typeface="+mj-ea"/>
                <a:cs typeface="+mj-cs"/>
              </a:rPr>
              <a:t> project with the desired clinical data for this cohort as well as prospectively enroll current and future patients.</a:t>
            </a:r>
            <a:endParaRPr lang="en-US" sz="2000" dirty="0">
              <a:solidFill>
                <a:schemeClr val="bg1">
                  <a:lumMod val="50000"/>
                </a:schemeClr>
              </a:solidFill>
              <a:ea typeface="+mj-ea"/>
              <a:cs typeface="+mj-cs"/>
            </a:endParaRPr>
          </a:p>
          <a:p>
            <a:pPr lvl="1"/>
            <a:endParaRPr lang="en-US" sz="2200" b="1" i="1" dirty="0" smtClean="0">
              <a:latin typeface="+mj-lt"/>
              <a:ea typeface="+mj-ea"/>
              <a:cs typeface="+mj-cs"/>
            </a:endParaRPr>
          </a:p>
          <a:p>
            <a:pPr marL="0" indent="0">
              <a:buNone/>
            </a:pPr>
            <a:r>
              <a:rPr lang="en-US" dirty="0">
                <a:latin typeface="+mj-lt"/>
              </a:rPr>
              <a:t>N3C (National COVID Cohort Collaborative</a:t>
            </a:r>
            <a:r>
              <a:rPr lang="en-US" dirty="0" smtClean="0">
                <a:latin typeface="+mj-lt"/>
              </a:rPr>
              <a:t>)</a:t>
            </a:r>
            <a:r>
              <a:rPr lang="en-US" dirty="0">
                <a:latin typeface="+mj-lt"/>
              </a:rPr>
              <a:t> </a:t>
            </a:r>
            <a:r>
              <a:rPr lang="en-US" sz="2400" b="1" dirty="0" smtClean="0">
                <a:latin typeface="+mj-lt"/>
              </a:rPr>
              <a:t>-</a:t>
            </a:r>
            <a:r>
              <a:rPr lang="en-US" sz="2000" dirty="0">
                <a:latin typeface="+mj-lt"/>
              </a:rPr>
              <a:t>OUHSC </a:t>
            </a:r>
            <a:endParaRPr lang="en-US" dirty="0">
              <a:latin typeface="+mj-lt"/>
            </a:endParaRPr>
          </a:p>
          <a:p>
            <a:pPr lvl="1"/>
            <a:endParaRPr lang="en-US" sz="2200" b="1" i="1" dirty="0">
              <a:latin typeface="+mj-lt"/>
              <a:ea typeface="+mj-ea"/>
              <a:cs typeface="+mj-cs"/>
            </a:endParaRPr>
          </a:p>
        </p:txBody>
      </p:sp>
    </p:spTree>
    <p:extLst>
      <p:ext uri="{BB962C8B-B14F-4D97-AF65-F5344CB8AC3E}">
        <p14:creationId xmlns:p14="http://schemas.microsoft.com/office/powerpoint/2010/main" val="17262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11704320" cy="5795124"/>
          </a:xfrm>
        </p:spPr>
        <p:txBody>
          <a:bodyPr>
            <a:normAutofit/>
          </a:bodyPr>
          <a:lstStyle/>
          <a:p>
            <a:r>
              <a:rPr lang="en-US" dirty="0" smtClean="0"/>
              <a:t>People expect that national collaborations will be more common and important. This design has better coverage and detection of phenomena.</a:t>
            </a:r>
          </a:p>
          <a:p>
            <a:r>
              <a:rPr lang="en-US" dirty="0" smtClean="0"/>
              <a:t>The CRDW has invested in supporting these more efficiently.</a:t>
            </a:r>
          </a:p>
          <a:p>
            <a:endParaRPr lang="en-US" dirty="0" smtClean="0"/>
          </a:p>
          <a:p>
            <a:r>
              <a:rPr lang="en-US" dirty="0" smtClean="0"/>
              <a:t>The 1</a:t>
            </a:r>
            <a:r>
              <a:rPr lang="en-US" baseline="30000" dirty="0" smtClean="0"/>
              <a:t>st</a:t>
            </a:r>
            <a:r>
              <a:rPr lang="en-US" dirty="0" smtClean="0"/>
              <a:t> two registries use a structure specific to their project.</a:t>
            </a:r>
          </a:p>
          <a:p>
            <a:r>
              <a:rPr lang="en-US" dirty="0" smtClean="0"/>
              <a:t>N3C uses OHDSI’s </a:t>
            </a:r>
            <a:r>
              <a:rPr lang="en-US" dirty="0" smtClean="0">
                <a:hlinkClick r:id="rId2"/>
              </a:rPr>
              <a:t>OMOP</a:t>
            </a:r>
            <a:r>
              <a:rPr lang="en-US" dirty="0" smtClean="0"/>
              <a:t>, which is designed to accommodate many institutions and scientific questions.  The barrier to contribute to OMOP registries is much lower than registries with a </a:t>
            </a:r>
            <a:r>
              <a:rPr lang="en-US" smtClean="0"/>
              <a:t>one-off structure.</a:t>
            </a:r>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smtClean="0">
                <a:solidFill>
                  <a:srgbClr val="0070C0"/>
                </a:solidFill>
              </a:rPr>
              <a:t>OMOP, N3C, and the future of large investigations</a:t>
            </a:r>
            <a:endParaRPr lang="en-US" sz="3600" b="1" i="1" dirty="0">
              <a:solidFill>
                <a:srgbClr val="0070C0"/>
              </a:solidFill>
            </a:endParaRPr>
          </a:p>
        </p:txBody>
      </p:sp>
    </p:spTree>
    <p:extLst>
      <p:ext uri="{BB962C8B-B14F-4D97-AF65-F5344CB8AC3E}">
        <p14:creationId xmlns:p14="http://schemas.microsoft.com/office/powerpoint/2010/main" val="1168428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smtClean="0"/>
              <a:t>Requests that are preparatory to research </a:t>
            </a:r>
            <a:r>
              <a:rPr lang="en-US" sz="2400" dirty="0"/>
              <a:t>must be submitted to the IRB/University Privacy </a:t>
            </a:r>
            <a:r>
              <a:rPr lang="en-US" sz="2400" dirty="0" smtClean="0"/>
              <a:t>Board for review and approval.</a:t>
            </a:r>
          </a:p>
          <a:p>
            <a:endParaRPr lang="en-US" sz="2400" dirty="0" smtClean="0"/>
          </a:p>
          <a:p>
            <a:r>
              <a:rPr lang="en-US" sz="2400" dirty="0" smtClean="0"/>
              <a:t>Program Evaluation, CQI, &amp; Feasibility Assessments:</a:t>
            </a:r>
          </a:p>
          <a:p>
            <a:pPr lvl="1"/>
            <a:r>
              <a:rPr lang="en-US" sz="2000" dirty="0" smtClean="0"/>
              <a:t>If PHI is </a:t>
            </a:r>
            <a:r>
              <a:rPr lang="en-US" sz="2000" b="1" u="sng" dirty="0" smtClean="0"/>
              <a:t>NOT</a:t>
            </a:r>
            <a:r>
              <a:rPr lang="en-US" sz="2000" dirty="0" smtClean="0"/>
              <a:t> included, it is generally not considered human subjects research.</a:t>
            </a:r>
          </a:p>
          <a:p>
            <a:pPr lvl="1"/>
            <a:r>
              <a:rPr lang="en-US" sz="2000" dirty="0" smtClean="0"/>
              <a:t>A determination of human subjects research (DHSR) may be submitted to the IRB.</a:t>
            </a:r>
          </a:p>
          <a:p>
            <a:pPr lvl="1"/>
            <a:r>
              <a:rPr lang="en-US" sz="2000" dirty="0" smtClean="0"/>
              <a:t>Aggregate data may be provided without an IRB submission.</a:t>
            </a:r>
          </a:p>
          <a:p>
            <a:endParaRPr lang="en-US" sz="2400" dirty="0" smtClean="0"/>
          </a:p>
          <a:p>
            <a:r>
              <a:rPr lang="en-US" sz="2400" dirty="0" smtClean="0">
                <a:solidFill>
                  <a:schemeClr val="bg1">
                    <a:lumMod val="50000"/>
                  </a:schemeClr>
                </a:solidFill>
              </a:rPr>
              <a:t>The following activities are </a:t>
            </a:r>
            <a:r>
              <a:rPr lang="en-US" sz="2400" b="1" u="sng" dirty="0" smtClean="0">
                <a:solidFill>
                  <a:schemeClr val="bg1">
                    <a:lumMod val="50000"/>
                  </a:schemeClr>
                </a:solidFill>
              </a:rPr>
              <a:t>NOT</a:t>
            </a:r>
            <a:r>
              <a:rPr lang="en-US" sz="2400" dirty="0" smtClean="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a:t>
            </a:r>
            <a:r>
              <a:rPr lang="en-US" sz="2000" dirty="0" smtClean="0">
                <a:solidFill>
                  <a:schemeClr val="bg1">
                    <a:lumMod val="50000"/>
                  </a:schemeClr>
                </a:solidFill>
              </a:rPr>
              <a:t>instructor</a:t>
            </a:r>
            <a:endParaRPr lang="en-US" sz="2000" dirty="0">
              <a:solidFill>
                <a:schemeClr val="bg1">
                  <a:lumMod val="50000"/>
                </a:schemeClr>
              </a:solidFill>
            </a:endParaRP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a:t>
            </a:r>
            <a:r>
              <a:rPr lang="en-US" sz="2000" dirty="0" smtClean="0">
                <a:solidFill>
                  <a:schemeClr val="bg1">
                    <a:lumMod val="50000"/>
                  </a:schemeClr>
                </a:solidFill>
              </a:rPr>
              <a:t>University</a:t>
            </a:r>
            <a:endParaRPr lang="en-US" sz="2000" dirty="0">
              <a:solidFill>
                <a:schemeClr val="bg1">
                  <a:lumMod val="50000"/>
                </a:schemeClr>
              </a:solidFill>
            </a:endParaRPr>
          </a:p>
          <a:p>
            <a:pPr lvl="1"/>
            <a:r>
              <a:rPr lang="en-US" sz="2000" dirty="0">
                <a:solidFill>
                  <a:schemeClr val="bg1">
                    <a:lumMod val="50000"/>
                  </a:schemeClr>
                </a:solidFill>
              </a:rPr>
              <a:t>Program </a:t>
            </a:r>
            <a:r>
              <a:rPr lang="en-US" sz="2000" dirty="0" smtClean="0">
                <a:solidFill>
                  <a:schemeClr val="bg1">
                    <a:lumMod val="50000"/>
                  </a:schemeClr>
                </a:solidFill>
              </a:rPr>
              <a:t>evaluations</a:t>
            </a:r>
            <a:endParaRPr lang="en-US" sz="2000" dirty="0">
              <a:solidFill>
                <a:schemeClr val="bg1">
                  <a:lumMod val="50000"/>
                </a:schemeClr>
              </a:solidFill>
            </a:endParaRPr>
          </a:p>
          <a:p>
            <a:pPr lvl="1"/>
            <a:r>
              <a:rPr lang="en-US" sz="2000" dirty="0">
                <a:solidFill>
                  <a:schemeClr val="bg1">
                    <a:lumMod val="50000"/>
                  </a:schemeClr>
                </a:solidFill>
              </a:rPr>
              <a:t>Public health practice surveillance </a:t>
            </a:r>
            <a:r>
              <a:rPr lang="en-US" sz="2000" dirty="0" smtClean="0">
                <a:solidFill>
                  <a:schemeClr val="bg1">
                    <a:lumMod val="50000"/>
                  </a:schemeClr>
                </a:solidFill>
              </a:rPr>
              <a:t>activities</a:t>
            </a:r>
            <a:endParaRPr lang="en-US" sz="2000" dirty="0">
              <a:solidFill>
                <a:schemeClr val="bg1">
                  <a:lumMod val="50000"/>
                </a:schemeClr>
              </a:solidFill>
            </a:endParaRPr>
          </a:p>
        </p:txBody>
      </p:sp>
    </p:spTree>
    <p:extLst>
      <p:ext uri="{BB962C8B-B14F-4D97-AF65-F5344CB8AC3E}">
        <p14:creationId xmlns:p14="http://schemas.microsoft.com/office/powerpoint/2010/main" val="1045530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MA</a:t>
            </a:r>
          </a:p>
          <a:p>
            <a:r>
              <a:rPr lang="en-US" sz="2200" dirty="0"/>
              <a:t>Lise DeShea, PhD</a:t>
            </a:r>
          </a:p>
          <a:p>
            <a:r>
              <a:rPr lang="en-US" sz="2200" dirty="0"/>
              <a:t>David Bard, PhD</a:t>
            </a:r>
          </a:p>
          <a:p>
            <a:r>
              <a:rPr lang="en-US" sz="2200" dirty="0" smtClean="0"/>
              <a:t>University </a:t>
            </a:r>
            <a:r>
              <a:rPr lang="en-US" sz="2200" dirty="0"/>
              <a:t>of Oklahoma HSC</a:t>
            </a:r>
          </a:p>
          <a:p>
            <a:r>
              <a:rPr lang="en-US" sz="2200" dirty="0"/>
              <a:t>Biomedical &amp; Behavioral Methodology </a:t>
            </a:r>
            <a:r>
              <a:rPr lang="en-US" sz="2200" dirty="0" smtClean="0"/>
              <a:t>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transformed to facilitate analyses of a specific research project</a:t>
            </a:r>
          </a:p>
          <a:p>
            <a:pPr lvl="1">
              <a:tabLst>
                <a:tab pos="3200400" algn="l"/>
              </a:tabLst>
            </a:pPr>
            <a:endParaRPr lang="en-US" sz="2400" dirty="0" smtClean="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a:t>
            </a:r>
            <a:r>
              <a:rPr lang="en-US" sz="4400" dirty="0" smtClean="0"/>
              <a:t>– CRDW</a:t>
            </a:r>
            <a:r>
              <a:rPr lang="en-US" sz="2800" dirty="0" smtClean="0">
                <a:solidFill>
                  <a:schemeClr val="tx1">
                    <a:lumMod val="50000"/>
                    <a:lumOff val="50000"/>
                  </a:schemeClr>
                </a:solidFill>
              </a:rPr>
              <a:t> (Clinical Research Data 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latin typeface="+mj-lt"/>
                <a:ea typeface="+mj-ea"/>
                <a:cs typeface="+mj-cs"/>
              </a:rPr>
              <a:t>David Bard, </a:t>
            </a:r>
            <a:r>
              <a:rPr lang="en-US" sz="2200" b="1" dirty="0" smtClean="0">
                <a:latin typeface="+mj-lt"/>
                <a:ea typeface="+mj-ea"/>
                <a:cs typeface="+mj-cs"/>
              </a:rPr>
              <a:t>PhD, Chief Research Information Officer</a:t>
            </a:r>
            <a:endParaRPr lang="en-US" sz="2200" b="1" dirty="0">
              <a:latin typeface="+mj-lt"/>
              <a:ea typeface="+mj-ea"/>
              <a:cs typeface="+mj-cs"/>
            </a:endParaRPr>
          </a:p>
          <a:p>
            <a:pPr marL="231775" indent="-231775">
              <a:buNone/>
            </a:pPr>
            <a:r>
              <a:rPr lang="en-US" sz="2200" b="1" dirty="0" smtClean="0">
                <a:latin typeface="+mj-lt"/>
                <a:ea typeface="+mj-ea"/>
                <a:cs typeface="+mj-cs"/>
              </a:rPr>
              <a:t>Will </a:t>
            </a:r>
            <a:r>
              <a:rPr lang="en-US" sz="2200" b="1" dirty="0">
                <a:latin typeface="+mj-lt"/>
                <a:ea typeface="+mj-ea"/>
                <a:cs typeface="+mj-cs"/>
              </a:rPr>
              <a:t>Beasley, </a:t>
            </a:r>
            <a:r>
              <a:rPr lang="en-US" sz="2200" b="1" dirty="0" smtClean="0">
                <a:latin typeface="+mj-lt"/>
                <a:ea typeface="+mj-ea"/>
                <a:cs typeface="+mj-cs"/>
              </a:rPr>
              <a:t>PhD, BBMC Director of Informatics</a:t>
            </a:r>
            <a:endParaRPr lang="en-US" sz="2200" b="1" dirty="0">
              <a:latin typeface="+mj-lt"/>
              <a:ea typeface="+mj-ea"/>
              <a:cs typeface="+mj-cs"/>
            </a:endParaRPr>
          </a:p>
          <a:p>
            <a:pPr marL="231775" indent="-231775">
              <a:buNone/>
            </a:pPr>
            <a:r>
              <a:rPr lang="en-US" sz="2200" b="1" dirty="0">
                <a:latin typeface="+mj-lt"/>
                <a:ea typeface="+mj-ea"/>
                <a:cs typeface="+mj-cs"/>
              </a:rPr>
              <a:t>Lise </a:t>
            </a:r>
            <a:r>
              <a:rPr lang="en-US" sz="2200" b="1" dirty="0" smtClean="0">
                <a:latin typeface="+mj-lt"/>
                <a:ea typeface="+mj-ea"/>
                <a:cs typeface="+mj-cs"/>
              </a:rPr>
              <a:t>DeShea, PhD </a:t>
            </a:r>
            <a:r>
              <a:rPr lang="en-US" sz="2100" dirty="0">
                <a:solidFill>
                  <a:schemeClr val="bg1">
                    <a:lumMod val="50000"/>
                  </a:schemeClr>
                </a:solidFill>
              </a:rPr>
              <a:t>is a </a:t>
            </a:r>
            <a:r>
              <a:rPr lang="en-US" sz="2100" dirty="0" smtClean="0">
                <a:solidFill>
                  <a:schemeClr val="bg1">
                    <a:lumMod val="50000"/>
                  </a:schemeClr>
                </a:solidFill>
              </a:rPr>
              <a:t>senior research biostatistician who has </a:t>
            </a:r>
            <a:r>
              <a:rPr lang="en-US" sz="2100" dirty="0">
                <a:solidFill>
                  <a:schemeClr val="bg1">
                    <a:lumMod val="50000"/>
                  </a:schemeClr>
                </a:solidFill>
              </a:rPr>
              <a:t>worked on the OUHSC campus for more than 10 years, following her employment with OHCA as a statistician analyzing claims data in Quality Assurance. She has authored 3 statistics </a:t>
            </a:r>
            <a:r>
              <a:rPr lang="en-US" sz="2100" dirty="0" smtClean="0">
                <a:solidFill>
                  <a:schemeClr val="bg1">
                    <a:lumMod val="50000"/>
                  </a:schemeClr>
                </a:solidFill>
              </a:rPr>
              <a:t>textbooks, has </a:t>
            </a:r>
            <a:r>
              <a:rPr lang="en-US" sz="2100" dirty="0">
                <a:solidFill>
                  <a:schemeClr val="bg1">
                    <a:lumMod val="50000"/>
                  </a:schemeClr>
                </a:solidFill>
              </a:rPr>
              <a:t>years of teaching </a:t>
            </a:r>
            <a:r>
              <a:rPr lang="en-US" sz="2100" dirty="0" smtClean="0">
                <a:solidFill>
                  <a:schemeClr val="bg1">
                    <a:lumMod val="50000"/>
                  </a:schemeClr>
                </a:solidFill>
              </a:rPr>
              <a:t>experience, and expertise related to manuscript writing and presentation development. Lise joined the CDW team in July 2020.</a:t>
            </a:r>
          </a:p>
          <a:p>
            <a:pPr marL="231775" indent="-231775">
              <a:buNone/>
            </a:pPr>
            <a:r>
              <a:rPr lang="en-US" sz="2200" b="1" dirty="0" smtClean="0">
                <a:latin typeface="+mj-lt"/>
                <a:ea typeface="+mj-ea"/>
                <a:cs typeface="+mj-cs"/>
              </a:rPr>
              <a:t>Geneva Marshall, MA </a:t>
            </a:r>
            <a:r>
              <a:rPr lang="en-US" sz="2100" dirty="0">
                <a:solidFill>
                  <a:schemeClr val="bg1">
                    <a:lumMod val="50000"/>
                  </a:schemeClr>
                </a:solidFill>
              </a:rPr>
              <a:t>joined the </a:t>
            </a:r>
            <a:r>
              <a:rPr lang="en-US" sz="2100" dirty="0" smtClean="0">
                <a:solidFill>
                  <a:schemeClr val="bg1">
                    <a:lumMod val="50000"/>
                  </a:schemeClr>
                </a:solidFill>
              </a:rPr>
              <a:t>CRDW team in August 2020 after </a:t>
            </a:r>
            <a:r>
              <a:rPr lang="en-US" sz="2100" dirty="0">
                <a:solidFill>
                  <a:schemeClr val="bg1">
                    <a:lumMod val="50000"/>
                  </a:schemeClr>
                </a:solidFill>
              </a:rPr>
              <a:t>spending 8 years </a:t>
            </a:r>
            <a:r>
              <a:rPr lang="en-US" sz="2100" dirty="0" smtClean="0">
                <a:solidFill>
                  <a:schemeClr val="bg1">
                    <a:lumMod val="50000"/>
                  </a:schemeClr>
                </a:solidFill>
              </a:rPr>
              <a:t>supporting </a:t>
            </a:r>
            <a:r>
              <a:rPr lang="en-US" sz="2100" dirty="0">
                <a:solidFill>
                  <a:schemeClr val="bg1">
                    <a:lumMod val="50000"/>
                  </a:schemeClr>
                </a:solidFill>
              </a:rPr>
              <a:t>academic research </a:t>
            </a:r>
            <a:r>
              <a:rPr lang="en-US" sz="2100" dirty="0" smtClean="0">
                <a:solidFill>
                  <a:schemeClr val="bg1">
                    <a:lumMod val="50000"/>
                  </a:schemeClr>
                </a:solidFill>
              </a:rPr>
              <a:t>led by </a:t>
            </a:r>
            <a:r>
              <a:rPr lang="en-US" sz="2100" dirty="0">
                <a:solidFill>
                  <a:schemeClr val="bg1">
                    <a:lumMod val="50000"/>
                  </a:schemeClr>
                </a:solidFill>
              </a:rPr>
              <a:t>Drs. Bard and Beasley. </a:t>
            </a:r>
            <a:r>
              <a:rPr lang="en-US" sz="2100" dirty="0" smtClean="0">
                <a:solidFill>
                  <a:schemeClr val="bg1">
                    <a:lumMod val="50000"/>
                  </a:schemeClr>
                </a:solidFill>
              </a:rPr>
              <a:t>Her experience includes the </a:t>
            </a:r>
            <a:r>
              <a:rPr lang="en-US" sz="2100" dirty="0">
                <a:solidFill>
                  <a:schemeClr val="bg1">
                    <a:lumMod val="50000"/>
                  </a:schemeClr>
                </a:solidFill>
              </a:rPr>
              <a:t>expansion and upkeep of a data pipeline using R and SQL to combine </a:t>
            </a:r>
            <a:r>
              <a:rPr lang="en-US" sz="2100" dirty="0" smtClean="0">
                <a:solidFill>
                  <a:schemeClr val="bg1">
                    <a:lumMod val="50000"/>
                  </a:schemeClr>
                </a:solidFill>
              </a:rPr>
              <a:t>datasets </a:t>
            </a:r>
            <a:r>
              <a:rPr lang="en-US" sz="2100" dirty="0">
                <a:solidFill>
                  <a:schemeClr val="bg1">
                    <a:lumMod val="50000"/>
                  </a:schemeClr>
                </a:solidFill>
              </a:rPr>
              <a:t>for the Maternal, Infant, and Early Childhood Home Visiting programs evaluation, as well as </a:t>
            </a:r>
            <a:r>
              <a:rPr lang="en-US" sz="2100" dirty="0" smtClean="0">
                <a:solidFill>
                  <a:schemeClr val="bg1">
                    <a:lumMod val="50000"/>
                  </a:schemeClr>
                </a:solidFill>
              </a:rPr>
              <a:t>working </a:t>
            </a:r>
            <a:r>
              <a:rPr lang="en-US" sz="2100" dirty="0">
                <a:solidFill>
                  <a:schemeClr val="bg1">
                    <a:lumMod val="50000"/>
                  </a:schemeClr>
                </a:solidFill>
              </a:rPr>
              <a:t>with biostatisticians to create and streamline a common set of procedures and functions in R for performing multiple imputation, elastic net variable selection, analysis, and visualization on these data. </a:t>
            </a:r>
            <a:r>
              <a:rPr lang="en-US" sz="2100" dirty="0" smtClean="0">
                <a:solidFill>
                  <a:schemeClr val="bg1">
                    <a:lumMod val="50000"/>
                  </a:schemeClr>
                </a:solidFill>
              </a:rPr>
              <a:t>Geneva anticipates graduating </a:t>
            </a:r>
            <a:r>
              <a:rPr lang="en-US" sz="2100" dirty="0">
                <a:solidFill>
                  <a:schemeClr val="bg1">
                    <a:lumMod val="50000"/>
                  </a:schemeClr>
                </a:solidFill>
              </a:rPr>
              <a:t>OSU in May with a MS in Business Analytics and an emphasis in Data Science.</a:t>
            </a:r>
          </a:p>
          <a:p>
            <a:pPr marL="231775" indent="-231775">
              <a:buNone/>
            </a:pPr>
            <a:r>
              <a:rPr lang="en-US" sz="2200" b="1" dirty="0">
                <a:latin typeface="+mj-lt"/>
                <a:ea typeface="+mj-ea"/>
                <a:cs typeface="+mj-cs"/>
              </a:rPr>
              <a:t>Ashley Thumann, </a:t>
            </a:r>
            <a:r>
              <a:rPr lang="en-US" sz="2200" b="1" dirty="0" smtClean="0">
                <a:latin typeface="+mj-lt"/>
                <a:ea typeface="+mj-ea"/>
                <a:cs typeface="+mj-cs"/>
              </a:rPr>
              <a:t>MHA </a:t>
            </a:r>
            <a:r>
              <a:rPr lang="en-US" sz="2100" dirty="0" smtClean="0">
                <a:solidFill>
                  <a:schemeClr val="bg1">
                    <a:lumMod val="50000"/>
                  </a:schemeClr>
                </a:solidFill>
              </a:rPr>
              <a:t>has 15 years of healthcare administration experience. Prior to joining the CRDW team in October 2017, </a:t>
            </a:r>
            <a:r>
              <a:rPr lang="en-US" sz="2100" dirty="0" smtClean="0">
                <a:solidFill>
                  <a:schemeClr val="bg1">
                    <a:lumMod val="50000"/>
                  </a:schemeClr>
                </a:solidFill>
              </a:rPr>
              <a:t>she </a:t>
            </a:r>
            <a:r>
              <a:rPr lang="en-US" sz="2100" dirty="0" smtClean="0">
                <a:solidFill>
                  <a:schemeClr val="bg1">
                    <a:lumMod val="50000"/>
                  </a:schemeClr>
                </a:solidFill>
              </a:rPr>
              <a:t>served as a </a:t>
            </a:r>
            <a:r>
              <a:rPr lang="en-US" sz="2100" dirty="0" smtClean="0">
                <a:solidFill>
                  <a:schemeClr val="bg1">
                    <a:lumMod val="50000"/>
                  </a:schemeClr>
                </a:solidFill>
              </a:rPr>
              <a:t>Clinics </a:t>
            </a:r>
            <a:r>
              <a:rPr lang="en-US" sz="2100" dirty="0" smtClean="0">
                <a:solidFill>
                  <a:schemeClr val="bg1">
                    <a:lumMod val="50000"/>
                  </a:schemeClr>
                </a:solidFill>
              </a:rPr>
              <a:t>Administrator and Quality Manager for OU Physicians. Ashley has end-user experience with many of the data systems on campus and is the CRDW’s primary liaison with investigators.</a:t>
            </a:r>
            <a:endParaRPr lang="en-US" sz="2100" dirty="0">
              <a:solidFill>
                <a:schemeClr val="bg1">
                  <a:lumMod val="50000"/>
                </a:schemeClr>
              </a:solidFill>
            </a:endParaRPr>
          </a:p>
        </p:txBody>
      </p:sp>
    </p:spTree>
    <p:extLst>
      <p:ext uri="{BB962C8B-B14F-4D97-AF65-F5344CB8AC3E}">
        <p14:creationId xmlns:p14="http://schemas.microsoft.com/office/powerpoint/2010/main" val="134832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CRDW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1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smtClean="0"/>
              <a:t>Child Protective Services (Oklahoma </a:t>
            </a:r>
            <a:r>
              <a:rPr lang="en-US" dirty="0" err="1" smtClean="0"/>
              <a:t>Dept</a:t>
            </a:r>
            <a:r>
              <a:rPr lang="en-US" dirty="0" smtClean="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5853043" y="29114"/>
          <a:ext cx="6092689" cy="6766560"/>
        </p:xfrm>
        <a:graphic>
          <a:graphicData uri="http://schemas.openxmlformats.org/drawingml/2006/table">
            <a:tbl>
              <a:tblPr firstRow="1" bandRow="1">
                <a:tableStyleId>{0660B408-B3CF-4A94-85FC-2B1E0A45F4A2}</a:tableStyleId>
              </a:tblPr>
              <a:tblGrid>
                <a:gridCol w="3957749">
                  <a:extLst>
                    <a:ext uri="{9D8B030D-6E8A-4147-A177-3AD203B41FA5}">
                      <a16:colId xmlns:a16="http://schemas.microsoft.com/office/drawing/2014/main" val="20000"/>
                    </a:ext>
                  </a:extLst>
                </a:gridCol>
                <a:gridCol w="2134940">
                  <a:extLst>
                    <a:ext uri="{9D8B030D-6E8A-4147-A177-3AD203B41FA5}">
                      <a16:colId xmlns:a16="http://schemas.microsoft.com/office/drawing/2014/main" val="20001"/>
                    </a:ext>
                  </a:extLst>
                </a:gridCol>
              </a:tblGrid>
              <a:tr h="351886">
                <a:tc>
                  <a:txBody>
                    <a:bodyPr/>
                    <a:lstStyle/>
                    <a:p>
                      <a:r>
                        <a:rPr lang="en-US" sz="2000" dirty="0" smtClean="0"/>
                        <a:t>Department</a:t>
                      </a:r>
                      <a:endParaRPr lang="en-US" sz="2000" dirty="0"/>
                    </a:p>
                  </a:txBody>
                  <a:tcPr/>
                </a:tc>
                <a:tc>
                  <a:txBody>
                    <a:bodyPr/>
                    <a:lstStyle/>
                    <a:p>
                      <a:pPr algn="r"/>
                      <a:r>
                        <a:rPr lang="en-US" sz="2000" dirty="0" smtClean="0"/>
                        <a:t>Percentage</a:t>
                      </a:r>
                      <a:endParaRPr lang="en-US" sz="2000" dirty="0"/>
                    </a:p>
                  </a:txBody>
                  <a:tcPr/>
                </a:tc>
                <a:extLst>
                  <a:ext uri="{0D108BD9-81ED-4DB2-BD59-A6C34878D82A}">
                    <a16:rowId xmlns:a16="http://schemas.microsoft.com/office/drawing/2014/main" val="10000"/>
                  </a:ext>
                </a:extLst>
              </a:tr>
              <a:tr h="516951">
                <a:tc>
                  <a:txBody>
                    <a:bodyPr/>
                    <a:lstStyle/>
                    <a:p>
                      <a:r>
                        <a:rPr lang="en-US" sz="3200" dirty="0" smtClean="0"/>
                        <a:t>Pediatrics</a:t>
                      </a:r>
                      <a:endParaRPr lang="en-US" sz="3200" dirty="0"/>
                    </a:p>
                  </a:txBody>
                  <a:tcPr/>
                </a:tc>
                <a:tc>
                  <a:txBody>
                    <a:bodyPr/>
                    <a:lstStyle/>
                    <a:p>
                      <a:pPr algn="r"/>
                      <a:r>
                        <a:rPr lang="en-US" sz="3200" dirty="0" smtClean="0"/>
                        <a:t>55%</a:t>
                      </a:r>
                      <a:endParaRPr lang="en-US" sz="3200" dirty="0"/>
                    </a:p>
                  </a:txBody>
                  <a:tcPr/>
                </a:tc>
                <a:extLst>
                  <a:ext uri="{0D108BD9-81ED-4DB2-BD59-A6C34878D82A}">
                    <a16:rowId xmlns:a16="http://schemas.microsoft.com/office/drawing/2014/main" val="10001"/>
                  </a:ext>
                </a:extLst>
              </a:tr>
              <a:tr h="516951">
                <a:tc>
                  <a:txBody>
                    <a:bodyPr/>
                    <a:lstStyle/>
                    <a:p>
                      <a:r>
                        <a:rPr lang="en-US" sz="3200" dirty="0" smtClean="0"/>
                        <a:t>Orthopedics</a:t>
                      </a:r>
                      <a:endParaRPr lang="en-US" sz="3200" dirty="0"/>
                    </a:p>
                  </a:txBody>
                  <a:tcPr/>
                </a:tc>
                <a:tc>
                  <a:txBody>
                    <a:bodyPr/>
                    <a:lstStyle/>
                    <a:p>
                      <a:pPr algn="r"/>
                      <a:r>
                        <a:rPr lang="en-US" sz="3200" dirty="0" smtClean="0"/>
                        <a:t>16%</a:t>
                      </a:r>
                      <a:endParaRPr lang="en-US" sz="3200" dirty="0"/>
                    </a:p>
                  </a:txBody>
                  <a:tcPr/>
                </a:tc>
                <a:extLst>
                  <a:ext uri="{0D108BD9-81ED-4DB2-BD59-A6C34878D82A}">
                    <a16:rowId xmlns:a16="http://schemas.microsoft.com/office/drawing/2014/main" val="10002"/>
                  </a:ext>
                </a:extLst>
              </a:tr>
              <a:tr h="516951">
                <a:tc>
                  <a:txBody>
                    <a:bodyPr/>
                    <a:lstStyle/>
                    <a:p>
                      <a:r>
                        <a:rPr lang="en-US" sz="3200" dirty="0" smtClean="0"/>
                        <a:t>Cancer</a:t>
                      </a:r>
                      <a:r>
                        <a:rPr lang="en-US" sz="3200" baseline="0" dirty="0" smtClean="0"/>
                        <a:t> Center</a:t>
                      </a:r>
                      <a:endParaRPr lang="en-US" sz="3200" dirty="0"/>
                    </a:p>
                  </a:txBody>
                  <a:tcPr/>
                </a:tc>
                <a:tc>
                  <a:txBody>
                    <a:bodyPr/>
                    <a:lstStyle/>
                    <a:p>
                      <a:pPr algn="r"/>
                      <a:r>
                        <a:rPr lang="en-US" sz="3200" dirty="0" smtClean="0"/>
                        <a:t>7%</a:t>
                      </a:r>
                      <a:endParaRPr lang="en-US" sz="3200" dirty="0"/>
                    </a:p>
                  </a:txBody>
                  <a:tcPr/>
                </a:tc>
                <a:extLst>
                  <a:ext uri="{0D108BD9-81ED-4DB2-BD59-A6C34878D82A}">
                    <a16:rowId xmlns:a16="http://schemas.microsoft.com/office/drawing/2014/main" val="10003"/>
                  </a:ext>
                </a:extLst>
              </a:tr>
              <a:tr h="516951">
                <a:tc>
                  <a:txBody>
                    <a:bodyPr/>
                    <a:lstStyle/>
                    <a:p>
                      <a:r>
                        <a:rPr lang="en-US" sz="3200" dirty="0" smtClean="0"/>
                        <a:t>Women’s Health</a:t>
                      </a:r>
                      <a:endParaRPr lang="en-US" sz="3200" dirty="0"/>
                    </a:p>
                  </a:txBody>
                  <a:tcPr/>
                </a:tc>
                <a:tc>
                  <a:txBody>
                    <a:bodyPr/>
                    <a:lstStyle/>
                    <a:p>
                      <a:pPr algn="r"/>
                      <a:r>
                        <a:rPr lang="en-US" sz="3200" dirty="0" smtClean="0"/>
                        <a:t>7%</a:t>
                      </a:r>
                      <a:endParaRPr lang="en-US" sz="3200" dirty="0"/>
                    </a:p>
                  </a:txBody>
                  <a:tcPr/>
                </a:tc>
                <a:extLst>
                  <a:ext uri="{0D108BD9-81ED-4DB2-BD59-A6C34878D82A}">
                    <a16:rowId xmlns:a16="http://schemas.microsoft.com/office/drawing/2014/main" val="10004"/>
                  </a:ext>
                </a:extLst>
              </a:tr>
              <a:tr h="516951">
                <a:tc>
                  <a:txBody>
                    <a:bodyPr/>
                    <a:lstStyle/>
                    <a:p>
                      <a:r>
                        <a:rPr lang="en-US" sz="3200" dirty="0" smtClean="0"/>
                        <a:t>Pharmacy</a:t>
                      </a:r>
                      <a:endParaRPr lang="en-US" sz="3200" dirty="0"/>
                    </a:p>
                  </a:txBody>
                  <a:tcPr/>
                </a:tc>
                <a:tc>
                  <a:txBody>
                    <a:bodyPr/>
                    <a:lstStyle/>
                    <a:p>
                      <a:pPr algn="r"/>
                      <a:r>
                        <a:rPr lang="en-US" sz="3200" dirty="0" smtClean="0"/>
                        <a:t>4%</a:t>
                      </a:r>
                      <a:endParaRPr lang="en-US" sz="3200" dirty="0"/>
                    </a:p>
                  </a:txBody>
                  <a:tcPr/>
                </a:tc>
                <a:extLst>
                  <a:ext uri="{0D108BD9-81ED-4DB2-BD59-A6C34878D82A}">
                    <a16:rowId xmlns:a16="http://schemas.microsoft.com/office/drawing/2014/main" val="10005"/>
                  </a:ext>
                </a:extLst>
              </a:tr>
              <a:tr h="516951">
                <a:tc>
                  <a:txBody>
                    <a:bodyPr/>
                    <a:lstStyle/>
                    <a:p>
                      <a:r>
                        <a:rPr lang="en-US" sz="3200" dirty="0" smtClean="0"/>
                        <a:t>Dermatology</a:t>
                      </a:r>
                      <a:endParaRPr lang="en-US" sz="3200" dirty="0"/>
                    </a:p>
                  </a:txBody>
                  <a:tcPr/>
                </a:tc>
                <a:tc>
                  <a:txBody>
                    <a:bodyPr/>
                    <a:lstStyle/>
                    <a:p>
                      <a:pPr algn="r"/>
                      <a:r>
                        <a:rPr lang="en-US" sz="3200" dirty="0" smtClean="0"/>
                        <a:t>2%</a:t>
                      </a:r>
                      <a:endParaRPr lang="en-US" sz="3200" dirty="0"/>
                    </a:p>
                  </a:txBody>
                  <a:tcPr/>
                </a:tc>
                <a:extLst>
                  <a:ext uri="{0D108BD9-81ED-4DB2-BD59-A6C34878D82A}">
                    <a16:rowId xmlns:a16="http://schemas.microsoft.com/office/drawing/2014/main" val="10006"/>
                  </a:ext>
                </a:extLst>
              </a:tr>
              <a:tr h="516951">
                <a:tc>
                  <a:txBody>
                    <a:bodyPr/>
                    <a:lstStyle/>
                    <a:p>
                      <a:r>
                        <a:rPr lang="en-US" sz="3200" dirty="0" smtClean="0"/>
                        <a:t>Infectious</a:t>
                      </a:r>
                      <a:r>
                        <a:rPr lang="en-US" sz="3200" baseline="0" dirty="0" smtClean="0"/>
                        <a:t> Disease</a:t>
                      </a:r>
                      <a:endParaRPr lang="en-US" sz="3200" dirty="0"/>
                    </a:p>
                  </a:txBody>
                  <a:tcPr/>
                </a:tc>
                <a:tc>
                  <a:txBody>
                    <a:bodyPr/>
                    <a:lstStyle/>
                    <a:p>
                      <a:pPr algn="r"/>
                      <a:r>
                        <a:rPr lang="en-US" sz="3200" dirty="0" smtClean="0"/>
                        <a:t>1%</a:t>
                      </a:r>
                      <a:endParaRPr lang="en-US" sz="3200" dirty="0"/>
                    </a:p>
                  </a:txBody>
                  <a:tcPr/>
                </a:tc>
                <a:extLst>
                  <a:ext uri="{0D108BD9-81ED-4DB2-BD59-A6C34878D82A}">
                    <a16:rowId xmlns:a16="http://schemas.microsoft.com/office/drawing/2014/main" val="10007"/>
                  </a:ext>
                </a:extLst>
              </a:tr>
              <a:tr h="516951">
                <a:tc>
                  <a:txBody>
                    <a:bodyPr/>
                    <a:lstStyle/>
                    <a:p>
                      <a:r>
                        <a:rPr lang="en-US" sz="3200" dirty="0" smtClean="0"/>
                        <a:t>Cardiovascular</a:t>
                      </a:r>
                      <a:endParaRPr lang="en-US" sz="3200" dirty="0"/>
                    </a:p>
                  </a:txBody>
                  <a:tcPr/>
                </a:tc>
                <a:tc>
                  <a:txBody>
                    <a:bodyPr/>
                    <a:lstStyle/>
                    <a:p>
                      <a:pPr algn="r"/>
                      <a:r>
                        <a:rPr lang="en-US" sz="3200" dirty="0" smtClean="0"/>
                        <a:t>1%</a:t>
                      </a:r>
                      <a:endParaRPr lang="en-US" sz="3200" dirty="0"/>
                    </a:p>
                  </a:txBody>
                  <a:tcPr/>
                </a:tc>
                <a:extLst>
                  <a:ext uri="{0D108BD9-81ED-4DB2-BD59-A6C34878D82A}">
                    <a16:rowId xmlns:a16="http://schemas.microsoft.com/office/drawing/2014/main" val="10008"/>
                  </a:ext>
                </a:extLst>
              </a:tr>
              <a:tr h="516951">
                <a:tc>
                  <a:txBody>
                    <a:bodyPr/>
                    <a:lstStyle/>
                    <a:p>
                      <a:r>
                        <a:rPr lang="en-US" sz="3200" dirty="0" smtClean="0"/>
                        <a:t>Endocrinology</a:t>
                      </a:r>
                      <a:endParaRPr lang="en-US" sz="3200" dirty="0"/>
                    </a:p>
                  </a:txBody>
                  <a:tcPr/>
                </a:tc>
                <a:tc>
                  <a:txBody>
                    <a:bodyPr/>
                    <a:lstStyle/>
                    <a:p>
                      <a:pPr algn="r"/>
                      <a:r>
                        <a:rPr lang="en-US" sz="3200" dirty="0" smtClean="0"/>
                        <a:t>1%</a:t>
                      </a:r>
                      <a:endParaRPr lang="en-US" sz="3200" dirty="0"/>
                    </a:p>
                  </a:txBody>
                  <a:tcPr/>
                </a:tc>
                <a:extLst>
                  <a:ext uri="{0D108BD9-81ED-4DB2-BD59-A6C34878D82A}">
                    <a16:rowId xmlns:a16="http://schemas.microsoft.com/office/drawing/2014/main" val="10009"/>
                  </a:ext>
                </a:extLst>
              </a:tr>
              <a:tr h="516951">
                <a:tc>
                  <a:txBody>
                    <a:bodyPr/>
                    <a:lstStyle/>
                    <a:p>
                      <a:r>
                        <a:rPr lang="en-US" sz="3200" dirty="0" smtClean="0"/>
                        <a:t>Otolaryngology</a:t>
                      </a:r>
                      <a:endParaRPr lang="en-US" sz="3200" dirty="0"/>
                    </a:p>
                  </a:txBody>
                  <a:tcPr/>
                </a:tc>
                <a:tc>
                  <a:txBody>
                    <a:bodyPr/>
                    <a:lstStyle/>
                    <a:p>
                      <a:pPr algn="r"/>
                      <a:r>
                        <a:rPr lang="en-US" sz="3200" dirty="0" smtClean="0"/>
                        <a:t>1%</a:t>
                      </a:r>
                      <a:endParaRPr lang="en-US" sz="3200" dirty="0"/>
                    </a:p>
                  </a:txBody>
                  <a:tcPr/>
                </a:tc>
                <a:extLst>
                  <a:ext uri="{0D108BD9-81ED-4DB2-BD59-A6C34878D82A}">
                    <a16:rowId xmlns:a16="http://schemas.microsoft.com/office/drawing/2014/main" val="10010"/>
                  </a:ext>
                </a:extLst>
              </a:tr>
              <a:tr h="516951">
                <a:tc>
                  <a:txBody>
                    <a:bodyPr/>
                    <a:lstStyle/>
                    <a:p>
                      <a:r>
                        <a:rPr lang="en-US" sz="3200" dirty="0" smtClean="0"/>
                        <a:t>Other</a:t>
                      </a:r>
                      <a:endParaRPr lang="en-US" sz="3200" dirty="0"/>
                    </a:p>
                  </a:txBody>
                  <a:tcPr/>
                </a:tc>
                <a:tc>
                  <a:txBody>
                    <a:bodyPr/>
                    <a:lstStyle/>
                    <a:p>
                      <a:pPr algn="r"/>
                      <a:r>
                        <a:rPr lang="en-US" sz="3200" dirty="0" smtClean="0"/>
                        <a:t>5%</a:t>
                      </a:r>
                      <a:endParaRPr lang="en-US" sz="3200" dirty="0"/>
                    </a:p>
                  </a:txBody>
                  <a:tcPr/>
                </a:tc>
                <a:extLst>
                  <a:ext uri="{0D108BD9-81ED-4DB2-BD59-A6C34878D82A}">
                    <a16:rowId xmlns:a16="http://schemas.microsoft.com/office/drawing/2014/main" val="10011"/>
                  </a:ext>
                </a:extLst>
              </a:tr>
            </a:tbl>
          </a:graphicData>
        </a:graphic>
      </p:graphicFrame>
      <p:sp>
        <p:nvSpPr>
          <p:cNvPr id="8" name="Title 3"/>
          <p:cNvSpPr>
            <a:spLocks noGrp="1"/>
          </p:cNvSpPr>
          <p:nvPr>
            <p:ph type="title"/>
          </p:nvPr>
        </p:nvSpPr>
        <p:spPr>
          <a:xfrm>
            <a:off x="793376" y="79914"/>
            <a:ext cx="4653267" cy="3857296"/>
          </a:xfrm>
        </p:spPr>
        <p:txBody>
          <a:bodyPr>
            <a:normAutofit/>
          </a:bodyPr>
          <a:lstStyle/>
          <a:p>
            <a:r>
              <a:rPr lang="en-US" sz="3600" b="1" i="1" dirty="0">
                <a:solidFill>
                  <a:srgbClr val="0070C0"/>
                </a:solidFill>
              </a:rPr>
              <a:t>Since 2017,  the CDW has facilitated more than 80 studies with 44 investigators</a:t>
            </a:r>
            <a:r>
              <a:rPr lang="en-US" sz="4000" dirty="0" smtClean="0">
                <a:solidFill>
                  <a:srgbClr val="0070C0"/>
                </a:solidFill>
              </a:rPr>
              <a:t>.</a:t>
            </a:r>
            <a:endParaRPr lang="en-US" sz="4000" dirty="0">
              <a:solidFill>
                <a:srgbClr val="0070C0"/>
              </a:solidFill>
            </a:endParaRPr>
          </a:p>
        </p:txBody>
      </p:sp>
    </p:spTree>
    <p:extLst>
      <p:ext uri="{BB962C8B-B14F-4D97-AF65-F5344CB8AC3E}">
        <p14:creationId xmlns:p14="http://schemas.microsoft.com/office/powerpoint/2010/main" val="22997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a:t>
            </a:r>
            <a:r>
              <a:rPr lang="en-US" sz="3200" b="1" i="1" dirty="0" smtClean="0">
                <a:solidFill>
                  <a:srgbClr val="0070C0"/>
                </a:solidFill>
              </a:rPr>
              <a:t>CRDW</a:t>
            </a:r>
            <a:r>
              <a:rPr lang="en-US" sz="3200" b="1" i="1" dirty="0">
                <a:solidFill>
                  <a:srgbClr val="0070C0"/>
                </a:solidFill>
              </a:rPr>
              <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Infectious Disease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u="none" strike="noStrike" dirty="0">
                          <a:effectLst/>
                        </a:rPr>
                        <a:t>Pharmacist-Led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a:effectLst/>
                        </a:rPr>
                        <a:t>POPS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Allen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smtClean="0">
                          <a:effectLst/>
                        </a:rPr>
                        <a:t>Molecular Alterations</a:t>
                      </a:r>
                      <a:r>
                        <a:rPr lang="en-US" sz="1100" u="none" strike="noStrike" baseline="0" dirty="0" smtClean="0">
                          <a:effectLst/>
                        </a:rPr>
                        <a:t> in </a:t>
                      </a:r>
                      <a:r>
                        <a:rPr lang="en-US" sz="1100" u="none" strike="noStrike" dirty="0" smtClean="0">
                          <a:effectLst/>
                        </a:rPr>
                        <a:t>Brain </a:t>
                      </a:r>
                      <a:r>
                        <a:rPr lang="en-US" sz="1100" u="none" strike="noStrike" dirty="0">
                          <a:effectLst/>
                        </a:rPr>
                        <a:t>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Women's Health</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nvPr>
        </p:nvGraphicFramePr>
        <p:xfrm>
          <a:off x="6182294" y="1338171"/>
          <a:ext cx="5400116" cy="5116419"/>
        </p:xfrm>
        <a:graphic>
          <a:graphicData uri="http://schemas.openxmlformats.org/drawingml/2006/table">
            <a:tbl>
              <a:tblPr>
                <a:tableStyleId>{5C22544A-7EE6-4342-B048-85BDC9FD1C3A}</a:tableStyleId>
              </a:tblPr>
              <a:tblGrid>
                <a:gridCol w="3036706">
                  <a:extLst>
                    <a:ext uri="{9D8B030D-6E8A-4147-A177-3AD203B41FA5}">
                      <a16:colId xmlns:a16="http://schemas.microsoft.com/office/drawing/2014/main" val="1022886225"/>
                    </a:ext>
                  </a:extLst>
                </a:gridCol>
                <a:gridCol w="1181705">
                  <a:extLst>
                    <a:ext uri="{9D8B030D-6E8A-4147-A177-3AD203B41FA5}">
                      <a16:colId xmlns:a16="http://schemas.microsoft.com/office/drawing/2014/main" val="2020208361"/>
                    </a:ext>
                  </a:extLst>
                </a:gridCol>
                <a:gridCol w="1181705">
                  <a:extLst>
                    <a:ext uri="{9D8B030D-6E8A-4147-A177-3AD203B41FA5}">
                      <a16:colId xmlns:a16="http://schemas.microsoft.com/office/drawing/2014/main" val="2629210063"/>
                    </a:ext>
                  </a:extLst>
                </a:gridCol>
              </a:tblGrid>
              <a:tr h="222453">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Cardiovasular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smtClean="0">
                          <a:effectLst/>
                        </a:rPr>
                        <a:t>Humeral </a:t>
                      </a:r>
                      <a:r>
                        <a:rPr lang="en-US" sz="1100" u="none" strike="noStrike" dirty="0">
                          <a:effectLst/>
                        </a:rPr>
                        <a:t>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smtClean="0">
                          <a:effectLst/>
                        </a:rPr>
                        <a:t>Asthma </a:t>
                      </a:r>
                      <a:r>
                        <a:rPr lang="en-US" sz="1100" u="none" strike="noStrike" dirty="0">
                          <a:effectLst/>
                        </a:rPr>
                        <a:t>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algn="l" fontAlgn="b"/>
                      <a:r>
                        <a:rPr lang="en-US" sz="1100" u="none" strike="noStrike" dirty="0">
                          <a:effectLst/>
                        </a:rPr>
                        <a:t>Transition of Care Clinic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Truong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Pharmacy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Pediatrics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Orthopedics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Endocrinology</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Cancer Center</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1558114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2</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21"/>
          <a:ext cx="5373220" cy="5108664"/>
        </p:xfrm>
        <a:graphic>
          <a:graphicData uri="http://schemas.openxmlformats.org/drawingml/2006/table">
            <a:tbl>
              <a:tblPr>
                <a:tableStyleId>{5C22544A-7EE6-4342-B048-85BDC9FD1C3A}</a:tableStyleId>
              </a:tblPr>
              <a:tblGrid>
                <a:gridCol w="3284597">
                  <a:extLst>
                    <a:ext uri="{9D8B030D-6E8A-4147-A177-3AD203B41FA5}">
                      <a16:colId xmlns:a16="http://schemas.microsoft.com/office/drawing/2014/main" val="1356431335"/>
                    </a:ext>
                  </a:extLst>
                </a:gridCol>
                <a:gridCol w="912804">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smtClean="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Immunization</a:t>
                      </a:r>
                      <a:r>
                        <a:rPr lang="en-US" sz="1100" b="0" i="0" u="none" strike="noStrike" baseline="0" dirty="0" smtClean="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Bratzler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OUP</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Off-Label</a:t>
                      </a:r>
                      <a:r>
                        <a:rPr lang="en-US" sz="1100" b="0" i="0" u="none" strike="noStrike" baseline="0" dirty="0" smtClean="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Continuity of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Prescribing Practices</a:t>
                      </a:r>
                      <a:r>
                        <a:rPr lang="en-US" sz="1100" b="0" i="0" u="none" strike="noStrike" baseline="0" dirty="0" smtClean="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Gillaspy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Lactation Services</a:t>
                      </a:r>
                      <a:r>
                        <a:rPr lang="en-US" sz="1100" b="0" i="0" u="none" strike="noStrike" baseline="0" dirty="0" smtClean="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B. Mannel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Supplementation</a:t>
                      </a:r>
                      <a:r>
                        <a:rPr lang="en-US" sz="1100" b="0" i="0" u="none" strike="noStrike" baseline="0" dirty="0" smtClean="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Dilley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PCOS</a:t>
                      </a:r>
                      <a:r>
                        <a:rPr lang="en-US" sz="1100" b="0" i="0" u="none" strike="noStrike" baseline="0" dirty="0" smtClean="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Assessment</a:t>
                      </a:r>
                      <a:r>
                        <a:rPr lang="en-US" sz="1100" b="0" i="0" u="none" strike="noStrike" baseline="0" dirty="0" smtClean="0">
                          <a:solidFill>
                            <a:srgbClr val="000000"/>
                          </a:solidFill>
                          <a:effectLst/>
                          <a:latin typeface="Calibri" panose="020F0502020204030204" pitchFamily="34" charset="0"/>
                        </a:rPr>
                        <a:t> of </a:t>
                      </a:r>
                      <a:r>
                        <a:rPr lang="en-US" sz="1100" b="0" i="0" u="none" strike="noStrike" dirty="0" smtClean="0">
                          <a:solidFill>
                            <a:srgbClr val="000000"/>
                          </a:solidFill>
                          <a:effectLst/>
                          <a:latin typeface="Calibri" panose="020F0502020204030204" pitchFamily="34" charset="0"/>
                        </a:rPr>
                        <a:t>Medication</a:t>
                      </a:r>
                      <a:r>
                        <a:rPr lang="en-US" sz="1100" b="0" i="0" u="none" strike="noStrike" baseline="0" dirty="0" smtClean="0">
                          <a:solidFill>
                            <a:srgbClr val="000000"/>
                          </a:solidFill>
                          <a:effectLst/>
                          <a:latin typeface="Calibri" panose="020F0502020204030204" pitchFamily="34" charset="0"/>
                        </a:rPr>
                        <a:t> Problems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a:t>
                      </a:r>
                      <a:r>
                        <a:rPr lang="en-US" sz="1100" b="0" i="0" u="none" strike="noStrike" baseline="0" dirty="0" smtClean="0">
                          <a:solidFill>
                            <a:srgbClr val="000000"/>
                          </a:solidFill>
                          <a:effectLst/>
                          <a:latin typeface="Calibri" panose="020F0502020204030204" pitchFamily="34" charset="0"/>
                        </a:rPr>
                        <a: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Cancer Genetic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Maternal Depression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Dunlap</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PROSpect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 Henry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Behavioral</a:t>
                      </a:r>
                      <a:r>
                        <a:rPr lang="en-US" sz="1100" b="0" i="0" u="none" strike="noStrike" baseline="0" dirty="0" smtClean="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a:t>
                      </a:r>
                      <a:r>
                        <a:rPr lang="en-US" sz="1100" b="0" i="0" u="none" strike="noStrike" baseline="0" dirty="0" smtClean="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Stem Cell Transplant</a:t>
                      </a:r>
                      <a:r>
                        <a:rPr lang="en-US" sz="1100" b="0" i="0" u="none" strike="noStrike" baseline="0" dirty="0" smtClean="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Shah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a:t>
                      </a:r>
                      <a:r>
                        <a:rPr lang="en-US" sz="1100" b="0" i="0" u="none" strike="noStrike" baseline="0" dirty="0" err="1" smtClean="0">
                          <a:solidFill>
                            <a:srgbClr val="000000"/>
                          </a:solidFill>
                          <a:effectLst/>
                          <a:latin typeface="Calibri" panose="020F0502020204030204" pitchFamily="34" charset="0"/>
                        </a:rPr>
                        <a:t>Adalilumab</a:t>
                      </a:r>
                      <a:r>
                        <a:rPr lang="en-US" sz="1100" b="0" i="0" u="none" strike="noStrike" baseline="0" dirty="0" smtClean="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Mohs Surgery for High Risk </a:t>
                      </a:r>
                      <a:r>
                        <a:rPr lang="en-US" sz="1100" b="0" i="0" u="none" strike="noStrike" dirty="0" err="1" smtClean="0">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L. Collins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Dermatology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Electronic Cigarettes in Youth with Asthma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Wagener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smtClean="0">
                          <a:solidFill>
                            <a:srgbClr val="000000"/>
                          </a:solidFill>
                          <a:effectLst/>
                          <a:latin typeface="Calibri" panose="020F0502020204030204" pitchFamily="34" charset="0"/>
                        </a:rPr>
                        <a:t>Vasoplegic</a:t>
                      </a:r>
                      <a:r>
                        <a:rPr lang="en-US" sz="1100" b="0" i="0" u="none" strike="noStrike" baseline="0" dirty="0" smtClean="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Patterns of Care Among Children with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Janitz</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Epidemiology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Preoperative Airway Evaluation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a:t>
                      </a:r>
                      <a:r>
                        <a:rPr lang="en-US" sz="1100" b="0" i="0" u="none" strike="noStrike" baseline="0" dirty="0" smtClean="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smtClean="0">
                          <a:solidFill>
                            <a:srgbClr val="000000"/>
                          </a:solidFill>
                          <a:effectLst/>
                          <a:latin typeface="Calibri" panose="020F0502020204030204" pitchFamily="34" charset="0"/>
                        </a:rPr>
                        <a:t>Osteoporosis Prevention in Cancer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a:t>
                      </a:r>
                      <a:r>
                        <a:rPr lang="en-US" sz="1100" b="0" i="0" u="none" strike="noStrike" baseline="0" dirty="0" smtClean="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nvPr>
        </p:nvGraphicFramePr>
        <p:xfrm>
          <a:off x="6326335" y="1345921"/>
          <a:ext cx="5373220" cy="5108660"/>
        </p:xfrm>
        <a:graphic>
          <a:graphicData uri="http://schemas.openxmlformats.org/drawingml/2006/table">
            <a:tbl>
              <a:tblPr>
                <a:tableStyleId>{5C22544A-7EE6-4342-B048-85BDC9FD1C3A}</a:tableStyleId>
              </a:tblPr>
              <a:tblGrid>
                <a:gridCol w="3568779">
                  <a:extLst>
                    <a:ext uri="{9D8B030D-6E8A-4147-A177-3AD203B41FA5}">
                      <a16:colId xmlns:a16="http://schemas.microsoft.com/office/drawing/2014/main" val="1356431335"/>
                    </a:ext>
                  </a:extLst>
                </a:gridCol>
                <a:gridCol w="751115">
                  <a:extLst>
                    <a:ext uri="{9D8B030D-6E8A-4147-A177-3AD203B41FA5}">
                      <a16:colId xmlns:a16="http://schemas.microsoft.com/office/drawing/2014/main" val="4074852346"/>
                    </a:ext>
                  </a:extLst>
                </a:gridCol>
                <a:gridCol w="1053326">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Radial Neck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TR Lewis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High Grade VAIN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E-Cigarette and Tobacco</a:t>
                      </a:r>
                      <a:r>
                        <a:rPr lang="en-US" sz="1100" b="0" i="0" u="none" strike="noStrike" baseline="0" dirty="0" smtClean="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Cohn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Analysis of C. Diff</a:t>
                      </a:r>
                      <a:r>
                        <a:rPr lang="en-US" sz="1100" b="0" i="0" u="none" strike="noStrike" baseline="0" dirty="0" smtClean="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a:t>
                      </a:r>
                      <a:r>
                        <a:rPr lang="en-US" sz="1100" b="0" i="0" u="none" strike="noStrike" baseline="0" dirty="0" smtClean="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Immunology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Inpatient</a:t>
                      </a:r>
                      <a:r>
                        <a:rPr lang="en-US" sz="1100" b="0" i="0" u="none" strike="noStrike" baseline="0" dirty="0" smtClean="0">
                          <a:solidFill>
                            <a:srgbClr val="000000"/>
                          </a:solidFill>
                          <a:effectLst/>
                          <a:latin typeface="Calibri" panose="020F0502020204030204" pitchFamily="34" charset="0"/>
                        </a:rPr>
                        <a:t> Transition of Care Pharmacist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Truong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Pharmacy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Children</a:t>
                      </a:r>
                      <a:r>
                        <a:rPr lang="en-US" sz="1100" b="0" i="0" u="none" strike="noStrike" baseline="0" dirty="0" smtClean="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Outcomes</a:t>
                      </a:r>
                      <a:r>
                        <a:rPr lang="en-US" sz="1100" b="0" i="0" u="none" strike="noStrike" baseline="0" dirty="0" smtClean="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Glucocorticoid Receptor Antagonism in the Treatment of Cushing Syndrome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Lim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Influenza A and </a:t>
                      </a:r>
                      <a:r>
                        <a:rPr lang="en-US" sz="1100" b="0" i="0" u="none" strike="noStrike" dirty="0" err="1" smtClean="0">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Surgical Complications in Patients with Spinal Muscular Atrophy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Chong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Tissue Eosinophil</a:t>
                      </a:r>
                      <a:r>
                        <a:rPr lang="en-US" sz="1100" b="0" i="0" u="none" strike="noStrike" baseline="0" dirty="0" smtClean="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Tung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Bone Health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Krishnan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Association between Urinary Parameters and Urological Issues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Pal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smtClean="0">
                          <a:solidFill>
                            <a:srgbClr val="000000"/>
                          </a:solidFill>
                          <a:effectLst/>
                          <a:latin typeface="Calibri" panose="020F0502020204030204" pitchFamily="34" charset="0"/>
                        </a:rPr>
                        <a:t>Synthetic Cartilage Implant vs </a:t>
                      </a:r>
                      <a:r>
                        <a:rPr lang="en-US" sz="1100" b="0" i="0" u="none" strike="noStrike" dirty="0" err="1" smtClean="0">
                          <a:solidFill>
                            <a:srgbClr val="000000"/>
                          </a:solidFill>
                          <a:effectLst/>
                          <a:latin typeface="Calibri" panose="020F0502020204030204" pitchFamily="34" charset="0"/>
                        </a:rPr>
                        <a:t>Osteochondral</a:t>
                      </a:r>
                      <a:r>
                        <a:rPr lang="en-US" sz="1100" b="0" i="0" u="none" strike="noStrike" dirty="0" smtClean="0">
                          <a:solidFill>
                            <a:srgbClr val="000000"/>
                          </a:solidFill>
                          <a:effectLst/>
                          <a:latin typeface="Calibri" panose="020F0502020204030204" pitchFamily="34" charset="0"/>
                        </a:rPr>
                        <a:t> Autologous</a:t>
                      </a:r>
                      <a:r>
                        <a:rPr lang="en-US" sz="1100" b="0" i="0" u="none" strike="noStrike" baseline="0" dirty="0" smtClean="0">
                          <a:solidFill>
                            <a:srgbClr val="000000"/>
                          </a:solidFill>
                          <a:effectLst/>
                          <a:latin typeface="Calibri" panose="020F0502020204030204" pitchFamily="34" charset="0"/>
                        </a:rPr>
                        <a:t> Transfer for Advanced Hallux </a:t>
                      </a:r>
                      <a:r>
                        <a:rPr lang="en-US" sz="1100" b="0" i="0" u="none" strike="noStrike" baseline="0" dirty="0" err="1" smtClean="0">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smtClean="0">
                          <a:solidFill>
                            <a:srgbClr val="000000"/>
                          </a:solidFill>
                          <a:effectLst/>
                          <a:latin typeface="Calibri" panose="020F0502020204030204" pitchFamily="34" charset="0"/>
                        </a:rPr>
                        <a:t>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smtClean="0">
                          <a:solidFill>
                            <a:srgbClr val="000000"/>
                          </a:solidFill>
                          <a:effectLst/>
                          <a:latin typeface="Calibri" panose="020F0502020204030204" pitchFamily="34" charset="0"/>
                          <a:ea typeface="+mn-ea"/>
                          <a:cs typeface="+mn-cs"/>
                        </a:rPr>
                        <a:t>Ilizarov</a:t>
                      </a:r>
                      <a:r>
                        <a:rPr lang="en-US" sz="1100" b="0" i="0" u="none" strike="noStrike" kern="1200" dirty="0" smtClean="0">
                          <a:solidFill>
                            <a:srgbClr val="000000"/>
                          </a:solidFill>
                          <a:effectLst/>
                          <a:latin typeface="Calibri" panose="020F0502020204030204" pitchFamily="34" charset="0"/>
                          <a:ea typeface="+mn-ea"/>
                          <a:cs typeface="+mn-cs"/>
                        </a:rPr>
                        <a:t> Frame in Complex Ankle and </a:t>
                      </a:r>
                      <a:r>
                        <a:rPr lang="en-US" sz="1100" b="0" i="0" u="none" strike="noStrike" kern="1200" dirty="0" err="1" smtClean="0">
                          <a:solidFill>
                            <a:srgbClr val="000000"/>
                          </a:solidFill>
                          <a:effectLst/>
                          <a:latin typeface="Calibri" panose="020F0502020204030204" pitchFamily="34" charset="0"/>
                          <a:ea typeface="+mn-ea"/>
                          <a:cs typeface="+mn-cs"/>
                        </a:rPr>
                        <a:t>Hindfoot</a:t>
                      </a:r>
                      <a:r>
                        <a:rPr lang="en-US" sz="1100" b="0" i="0" u="none" strike="noStrike" kern="1200" dirty="0" smtClean="0">
                          <a:solidFill>
                            <a:srgbClr val="000000"/>
                          </a:solidFill>
                          <a:effectLst/>
                          <a:latin typeface="Calibri" panose="020F0502020204030204" pitchFamily="34" charset="0"/>
                          <a:ea typeface="+mn-ea"/>
                          <a:cs typeface="+mn-cs"/>
                        </a:rPr>
                        <a:t> Fusions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dirty="0" smtClean="0">
                          <a:solidFill>
                            <a:srgbClr val="000000"/>
                          </a:solidFill>
                          <a:effectLst/>
                          <a:latin typeface="Calibri" panose="020F0502020204030204" pitchFamily="34" charset="0"/>
                        </a:rPr>
                        <a:t>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smtClean="0">
                          <a:solidFill>
                            <a:srgbClr val="000000"/>
                          </a:solidFill>
                          <a:effectLst/>
                          <a:latin typeface="Calibri" panose="020F0502020204030204" pitchFamily="34" charset="0"/>
                          <a:ea typeface="+mn-ea"/>
                          <a:cs typeface="+mn-cs"/>
                        </a:rPr>
                        <a:t>Effect </a:t>
                      </a:r>
                      <a:r>
                        <a:rPr lang="en-US" sz="1100" b="0" i="0" u="none" strike="noStrike" kern="1200" dirty="0">
                          <a:solidFill>
                            <a:srgbClr val="000000"/>
                          </a:solidFill>
                          <a:effectLst/>
                          <a:latin typeface="Calibri" panose="020F0502020204030204" pitchFamily="34" charset="0"/>
                          <a:ea typeface="+mn-ea"/>
                          <a:cs typeface="+mn-cs"/>
                        </a:rPr>
                        <a:t>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Rensing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smtClean="0">
                          <a:solidFill>
                            <a:srgbClr val="000000"/>
                          </a:solidFill>
                          <a:effectLst/>
                          <a:latin typeface="Calibri" panose="020F0502020204030204" pitchFamily="34" charset="0"/>
                        </a:rPr>
                        <a:t>Tobacco and Marijuana Exposure</a:t>
                      </a:r>
                      <a:r>
                        <a:rPr lang="en-US" sz="1100" b="0" i="0" u="none" strike="noStrike" baseline="0" dirty="0" smtClean="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67798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a:t>
            </a:r>
            <a:r>
              <a:rPr lang="en-US" sz="3600" b="1" i="1" dirty="0" smtClean="0">
                <a:solidFill>
                  <a:srgbClr val="0070C0"/>
                </a:solidFill>
              </a:rPr>
              <a:t>CRDW</a:t>
            </a:r>
            <a:br>
              <a:rPr lang="en-US" sz="3600" b="1" i="1" dirty="0" smtClean="0">
                <a:solidFill>
                  <a:srgbClr val="0070C0"/>
                </a:solidFill>
              </a:rPr>
            </a:br>
            <a:r>
              <a:rPr lang="en-US" sz="3100" dirty="0">
                <a:solidFill>
                  <a:schemeClr val="bg1">
                    <a:lumMod val="50000"/>
                  </a:schemeClr>
                </a:solidFill>
              </a:rPr>
              <a:t>s</a:t>
            </a:r>
            <a:r>
              <a:rPr lang="en-US" sz="3100" dirty="0" smtClean="0">
                <a:solidFill>
                  <a:schemeClr val="bg1">
                    <a:lumMod val="50000"/>
                  </a:schemeClr>
                </a:solidFill>
              </a:rPr>
              <a:t>ince 2017; page 3</a:t>
            </a:r>
            <a:endParaRPr lang="en-US" sz="3100" dirty="0">
              <a:solidFill>
                <a:schemeClr val="bg1">
                  <a:lumMod val="50000"/>
                </a:schemeClr>
              </a:solidFill>
            </a:endParaRPr>
          </a:p>
        </p:txBody>
      </p:sp>
      <p:graphicFrame>
        <p:nvGraphicFramePr>
          <p:cNvPr id="4" name="Table 3"/>
          <p:cNvGraphicFramePr>
            <a:graphicFrameLocks noGrp="1"/>
          </p:cNvGraphicFramePr>
          <p:nvPr>
            <p:extLst/>
          </p:nvPr>
        </p:nvGraphicFramePr>
        <p:xfrm>
          <a:off x="462810" y="1345919"/>
          <a:ext cx="5373220" cy="4752316"/>
        </p:xfrm>
        <a:graphic>
          <a:graphicData uri="http://schemas.openxmlformats.org/drawingml/2006/table">
            <a:tbl>
              <a:tblPr>
                <a:tableStyleId>{5C22544A-7EE6-4342-B048-85BDC9FD1C3A}</a:tableStyleId>
              </a:tblPr>
              <a:tblGrid>
                <a:gridCol w="3333583">
                  <a:extLst>
                    <a:ext uri="{9D8B030D-6E8A-4147-A177-3AD203B41FA5}">
                      <a16:colId xmlns:a16="http://schemas.microsoft.com/office/drawing/2014/main" val="1356431335"/>
                    </a:ext>
                  </a:extLst>
                </a:gridCol>
                <a:gridCol w="869736">
                  <a:extLst>
                    <a:ext uri="{9D8B030D-6E8A-4147-A177-3AD203B41FA5}">
                      <a16:colId xmlns:a16="http://schemas.microsoft.com/office/drawing/2014/main" val="4074852346"/>
                    </a:ext>
                  </a:extLst>
                </a:gridCol>
                <a:gridCol w="1169901">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Hereditary thrombotic thrombocytopenic purpura (HTTP)</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Neonatal Venous Thromboembolism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Journeycake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smtClean="0">
                          <a:solidFill>
                            <a:srgbClr val="000000"/>
                          </a:solidFill>
                          <a:effectLst/>
                          <a:latin typeface="Calibri" panose="020F0502020204030204" pitchFamily="34" charset="0"/>
                          <a:ea typeface="+mn-ea"/>
                          <a:cs typeface="+mn-cs"/>
                        </a:rPr>
                        <a:t>PARPi</a:t>
                      </a:r>
                      <a:r>
                        <a:rPr lang="en-US" sz="1100" b="0" i="0" u="none" strike="noStrike" kern="1200" dirty="0" smtClean="0">
                          <a:solidFill>
                            <a:srgbClr val="000000"/>
                          </a:solidFill>
                          <a:effectLst/>
                          <a:latin typeface="Calibri" panose="020F0502020204030204" pitchFamily="34" charset="0"/>
                          <a:ea typeface="+mn-ea"/>
                          <a:cs typeface="+mn-cs"/>
                        </a:rPr>
                        <a:t> Therapy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K. Moore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err="1" smtClean="0">
                          <a:solidFill>
                            <a:srgbClr val="000000"/>
                          </a:solidFill>
                          <a:effectLst/>
                          <a:latin typeface="Calibri" panose="020F0502020204030204" pitchFamily="34" charset="0"/>
                        </a:rPr>
                        <a:t>Gyn</a:t>
                      </a:r>
                      <a:r>
                        <a:rPr lang="en-US" sz="1100" b="0" i="0" u="none" strike="noStrike" dirty="0" smtClean="0">
                          <a:solidFill>
                            <a:srgbClr val="000000"/>
                          </a:solidFill>
                          <a:effectLst/>
                          <a:latin typeface="Calibri" panose="020F0502020204030204" pitchFamily="34" charset="0"/>
                        </a:rPr>
                        <a:t> </a:t>
                      </a:r>
                      <a:r>
                        <a:rPr lang="en-US" sz="1100" b="0" i="0" u="none" strike="noStrike" dirty="0" err="1" smtClean="0">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Hip Fracture Repair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Teague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Anterior Cruciate Ligament Reconstruction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Algan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Bone-Grafting for Glenoid Deficiency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White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Hospital Admission Rates for Children Living with Asthma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M. Akande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Hearing Screens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Butcher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Cesarean Scar Ectopic Pregnancy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H. Burks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Reproductive Medicine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Urologic Trauma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Oral Cavity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Henson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a:t>
                      </a:r>
                      <a:r>
                        <a:rPr lang="en-US" sz="1100" b="0" i="0" u="none" strike="noStrike" baseline="0" dirty="0" smtClean="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Moberg</a:t>
                      </a:r>
                      <a:r>
                        <a:rPr lang="en-US" sz="1100" b="0" i="0" u="none" strike="noStrike" kern="1200" dirty="0" smtClean="0">
                          <a:solidFill>
                            <a:srgbClr val="000000"/>
                          </a:solidFill>
                          <a:effectLst/>
                          <a:latin typeface="Calibri" panose="020F0502020204030204" pitchFamily="34" charset="0"/>
                          <a:ea typeface="+mn-ea"/>
                          <a:cs typeface="+mn-cs"/>
                        </a:rPr>
                        <a:t> Advancement Flap for Soft-Tissue Loss of the Thumb</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T. Lehman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Reduce Postoperative Hemorrhage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Anti-Incontinence Procedures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J. </a:t>
                      </a:r>
                      <a:r>
                        <a:rPr lang="en-US" sz="1100" b="0" i="0" u="none" strike="noStrike" dirty="0" err="1" smtClean="0">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Acute Anosmia in Patients with COVID-19</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 </a:t>
                      </a:r>
                      <a:r>
                        <a:rPr lang="en-US" sz="1100" b="0" i="0" u="none" strike="noStrike" dirty="0" err="1" smtClean="0">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Cervical </a:t>
                      </a:r>
                      <a:r>
                        <a:rPr lang="en-US" sz="1100" b="0" i="0" u="none" strike="noStrike" kern="1200" dirty="0" err="1" smtClean="0">
                          <a:solidFill>
                            <a:srgbClr val="000000"/>
                          </a:solidFill>
                          <a:effectLst/>
                          <a:latin typeface="Calibri" panose="020F0502020204030204" pitchFamily="34" charset="0"/>
                          <a:ea typeface="+mn-ea"/>
                          <a:cs typeface="+mn-cs"/>
                        </a:rPr>
                        <a:t>Spondylotic</a:t>
                      </a:r>
                      <a:r>
                        <a:rPr lang="en-US" sz="1100" b="0" i="0" u="none" strike="noStrike" kern="1200" dirty="0" smtClean="0">
                          <a:solidFill>
                            <a:srgbClr val="000000"/>
                          </a:solidFill>
                          <a:effectLst/>
                          <a:latin typeface="Calibri" panose="020F0502020204030204" pitchFamily="34" charset="0"/>
                          <a:ea typeface="+mn-ea"/>
                          <a:cs typeface="+mn-cs"/>
                        </a:rPr>
                        <a:t> Myelopathy (CSM)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Z. Smith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Neurosurgery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Sellar</a:t>
                      </a:r>
                      <a:r>
                        <a:rPr lang="en-US" sz="1100" b="0" i="0" u="none" strike="noStrike" kern="1200" dirty="0" smtClean="0">
                          <a:solidFill>
                            <a:srgbClr val="000000"/>
                          </a:solidFill>
                          <a:effectLst/>
                          <a:latin typeface="Calibri" panose="020F0502020204030204" pitchFamily="34" charset="0"/>
                          <a:ea typeface="+mn-ea"/>
                          <a:cs typeface="+mn-cs"/>
                        </a:rPr>
                        <a:t> and </a:t>
                      </a:r>
                      <a:r>
                        <a:rPr lang="en-US" sz="1100" b="0" i="0" u="none" strike="noStrike" kern="1200" dirty="0" err="1" smtClean="0">
                          <a:solidFill>
                            <a:srgbClr val="000000"/>
                          </a:solidFill>
                          <a:effectLst/>
                          <a:latin typeface="Calibri" panose="020F0502020204030204" pitchFamily="34" charset="0"/>
                          <a:ea typeface="+mn-ea"/>
                          <a:cs typeface="+mn-cs"/>
                        </a:rPr>
                        <a:t>Parasellar</a:t>
                      </a:r>
                      <a:r>
                        <a:rPr lang="en-US" sz="1100" b="0" i="0" u="none" strike="noStrike" kern="1200" dirty="0" smtClean="0">
                          <a:solidFill>
                            <a:srgbClr val="000000"/>
                          </a:solidFill>
                          <a:effectLst/>
                          <a:latin typeface="Calibri" panose="020F0502020204030204" pitchFamily="34" charset="0"/>
                          <a:ea typeface="+mn-ea"/>
                          <a:cs typeface="+mn-cs"/>
                        </a:rPr>
                        <a:t> Tumors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I. Dunn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2294336"/>
              </p:ext>
            </p:extLst>
          </p:nvPr>
        </p:nvGraphicFramePr>
        <p:xfrm>
          <a:off x="6326335" y="1345921"/>
          <a:ext cx="5373220" cy="4752312"/>
        </p:xfrm>
        <a:graphic>
          <a:graphicData uri="http://schemas.openxmlformats.org/drawingml/2006/table">
            <a:tbl>
              <a:tblPr>
                <a:tableStyleId>{5C22544A-7EE6-4342-B048-85BDC9FD1C3A}</a:tableStyleId>
              </a:tblPr>
              <a:tblGrid>
                <a:gridCol w="3021582">
                  <a:extLst>
                    <a:ext uri="{9D8B030D-6E8A-4147-A177-3AD203B41FA5}">
                      <a16:colId xmlns:a16="http://schemas.microsoft.com/office/drawing/2014/main" val="1356431335"/>
                    </a:ext>
                  </a:extLst>
                </a:gridCol>
                <a:gridCol w="1175819">
                  <a:extLst>
                    <a:ext uri="{9D8B030D-6E8A-4147-A177-3AD203B41FA5}">
                      <a16:colId xmlns:a16="http://schemas.microsoft.com/office/drawing/2014/main" val="4074852346"/>
                    </a:ext>
                  </a:extLst>
                </a:gridCol>
                <a:gridCol w="1175819">
                  <a:extLst>
                    <a:ext uri="{9D8B030D-6E8A-4147-A177-3AD203B41FA5}">
                      <a16:colId xmlns:a16="http://schemas.microsoft.com/office/drawing/2014/main" val="715510892"/>
                    </a:ext>
                  </a:extLst>
                </a:gridCol>
              </a:tblGrid>
              <a:tr h="260946">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Detection and Management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S. Patel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362315">
                <a:tc>
                  <a:txBody>
                    <a:bodyPr/>
                    <a:lstStyle/>
                    <a:p>
                      <a:pPr algn="l" fontAlgn="b"/>
                      <a:r>
                        <a:rPr lang="en-US" sz="1100" b="0" i="0" u="none" strike="noStrike" dirty="0" smtClean="0">
                          <a:solidFill>
                            <a:srgbClr val="000000"/>
                          </a:solidFill>
                          <a:effectLst/>
                          <a:latin typeface="Calibri" panose="020F0502020204030204" pitchFamily="34" charset="0"/>
                        </a:rPr>
                        <a:t>Survey of Patients</a:t>
                      </a:r>
                      <a:r>
                        <a:rPr lang="en-US" sz="1100" b="0" i="0" u="none" strike="noStrike" baseline="0" dirty="0" smtClean="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Hahn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Circumcision Complications Requiring Surgical Revision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kern="1200" dirty="0" smtClean="0">
                          <a:solidFill>
                            <a:srgbClr val="000000"/>
                          </a:solidFill>
                          <a:effectLst/>
                          <a:latin typeface="Calibri" panose="020F0502020204030204" pitchFamily="34" charset="0"/>
                          <a:ea typeface="+mn-ea"/>
                          <a:cs typeface="+mn-cs"/>
                        </a:rPr>
                        <a:t>D. </a:t>
                      </a:r>
                      <a:r>
                        <a:rPr lang="en-US" sz="1100" b="0" i="0" u="none" strike="noStrike" kern="1200" dirty="0" err="1" smtClean="0">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Counseling Services for Children with Neurodevelopmental Disorders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buAutoNum type="alphaUcPeriod"/>
                      </a:pPr>
                      <a:r>
                        <a:rPr lang="en-US" sz="1100" b="0" i="0" u="none" strike="noStrike" kern="1200" baseline="0" dirty="0" smtClean="0">
                          <a:solidFill>
                            <a:srgbClr val="000000"/>
                          </a:solidFill>
                          <a:effectLst/>
                          <a:latin typeface="Calibri" panose="020F0502020204030204" pitchFamily="34" charset="0"/>
                          <a:ea typeface="+mn-ea"/>
                          <a:cs typeface="+mn-cs"/>
                        </a:rPr>
                        <a:t> </a:t>
                      </a:r>
                      <a:r>
                        <a:rPr lang="en-US" sz="1100" b="0" i="0" u="none" strike="noStrike" kern="1200" dirty="0" smtClean="0">
                          <a:solidFill>
                            <a:srgbClr val="000000"/>
                          </a:solidFill>
                          <a:effectLst/>
                          <a:latin typeface="Calibri" panose="020F0502020204030204" pitchFamily="34" charset="0"/>
                          <a:ea typeface="+mn-ea"/>
                          <a:cs typeface="+mn-cs"/>
                        </a:rPr>
                        <a:t>Wadley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ECO-RESET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 </a:t>
                      </a:r>
                      <a:r>
                        <a:rPr lang="en-US" sz="1100" b="0" i="0" u="none" strike="noStrike" kern="1200" dirty="0" err="1" smtClean="0">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362315">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Vasopressor Use in Microvascular Free-Flap Reconstruction of the Head and Neck</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N. </a:t>
                      </a:r>
                      <a:r>
                        <a:rPr lang="en-US" sz="1100" b="0" i="0" u="none" strike="noStrike" kern="1200" dirty="0" err="1" smtClean="0">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ORL</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Genetic Testing for the BRCA gene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I. Shim</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Genetics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60946">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Bronchiolitis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A. Sparkman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62315">
                <a:tc>
                  <a:txBody>
                    <a:bodyPr/>
                    <a:lstStyle/>
                    <a:p>
                      <a:pPr algn="l" fontAlgn="b"/>
                      <a:r>
                        <a:rPr lang="en-US" sz="1100" b="0" i="0" u="none" strike="noStrike" kern="1200" dirty="0" err="1" smtClean="0">
                          <a:solidFill>
                            <a:srgbClr val="000000"/>
                          </a:solidFill>
                          <a:effectLst/>
                          <a:latin typeface="Calibri" panose="020F0502020204030204" pitchFamily="34" charset="0"/>
                          <a:ea typeface="+mn-ea"/>
                          <a:cs typeface="+mn-cs"/>
                        </a:rPr>
                        <a:t>Mirikizumab</a:t>
                      </a:r>
                      <a:r>
                        <a:rPr lang="en-US" sz="1100" b="0" i="0" u="none" strike="noStrike" kern="1200" dirty="0" smtClean="0">
                          <a:solidFill>
                            <a:srgbClr val="000000"/>
                          </a:solidFill>
                          <a:effectLst/>
                          <a:latin typeface="Calibri" panose="020F0502020204030204" pitchFamily="34" charset="0"/>
                          <a:ea typeface="+mn-ea"/>
                          <a:cs typeface="+mn-cs"/>
                        </a:rPr>
                        <a:t> in Patients with Moderately to Severely Active Crohn's Disease</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H. </a:t>
                      </a:r>
                      <a:r>
                        <a:rPr lang="en-US" sz="1100" b="0" i="0" u="none" strike="noStrike" kern="1200" dirty="0" err="1" smtClean="0">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Gastroenterology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319724">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J. </a:t>
                      </a:r>
                      <a:r>
                        <a:rPr lang="en-US" sz="1100" b="0" i="0" u="none" strike="noStrike" kern="1200" dirty="0" err="1" smtClean="0">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284698"/>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Stress Hydrocortisone in Pediatric Septic Shock (SHIPSS)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4413">
                <a:tc>
                  <a:txBody>
                    <a:bodyPr/>
                    <a:lstStyle/>
                    <a:p>
                      <a:pPr algn="l" fontAlgn="b"/>
                      <a:r>
                        <a:rPr lang="en-US" sz="1100" b="0" i="0" u="none" strike="noStrike" kern="1200" dirty="0" smtClean="0">
                          <a:solidFill>
                            <a:srgbClr val="000000"/>
                          </a:solidFill>
                          <a:effectLst/>
                          <a:latin typeface="Calibri" panose="020F0502020204030204" pitchFamily="34" charset="0"/>
                          <a:ea typeface="+mn-ea"/>
                          <a:cs typeface="+mn-cs"/>
                        </a:rPr>
                        <a:t>Severe Neurologic Injury Outcomes during COVID 19 Crisis (NCC COVID 19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D. Masoom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Neurology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354413">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Implementation of pain protocol and outcome of sickle cell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smtClean="0">
                          <a:solidFill>
                            <a:srgbClr val="000000"/>
                          </a:solidFill>
                          <a:effectLst/>
                          <a:latin typeface="Calibri" panose="020F0502020204030204" pitchFamily="34" charset="0"/>
                        </a:rPr>
                        <a:t>L. Rooms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60946">
                <a:tc>
                  <a:txBody>
                    <a:bodyPr/>
                    <a:lstStyle/>
                    <a:p>
                      <a:pPr marL="0" algn="l" defTabSz="914400" rtl="0" eaLnBrk="1" fontAlgn="b" latinLnBrk="0" hangingPunct="1"/>
                      <a:r>
                        <a:rPr lang="en-US" sz="1100" b="0" i="0" u="none" strike="noStrike" kern="1200" dirty="0" smtClean="0">
                          <a:solidFill>
                            <a:srgbClr val="000000"/>
                          </a:solidFill>
                          <a:effectLst/>
                          <a:latin typeface="Calibri" panose="020F0502020204030204" pitchFamily="34" charset="0"/>
                          <a:ea typeface="+mn-ea"/>
                          <a:cs typeface="+mn-cs"/>
                        </a:rPr>
                        <a:t>ORIEN Project; Total Cancer Care Protocol</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A. </a:t>
                      </a:r>
                      <a:r>
                        <a:rPr lang="en-US" sz="1100" b="0" i="0" u="none" strike="noStrike" dirty="0" err="1" smtClean="0">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smtClean="0">
                          <a:solidFill>
                            <a:srgbClr val="000000"/>
                          </a:solidFill>
                          <a:effectLst/>
                          <a:latin typeface="Calibri" panose="020F0502020204030204" pitchFamily="34" charset="0"/>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332296" y="447456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Rectangle 6"/>
          <p:cNvSpPr/>
          <p:nvPr/>
        </p:nvSpPr>
        <p:spPr>
          <a:xfrm>
            <a:off x="11332296" y="5821234"/>
            <a:ext cx="734518" cy="276999"/>
          </a:xfrm>
          <a:prstGeom prst="rect">
            <a:avLst/>
          </a:prstGeom>
          <a:noFill/>
        </p:spPr>
        <p:txBody>
          <a:bodyPr wrap="square" lIns="91440" tIns="45720" rIns="91440" bIns="45720">
            <a:spAutoFit/>
          </a:bodyPr>
          <a:lstStyle/>
          <a:p>
            <a:pPr algn="ctr"/>
            <a:r>
              <a:rPr lang="en-US" sz="1200" b="1" cap="none" spc="0" dirty="0" smtClean="0">
                <a:ln w="6600">
                  <a:solidFill>
                    <a:schemeClr val="accent2"/>
                  </a:solidFill>
                  <a:prstDash val="solid"/>
                </a:ln>
                <a:solidFill>
                  <a:srgbClr val="FFFFFF"/>
                </a:solidFill>
                <a:effectLst>
                  <a:outerShdw dist="38100" dir="2700000" algn="tl" rotWithShape="0">
                    <a:schemeClr val="accent2"/>
                  </a:outerShdw>
                </a:effectLst>
              </a:rPr>
              <a:t>Registry</a:t>
            </a:r>
            <a:endParaRPr lang="en-US" sz="12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1866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11637</TotalTime>
  <Words>3694</Words>
  <Application>Microsoft Office PowerPoint</Application>
  <PresentationFormat>Widescreen</PresentationFormat>
  <Paragraphs>611</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Leveraging OUHSC Clinical Research Data Warehouse to Inform Research &amp; Practice</vt:lpstr>
      <vt:lpstr>Ecosystem Architecture</vt:lpstr>
      <vt:lpstr>CDW Faculty &amp; Staff</vt:lpstr>
      <vt:lpstr>PowerPoint Presentation</vt:lpstr>
      <vt:lpstr>HSC Data Sources</vt:lpstr>
      <vt:lpstr>Since 2017,  the CDW has facilitated more than 80 studies with 44 investigators.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PowerPoint Presentation</vt:lpstr>
      <vt:lpstr>PowerPoint Presentation</vt:lpstr>
      <vt:lpstr>National Registry Projects</vt:lpstr>
      <vt:lpstr>PowerPoint Presentation</vt:lpstr>
      <vt:lpstr>IRB and Privacy Review Guidance</vt:lpstr>
      <vt:lpstr>Thank you</vt:lpstr>
      <vt:lpstr>Extra Slides</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270</cp:revision>
  <dcterms:created xsi:type="dcterms:W3CDTF">2019-06-04T17:44:43Z</dcterms:created>
  <dcterms:modified xsi:type="dcterms:W3CDTF">2021-02-04T15:57:32Z</dcterms:modified>
</cp:coreProperties>
</file>