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2" r:id="rId2"/>
    <p:sldId id="257" r:id="rId3"/>
    <p:sldId id="384" r:id="rId4"/>
    <p:sldId id="289" r:id="rId5"/>
    <p:sldId id="385" r:id="rId6"/>
    <p:sldId id="386" r:id="rId7"/>
    <p:sldId id="387" r:id="rId8"/>
    <p:sldId id="389" r:id="rId9"/>
    <p:sldId id="276" r:id="rId10"/>
    <p:sldId id="340" r:id="rId11"/>
    <p:sldId id="388" r:id="rId12"/>
    <p:sldId id="390" r:id="rId13"/>
    <p:sldId id="367"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7" d="100"/>
          <a:sy n="127" d="100"/>
        </p:scale>
        <p:origin x="1470" y="9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solidFill>
                  <a:schemeClr val="bg1">
                    <a:lumMod val="50000"/>
                  </a:schemeClr>
                </a:solidFill>
              </a:rPr>
              <a:t>Requests that are preparatory to research </a:t>
            </a:r>
            <a:r>
              <a:rPr lang="en-US" sz="2400" dirty="0">
                <a:solidFill>
                  <a:schemeClr val="bg1">
                    <a:lumMod val="50000"/>
                  </a:schemeClr>
                </a:solidFill>
              </a:rPr>
              <a:t>must be submitted to the IRB/University Privacy </a:t>
            </a:r>
            <a:r>
              <a:rPr lang="en-US" sz="2400" dirty="0" smtClean="0">
                <a:solidFill>
                  <a:schemeClr val="bg1">
                    <a:lumMod val="50000"/>
                  </a:schemeClr>
                </a:solidFill>
              </a:rPr>
              <a:t>Board for review and approval.</a:t>
            </a:r>
          </a:p>
          <a:p>
            <a:endParaRPr lang="en-US" sz="2400" dirty="0" smtClean="0">
              <a:solidFill>
                <a:schemeClr val="bg1">
                  <a:lumMod val="50000"/>
                </a:schemeClr>
              </a:solidFill>
            </a:endParaRPr>
          </a:p>
          <a:p>
            <a:r>
              <a:rPr lang="en-US" sz="2400" dirty="0" smtClean="0">
                <a:solidFill>
                  <a:schemeClr val="bg1">
                    <a:lumMod val="50000"/>
                  </a:schemeClr>
                </a:solidFill>
              </a:rPr>
              <a:t>Program Evaluation, CQI, &amp; Feasibility Assessments:</a:t>
            </a:r>
          </a:p>
          <a:p>
            <a:pPr lvl="1"/>
            <a:r>
              <a:rPr lang="en-US" sz="2000" dirty="0" smtClean="0">
                <a:solidFill>
                  <a:schemeClr val="bg1">
                    <a:lumMod val="50000"/>
                  </a:schemeClr>
                </a:solidFill>
              </a:rPr>
              <a:t>If PHI is </a:t>
            </a:r>
            <a:r>
              <a:rPr lang="en-US" sz="2000" b="1" u="sng" dirty="0" smtClean="0">
                <a:solidFill>
                  <a:schemeClr val="bg1">
                    <a:lumMod val="50000"/>
                  </a:schemeClr>
                </a:solidFill>
              </a:rPr>
              <a:t>NOT</a:t>
            </a:r>
            <a:r>
              <a:rPr lang="en-US" sz="2000" dirty="0" smtClean="0">
                <a:solidFill>
                  <a:schemeClr val="bg1">
                    <a:lumMod val="50000"/>
                  </a:schemeClr>
                </a:solidFill>
              </a:rPr>
              <a:t> included, it is generally not considered human subjects research.</a:t>
            </a:r>
          </a:p>
          <a:p>
            <a:pPr lvl="1"/>
            <a:r>
              <a:rPr lang="en-US" sz="2000" dirty="0" smtClean="0">
                <a:solidFill>
                  <a:schemeClr val="bg1">
                    <a:lumMod val="50000"/>
                  </a:schemeClr>
                </a:solidFill>
              </a:rPr>
              <a:t>A determination of human subjects research (DHSR) may be submitted to the IRB.</a:t>
            </a:r>
          </a:p>
          <a:p>
            <a:pPr lvl="1"/>
            <a:r>
              <a:rPr lang="en-US" sz="2000" dirty="0" smtClean="0">
                <a:solidFill>
                  <a:schemeClr val="bg1">
                    <a:lumMod val="50000"/>
                  </a:schemeClr>
                </a:solidFill>
              </a:rPr>
              <a:t>Aggregate data may be provided without an IRB submission.</a:t>
            </a:r>
          </a:p>
          <a:p>
            <a:endParaRPr lang="en-US" sz="2400" dirty="0" smtClean="0">
              <a:solidFill>
                <a:schemeClr val="bg1">
                  <a:lumMod val="50000"/>
                </a:schemeClr>
              </a:solidFill>
            </a:endParaRPr>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smtClean="0">
                <a:solidFill>
                  <a:srgbClr val="0070C0"/>
                </a:solidFill>
              </a:rPr>
              <a:t>National </a:t>
            </a:r>
            <a:r>
              <a:rPr lang="en-US" sz="3600" b="1" i="1" dirty="0" smtClean="0">
                <a:solidFill>
                  <a:srgbClr val="0070C0"/>
                </a:solidFill>
              </a:rPr>
              <a:t>Registry Projects</a:t>
            </a:r>
            <a:endParaRPr lang="en-US" sz="3600" b="1" i="1" dirty="0">
              <a:solidFill>
                <a:srgbClr val="0070C0"/>
              </a:solidFill>
            </a:endParaRPr>
          </a:p>
        </p:txBody>
      </p:sp>
      <p:sp>
        <p:nvSpPr>
          <p:cNvPr id="3" name="Content Placeholder 2"/>
          <p:cNvSpPr>
            <a:spLocks noGrp="1"/>
          </p:cNvSpPr>
          <p:nvPr>
            <p:ph idx="1"/>
          </p:nvPr>
        </p:nvSpPr>
        <p:spPr>
          <a:xfrm>
            <a:off x="838200" y="1171340"/>
            <a:ext cx="10515600" cy="5005623"/>
          </a:xfrm>
        </p:spPr>
        <p:txBody>
          <a:bodyPr>
            <a:normAutofit/>
          </a:bodyPr>
          <a:lstStyle/>
          <a:p>
            <a:r>
              <a:rPr lang="en-US" sz="2200" b="1" i="1" dirty="0" smtClean="0">
                <a:latin typeface="+mj-lt"/>
                <a:ea typeface="+mj-ea"/>
                <a:cs typeface="+mj-cs"/>
              </a:rPr>
              <a:t>ORIEN (Stephenson Cancer Center)</a:t>
            </a:r>
          </a:p>
          <a:p>
            <a:pPr lvl="1"/>
            <a:endParaRPr lang="en-US" sz="1800" b="1" i="1" dirty="0" smtClean="0">
              <a:latin typeface="+mj-lt"/>
              <a:ea typeface="+mj-ea"/>
              <a:cs typeface="+mj-cs"/>
            </a:endParaRPr>
          </a:p>
          <a:p>
            <a:endParaRPr lang="en-US" sz="2200" b="1" i="1" dirty="0">
              <a:latin typeface="+mj-lt"/>
              <a:ea typeface="+mj-ea"/>
              <a:cs typeface="+mj-cs"/>
            </a:endParaRPr>
          </a:p>
          <a:p>
            <a:r>
              <a:rPr lang="en-US" sz="2200" b="1" i="1" dirty="0" smtClean="0">
                <a:latin typeface="+mj-lt"/>
                <a:ea typeface="+mj-ea"/>
                <a:cs typeface="+mj-cs"/>
              </a:rPr>
              <a:t>Renal Cancer (Urology)</a:t>
            </a:r>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838200" y="1171340"/>
            <a:ext cx="10515600" cy="5005623"/>
          </a:xfrm>
        </p:spPr>
        <p:txBody>
          <a:bodyPr>
            <a:normAutofit lnSpcReduction="10000"/>
          </a:bodyPr>
          <a:lstStyle/>
          <a:p>
            <a:r>
              <a:rPr lang="en-US" sz="2200" b="1" i="1" dirty="0">
                <a:latin typeface="+mj-lt"/>
                <a:ea typeface="+mj-ea"/>
                <a:cs typeface="+mj-cs"/>
              </a:rPr>
              <a:t>David Bard, </a:t>
            </a:r>
            <a:r>
              <a:rPr lang="en-US" sz="2200" b="1" i="1" dirty="0" smtClean="0">
                <a:latin typeface="+mj-lt"/>
                <a:ea typeface="+mj-ea"/>
                <a:cs typeface="+mj-cs"/>
              </a:rPr>
              <a:t>Ph.D., Chief </a:t>
            </a:r>
            <a:r>
              <a:rPr lang="en-US" sz="2200" b="1" i="1" dirty="0" smtClean="0">
                <a:latin typeface="+mj-lt"/>
                <a:ea typeface="+mj-ea"/>
                <a:cs typeface="+mj-cs"/>
              </a:rPr>
              <a:t>Research Information </a:t>
            </a:r>
            <a:r>
              <a:rPr lang="en-US" sz="2200" b="1" i="1" dirty="0" smtClean="0">
                <a:latin typeface="+mj-lt"/>
                <a:ea typeface="+mj-ea"/>
                <a:cs typeface="+mj-cs"/>
              </a:rPr>
              <a:t>Officer, </a:t>
            </a:r>
            <a:endParaRPr lang="en-US" sz="2200" b="1" i="1" dirty="0">
              <a:latin typeface="+mj-lt"/>
              <a:ea typeface="+mj-ea"/>
              <a:cs typeface="+mj-cs"/>
            </a:endParaRPr>
          </a:p>
          <a:p>
            <a:r>
              <a:rPr lang="en-US" sz="2200" b="1" i="1" dirty="0">
                <a:latin typeface="+mj-lt"/>
                <a:ea typeface="+mj-ea"/>
                <a:cs typeface="+mj-cs"/>
              </a:rPr>
              <a:t>William Beasley, </a:t>
            </a:r>
            <a:r>
              <a:rPr lang="en-US" sz="2200" b="1" i="1" dirty="0" smtClean="0">
                <a:latin typeface="+mj-lt"/>
                <a:ea typeface="+mj-ea"/>
                <a:cs typeface="+mj-cs"/>
              </a:rPr>
              <a:t>Ph.D</a:t>
            </a:r>
            <a:r>
              <a:rPr lang="en-US" sz="2200" b="1" i="1" dirty="0" smtClean="0">
                <a:latin typeface="+mj-lt"/>
                <a:ea typeface="+mj-ea"/>
                <a:cs typeface="+mj-cs"/>
              </a:rPr>
              <a:t>., Director of Informatics, </a:t>
            </a:r>
            <a:endParaRPr lang="en-US" sz="2200" b="1" i="1" dirty="0">
              <a:latin typeface="+mj-lt"/>
              <a:ea typeface="+mj-ea"/>
              <a:cs typeface="+mj-cs"/>
            </a:endParaRPr>
          </a:p>
          <a:p>
            <a:r>
              <a:rPr lang="en-US" sz="2200" b="1" i="1" dirty="0">
                <a:latin typeface="+mj-lt"/>
                <a:ea typeface="+mj-ea"/>
                <a:cs typeface="+mj-cs"/>
              </a:rPr>
              <a:t>Lise </a:t>
            </a:r>
            <a:r>
              <a:rPr lang="en-US" sz="2200" b="1" i="1" dirty="0" smtClean="0">
                <a:latin typeface="+mj-lt"/>
                <a:ea typeface="+mj-ea"/>
                <a:cs typeface="+mj-cs"/>
              </a:rPr>
              <a:t>DeShea, </a:t>
            </a:r>
            <a:r>
              <a:rPr lang="en-US" sz="2200" b="1" i="1" dirty="0" smtClean="0">
                <a:latin typeface="+mj-lt"/>
                <a:ea typeface="+mj-ea"/>
                <a:cs typeface="+mj-cs"/>
              </a:rPr>
              <a:t>Ph.D., </a:t>
            </a:r>
            <a:r>
              <a:rPr lang="en-US" sz="2100" dirty="0" smtClean="0"/>
              <a:t>Senior Research Biostatistician, has </a:t>
            </a:r>
            <a:r>
              <a:rPr lang="en-US" sz="2100" dirty="0"/>
              <a:t>worked on the OUHSC campus for more than 10 years, following her employment with OHCA as a statistician analyzing claims data in Quality Assurance. She has authored 3 statistics textbooks and has years of teaching experience. Lise helps researchers write presentations and papers, with 2 publications since starting with the CDW in late July.</a:t>
            </a:r>
          </a:p>
          <a:p>
            <a:r>
              <a:rPr lang="en-US" sz="2200" b="1" i="1" dirty="0">
                <a:latin typeface="+mj-lt"/>
                <a:ea typeface="+mj-ea"/>
                <a:cs typeface="+mj-cs"/>
              </a:rPr>
              <a:t>Geneva Marshall </a:t>
            </a:r>
            <a:r>
              <a:rPr lang="en-US" sz="2100" dirty="0"/>
              <a:t>joined the Clinical Data Warehouse team after spending 8 years at OUHSC supporting academic research under Drs. Bard and Beasley. She spent the last 5 years supporting the expansion and upkeep of a data pipeline using R and SQL to combine several datasets for the Maternal, Infant, and Early Childhood Home Visiting programs evaluation, as well as working with biostatisticians to create and streamline a common set of procedures and functions in R for performing multiple imputation, elastic net variable selection, analysis, and visualization on these data. She expects to graduate OSU in May with a MS in Business Analytics and an emphasis in Data Science.</a:t>
            </a:r>
          </a:p>
          <a:p>
            <a:r>
              <a:rPr lang="en-US" sz="2200" b="1" i="1" dirty="0">
                <a:latin typeface="+mj-lt"/>
                <a:ea typeface="+mj-ea"/>
                <a:cs typeface="+mj-cs"/>
              </a:rPr>
              <a:t>Ashley Thumann, MHA</a:t>
            </a:r>
          </a:p>
        </p:txBody>
      </p:sp>
    </p:spTree>
    <p:extLst>
      <p:ext uri="{BB962C8B-B14F-4D97-AF65-F5344CB8AC3E}">
        <p14:creationId xmlns:p14="http://schemas.microsoft.com/office/powerpoint/2010/main" val="134832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r>
              <a:rPr lang="en-US" sz="3200" b="1" i="1" dirty="0">
                <a:solidFill>
                  <a:srgbClr val="0070C0"/>
                </a:solidFill>
              </a:rPr>
              <a:t>Clinical Trials &amp; Other Research Studies Supported by the CDW</a:t>
            </a:r>
            <a:br>
              <a:rPr lang="en-US" sz="3200" b="1" i="1" dirty="0">
                <a:solidFill>
                  <a:srgbClr val="0070C0"/>
                </a:solidFill>
              </a:rPr>
            </a:br>
            <a:r>
              <a:rPr lang="en-US" sz="3200" dirty="0">
                <a:solidFill>
                  <a:schemeClr val="bg1">
                    <a:lumMod val="50000"/>
                  </a:schemeClr>
                </a:solidFill>
              </a:rPr>
              <a:t>since 2017; page 1</a:t>
            </a:r>
            <a:endParaRPr lang="en-US" sz="32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2</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3</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4</a:t>
            </a:r>
            <a:endParaRPr lang="en-US" sz="32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23827819"/>
              </p:ext>
            </p:extLst>
          </p:nvPr>
        </p:nvGraphicFramePr>
        <p:xfrm>
          <a:off x="462810" y="1345919"/>
          <a:ext cx="5373220" cy="4149452"/>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bl>
          </a:graphicData>
        </a:graphic>
      </p:graphicFrame>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11308</TotalTime>
  <Words>2975</Words>
  <Application>Microsoft Office PowerPoint</Application>
  <PresentationFormat>Widescreen</PresentationFormat>
  <Paragraphs>527</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Leveraging OUHSC Clinical Data Warehouse to Inform Research &amp; Practice</vt:lpstr>
      <vt:lpstr>Ecosystem Architecture</vt:lpstr>
      <vt:lpstr>HSC Data Sources</vt:lpstr>
      <vt:lpstr>PowerPoint Presentation</vt:lpstr>
      <vt:lpstr>Clinical Trials &amp; Other Research Studies Supported by the CDW since 2017; page 1</vt:lpstr>
      <vt:lpstr>Clinical Trials &amp; Other Research Studies Supported by the CDW since 2017; page 2</vt:lpstr>
      <vt:lpstr>Clinical Trials &amp; Other Research Studies Supported by the CDW since 2017; page 3</vt:lpstr>
      <vt:lpstr>Clinical Trials &amp; Other Research Studies Supported by the CDW since 2017; page 4</vt:lpstr>
      <vt:lpstr>PowerPoint Presentation</vt:lpstr>
      <vt:lpstr>IRB and Privacy Review Guidance</vt:lpstr>
      <vt:lpstr>National Registry Projects</vt:lpstr>
      <vt:lpstr>CDW Faculty &amp; Staff</vt:lpstr>
      <vt:lpstr>Thank you</vt:lpstr>
      <vt:lpstr>Extra Slides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241</cp:revision>
  <dcterms:created xsi:type="dcterms:W3CDTF">2019-06-04T17:44:43Z</dcterms:created>
  <dcterms:modified xsi:type="dcterms:W3CDTF">2020-12-15T21:05:04Z</dcterms:modified>
</cp:coreProperties>
</file>