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2" r:id="rId2"/>
    <p:sldId id="257" r:id="rId3"/>
    <p:sldId id="390" r:id="rId4"/>
    <p:sldId id="289" r:id="rId5"/>
    <p:sldId id="384" r:id="rId6"/>
    <p:sldId id="393" r:id="rId7"/>
    <p:sldId id="276" r:id="rId8"/>
    <p:sldId id="385" r:id="rId9"/>
    <p:sldId id="386" r:id="rId10"/>
    <p:sldId id="387" r:id="rId11"/>
    <p:sldId id="389" r:id="rId12"/>
    <p:sldId id="396" r:id="rId13"/>
    <p:sldId id="394" r:id="rId14"/>
    <p:sldId id="395" r:id="rId15"/>
    <p:sldId id="397" r:id="rId16"/>
    <p:sldId id="398" r:id="rId17"/>
    <p:sldId id="399" r:id="rId18"/>
    <p:sldId id="391" r:id="rId19"/>
    <p:sldId id="340" r:id="rId20"/>
    <p:sldId id="367" r:id="rId21"/>
    <p:sldId id="2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7755" autoAdjust="0"/>
  </p:normalViewPr>
  <p:slideViewPr>
    <p:cSldViewPr snapToGrid="0">
      <p:cViewPr varScale="1">
        <p:scale>
          <a:sx n="127" d="100"/>
          <a:sy n="127" d="100"/>
        </p:scale>
        <p:origin x="762" y="138"/>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3B-4DAF-BB50-99C9409CFA8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2-E03B-4DAF-BB50-99C9409CFA87}"/>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3-E03B-4DAF-BB50-99C9409CFA87}"/>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4-E03B-4DAF-BB50-99C9409CFA87}"/>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E03B-4DAF-BB50-99C9409CFA87}"/>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2-E03B-4DAF-BB50-99C9409CFA87}"/>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E03B-4DAF-BB50-99C9409CFA87}"/>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4-E03B-4DAF-BB50-99C9409CFA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0-E03B-4DAF-BB50-99C9409CFA87}"/>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Research Data Warehouse effort on</a:t>
            </a:r>
            <a:r>
              <a:rPr lang="en-US" baseline="0" dirty="0" smtClean="0"/>
              <a:t> campus.  I started as a conventional statistician and researcher, and based on experience with integrating our investigations with state agency data , our group moved into the world of EMRs and warehouses.</a:t>
            </a:r>
          </a:p>
          <a:p>
            <a:endParaRPr lang="en-US" baseline="0" dirty="0" smtClean="0"/>
          </a:p>
          <a:p>
            <a:r>
              <a:rPr lang="en-US" baseline="0" dirty="0" smtClean="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Julie’s.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5</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projects have been spread across several research groups.  We</a:t>
            </a:r>
            <a:r>
              <a:rPr lang="en-US" baseline="0" dirty="0" smtClean="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6</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8</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19</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Research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February 2021</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2294336"/>
              </p:ext>
            </p:extLst>
          </p:nvPr>
        </p:nvGraphicFramePr>
        <p:xfrm>
          <a:off x="6326335" y="1345921"/>
          <a:ext cx="5373220" cy="4752312"/>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60946">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6231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6231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19724">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60946">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332296" y="44745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332296" y="582123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9009071"/>
              </p:ext>
            </p:extLst>
          </p:nvPr>
        </p:nvGraphicFramePr>
        <p:xfrm>
          <a:off x="462810" y="1345919"/>
          <a:ext cx="5373220" cy="497085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919190">
                  <a:extLst>
                    <a:ext uri="{9D8B030D-6E8A-4147-A177-3AD203B41FA5}">
                      <a16:colId xmlns:a16="http://schemas.microsoft.com/office/drawing/2014/main" val="4074852346"/>
                    </a:ext>
                  </a:extLst>
                </a:gridCol>
                <a:gridCol w="1120447">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VTE Automated</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Surveillance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baseline="0" dirty="0" smtClean="0">
                          <a:solidFill>
                            <a:srgbClr val="000000"/>
                          </a:solidFill>
                          <a:effectLst/>
                          <a:latin typeface="Calibri" panose="020F0502020204030204" pitchFamily="34" charset="0"/>
                        </a:rPr>
                        <a:t>A. </a:t>
                      </a:r>
                      <a:r>
                        <a:rPr lang="en-US" sz="1100" b="0" i="0" u="none" strike="noStrike" baseline="0" dirty="0" err="1" smtClean="0">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a:t>
                      </a:r>
                      <a:r>
                        <a:rPr lang="en-US" sz="1100" b="0" i="0" u="none" strike="noStrike" baseline="0" dirty="0" smtClean="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Oklahoma COVID19 Registry and Repository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 </a:t>
                      </a:r>
                      <a:r>
                        <a:rPr lang="en-US" sz="1100" b="0" i="0" u="none" strike="noStrike" dirty="0" err="1" smtClean="0">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85095502"/>
              </p:ext>
            </p:extLst>
          </p:nvPr>
        </p:nvGraphicFramePr>
        <p:xfrm>
          <a:off x="6203289" y="1345919"/>
          <a:ext cx="5373220" cy="4970854"/>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45438">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45438">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Patterns of Clinical Deterioration in Critically Ill Children</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Brown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5176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Incidence</a:t>
                      </a:r>
                      <a:r>
                        <a:rPr lang="en-US" sz="1100" b="0" i="0" u="none" strike="noStrike" kern="1200" baseline="0" dirty="0" smtClean="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a:t>
                      </a:r>
                      <a:r>
                        <a:rPr lang="en-US" sz="1100" b="0" i="0" u="none" strike="noStrike" dirty="0" err="1" smtClean="0">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51766">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Tube Complications in Pediatric Patients with Congenital Heart Disease</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Hunter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431">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Medical marijuana legalization in Oklahoma: effects on neonatal exposure to opiates</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baseline="0" dirty="0" err="1" smtClean="0">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1766">
                <a:tc>
                  <a:txBody>
                    <a:bodyPr/>
                    <a:lstStyle/>
                    <a:p>
                      <a:pPr algn="l" fontAlgn="b"/>
                      <a:r>
                        <a:rPr lang="en-US" sz="1100" b="0" i="0" u="none" strike="noStrike" kern="1200" baseline="0" dirty="0" err="1" smtClean="0">
                          <a:solidFill>
                            <a:srgbClr val="000000"/>
                          </a:solidFill>
                          <a:effectLst/>
                          <a:latin typeface="Calibri" panose="020F0502020204030204" pitchFamily="34" charset="0"/>
                          <a:ea typeface="+mn-ea"/>
                          <a:cs typeface="+mn-cs"/>
                        </a:rPr>
                        <a:t>PROSpect</a:t>
                      </a:r>
                      <a:r>
                        <a:rPr lang="en-US" sz="1100" b="0" i="0" u="none" strike="noStrike" kern="1200" baseline="0" dirty="0" smtClean="0">
                          <a:solidFill>
                            <a:srgbClr val="000000"/>
                          </a:solidFill>
                          <a:effectLst/>
                          <a:latin typeface="Calibri" panose="020F0502020204030204" pitchFamily="34" charset="0"/>
                          <a:ea typeface="+mn-ea"/>
                          <a:cs typeface="+mn-cs"/>
                        </a:rPr>
                        <a:t>: Prone and Oscillation Pediatric Clinical Trial COVID-19 Supplement</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4543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TBD</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Terrell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62431">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15647"/>
                  </a:ext>
                </a:extLst>
              </a:tr>
            </a:tbl>
          </a:graphicData>
        </a:graphic>
      </p:graphicFrame>
      <p:sp>
        <p:nvSpPr>
          <p:cNvPr id="8" name="Rectangle 7"/>
          <p:cNvSpPr/>
          <p:nvPr/>
        </p:nvSpPr>
        <p:spPr>
          <a:xfrm>
            <a:off x="5468771" y="6039776"/>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192" y="123299"/>
            <a:ext cx="11509349" cy="1146280"/>
          </a:xfrm>
        </p:spPr>
        <p:txBody>
          <a:bodyPr>
            <a:noAutofit/>
          </a:bodyPr>
          <a:lstStyle/>
          <a:p>
            <a:r>
              <a:rPr lang="en-US" sz="3200" b="1" i="1" dirty="0">
                <a:solidFill>
                  <a:srgbClr val="0070C0"/>
                </a:solidFill>
              </a:rPr>
              <a:t>Predictors of Severe Sepsis in Patients with Intestinal Failure (POSSIPIF)</a:t>
            </a:r>
          </a:p>
        </p:txBody>
      </p:sp>
      <p:graphicFrame>
        <p:nvGraphicFramePr>
          <p:cNvPr id="5" name="Table 4"/>
          <p:cNvGraphicFramePr>
            <a:graphicFrameLocks noGrp="1"/>
          </p:cNvGraphicFramePr>
          <p:nvPr>
            <p:extLst>
              <p:ext uri="{D42A27DB-BD31-4B8C-83A1-F6EECF244321}">
                <p14:modId xmlns:p14="http://schemas.microsoft.com/office/powerpoint/2010/main" val="3841209614"/>
              </p:ext>
            </p:extLst>
          </p:nvPr>
        </p:nvGraphicFramePr>
        <p:xfrm>
          <a:off x="1850631" y="1165530"/>
          <a:ext cx="8993699" cy="5125720"/>
        </p:xfrm>
        <a:graphic>
          <a:graphicData uri="http://schemas.openxmlformats.org/drawingml/2006/table">
            <a:tbl>
              <a:tblPr firstRow="1" bandRow="1">
                <a:tableStyleId>{5C22544A-7EE6-4342-B048-85BDC9FD1C3A}</a:tableStyleId>
              </a:tblPr>
              <a:tblGrid>
                <a:gridCol w="2434245">
                  <a:extLst>
                    <a:ext uri="{9D8B030D-6E8A-4147-A177-3AD203B41FA5}">
                      <a16:colId xmlns:a16="http://schemas.microsoft.com/office/drawing/2014/main" val="601924521"/>
                    </a:ext>
                  </a:extLst>
                </a:gridCol>
                <a:gridCol w="6559454">
                  <a:extLst>
                    <a:ext uri="{9D8B030D-6E8A-4147-A177-3AD203B41FA5}">
                      <a16:colId xmlns:a16="http://schemas.microsoft.com/office/drawing/2014/main" val="1772112701"/>
                    </a:ext>
                  </a:extLst>
                </a:gridCol>
              </a:tblGrid>
              <a:tr h="370840">
                <a:tc>
                  <a:txBody>
                    <a:bodyPr/>
                    <a:lstStyle/>
                    <a:p>
                      <a:r>
                        <a:rPr lang="en-US" dirty="0" smtClean="0"/>
                        <a:t>Principle Investigator</a:t>
                      </a:r>
                    </a:p>
                  </a:txBody>
                  <a:tcPr/>
                </a:tc>
                <a:tc>
                  <a:txBody>
                    <a:bodyPr/>
                    <a:lstStyle/>
                    <a:p>
                      <a:r>
                        <a:rPr lang="en-US" dirty="0" smtClean="0"/>
                        <a:t>Curtis</a:t>
                      </a:r>
                      <a:r>
                        <a:rPr lang="en-US" baseline="0" dirty="0" smtClean="0"/>
                        <a:t> Knoles</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9/22/2020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3/15/2021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dirty="0" smtClean="0"/>
                        <a:t>To explore patient-level</a:t>
                      </a:r>
                      <a:r>
                        <a:rPr lang="en-US" sz="1600" baseline="0" dirty="0" smtClean="0"/>
                        <a:t> factors associated with CLABSI more generally, and severe sepsis more specifically, among children with intestinal failure requiring parenteral nutrition through a central line presenting to the ED with fever.</a:t>
                      </a:r>
                    </a:p>
                    <a:p>
                      <a:pPr marL="342900" indent="-342900">
                        <a:buAutoNum type="arabicPeriod"/>
                      </a:pPr>
                      <a:r>
                        <a:rPr lang="en-US" sz="1600" baseline="0" dirty="0" smtClean="0"/>
                        <a:t>To examine hospital-level factors associated with time to empiric antibiotic administration among children with intestinal failure requiring parenteral nutrition through a central line presenting to the ED with fever.</a:t>
                      </a:r>
                    </a:p>
                    <a:p>
                      <a:pPr marL="342900" indent="-342900">
                        <a:buAutoNum type="arabicPeriod"/>
                      </a:pPr>
                      <a:r>
                        <a:rPr lang="en-US" sz="1600" baseline="0" dirty="0" smtClean="0"/>
                        <a:t>To develop an evidence-based guideline for the care of febrile children with intestinal failure to reduce variation and improve clinical care.</a:t>
                      </a:r>
                      <a:endParaRPr lang="en-US" sz="1600" dirty="0"/>
                    </a:p>
                  </a:txBody>
                  <a:tcPr/>
                </a:tc>
                <a:extLst>
                  <a:ext uri="{0D108BD9-81ED-4DB2-BD59-A6C34878D82A}">
                    <a16:rowId xmlns:a16="http://schemas.microsoft.com/office/drawing/2014/main" val="1053835359"/>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65343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70C0"/>
                </a:solidFill>
              </a:rPr>
              <a:t>Clinical Presentations, Laboratory Findings, Treatment, and Outcomes of Pediatric COVID-19 Patients</a:t>
            </a:r>
          </a:p>
        </p:txBody>
      </p:sp>
      <p:graphicFrame>
        <p:nvGraphicFramePr>
          <p:cNvPr id="5" name="Table 4"/>
          <p:cNvGraphicFramePr>
            <a:graphicFrameLocks noGrp="1"/>
          </p:cNvGraphicFramePr>
          <p:nvPr>
            <p:extLst>
              <p:ext uri="{D42A27DB-BD31-4B8C-83A1-F6EECF244321}">
                <p14:modId xmlns:p14="http://schemas.microsoft.com/office/powerpoint/2010/main" val="1042422906"/>
              </p:ext>
            </p:extLst>
          </p:nvPr>
        </p:nvGraphicFramePr>
        <p:xfrm>
          <a:off x="1261183" y="1723002"/>
          <a:ext cx="8880343" cy="4642014"/>
        </p:xfrm>
        <a:graphic>
          <a:graphicData uri="http://schemas.openxmlformats.org/drawingml/2006/table">
            <a:tbl>
              <a:tblPr firstRow="1" bandRow="1">
                <a:tableStyleId>{5C22544A-7EE6-4342-B048-85BDC9FD1C3A}</a:tableStyleId>
              </a:tblPr>
              <a:tblGrid>
                <a:gridCol w="2403564">
                  <a:extLst>
                    <a:ext uri="{9D8B030D-6E8A-4147-A177-3AD203B41FA5}">
                      <a16:colId xmlns:a16="http://schemas.microsoft.com/office/drawing/2014/main" val="601924521"/>
                    </a:ext>
                  </a:extLst>
                </a:gridCol>
                <a:gridCol w="6476779">
                  <a:extLst>
                    <a:ext uri="{9D8B030D-6E8A-4147-A177-3AD203B41FA5}">
                      <a16:colId xmlns:a16="http://schemas.microsoft.com/office/drawing/2014/main" val="1772112701"/>
                    </a:ext>
                  </a:extLst>
                </a:gridCol>
              </a:tblGrid>
              <a:tr h="410374">
                <a:tc>
                  <a:txBody>
                    <a:bodyPr/>
                    <a:lstStyle/>
                    <a:p>
                      <a:r>
                        <a:rPr lang="en-US" dirty="0" smtClean="0"/>
                        <a:t>Principle Investigator</a:t>
                      </a:r>
                    </a:p>
                  </a:txBody>
                  <a:tcPr/>
                </a:tc>
                <a:tc>
                  <a:txBody>
                    <a:bodyPr/>
                    <a:lstStyle/>
                    <a:p>
                      <a:r>
                        <a:rPr lang="en-US" dirty="0" smtClean="0"/>
                        <a:t>Amanda Bogie</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3/15/2021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Describe the clinical presentations, course of illness, treatments, and outcomes of pediatric patients who test positive for the COVID-19 virus at TCH at OU Medical Center.</a:t>
                      </a:r>
                    </a:p>
                    <a:p>
                      <a:pPr marL="342900" indent="-342900">
                        <a:buAutoNum type="arabicPeriod"/>
                      </a:pPr>
                      <a:r>
                        <a:rPr lang="en-US" sz="1600" b="0" i="0" kern="1200" dirty="0" smtClean="0">
                          <a:solidFill>
                            <a:schemeClr val="dk1"/>
                          </a:solidFill>
                          <a:effectLst/>
                          <a:latin typeface="+mn-lt"/>
                          <a:ea typeface="+mn-ea"/>
                          <a:cs typeface="+mn-cs"/>
                        </a:rPr>
                        <a:t>Correlate laboratory and radiographic findings to hospitalization duration and mortality.</a:t>
                      </a:r>
                      <a:endParaRPr lang="en-US" dirty="0"/>
                    </a:p>
                  </a:txBody>
                  <a:tcPr/>
                </a:tc>
                <a:extLst>
                  <a:ext uri="{0D108BD9-81ED-4DB2-BD59-A6C34878D82A}">
                    <a16:rowId xmlns:a16="http://schemas.microsoft.com/office/drawing/2014/main" val="3329494400"/>
                  </a:ext>
                </a:extLst>
              </a:tr>
              <a:tr h="370840">
                <a:tc>
                  <a:txBody>
                    <a:bodyPr/>
                    <a:lstStyle/>
                    <a:p>
                      <a:r>
                        <a:rPr lang="en-US" dirty="0" smtClean="0"/>
                        <a:t>Comments</a:t>
                      </a:r>
                      <a:endParaRPr lang="en-US" dirty="0"/>
                    </a:p>
                  </a:txBody>
                  <a:tcPr/>
                </a:tc>
                <a:tc>
                  <a:txBody>
                    <a:bodyPr/>
                    <a:lstStyle/>
                    <a:p>
                      <a:r>
                        <a:rPr lang="en-US" sz="1600" dirty="0" smtClean="0"/>
                        <a:t>The majority of this request has been fulfilled.</a:t>
                      </a:r>
                      <a:r>
                        <a:rPr lang="en-US" sz="1600" baseline="0" dirty="0" smtClean="0"/>
                        <a:t> </a:t>
                      </a:r>
                      <a:r>
                        <a:rPr lang="en-US" sz="1600" dirty="0" smtClean="0"/>
                        <a:t>The</a:t>
                      </a:r>
                      <a:r>
                        <a:rPr lang="en-US" sz="1600" baseline="0" dirty="0" smtClean="0"/>
                        <a:t> CRDW does not yet have </a:t>
                      </a:r>
                      <a:r>
                        <a:rPr lang="en-US" sz="1600" baseline="0" dirty="0" err="1" smtClean="0"/>
                        <a:t>Meditech</a:t>
                      </a:r>
                      <a:r>
                        <a:rPr lang="en-US" sz="1600" baseline="0" dirty="0" smtClean="0"/>
                        <a:t> extracts for orders or images. We are also pending feedback from the investigators regarding the </a:t>
                      </a:r>
                      <a:r>
                        <a:rPr lang="en-US" sz="1600" baseline="0" dirty="0" err="1" smtClean="0"/>
                        <a:t>Meditech</a:t>
                      </a:r>
                      <a:r>
                        <a:rPr lang="en-US" sz="1600" baseline="0" dirty="0" smtClean="0"/>
                        <a:t> forms used to document the requested obs.</a:t>
                      </a:r>
                      <a:endParaRPr lang="en-US" sz="1600"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418888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609" y="365125"/>
            <a:ext cx="11509349" cy="1607258"/>
          </a:xfrm>
        </p:spPr>
        <p:txBody>
          <a:bodyPr>
            <a:noAutofit/>
          </a:bodyPr>
          <a:lstStyle/>
          <a:p>
            <a:r>
              <a:rPr lang="en-US" sz="3200" b="1" i="1" dirty="0">
                <a:solidFill>
                  <a:srgbClr val="0070C0"/>
                </a:solidFill>
              </a:rPr>
              <a:t>PEMCRC </a:t>
            </a:r>
            <a:r>
              <a:rPr lang="en-US" sz="3200" b="1" i="1" dirty="0" smtClean="0">
                <a:solidFill>
                  <a:srgbClr val="0070C0"/>
                </a:solidFill>
              </a:rPr>
              <a:t>Anaphylaxis Study Protocol</a:t>
            </a:r>
            <a:r>
              <a:rPr lang="en-US" sz="3200" b="1" i="1" dirty="0">
                <a:solidFill>
                  <a:srgbClr val="0070C0"/>
                </a:solidFill>
              </a:rPr>
              <a:t>: </a:t>
            </a:r>
            <a:r>
              <a:rPr lang="en-US" sz="3200" b="1" i="1" dirty="0" smtClean="0">
                <a:solidFill>
                  <a:srgbClr val="0070C0"/>
                </a:solidFill>
              </a:rPr>
              <a:t>A Multicenter Cohort Study </a:t>
            </a:r>
            <a:r>
              <a:rPr lang="en-US" sz="3200" b="1" i="1" dirty="0">
                <a:solidFill>
                  <a:srgbClr val="0070C0"/>
                </a:solidFill>
              </a:rPr>
              <a:t>to </a:t>
            </a:r>
            <a:r>
              <a:rPr lang="en-US" sz="3200" b="1" i="1" dirty="0" smtClean="0">
                <a:solidFill>
                  <a:srgbClr val="0070C0"/>
                </a:solidFill>
              </a:rPr>
              <a:t>Derive </a:t>
            </a:r>
            <a:r>
              <a:rPr lang="en-US" sz="3200" b="1" i="1" dirty="0">
                <a:solidFill>
                  <a:srgbClr val="0070C0"/>
                </a:solidFill>
              </a:rPr>
              <a:t>and </a:t>
            </a:r>
            <a:r>
              <a:rPr lang="en-US" sz="3200" b="1" i="1" dirty="0" smtClean="0">
                <a:solidFill>
                  <a:srgbClr val="0070C0"/>
                </a:solidFill>
              </a:rPr>
              <a:t>Validate Clinical Decision Models </a:t>
            </a:r>
            <a:r>
              <a:rPr lang="en-US" sz="3200" b="1" i="1" dirty="0">
                <a:solidFill>
                  <a:srgbClr val="0070C0"/>
                </a:solidFill>
              </a:rPr>
              <a:t>for the </a:t>
            </a:r>
            <a:r>
              <a:rPr lang="en-US" sz="3200" b="1" i="1" dirty="0" smtClean="0">
                <a:solidFill>
                  <a:srgbClr val="0070C0"/>
                </a:solidFill>
              </a:rPr>
              <a:t>Emergency Department Management </a:t>
            </a:r>
            <a:r>
              <a:rPr lang="en-US" sz="3200" b="1" i="1" dirty="0">
                <a:solidFill>
                  <a:srgbClr val="0070C0"/>
                </a:solidFill>
              </a:rPr>
              <a:t>of </a:t>
            </a:r>
            <a:r>
              <a:rPr lang="en-US" sz="3200" b="1" i="1" dirty="0" smtClean="0">
                <a:solidFill>
                  <a:srgbClr val="0070C0"/>
                </a:solidFill>
              </a:rPr>
              <a:t>Children </a:t>
            </a:r>
            <a:r>
              <a:rPr lang="en-US" sz="3200" b="1" i="1" dirty="0">
                <a:solidFill>
                  <a:srgbClr val="0070C0"/>
                </a:solidFill>
              </a:rPr>
              <a:t>with </a:t>
            </a:r>
            <a:r>
              <a:rPr lang="en-US" sz="3200" b="1" i="1" dirty="0" smtClean="0">
                <a:solidFill>
                  <a:srgbClr val="0070C0"/>
                </a:solidFill>
              </a:rPr>
              <a:t>Anaphylaxis</a:t>
            </a:r>
            <a:endParaRPr lang="en-US" sz="32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26209550"/>
              </p:ext>
            </p:extLst>
          </p:nvPr>
        </p:nvGraphicFramePr>
        <p:xfrm>
          <a:off x="1495870" y="2283971"/>
          <a:ext cx="9076826" cy="3906520"/>
        </p:xfrm>
        <a:graphic>
          <a:graphicData uri="http://schemas.openxmlformats.org/drawingml/2006/table">
            <a:tbl>
              <a:tblPr firstRow="1" bandRow="1">
                <a:tableStyleId>{5C22544A-7EE6-4342-B048-85BDC9FD1C3A}</a:tableStyleId>
              </a:tblPr>
              <a:tblGrid>
                <a:gridCol w="2456744">
                  <a:extLst>
                    <a:ext uri="{9D8B030D-6E8A-4147-A177-3AD203B41FA5}">
                      <a16:colId xmlns:a16="http://schemas.microsoft.com/office/drawing/2014/main" val="601924521"/>
                    </a:ext>
                  </a:extLst>
                </a:gridCol>
                <a:gridCol w="6620082">
                  <a:extLst>
                    <a:ext uri="{9D8B030D-6E8A-4147-A177-3AD203B41FA5}">
                      <a16:colId xmlns:a16="http://schemas.microsoft.com/office/drawing/2014/main" val="1772112701"/>
                    </a:ext>
                  </a:extLst>
                </a:gridCol>
              </a:tblGrid>
              <a:tr h="370840">
                <a:tc>
                  <a:txBody>
                    <a:bodyPr/>
                    <a:lstStyle/>
                    <a:p>
                      <a:r>
                        <a:rPr lang="en-US" dirty="0" smtClean="0"/>
                        <a:t>Principle Investigator</a:t>
                      </a:r>
                    </a:p>
                  </a:txBody>
                  <a:tcPr/>
                </a:tc>
                <a:tc>
                  <a:txBody>
                    <a:bodyPr/>
                    <a:lstStyle/>
                    <a:p>
                      <a:r>
                        <a:rPr lang="en-US" dirty="0" smtClean="0"/>
                        <a:t>Amanda Bogie</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Determine the prevalence of, and risk factors for severe, persistent, and biphasic anaphylaxis.</a:t>
                      </a:r>
                    </a:p>
                    <a:p>
                      <a:pPr marL="342900" indent="-342900">
                        <a:buAutoNum type="arabicPeriod"/>
                      </a:pPr>
                      <a:r>
                        <a:rPr lang="en-US" sz="1600" b="0" i="0" kern="1200" dirty="0" smtClean="0">
                          <a:solidFill>
                            <a:schemeClr val="dk1"/>
                          </a:solidFill>
                          <a:effectLst/>
                          <a:latin typeface="+mn-lt"/>
                          <a:ea typeface="+mn-ea"/>
                          <a:cs typeface="+mn-cs"/>
                        </a:rPr>
                        <a:t>Derive and validate prediction models for ED discharge.</a:t>
                      </a:r>
                    </a:p>
                    <a:p>
                      <a:pPr marL="342900" indent="-342900">
                        <a:buAutoNum type="arabicPeriod"/>
                      </a:pPr>
                      <a:r>
                        <a:rPr lang="en-US" sz="1600" b="0" i="0" kern="1200" dirty="0" smtClean="0">
                          <a:solidFill>
                            <a:schemeClr val="dk1"/>
                          </a:solidFill>
                          <a:effectLst/>
                          <a:latin typeface="+mn-lt"/>
                          <a:ea typeface="+mn-ea"/>
                          <a:cs typeface="+mn-cs"/>
                        </a:rPr>
                        <a:t>Determine data driven lengths of ED and inpatient observation prior to discharge to home based on initial reaction severity.</a:t>
                      </a:r>
                      <a:endParaRPr lang="en-US" sz="1600" dirty="0"/>
                    </a:p>
                  </a:txBody>
                  <a:tcPr/>
                </a:tc>
                <a:extLst>
                  <a:ext uri="{0D108BD9-81ED-4DB2-BD59-A6C34878D82A}">
                    <a16:rowId xmlns:a16="http://schemas.microsoft.com/office/drawing/2014/main" val="1097377734"/>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331292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a:solidFill>
                  <a:srgbClr val="0070C0"/>
                </a:solidFill>
              </a:rPr>
              <a:t>Retrospective Descriptive Analysis of Pediatric Migraine Treatment in the Emergency Department</a:t>
            </a:r>
          </a:p>
        </p:txBody>
      </p:sp>
      <p:graphicFrame>
        <p:nvGraphicFramePr>
          <p:cNvPr id="5" name="Table 4"/>
          <p:cNvGraphicFramePr>
            <a:graphicFrameLocks noGrp="1"/>
          </p:cNvGraphicFramePr>
          <p:nvPr>
            <p:extLst>
              <p:ext uri="{D42A27DB-BD31-4B8C-83A1-F6EECF244321}">
                <p14:modId xmlns:p14="http://schemas.microsoft.com/office/powerpoint/2010/main" val="1359835507"/>
              </p:ext>
            </p:extLst>
          </p:nvPr>
        </p:nvGraphicFramePr>
        <p:xfrm>
          <a:off x="1691934" y="2797848"/>
          <a:ext cx="8128000" cy="259588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val="601924521"/>
                    </a:ext>
                  </a:extLst>
                </a:gridCol>
                <a:gridCol w="5928066">
                  <a:extLst>
                    <a:ext uri="{9D8B030D-6E8A-4147-A177-3AD203B41FA5}">
                      <a16:colId xmlns:a16="http://schemas.microsoft.com/office/drawing/2014/main" val="1772112701"/>
                    </a:ext>
                  </a:extLst>
                </a:gridCol>
              </a:tblGrid>
              <a:tr h="370840">
                <a:tc>
                  <a:txBody>
                    <a:bodyPr/>
                    <a:lstStyle/>
                    <a:p>
                      <a:r>
                        <a:rPr lang="en-US" dirty="0" smtClean="0"/>
                        <a:t>Principle Investigator</a:t>
                      </a:r>
                    </a:p>
                  </a:txBody>
                  <a:tcPr/>
                </a:tc>
                <a:tc>
                  <a:txBody>
                    <a:bodyPr/>
                    <a:lstStyle/>
                    <a:p>
                      <a:r>
                        <a:rPr lang="en-US" dirty="0" smtClean="0"/>
                        <a:t>Amanda Bogie</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734430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err="1">
                <a:solidFill>
                  <a:srgbClr val="0070C0"/>
                </a:solidFill>
              </a:rPr>
              <a:t>Procalcitonin</a:t>
            </a:r>
            <a:r>
              <a:rPr lang="en-US" sz="3200" b="1" i="1" dirty="0">
                <a:solidFill>
                  <a:srgbClr val="0070C0"/>
                </a:solidFill>
              </a:rPr>
              <a:t> in Necrotizing </a:t>
            </a:r>
            <a:r>
              <a:rPr lang="en-US" sz="3200" b="1" i="1" dirty="0" err="1">
                <a:solidFill>
                  <a:srgbClr val="0070C0"/>
                </a:solidFill>
              </a:rPr>
              <a:t>Enterocolitis</a:t>
            </a:r>
            <a:r>
              <a:rPr lang="en-US" sz="3200" b="1" i="1" dirty="0">
                <a:solidFill>
                  <a:srgbClr val="0070C0"/>
                </a:solidFill>
              </a:rPr>
              <a:t>: the search for a biomarker</a:t>
            </a:r>
          </a:p>
        </p:txBody>
      </p:sp>
      <p:graphicFrame>
        <p:nvGraphicFramePr>
          <p:cNvPr id="5" name="Table 4"/>
          <p:cNvGraphicFramePr>
            <a:graphicFrameLocks noGrp="1"/>
          </p:cNvGraphicFramePr>
          <p:nvPr>
            <p:extLst>
              <p:ext uri="{D42A27DB-BD31-4B8C-83A1-F6EECF244321}">
                <p14:modId xmlns:p14="http://schemas.microsoft.com/office/powerpoint/2010/main" val="3657580513"/>
              </p:ext>
            </p:extLst>
          </p:nvPr>
        </p:nvGraphicFramePr>
        <p:xfrm>
          <a:off x="1601250" y="1921233"/>
          <a:ext cx="8128000" cy="390652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val="601924521"/>
                    </a:ext>
                  </a:extLst>
                </a:gridCol>
                <a:gridCol w="5928066">
                  <a:extLst>
                    <a:ext uri="{9D8B030D-6E8A-4147-A177-3AD203B41FA5}">
                      <a16:colId xmlns:a16="http://schemas.microsoft.com/office/drawing/2014/main" val="1772112701"/>
                    </a:ext>
                  </a:extLst>
                </a:gridCol>
              </a:tblGrid>
              <a:tr h="370840">
                <a:tc>
                  <a:txBody>
                    <a:bodyPr/>
                    <a:lstStyle/>
                    <a:p>
                      <a:r>
                        <a:rPr lang="en-US" dirty="0" smtClean="0"/>
                        <a:t>Principle Investigator</a:t>
                      </a:r>
                    </a:p>
                  </a:txBody>
                  <a:tcPr/>
                </a:tc>
                <a:tc>
                  <a:txBody>
                    <a:bodyPr/>
                    <a:lstStyle/>
                    <a:p>
                      <a:r>
                        <a:rPr lang="en-US" dirty="0" smtClean="0"/>
                        <a:t>C.</a:t>
                      </a:r>
                      <a:r>
                        <a:rPr lang="en-US" baseline="0" dirty="0" smtClean="0"/>
                        <a:t> Hunter</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Surgery</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10/15/2020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Identify if an elevated </a:t>
                      </a:r>
                      <a:r>
                        <a:rPr lang="en-US" sz="1600" b="0" i="0" kern="1200" dirty="0" err="1" smtClean="0">
                          <a:solidFill>
                            <a:schemeClr val="dk1"/>
                          </a:solidFill>
                          <a:effectLst/>
                          <a:latin typeface="+mn-lt"/>
                          <a:ea typeface="+mn-ea"/>
                          <a:cs typeface="+mn-cs"/>
                        </a:rPr>
                        <a:t>procalcitonin</a:t>
                      </a:r>
                      <a:r>
                        <a:rPr lang="en-US" sz="1600" b="0" i="0" kern="1200" dirty="0" smtClean="0">
                          <a:solidFill>
                            <a:schemeClr val="dk1"/>
                          </a:solidFill>
                          <a:effectLst/>
                          <a:latin typeface="+mn-lt"/>
                          <a:ea typeface="+mn-ea"/>
                          <a:cs typeface="+mn-cs"/>
                        </a:rPr>
                        <a:t> is predictive of an increased risk of surgical necrotizing </a:t>
                      </a:r>
                      <a:r>
                        <a:rPr lang="en-US" sz="1600" b="0" i="0" kern="1200" dirty="0" err="1" smtClean="0">
                          <a:solidFill>
                            <a:schemeClr val="dk1"/>
                          </a:solidFill>
                          <a:effectLst/>
                          <a:latin typeface="+mn-lt"/>
                          <a:ea typeface="+mn-ea"/>
                          <a:cs typeface="+mn-cs"/>
                        </a:rPr>
                        <a:t>enterocolitis</a:t>
                      </a:r>
                      <a:r>
                        <a:rPr lang="en-US" sz="1600" b="0" i="0" kern="1200" dirty="0" smtClean="0">
                          <a:solidFill>
                            <a:schemeClr val="dk1"/>
                          </a:solidFill>
                          <a:effectLst/>
                          <a:latin typeface="+mn-lt"/>
                          <a:ea typeface="+mn-ea"/>
                          <a:cs typeface="+mn-cs"/>
                        </a:rPr>
                        <a:t>.</a:t>
                      </a:r>
                    </a:p>
                    <a:p>
                      <a:pPr marL="342900" indent="-342900">
                        <a:buAutoNum type="arabicPeriod"/>
                      </a:pPr>
                      <a:r>
                        <a:rPr lang="en-US" sz="1600" b="0" i="0" kern="1200" dirty="0" smtClean="0">
                          <a:solidFill>
                            <a:schemeClr val="dk1"/>
                          </a:solidFill>
                          <a:effectLst/>
                          <a:latin typeface="+mn-lt"/>
                          <a:ea typeface="+mn-ea"/>
                          <a:cs typeface="+mn-cs"/>
                        </a:rPr>
                        <a:t>Determine if an elevated </a:t>
                      </a:r>
                      <a:r>
                        <a:rPr lang="en-US" sz="1600" b="0" i="0" kern="1200" dirty="0" err="1" smtClean="0">
                          <a:solidFill>
                            <a:schemeClr val="dk1"/>
                          </a:solidFill>
                          <a:effectLst/>
                          <a:latin typeface="+mn-lt"/>
                          <a:ea typeface="+mn-ea"/>
                          <a:cs typeface="+mn-cs"/>
                        </a:rPr>
                        <a:t>procalcitonin</a:t>
                      </a:r>
                      <a:r>
                        <a:rPr lang="en-US" sz="1600" b="0" i="0" kern="1200" dirty="0" smtClean="0">
                          <a:solidFill>
                            <a:schemeClr val="dk1"/>
                          </a:solidFill>
                          <a:effectLst/>
                          <a:latin typeface="+mn-lt"/>
                          <a:ea typeface="+mn-ea"/>
                          <a:cs typeface="+mn-cs"/>
                        </a:rPr>
                        <a:t> is predictive of complications from necrotizing </a:t>
                      </a:r>
                      <a:r>
                        <a:rPr lang="en-US" sz="1600" b="0" i="0" kern="1200" dirty="0" err="1" smtClean="0">
                          <a:solidFill>
                            <a:schemeClr val="dk1"/>
                          </a:solidFill>
                          <a:effectLst/>
                          <a:latin typeface="+mn-lt"/>
                          <a:ea typeface="+mn-ea"/>
                          <a:cs typeface="+mn-cs"/>
                        </a:rPr>
                        <a:t>enterocolitis</a:t>
                      </a:r>
                      <a:r>
                        <a:rPr lang="en-US" sz="1600" b="0" i="0" kern="1200" dirty="0" smtClean="0">
                          <a:solidFill>
                            <a:schemeClr val="dk1"/>
                          </a:solidFill>
                          <a:effectLst/>
                          <a:latin typeface="+mn-lt"/>
                          <a:ea typeface="+mn-ea"/>
                          <a:cs typeface="+mn-cs"/>
                        </a:rPr>
                        <a:t> such as strictures and short gut syndrome.</a:t>
                      </a:r>
                      <a:endParaRPr lang="en-US" sz="1600" dirty="0"/>
                    </a:p>
                  </a:txBody>
                  <a:tcPr/>
                </a:tc>
                <a:extLst>
                  <a:ext uri="{0D108BD9-81ED-4DB2-BD59-A6C34878D82A}">
                    <a16:rowId xmlns:a16="http://schemas.microsoft.com/office/drawing/2014/main" val="502384781"/>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318137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err="1">
                <a:solidFill>
                  <a:srgbClr val="0070C0"/>
                </a:solidFill>
              </a:rPr>
              <a:t>Procalcitonin</a:t>
            </a:r>
            <a:r>
              <a:rPr lang="en-US" sz="3200" b="1" i="1" dirty="0">
                <a:solidFill>
                  <a:srgbClr val="0070C0"/>
                </a:solidFill>
              </a:rPr>
              <a:t> in Necrotizing </a:t>
            </a:r>
            <a:r>
              <a:rPr lang="en-US" sz="3200" b="1" i="1" dirty="0" err="1">
                <a:solidFill>
                  <a:srgbClr val="0070C0"/>
                </a:solidFill>
              </a:rPr>
              <a:t>Enterocolitis</a:t>
            </a:r>
            <a:r>
              <a:rPr lang="en-US" sz="3200" b="1" i="1" dirty="0">
                <a:solidFill>
                  <a:srgbClr val="0070C0"/>
                </a:solidFill>
              </a:rPr>
              <a:t>: the search for a biomarker</a:t>
            </a:r>
          </a:p>
        </p:txBody>
      </p:sp>
      <p:graphicFrame>
        <p:nvGraphicFramePr>
          <p:cNvPr id="5" name="Table 4"/>
          <p:cNvGraphicFramePr>
            <a:graphicFrameLocks noGrp="1"/>
          </p:cNvGraphicFramePr>
          <p:nvPr>
            <p:extLst>
              <p:ext uri="{D42A27DB-BD31-4B8C-83A1-F6EECF244321}">
                <p14:modId xmlns:p14="http://schemas.microsoft.com/office/powerpoint/2010/main" val="2998533122"/>
              </p:ext>
            </p:extLst>
          </p:nvPr>
        </p:nvGraphicFramePr>
        <p:xfrm>
          <a:off x="1707048" y="1913676"/>
          <a:ext cx="8128000" cy="296672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val="601924521"/>
                    </a:ext>
                  </a:extLst>
                </a:gridCol>
                <a:gridCol w="5928066">
                  <a:extLst>
                    <a:ext uri="{9D8B030D-6E8A-4147-A177-3AD203B41FA5}">
                      <a16:colId xmlns:a16="http://schemas.microsoft.com/office/drawing/2014/main" val="1772112701"/>
                    </a:ext>
                  </a:extLst>
                </a:gridCol>
              </a:tblGrid>
              <a:tr h="370840">
                <a:tc>
                  <a:txBody>
                    <a:bodyPr/>
                    <a:lstStyle/>
                    <a:p>
                      <a:r>
                        <a:rPr lang="en-US" dirty="0" smtClean="0"/>
                        <a:t>Principle Investigator</a:t>
                      </a:r>
                    </a:p>
                  </a:txBody>
                  <a:tcPr/>
                </a:tc>
                <a:tc>
                  <a:txBody>
                    <a:bodyPr/>
                    <a:lstStyle/>
                    <a:p>
                      <a:r>
                        <a:rPr lang="en-US" dirty="0" smtClean="0"/>
                        <a:t>C.</a:t>
                      </a:r>
                      <a:r>
                        <a:rPr lang="en-US" baseline="0" dirty="0" smtClean="0"/>
                        <a:t> Hunter</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Surgery</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10/15/2020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endParaRPr lang="en-US" dirty="0"/>
                    </a:p>
                  </a:txBody>
                  <a:tcPr/>
                </a:tc>
                <a:extLst>
                  <a:ext uri="{0D108BD9-81ED-4DB2-BD59-A6C34878D82A}">
                    <a16:rowId xmlns:a16="http://schemas.microsoft.com/office/drawing/2014/main" val="1242140295"/>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58756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7319098" cy="5795124"/>
          </a:xfrm>
        </p:spPr>
        <p:txBody>
          <a:bodyPr>
            <a:normAutofit/>
          </a:bodyPr>
          <a:lstStyle/>
          <a:p>
            <a:r>
              <a:rPr lang="en-US" dirty="0" smtClean="0"/>
              <a:t>Reviewed </a:t>
            </a:r>
            <a:r>
              <a:rPr lang="en-US" dirty="0" smtClean="0"/>
              <a:t>the last two years of CRDW requests and built a superset covering:</a:t>
            </a:r>
          </a:p>
          <a:p>
            <a:pPr lvl="1"/>
            <a:r>
              <a:rPr lang="en-US" dirty="0" smtClean="0"/>
              <a:t>Variables</a:t>
            </a:r>
          </a:p>
          <a:p>
            <a:pPr lvl="1"/>
            <a:r>
              <a:rPr lang="en-US" dirty="0" smtClean="0"/>
              <a:t>Transition</a:t>
            </a:r>
            <a:r>
              <a:rPr lang="en-US" dirty="0"/>
              <a:t> </a:t>
            </a:r>
            <a:r>
              <a:rPr lang="en-US" dirty="0" smtClean="0"/>
              <a:t>&amp; Events within an Admission</a:t>
            </a:r>
          </a:p>
          <a:p>
            <a:r>
              <a:rPr lang="en-US" dirty="0" smtClean="0"/>
              <a:t>Pipeline</a:t>
            </a:r>
            <a:endParaRPr lang="en-US" dirty="0" smtClean="0"/>
          </a:p>
          <a:p>
            <a:pPr lvl="1"/>
            <a:r>
              <a:rPr lang="en-US" dirty="0" smtClean="0"/>
              <a:t>Text files are saved to OUM’s ftp server </a:t>
            </a:r>
            <a:r>
              <a:rPr lang="en-US" dirty="0" smtClean="0"/>
              <a:t>around </a:t>
            </a:r>
            <a:r>
              <a:rPr lang="en-US" dirty="0" smtClean="0"/>
              <a:t>1am.</a:t>
            </a:r>
          </a:p>
          <a:p>
            <a:pPr lvl="1"/>
            <a:r>
              <a:rPr lang="en-US" dirty="0" smtClean="0"/>
              <a:t>CRDW downloads</a:t>
            </a:r>
            <a:r>
              <a:rPr lang="en-US" dirty="0"/>
              <a:t>, grooms, &amp; </a:t>
            </a:r>
            <a:r>
              <a:rPr lang="en-US" dirty="0" smtClean="0"/>
              <a:t>ingests them into the </a:t>
            </a:r>
            <a:r>
              <a:rPr lang="en-US" dirty="0" smtClean="0"/>
              <a:t>warehouse</a:t>
            </a:r>
            <a:r>
              <a:rPr lang="en-US" dirty="0" smtClean="0"/>
              <a:t>.</a:t>
            </a:r>
            <a:endParaRPr lang="en-US" dirty="0" smtClean="0"/>
          </a:p>
          <a:p>
            <a:r>
              <a:rPr lang="en-US" dirty="0" smtClean="0"/>
              <a:t>Foundational</a:t>
            </a:r>
            <a:r>
              <a:rPr lang="en-US" dirty="0" smtClean="0"/>
              <a:t> tables include </a:t>
            </a:r>
            <a:r>
              <a:rPr lang="en-US" dirty="0"/>
              <a:t>patient, admission, </a:t>
            </a:r>
            <a:r>
              <a:rPr lang="en-US" dirty="0" smtClean="0"/>
              <a:t>admission event</a:t>
            </a:r>
            <a:r>
              <a:rPr lang="en-US" dirty="0" smtClean="0"/>
              <a:t>, </a:t>
            </a:r>
            <a:r>
              <a:rPr lang="en-US" dirty="0" smtClean="0"/>
              <a:t>diagnosis, medication, lab, </a:t>
            </a:r>
            <a:r>
              <a:rPr lang="en-US" dirty="0" smtClean="0"/>
              <a:t>operation, procedure, </a:t>
            </a:r>
            <a:r>
              <a:rPr lang="en-US" dirty="0" smtClean="0"/>
              <a:t>blood product</a:t>
            </a:r>
            <a:r>
              <a:rPr lang="en-US" dirty="0" smtClean="0"/>
              <a:t>, </a:t>
            </a:r>
            <a:r>
              <a:rPr lang="en-US" dirty="0" err="1" smtClean="0"/>
              <a:t>obs</a:t>
            </a:r>
            <a:r>
              <a:rPr lang="en-US" dirty="0" smtClean="0"/>
              <a:t>, &amp; dictionaries.</a:t>
            </a:r>
            <a:endParaRPr lang="en-US" dirty="0" smtClean="0"/>
          </a:p>
          <a:p>
            <a:r>
              <a:rPr lang="en-US" dirty="0" smtClean="0"/>
              <a:t>Role in the future Data Lake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Meditech in the CRDW</a:t>
            </a:r>
            <a:endParaRPr lang="en-US" sz="3600" b="1" i="1" dirty="0">
              <a:solidFill>
                <a:srgbClr val="0070C0"/>
              </a:solidFill>
            </a:endParaRPr>
          </a:p>
        </p:txBody>
      </p:sp>
      <p:pic>
        <p:nvPicPr>
          <p:cNvPr id="2" name="Picture 1"/>
          <p:cNvPicPr>
            <a:picLocks noChangeAspect="1"/>
          </p:cNvPicPr>
          <p:nvPr/>
        </p:nvPicPr>
        <p:blipFill>
          <a:blip r:embed="rId2"/>
          <a:stretch>
            <a:fillRect/>
          </a:stretch>
        </p:blipFill>
        <p:spPr>
          <a:xfrm>
            <a:off x="8816686" y="401388"/>
            <a:ext cx="2705100" cy="6191250"/>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08229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transformed to facilitate analyses of a specific research project</a:t>
            </a:r>
          </a:p>
          <a:p>
            <a:pPr lvl="1">
              <a:tabLst>
                <a:tab pos="3200400" algn="l"/>
              </a:tabLst>
            </a:pPr>
            <a:endParaRPr lang="en-US" sz="2400" dirty="0" smtClean="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a:t>
            </a:r>
            <a:r>
              <a:rPr lang="en-US" sz="4400" dirty="0" smtClean="0"/>
              <a:t>– CRDW</a:t>
            </a:r>
            <a:r>
              <a:rPr lang="en-US" sz="2800" dirty="0" smtClean="0">
                <a:solidFill>
                  <a:schemeClr val="tx1">
                    <a:lumMod val="50000"/>
                    <a:lumOff val="50000"/>
                  </a:schemeClr>
                </a:solidFill>
              </a:rPr>
              <a:t> (Clinical Research Data 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a:t>
            </a:r>
            <a:r>
              <a:rPr lang="en-US" sz="2200" b="1" dirty="0" smtClean="0">
                <a:latin typeface="+mj-lt"/>
                <a:ea typeface="+mj-ea"/>
                <a:cs typeface="+mj-cs"/>
              </a:rPr>
              <a:t>PhD, Chief Research Information Officer</a:t>
            </a:r>
            <a:endParaRPr lang="en-US" sz="2200" b="1" dirty="0">
              <a:latin typeface="+mj-lt"/>
              <a:ea typeface="+mj-ea"/>
              <a:cs typeface="+mj-cs"/>
            </a:endParaRPr>
          </a:p>
          <a:p>
            <a:pPr marL="231775" indent="-231775">
              <a:buNone/>
            </a:pPr>
            <a:r>
              <a:rPr lang="en-US" sz="2200" b="1" dirty="0" smtClean="0">
                <a:latin typeface="+mj-lt"/>
                <a:ea typeface="+mj-ea"/>
                <a:cs typeface="+mj-cs"/>
              </a:rPr>
              <a:t>Will </a:t>
            </a:r>
            <a:r>
              <a:rPr lang="en-US" sz="2200" b="1" dirty="0">
                <a:latin typeface="+mj-lt"/>
                <a:ea typeface="+mj-ea"/>
                <a:cs typeface="+mj-cs"/>
              </a:rPr>
              <a:t>Beasley, </a:t>
            </a:r>
            <a:r>
              <a:rPr lang="en-US" sz="2200" b="1" dirty="0" smtClean="0">
                <a:latin typeface="+mj-lt"/>
                <a:ea typeface="+mj-ea"/>
                <a:cs typeface="+mj-cs"/>
              </a:rPr>
              <a:t>PhD, BBMC Director of Informatics</a:t>
            </a:r>
            <a:endParaRPr lang="en-US" sz="2200" b="1" dirty="0">
              <a:latin typeface="+mj-lt"/>
              <a:ea typeface="+mj-ea"/>
              <a:cs typeface="+mj-cs"/>
            </a:endParaRPr>
          </a:p>
          <a:p>
            <a:pPr marL="231775" indent="-231775">
              <a:buNone/>
            </a:pPr>
            <a:r>
              <a:rPr lang="en-US" sz="2200" b="1" dirty="0">
                <a:latin typeface="+mj-lt"/>
                <a:ea typeface="+mj-ea"/>
                <a:cs typeface="+mj-cs"/>
              </a:rPr>
              <a:t>Lise </a:t>
            </a:r>
            <a:r>
              <a:rPr lang="en-US" sz="2200" b="1" dirty="0" smtClean="0">
                <a:latin typeface="+mj-lt"/>
                <a:ea typeface="+mj-ea"/>
                <a:cs typeface="+mj-cs"/>
              </a:rPr>
              <a:t>DeShea, PhD </a:t>
            </a:r>
            <a:r>
              <a:rPr lang="en-US" sz="2100" dirty="0">
                <a:solidFill>
                  <a:schemeClr val="bg1">
                    <a:lumMod val="50000"/>
                  </a:schemeClr>
                </a:solidFill>
              </a:rPr>
              <a:t>is a </a:t>
            </a:r>
            <a:r>
              <a:rPr lang="en-US" sz="2100" dirty="0" smtClean="0">
                <a:solidFill>
                  <a:schemeClr val="bg1">
                    <a:lumMod val="50000"/>
                  </a:schemeClr>
                </a:solidFill>
              </a:rPr>
              <a:t>senior research biostatistician who has </a:t>
            </a:r>
            <a:r>
              <a:rPr lang="en-US" sz="2100" dirty="0">
                <a:solidFill>
                  <a:schemeClr val="bg1">
                    <a:lumMod val="50000"/>
                  </a:schemeClr>
                </a:solidFill>
              </a:rPr>
              <a:t>worked on the OUHSC campus for more than 10 years, following her employment with OHCA as a statistician analyzing claims data in Quality Assurance. She has authored 3 statistics </a:t>
            </a:r>
            <a:r>
              <a:rPr lang="en-US" sz="2100" dirty="0" smtClean="0">
                <a:solidFill>
                  <a:schemeClr val="bg1">
                    <a:lumMod val="50000"/>
                  </a:schemeClr>
                </a:solidFill>
              </a:rPr>
              <a:t>textbooks, has </a:t>
            </a:r>
            <a:r>
              <a:rPr lang="en-US" sz="2100" dirty="0">
                <a:solidFill>
                  <a:schemeClr val="bg1">
                    <a:lumMod val="50000"/>
                  </a:schemeClr>
                </a:solidFill>
              </a:rPr>
              <a:t>years of teaching </a:t>
            </a:r>
            <a:r>
              <a:rPr lang="en-US" sz="2100" dirty="0" smtClean="0">
                <a:solidFill>
                  <a:schemeClr val="bg1">
                    <a:lumMod val="50000"/>
                  </a:schemeClr>
                </a:solidFill>
              </a:rPr>
              <a:t>experience, and expertise related to manuscript writing and presentation development. Lise joined the CDW team in July 2020.</a:t>
            </a:r>
          </a:p>
          <a:p>
            <a:pPr marL="231775" indent="-231775">
              <a:buNone/>
            </a:pPr>
            <a:r>
              <a:rPr lang="en-US" sz="2200" b="1" dirty="0" smtClean="0">
                <a:latin typeface="+mj-lt"/>
                <a:ea typeface="+mj-ea"/>
                <a:cs typeface="+mj-cs"/>
              </a:rPr>
              <a:t>Geneva Marshall, MA </a:t>
            </a:r>
            <a:r>
              <a:rPr lang="en-US" sz="2100" dirty="0">
                <a:solidFill>
                  <a:schemeClr val="bg1">
                    <a:lumMod val="50000"/>
                  </a:schemeClr>
                </a:solidFill>
              </a:rPr>
              <a:t>joined the </a:t>
            </a:r>
            <a:r>
              <a:rPr lang="en-US" sz="2100" dirty="0" smtClean="0">
                <a:solidFill>
                  <a:schemeClr val="bg1">
                    <a:lumMod val="50000"/>
                  </a:schemeClr>
                </a:solidFill>
              </a:rPr>
              <a:t>CRDW team in August 2020 after </a:t>
            </a:r>
            <a:r>
              <a:rPr lang="en-US" sz="2100" dirty="0">
                <a:solidFill>
                  <a:schemeClr val="bg1">
                    <a:lumMod val="50000"/>
                  </a:schemeClr>
                </a:solidFill>
              </a:rPr>
              <a:t>spending 8 years </a:t>
            </a:r>
            <a:r>
              <a:rPr lang="en-US" sz="2100" dirty="0" smtClean="0">
                <a:solidFill>
                  <a:schemeClr val="bg1">
                    <a:lumMod val="50000"/>
                  </a:schemeClr>
                </a:solidFill>
              </a:rPr>
              <a:t>supporting </a:t>
            </a:r>
            <a:r>
              <a:rPr lang="en-US" sz="2100" dirty="0">
                <a:solidFill>
                  <a:schemeClr val="bg1">
                    <a:lumMod val="50000"/>
                  </a:schemeClr>
                </a:solidFill>
              </a:rPr>
              <a:t>academic research </a:t>
            </a:r>
            <a:r>
              <a:rPr lang="en-US" sz="2100" dirty="0" smtClean="0">
                <a:solidFill>
                  <a:schemeClr val="bg1">
                    <a:lumMod val="50000"/>
                  </a:schemeClr>
                </a:solidFill>
              </a:rPr>
              <a:t>led by </a:t>
            </a:r>
            <a:r>
              <a:rPr lang="en-US" sz="2100" dirty="0">
                <a:solidFill>
                  <a:schemeClr val="bg1">
                    <a:lumMod val="50000"/>
                  </a:schemeClr>
                </a:solidFill>
              </a:rPr>
              <a:t>Drs. Bard and Beasley. </a:t>
            </a:r>
            <a:r>
              <a:rPr lang="en-US" sz="2100" dirty="0" smtClean="0">
                <a:solidFill>
                  <a:schemeClr val="bg1">
                    <a:lumMod val="50000"/>
                  </a:schemeClr>
                </a:solidFill>
              </a:rPr>
              <a:t>Her experience includes the </a:t>
            </a:r>
            <a:r>
              <a:rPr lang="en-US" sz="2100" dirty="0">
                <a:solidFill>
                  <a:schemeClr val="bg1">
                    <a:lumMod val="50000"/>
                  </a:schemeClr>
                </a:solidFill>
              </a:rPr>
              <a:t>expansion and upkeep of a data pipeline using R and SQL to combine </a:t>
            </a:r>
            <a:r>
              <a:rPr lang="en-US" sz="2100" dirty="0" smtClean="0">
                <a:solidFill>
                  <a:schemeClr val="bg1">
                    <a:lumMod val="50000"/>
                  </a:schemeClr>
                </a:solidFill>
              </a:rPr>
              <a:t>datasets </a:t>
            </a:r>
            <a:r>
              <a:rPr lang="en-US" sz="2100" dirty="0">
                <a:solidFill>
                  <a:schemeClr val="bg1">
                    <a:lumMod val="50000"/>
                  </a:schemeClr>
                </a:solidFill>
              </a:rPr>
              <a:t>for the Maternal, Infant, and Early Childhood Home Visiting programs evaluation, as well as </a:t>
            </a:r>
            <a:r>
              <a:rPr lang="en-US" sz="2100" dirty="0" smtClean="0">
                <a:solidFill>
                  <a:schemeClr val="bg1">
                    <a:lumMod val="50000"/>
                  </a:schemeClr>
                </a:solidFill>
              </a:rPr>
              <a:t>working </a:t>
            </a:r>
            <a:r>
              <a:rPr lang="en-US" sz="2100" dirty="0">
                <a:solidFill>
                  <a:schemeClr val="bg1">
                    <a:lumMod val="50000"/>
                  </a:schemeClr>
                </a:solidFill>
              </a:rPr>
              <a:t>with biostatisticians to create and streamline a common set of procedures and functions in R for performing multiple imputation, elastic net variable selection, analysis, and visualization on these data. </a:t>
            </a:r>
            <a:r>
              <a:rPr lang="en-US" sz="2100" dirty="0" smtClean="0">
                <a:solidFill>
                  <a:schemeClr val="bg1">
                    <a:lumMod val="50000"/>
                  </a:schemeClr>
                </a:solidFill>
              </a:rPr>
              <a:t>Geneva anticipates graduating </a:t>
            </a:r>
            <a:r>
              <a:rPr lang="en-US" sz="2100" dirty="0">
                <a:solidFill>
                  <a:schemeClr val="bg1">
                    <a:lumMod val="50000"/>
                  </a:schemeClr>
                </a:solidFill>
              </a:rPr>
              <a:t>OSU in May with a MS in Business Analytics and an emphasis in Data Science.</a:t>
            </a:r>
          </a:p>
          <a:p>
            <a:pPr marL="231775" indent="-231775">
              <a:buNone/>
            </a:pPr>
            <a:r>
              <a:rPr lang="en-US" sz="2200" b="1" dirty="0">
                <a:latin typeface="+mj-lt"/>
                <a:ea typeface="+mj-ea"/>
                <a:cs typeface="+mj-cs"/>
              </a:rPr>
              <a:t>Ashley Thumann, </a:t>
            </a:r>
            <a:r>
              <a:rPr lang="en-US" sz="2200" b="1" dirty="0" smtClean="0">
                <a:latin typeface="+mj-lt"/>
                <a:ea typeface="+mj-ea"/>
                <a:cs typeface="+mj-cs"/>
              </a:rPr>
              <a:t>MHA </a:t>
            </a:r>
            <a:r>
              <a:rPr lang="en-US" sz="2100" dirty="0" smtClean="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CRDW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444757935"/>
              </p:ext>
            </p:extLst>
          </p:nvPr>
        </p:nvGraphicFramePr>
        <p:xfrm>
          <a:off x="5853043" y="29114"/>
          <a:ext cx="6092689" cy="6766560"/>
        </p:xfrm>
        <a:graphic>
          <a:graphicData uri="http://schemas.openxmlformats.org/drawingml/2006/table">
            <a:tbl>
              <a:tblPr firstRow="1" bandRow="1">
                <a:tableStyleId>{0660B408-B3CF-4A94-85FC-2B1E0A45F4A2}</a:tableStyleId>
              </a:tblPr>
              <a:tblGrid>
                <a:gridCol w="3957749">
                  <a:extLst>
                    <a:ext uri="{9D8B030D-6E8A-4147-A177-3AD203B41FA5}">
                      <a16:colId xmlns:a16="http://schemas.microsoft.com/office/drawing/2014/main" val="20000"/>
                    </a:ext>
                  </a:extLst>
                </a:gridCol>
                <a:gridCol w="2134940">
                  <a:extLst>
                    <a:ext uri="{9D8B030D-6E8A-4147-A177-3AD203B41FA5}">
                      <a16:colId xmlns:a16="http://schemas.microsoft.com/office/drawing/2014/main" val="20001"/>
                    </a:ext>
                  </a:extLst>
                </a:gridCol>
              </a:tblGrid>
              <a:tr h="351886">
                <a:tc>
                  <a:txBody>
                    <a:bodyPr/>
                    <a:lstStyle/>
                    <a:p>
                      <a:r>
                        <a:rPr lang="en-US" sz="2000" dirty="0" smtClean="0"/>
                        <a:t>Department</a:t>
                      </a:r>
                      <a:endParaRPr lang="en-US" sz="2000" dirty="0"/>
                    </a:p>
                  </a:txBody>
                  <a:tcPr/>
                </a:tc>
                <a:tc>
                  <a:txBody>
                    <a:bodyPr/>
                    <a:lstStyle/>
                    <a:p>
                      <a:pPr algn="r"/>
                      <a:r>
                        <a:rPr lang="en-US" sz="2000" dirty="0" smtClean="0"/>
                        <a:t>Percentage</a:t>
                      </a:r>
                      <a:endParaRPr lang="en-US" sz="2000" dirty="0"/>
                    </a:p>
                  </a:txBody>
                  <a:tcPr/>
                </a:tc>
                <a:extLst>
                  <a:ext uri="{0D108BD9-81ED-4DB2-BD59-A6C34878D82A}">
                    <a16:rowId xmlns:a16="http://schemas.microsoft.com/office/drawing/2014/main" val="10000"/>
                  </a:ext>
                </a:extLst>
              </a:tr>
              <a:tr h="516951">
                <a:tc>
                  <a:txBody>
                    <a:bodyPr/>
                    <a:lstStyle/>
                    <a:p>
                      <a:r>
                        <a:rPr lang="en-US" sz="3200" dirty="0" smtClean="0"/>
                        <a:t>Pediatrics</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1"/>
                  </a:ext>
                </a:extLst>
              </a:tr>
              <a:tr h="516951">
                <a:tc>
                  <a:txBody>
                    <a:bodyPr/>
                    <a:lstStyle/>
                    <a:p>
                      <a:r>
                        <a:rPr lang="en-US" sz="3200" dirty="0" smtClean="0"/>
                        <a:t>Orthopedics</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2"/>
                  </a:ext>
                </a:extLst>
              </a:tr>
              <a:tr h="516951">
                <a:tc>
                  <a:txBody>
                    <a:bodyPr/>
                    <a:lstStyle/>
                    <a:p>
                      <a:r>
                        <a:rPr lang="en-US" sz="3200" dirty="0" smtClean="0"/>
                        <a:t>Cancer</a:t>
                      </a:r>
                      <a:r>
                        <a:rPr lang="en-US" sz="3200" baseline="0" dirty="0" smtClean="0"/>
                        <a:t> Center</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3"/>
                  </a:ext>
                </a:extLst>
              </a:tr>
              <a:tr h="516951">
                <a:tc>
                  <a:txBody>
                    <a:bodyPr/>
                    <a:lstStyle/>
                    <a:p>
                      <a:r>
                        <a:rPr lang="en-US" sz="3200" dirty="0" smtClean="0"/>
                        <a:t>Women’s Health</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4"/>
                  </a:ext>
                </a:extLst>
              </a:tr>
              <a:tr h="516951">
                <a:tc>
                  <a:txBody>
                    <a:bodyPr/>
                    <a:lstStyle/>
                    <a:p>
                      <a:r>
                        <a:rPr lang="en-US" sz="3200" dirty="0" smtClean="0"/>
                        <a:t>Pharmacy</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5"/>
                  </a:ext>
                </a:extLst>
              </a:tr>
              <a:tr h="516951">
                <a:tc>
                  <a:txBody>
                    <a:bodyPr/>
                    <a:lstStyle/>
                    <a:p>
                      <a:r>
                        <a:rPr lang="en-US" sz="3200" dirty="0" smtClean="0"/>
                        <a:t>Dermatology</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6"/>
                  </a:ext>
                </a:extLst>
              </a:tr>
              <a:tr h="516951">
                <a:tc>
                  <a:txBody>
                    <a:bodyPr/>
                    <a:lstStyle/>
                    <a:p>
                      <a:r>
                        <a:rPr lang="en-US" sz="3200" dirty="0" smtClean="0"/>
                        <a:t>Infectious</a:t>
                      </a:r>
                      <a:r>
                        <a:rPr lang="en-US" sz="3200" baseline="0" dirty="0" smtClean="0"/>
                        <a:t> Disease</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7"/>
                  </a:ext>
                </a:extLst>
              </a:tr>
              <a:tr h="516951">
                <a:tc>
                  <a:txBody>
                    <a:bodyPr/>
                    <a:lstStyle/>
                    <a:p>
                      <a:r>
                        <a:rPr lang="en-US" sz="3200" dirty="0" smtClean="0"/>
                        <a:t>Cardiovascular</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8"/>
                  </a:ext>
                </a:extLst>
              </a:tr>
              <a:tr h="516951">
                <a:tc>
                  <a:txBody>
                    <a:bodyPr/>
                    <a:lstStyle/>
                    <a:p>
                      <a:r>
                        <a:rPr lang="en-US" sz="3200" dirty="0" smtClean="0"/>
                        <a:t>Endocrinology</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9"/>
                  </a:ext>
                </a:extLst>
              </a:tr>
              <a:tr h="516951">
                <a:tc>
                  <a:txBody>
                    <a:bodyPr/>
                    <a:lstStyle/>
                    <a:p>
                      <a:r>
                        <a:rPr lang="en-US" sz="3200" dirty="0" smtClean="0"/>
                        <a:t>Otolaryngology</a:t>
                      </a:r>
                      <a:endParaRPr lang="en-US" sz="3200" dirty="0"/>
                    </a:p>
                  </a:txBody>
                  <a:tcPr/>
                </a:tc>
                <a:tc>
                  <a:txBody>
                    <a:bodyPr/>
                    <a:lstStyle/>
                    <a:p>
                      <a:pPr algn="r"/>
                      <a:endParaRPr lang="en-US" sz="3200" dirty="0"/>
                    </a:p>
                  </a:txBody>
                  <a:tcPr/>
                </a:tc>
                <a:extLst>
                  <a:ext uri="{0D108BD9-81ED-4DB2-BD59-A6C34878D82A}">
                    <a16:rowId xmlns:a16="http://schemas.microsoft.com/office/drawing/2014/main" val="10010"/>
                  </a:ext>
                </a:extLst>
              </a:tr>
              <a:tr h="516951">
                <a:tc>
                  <a:txBody>
                    <a:bodyPr/>
                    <a:lstStyle/>
                    <a:p>
                      <a:r>
                        <a:rPr lang="en-US" sz="3200" dirty="0" smtClean="0"/>
                        <a:t>Other</a:t>
                      </a:r>
                      <a:endParaRPr lang="en-US" sz="3200" dirty="0"/>
                    </a:p>
                  </a:txBody>
                  <a:tcPr/>
                </a:tc>
                <a:tc>
                  <a:txBody>
                    <a:bodyPr/>
                    <a:lstStyle/>
                    <a:p>
                      <a:pPr algn="r"/>
                      <a:endParaRPr lang="en-US" sz="3200" dirty="0"/>
                    </a:p>
                  </a:txBody>
                  <a:tcPr/>
                </a:tc>
                <a:extLst>
                  <a:ext uri="{0D108BD9-81ED-4DB2-BD59-A6C34878D82A}">
                    <a16:rowId xmlns:a16="http://schemas.microsoft.com/office/drawing/2014/main" val="10011"/>
                  </a:ext>
                </a:extLst>
              </a:tr>
            </a:tbl>
          </a:graphicData>
        </a:graphic>
      </p:graphicFrame>
      <p:sp>
        <p:nvSpPr>
          <p:cNvPr id="8" name="Title 3"/>
          <p:cNvSpPr>
            <a:spLocks noGrp="1"/>
          </p:cNvSpPr>
          <p:nvPr>
            <p:ph type="title"/>
          </p:nvPr>
        </p:nvSpPr>
        <p:spPr>
          <a:xfrm>
            <a:off x="491095" y="188924"/>
            <a:ext cx="4919735" cy="6514155"/>
          </a:xfrm>
        </p:spPr>
        <p:txBody>
          <a:bodyPr>
            <a:normAutofit/>
          </a:bodyPr>
          <a:lstStyle/>
          <a:p>
            <a:r>
              <a:rPr lang="en-US" sz="3600" b="1" i="1" dirty="0">
                <a:solidFill>
                  <a:srgbClr val="0070C0"/>
                </a:solidFill>
              </a:rPr>
              <a:t>Since 2017,  the </a:t>
            </a:r>
            <a:r>
              <a:rPr lang="en-US" sz="3600" b="1" i="1" dirty="0" smtClean="0">
                <a:solidFill>
                  <a:srgbClr val="0070C0"/>
                </a:solidFill>
              </a:rPr>
              <a:t>CRDW </a:t>
            </a:r>
            <a:r>
              <a:rPr lang="en-US" sz="3600" b="1" i="1" dirty="0">
                <a:solidFill>
                  <a:srgbClr val="0070C0"/>
                </a:solidFill>
              </a:rPr>
              <a:t>has facilitated more than </a:t>
            </a:r>
            <a:r>
              <a:rPr lang="en-US" sz="3600" b="1" i="1" dirty="0" smtClean="0">
                <a:solidFill>
                  <a:srgbClr val="0070C0"/>
                </a:solidFill>
              </a:rPr>
              <a:t>120 studies</a:t>
            </a:r>
            <a:r>
              <a:rPr lang="en-US" sz="4000" dirty="0" smtClean="0">
                <a:solidFill>
                  <a:srgbClr val="0070C0"/>
                </a:solidFill>
              </a:rPr>
              <a:t>. </a:t>
            </a:r>
            <a:br>
              <a:rPr lang="en-US" sz="4000" dirty="0" smtClean="0">
                <a:solidFill>
                  <a:srgbClr val="0070C0"/>
                </a:solidFill>
              </a:rPr>
            </a:br>
            <a:r>
              <a:rPr lang="en-US" sz="4000" dirty="0">
                <a:solidFill>
                  <a:srgbClr val="0070C0"/>
                </a:solidFill>
              </a:rPr>
              <a:t/>
            </a:r>
            <a:br>
              <a:rPr lang="en-US" sz="4000" dirty="0">
                <a:solidFill>
                  <a:srgbClr val="0070C0"/>
                </a:solidFill>
              </a:rPr>
            </a:br>
            <a:r>
              <a:rPr lang="en-US" sz="4000" dirty="0" smtClean="0">
                <a:solidFill>
                  <a:srgbClr val="0070C0"/>
                </a:solidFill>
              </a:rPr>
              <a:t/>
            </a:r>
            <a:br>
              <a:rPr lang="en-US" sz="4000" dirty="0" smtClean="0">
                <a:solidFill>
                  <a:srgbClr val="0070C0"/>
                </a:solidFill>
              </a:rPr>
            </a:br>
            <a:r>
              <a:rPr lang="en-US" sz="4000" dirty="0" smtClean="0">
                <a:solidFill>
                  <a:srgbClr val="0070C0"/>
                </a:solidFill>
              </a:rPr>
              <a:t/>
            </a:r>
            <a:br>
              <a:rPr lang="en-US" sz="4000" dirty="0" smtClean="0">
                <a:solidFill>
                  <a:srgbClr val="0070C0"/>
                </a:solidFill>
              </a:rPr>
            </a:br>
            <a:r>
              <a:rPr lang="en-US" sz="4000" dirty="0" smtClean="0">
                <a:solidFill>
                  <a:srgbClr val="0070C0"/>
                </a:solidFill>
              </a:rPr>
              <a:t/>
            </a:r>
            <a:br>
              <a:rPr lang="en-US" sz="4000" dirty="0" smtClean="0">
                <a:solidFill>
                  <a:srgbClr val="0070C0"/>
                </a:solidFill>
              </a:rPr>
            </a:br>
            <a:r>
              <a:rPr lang="en-US" sz="4000" dirty="0" smtClean="0">
                <a:solidFill>
                  <a:srgbClr val="0070C0"/>
                </a:solidFill>
              </a:rPr>
              <a:t/>
            </a:r>
            <a:br>
              <a:rPr lang="en-US" sz="4000" dirty="0" smtClean="0">
                <a:solidFill>
                  <a:srgbClr val="0070C0"/>
                </a:solidFill>
              </a:rPr>
            </a:br>
            <a:r>
              <a:rPr lang="en-US" sz="3600" b="1" i="1" dirty="0" smtClean="0">
                <a:solidFill>
                  <a:srgbClr val="0070C0"/>
                </a:solidFill>
              </a:rPr>
              <a:t>There are 46 </a:t>
            </a:r>
            <a:r>
              <a:rPr lang="en-US" sz="3600" b="1" i="1" dirty="0">
                <a:solidFill>
                  <a:srgbClr val="0070C0"/>
                </a:solidFill>
              </a:rPr>
              <a:t>active projects.</a:t>
            </a:r>
            <a:endParaRPr lang="en-US" sz="3600" b="1" i="1" dirty="0">
              <a:solidFill>
                <a:srgbClr val="0070C0"/>
              </a:solidFill>
            </a:endParaRPr>
          </a:p>
        </p:txBody>
      </p:sp>
      <p:graphicFrame>
        <p:nvGraphicFramePr>
          <p:cNvPr id="4" name="Chart 3"/>
          <p:cNvGraphicFramePr/>
          <p:nvPr>
            <p:extLst>
              <p:ext uri="{D42A27DB-BD31-4B8C-83A1-F6EECF244321}">
                <p14:modId xmlns:p14="http://schemas.microsoft.com/office/powerpoint/2010/main" val="2354714100"/>
              </p:ext>
            </p:extLst>
          </p:nvPr>
        </p:nvGraphicFramePr>
        <p:xfrm>
          <a:off x="1065541" y="2738406"/>
          <a:ext cx="3514016" cy="21104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977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CRDW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CRDW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CRDW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a:t>
            </a:r>
            <a:r>
              <a:rPr lang="en-US" sz="3600" b="1" i="1" dirty="0" smtClean="0">
                <a:solidFill>
                  <a:srgbClr val="0070C0"/>
                </a:solidFill>
              </a:rPr>
              <a:t>CRDW </a:t>
            </a:r>
            <a:r>
              <a:rPr lang="en-US" sz="3600" b="1" i="1" dirty="0">
                <a:solidFill>
                  <a:srgbClr val="0070C0"/>
                </a:solidFill>
              </a:rPr>
              <a:t>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Infectious Disease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dirty="0">
                          <a:effectLst/>
                        </a:rPr>
                        <a:t>Pharmacist-Led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a16="http://schemas.microsoft.com/office/drawing/2014/main" val="1022886225"/>
                    </a:ext>
                  </a:extLst>
                </a:gridCol>
                <a:gridCol w="1181705">
                  <a:extLst>
                    <a:ext uri="{9D8B030D-6E8A-4147-A177-3AD203B41FA5}">
                      <a16:colId xmlns:a16="http://schemas.microsoft.com/office/drawing/2014/main" val="2020208361"/>
                    </a:ext>
                  </a:extLst>
                </a:gridCol>
                <a:gridCol w="1181705">
                  <a:extLst>
                    <a:ext uri="{9D8B030D-6E8A-4147-A177-3AD203B41FA5}">
                      <a16:colId xmlns:a16="http://schemas.microsoft.com/office/drawing/2014/main"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Cardiovasular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dirty="0">
                          <a:effectLst/>
                        </a:rPr>
                        <a:t>Transition of Care Clinic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Endocrinology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a16="http://schemas.microsoft.com/office/drawing/2014/main" val="1356431335"/>
                    </a:ext>
                  </a:extLst>
                </a:gridCol>
                <a:gridCol w="912804">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a16="http://schemas.microsoft.com/office/drawing/2014/main" val="1356431335"/>
                    </a:ext>
                  </a:extLst>
                </a:gridCol>
                <a:gridCol w="751115">
                  <a:extLst>
                    <a:ext uri="{9D8B030D-6E8A-4147-A177-3AD203B41FA5}">
                      <a16:colId xmlns:a16="http://schemas.microsoft.com/office/drawing/2014/main" val="4074852346"/>
                    </a:ext>
                  </a:extLst>
                </a:gridCol>
                <a:gridCol w="1053326">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11969</TotalTime>
  <Words>3753</Words>
  <Application>Microsoft Office PowerPoint</Application>
  <PresentationFormat>Widescreen</PresentationFormat>
  <Paragraphs>684</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Leveraging OUHSC Clinical Research Data Warehouse to Inform Research &amp; Practice</vt:lpstr>
      <vt:lpstr>Ecosystem Architecture</vt:lpstr>
      <vt:lpstr>CDW Faculty &amp; Staff</vt:lpstr>
      <vt:lpstr>PowerPoint Presentation</vt:lpstr>
      <vt:lpstr>HSC Data Sources</vt:lpstr>
      <vt:lpstr>Since 2017,  the CRDW has facilitated more than 120 studies.       There are 46 active projects.</vt:lpstr>
      <vt:lpstr>PowerPoint Presentation</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Predictors of Severe Sepsis in Patients with Intestinal Failure (POSSIPIF)</vt:lpstr>
      <vt:lpstr>Clinical Presentations, Laboratory Findings, Treatment, and Outcomes of Pediatric COVID-19 Patients</vt:lpstr>
      <vt:lpstr>PEMCRC Anaphylaxis Study Protocol: A Multicenter Cohort Study to Derive and Validate Clinical Decision Models for the Emergency Department Management of Children with Anaphylaxis</vt:lpstr>
      <vt:lpstr>Retrospective Descriptive Analysis of Pediatric Migraine Treatment in the Emergency Department</vt:lpstr>
      <vt:lpstr>Procalcitonin in Necrotizing Enterocolitis: the search for a biomarker</vt:lpstr>
      <vt:lpstr>Procalcitonin in Necrotizing Enterocolitis: the search for a biomarker</vt:lpstr>
      <vt:lpstr>PowerPoint Presentation</vt:lpstr>
      <vt:lpstr>IRB and Privacy Review Guidance</vt:lpstr>
      <vt:lpstr>Thank you</vt:lpstr>
      <vt:lpstr>Extra Slides</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279</cp:revision>
  <dcterms:created xsi:type="dcterms:W3CDTF">2019-06-04T17:44:43Z</dcterms:created>
  <dcterms:modified xsi:type="dcterms:W3CDTF">2021-02-04T21:32:22Z</dcterms:modified>
</cp:coreProperties>
</file>