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2" r:id="rId2"/>
    <p:sldId id="257" r:id="rId3"/>
    <p:sldId id="390" r:id="rId4"/>
    <p:sldId id="289" r:id="rId5"/>
    <p:sldId id="384" r:id="rId6"/>
    <p:sldId id="393" r:id="rId7"/>
    <p:sldId id="385" r:id="rId8"/>
    <p:sldId id="386" r:id="rId9"/>
    <p:sldId id="387" r:id="rId10"/>
    <p:sldId id="389" r:id="rId11"/>
    <p:sldId id="396" r:id="rId12"/>
    <p:sldId id="415" r:id="rId13"/>
    <p:sldId id="394" r:id="rId14"/>
    <p:sldId id="395" r:id="rId15"/>
    <p:sldId id="397" r:id="rId16"/>
    <p:sldId id="398" r:id="rId17"/>
    <p:sldId id="399" r:id="rId18"/>
    <p:sldId id="402" r:id="rId19"/>
    <p:sldId id="404" r:id="rId20"/>
    <p:sldId id="403" r:id="rId21"/>
    <p:sldId id="405" r:id="rId22"/>
    <p:sldId id="406" r:id="rId23"/>
    <p:sldId id="407" r:id="rId24"/>
    <p:sldId id="408" r:id="rId25"/>
    <p:sldId id="409" r:id="rId26"/>
    <p:sldId id="410" r:id="rId27"/>
    <p:sldId id="411" r:id="rId28"/>
    <p:sldId id="412" r:id="rId29"/>
    <p:sldId id="413" r:id="rId30"/>
    <p:sldId id="414" r:id="rId31"/>
    <p:sldId id="391" r:id="rId32"/>
    <p:sldId id="400" r:id="rId33"/>
    <p:sldId id="401" r:id="rId34"/>
    <p:sldId id="367" r:id="rId35"/>
    <p:sldId id="296" r:id="rId36"/>
    <p:sldId id="276" r:id="rId37"/>
    <p:sldId id="34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43" d="100"/>
          <a:sy n="143" d="100"/>
        </p:scale>
        <p:origin x="120" y="30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a:t>
          </a:r>
          <a:r>
            <a:rPr lang="en-US" sz="1100" b="0" dirty="0" smtClean="0">
              <a:latin typeface="+mj-lt"/>
            </a:rPr>
            <a:t>Analysis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Facilitate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smtClean="0">
              <a:latin typeface="+mj-lt"/>
            </a:rPr>
            <a:t>Preparatory to Research</a:t>
          </a:r>
          <a:endParaRPr lang="en-US" sz="1100" b="0" dirty="0">
            <a:latin typeface="+mj-lt"/>
          </a:endParaRP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smtClean="0">
              <a:latin typeface="+mj-lt"/>
            </a:rPr>
            <a:t>QI</a:t>
          </a:r>
          <a:endParaRPr lang="en-US" sz="1100" b="0" dirty="0">
            <a:latin typeface="+mj-lt"/>
          </a:endParaRP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smtClean="0">
              <a:latin typeface="+mj-lt"/>
            </a:rPr>
            <a:t>Registry</a:t>
          </a:r>
          <a:endParaRPr lang="en-US" sz="1100" b="0" dirty="0">
            <a:latin typeface="+mj-lt"/>
          </a:endParaRP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FBFD0AA0-9810-4D8B-90EB-308D7010E43E}" type="presOf" srcId="{7E4FA352-9615-4E98-B8A3-FD4448E55B02}" destId="{074DB80F-68BF-4581-AF84-D0386B780F14}" srcOrd="0" destOrd="7"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Preparatory to Research</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QI</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a:t>
          </a:r>
          <a:r>
            <a:rPr lang="en-US" sz="1100" b="0" kern="1200" dirty="0" smtClean="0">
              <a:latin typeface="+mj-lt"/>
            </a:rPr>
            <a:t>Analysis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Facilitate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37</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33</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36</a:t>
            </a:fld>
            <a:endParaRPr lang="en-US"/>
          </a:p>
        </p:txBody>
      </p:sp>
    </p:spTree>
    <p:extLst>
      <p:ext uri="{BB962C8B-B14F-4D97-AF65-F5344CB8AC3E}">
        <p14:creationId xmlns:p14="http://schemas.microsoft.com/office/powerpoint/2010/main" val="87129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919190">
                  <a:extLst>
                    <a:ext uri="{9D8B030D-6E8A-4147-A177-3AD203B41FA5}">
                      <a16:colId xmlns:a16="http://schemas.microsoft.com/office/drawing/2014/main" val="4074852346"/>
                    </a:ext>
                  </a:extLst>
                </a:gridCol>
                <a:gridCol w="1120447">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301344661"/>
              </p:ext>
            </p:extLst>
          </p:nvPr>
        </p:nvGraphicFramePr>
        <p:xfrm>
          <a:off x="266515" y="1022212"/>
          <a:ext cx="7423335" cy="52781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Curtis</a:t>
                      </a:r>
                      <a:r>
                        <a:rPr lang="en-US" sz="1400" baseline="0" dirty="0" smtClean="0"/>
                        <a:t> Knoles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dirty="0" smtClean="0"/>
                        <a:t>To explore patient-level</a:t>
                      </a:r>
                      <a:r>
                        <a:rPr lang="en-US" sz="14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4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400" baseline="0" dirty="0" smtClean="0"/>
                        <a:t>To develop an evidence-based guideline for the care of febrile children with intestinal failure to reduce variation and improve clinical care.</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for orders or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62" name="Rectangle 61"/>
          <p:cNvSpPr/>
          <p:nvPr/>
        </p:nvSpPr>
        <p:spPr>
          <a:xfrm>
            <a:off x="7862366"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54664"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0935"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58260" y="30327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4531" y="36941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770" y="40134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260"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260" y="49709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Rectangle 72"/>
          <p:cNvSpPr/>
          <p:nvPr/>
        </p:nvSpPr>
        <p:spPr>
          <a:xfrm>
            <a:off x="7866770" y="53168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Tree>
    <p:extLst>
      <p:ext uri="{BB962C8B-B14F-4D97-AF65-F5344CB8AC3E}">
        <p14:creationId xmlns:p14="http://schemas.microsoft.com/office/powerpoint/2010/main" val="653433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651792"/>
          </a:xfrm>
        </p:spPr>
        <p:txBody>
          <a:bodyPr>
            <a:noAutofit/>
          </a:bodyPr>
          <a:lstStyle/>
          <a:p>
            <a:r>
              <a:rPr lang="en-US" sz="3200" b="1" i="1" dirty="0">
                <a:solidFill>
                  <a:srgbClr val="0070C0"/>
                </a:solidFill>
              </a:rPr>
              <a:t>Relationship Between Pretreatment Anxiety/Depression and Patient Decision-Making in Prostate Cancer Treatment</a:t>
            </a:r>
          </a:p>
        </p:txBody>
      </p:sp>
      <p:graphicFrame>
        <p:nvGraphicFramePr>
          <p:cNvPr id="5" name="Table 4"/>
          <p:cNvGraphicFramePr>
            <a:graphicFrameLocks noGrp="1"/>
          </p:cNvGraphicFramePr>
          <p:nvPr>
            <p:extLst>
              <p:ext uri="{D42A27DB-BD31-4B8C-83A1-F6EECF244321}">
                <p14:modId xmlns:p14="http://schemas.microsoft.com/office/powerpoint/2010/main" val="3729666463"/>
              </p:ext>
            </p:extLst>
          </p:nvPr>
        </p:nvGraphicFramePr>
        <p:xfrm>
          <a:off x="270568" y="1118011"/>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Jonathan Heinlen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10/1/2020</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 </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	</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7" name="Rectangle 76"/>
          <p:cNvSpPr/>
          <p:nvPr/>
        </p:nvSpPr>
        <p:spPr>
          <a:xfrm>
            <a:off x="9858772" y="335741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8" name="Rectangle 77"/>
          <p:cNvSpPr/>
          <p:nvPr/>
        </p:nvSpPr>
        <p:spPr>
          <a:xfrm>
            <a:off x="9848811" y="3678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83" name="Rectangle 82"/>
          <p:cNvSpPr/>
          <p:nvPr/>
        </p:nvSpPr>
        <p:spPr>
          <a:xfrm>
            <a:off x="9981823" y="471798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Freeform 83"/>
          <p:cNvSpPr/>
          <p:nvPr/>
        </p:nvSpPr>
        <p:spPr>
          <a:xfrm>
            <a:off x="10114937" y="462501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spTree>
    <p:extLst>
      <p:ext uri="{BB962C8B-B14F-4D97-AF65-F5344CB8AC3E}">
        <p14:creationId xmlns:p14="http://schemas.microsoft.com/office/powerpoint/2010/main" val="231825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27" y="159020"/>
            <a:ext cx="11726365" cy="816707"/>
          </a:xfrm>
        </p:spPr>
        <p:txBody>
          <a:bodyPr>
            <a:normAutofit/>
          </a:bodyPr>
          <a:lstStyle/>
          <a:p>
            <a:r>
              <a:rPr lang="en-US" sz="2600" b="1" i="1" dirty="0">
                <a:solidFill>
                  <a:srgbClr val="0070C0"/>
                </a:solidFill>
              </a:rPr>
              <a:t>Clinical Presentations, Laboratory Findings, Treatment, </a:t>
            </a:r>
            <a:r>
              <a:rPr lang="en-US" sz="2600" b="1" i="1" dirty="0" smtClean="0">
                <a:solidFill>
                  <a:srgbClr val="0070C0"/>
                </a:solidFill>
              </a:rPr>
              <a:t>and </a:t>
            </a:r>
            <a:r>
              <a:rPr lang="en-US" sz="2600" b="1" i="1" dirty="0">
                <a:solidFill>
                  <a:srgbClr val="0070C0"/>
                </a:solidFill>
              </a:rPr>
              <a:t>Outcomes of Pediatric </a:t>
            </a:r>
            <a:r>
              <a:rPr lang="en-US" sz="2600" b="1" i="1" dirty="0" smtClean="0">
                <a:solidFill>
                  <a:srgbClr val="0070C0"/>
                </a:solidFill>
              </a:rPr>
              <a:t/>
            </a:r>
            <a:br>
              <a:rPr lang="en-US" sz="2600" b="1" i="1" dirty="0" smtClean="0">
                <a:solidFill>
                  <a:srgbClr val="0070C0"/>
                </a:solidFill>
              </a:rPr>
            </a:br>
            <a:r>
              <a:rPr lang="en-US" sz="2600" b="1" i="1" dirty="0" smtClean="0">
                <a:solidFill>
                  <a:srgbClr val="0070C0"/>
                </a:solidFill>
              </a:rPr>
              <a:t>COVID-19 </a:t>
            </a:r>
            <a:r>
              <a:rPr lang="en-US" sz="2600" b="1" i="1" dirty="0">
                <a:solidFill>
                  <a:srgbClr val="0070C0"/>
                </a:solidFill>
              </a:rPr>
              <a:t>Patients</a:t>
            </a:r>
          </a:p>
        </p:txBody>
      </p:sp>
      <p:graphicFrame>
        <p:nvGraphicFramePr>
          <p:cNvPr id="5" name="Table 4"/>
          <p:cNvGraphicFramePr>
            <a:graphicFrameLocks noGrp="1"/>
          </p:cNvGraphicFramePr>
          <p:nvPr>
            <p:extLst>
              <p:ext uri="{D42A27DB-BD31-4B8C-83A1-F6EECF244321}">
                <p14:modId xmlns:p14="http://schemas.microsoft.com/office/powerpoint/2010/main" val="2699140180"/>
              </p:ext>
            </p:extLst>
          </p:nvPr>
        </p:nvGraphicFramePr>
        <p:xfrm>
          <a:off x="639648" y="1030143"/>
          <a:ext cx="6354367" cy="4902200"/>
        </p:xfrm>
        <a:graphic>
          <a:graphicData uri="http://schemas.openxmlformats.org/drawingml/2006/table">
            <a:tbl>
              <a:tblPr firstRow="1" bandRow="1">
                <a:tableStyleId>{5C22544A-7EE6-4342-B048-85BDC9FD1C3A}</a:tableStyleId>
              </a:tblPr>
              <a:tblGrid>
                <a:gridCol w="1719880">
                  <a:extLst>
                    <a:ext uri="{9D8B030D-6E8A-4147-A177-3AD203B41FA5}">
                      <a16:colId xmlns:a16="http://schemas.microsoft.com/office/drawing/2014/main" val="601924521"/>
                    </a:ext>
                  </a:extLst>
                </a:gridCol>
                <a:gridCol w="4634487">
                  <a:extLst>
                    <a:ext uri="{9D8B030D-6E8A-4147-A177-3AD203B41FA5}">
                      <a16:colId xmlns:a16="http://schemas.microsoft.com/office/drawing/2014/main" val="1772112701"/>
                    </a:ext>
                  </a:extLst>
                </a:gridCol>
              </a:tblGrid>
              <a:tr h="410374">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400" b="0" i="0" kern="1200" dirty="0" smtClean="0">
                          <a:solidFill>
                            <a:schemeClr val="dk1"/>
                          </a:solidFill>
                          <a:effectLst/>
                          <a:latin typeface="+mn-lt"/>
                          <a:ea typeface="+mn-ea"/>
                          <a:cs typeface="+mn-cs"/>
                        </a:rPr>
                        <a:t>Correlate laboratory and radiographic findings to hospitalization duration and mortality.</a:t>
                      </a:r>
                      <a:endParaRPr lang="en-US" sz="1400" dirty="0"/>
                    </a:p>
                  </a:txBody>
                  <a:tcPr/>
                </a:tc>
                <a:extLst>
                  <a:ext uri="{0D108BD9-81ED-4DB2-BD59-A6C34878D82A}">
                    <a16:rowId xmlns:a16="http://schemas.microsoft.com/office/drawing/2014/main" val="3329494400"/>
                  </a:ext>
                </a:extLst>
              </a:tr>
              <a:tr h="370840">
                <a:tc>
                  <a:txBody>
                    <a:bodyPr/>
                    <a:lstStyle/>
                    <a:p>
                      <a:r>
                        <a:rPr lang="en-US" sz="1400" dirty="0" smtClean="0"/>
                        <a:t>Comments</a:t>
                      </a:r>
                      <a:endParaRPr lang="en-US" sz="1400" dirty="0"/>
                    </a:p>
                  </a:txBody>
                  <a:tcPr/>
                </a:tc>
                <a:tc>
                  <a:txBody>
                    <a:bodyPr/>
                    <a:lstStyle/>
                    <a:p>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for orders or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846004" y="103014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808974"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Rectangle 57"/>
          <p:cNvSpPr/>
          <p:nvPr/>
        </p:nvSpPr>
        <p:spPr>
          <a:xfrm>
            <a:off x="7807946"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9" name="Rectangle 58"/>
          <p:cNvSpPr/>
          <p:nvPr/>
        </p:nvSpPr>
        <p:spPr>
          <a:xfrm>
            <a:off x="7804217"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08273" y="33632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807245" y="30406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418888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4" y="104821"/>
            <a:ext cx="11509349" cy="1210046"/>
          </a:xfrm>
        </p:spPr>
        <p:txBody>
          <a:bodyPr>
            <a:noAutofit/>
          </a:bodyPr>
          <a:lstStyle/>
          <a:p>
            <a:r>
              <a:rPr lang="en-US" sz="2600" b="1" i="1" dirty="0">
                <a:solidFill>
                  <a:srgbClr val="0070C0"/>
                </a:solidFill>
              </a:rPr>
              <a:t>PEMCRC </a:t>
            </a:r>
            <a:r>
              <a:rPr lang="en-US" sz="2600" b="1" i="1" dirty="0" smtClean="0">
                <a:solidFill>
                  <a:srgbClr val="0070C0"/>
                </a:solidFill>
              </a:rPr>
              <a:t>Anaphylaxis Study Protocol</a:t>
            </a:r>
            <a:r>
              <a:rPr lang="en-US" sz="2600" b="1" i="1" dirty="0">
                <a:solidFill>
                  <a:srgbClr val="0070C0"/>
                </a:solidFill>
              </a:rPr>
              <a:t>: </a:t>
            </a:r>
            <a:r>
              <a:rPr lang="en-US" sz="2600" b="1" i="1" dirty="0" smtClean="0">
                <a:solidFill>
                  <a:srgbClr val="0070C0"/>
                </a:solidFill>
              </a:rPr>
              <a:t>A Multicenter Cohort Study </a:t>
            </a:r>
            <a:r>
              <a:rPr lang="en-US" sz="2600" b="1" i="1" dirty="0">
                <a:solidFill>
                  <a:srgbClr val="0070C0"/>
                </a:solidFill>
              </a:rPr>
              <a:t>to </a:t>
            </a:r>
            <a:r>
              <a:rPr lang="en-US" sz="2600" b="1" i="1" dirty="0" smtClean="0">
                <a:solidFill>
                  <a:srgbClr val="0070C0"/>
                </a:solidFill>
              </a:rPr>
              <a:t>Derive </a:t>
            </a:r>
            <a:r>
              <a:rPr lang="en-US" sz="2600" b="1" i="1" dirty="0">
                <a:solidFill>
                  <a:srgbClr val="0070C0"/>
                </a:solidFill>
              </a:rPr>
              <a:t>and </a:t>
            </a:r>
            <a:r>
              <a:rPr lang="en-US" sz="2600" b="1" i="1" dirty="0" smtClean="0">
                <a:solidFill>
                  <a:srgbClr val="0070C0"/>
                </a:solidFill>
              </a:rPr>
              <a:t>Validate Clinical Decision Models </a:t>
            </a:r>
            <a:r>
              <a:rPr lang="en-US" sz="2600" b="1" i="1" dirty="0">
                <a:solidFill>
                  <a:srgbClr val="0070C0"/>
                </a:solidFill>
              </a:rPr>
              <a:t>for the </a:t>
            </a:r>
            <a:r>
              <a:rPr lang="en-US" sz="2600" b="1" i="1" dirty="0" smtClean="0">
                <a:solidFill>
                  <a:srgbClr val="0070C0"/>
                </a:solidFill>
              </a:rPr>
              <a:t>Emergency Department Management </a:t>
            </a:r>
            <a:r>
              <a:rPr lang="en-US" sz="2600" b="1" i="1" dirty="0">
                <a:solidFill>
                  <a:srgbClr val="0070C0"/>
                </a:solidFill>
              </a:rPr>
              <a:t>of </a:t>
            </a:r>
            <a:r>
              <a:rPr lang="en-US" sz="2600" b="1" i="1" dirty="0" smtClean="0">
                <a:solidFill>
                  <a:srgbClr val="0070C0"/>
                </a:solidFill>
              </a:rPr>
              <a:t>Children </a:t>
            </a:r>
            <a:r>
              <a:rPr lang="en-US" sz="2600" b="1" i="1" dirty="0">
                <a:solidFill>
                  <a:srgbClr val="0070C0"/>
                </a:solidFill>
              </a:rPr>
              <a:t>with </a:t>
            </a:r>
            <a:r>
              <a:rPr lang="en-US" sz="2600" b="1" i="1" dirty="0" smtClean="0">
                <a:solidFill>
                  <a:srgbClr val="0070C0"/>
                </a:solidFill>
              </a:rPr>
              <a:t>Anaphylaxis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56860625"/>
              </p:ext>
            </p:extLst>
          </p:nvPr>
        </p:nvGraphicFramePr>
        <p:xfrm>
          <a:off x="413098" y="1477489"/>
          <a:ext cx="6146378" cy="4328160"/>
        </p:xfrm>
        <a:graphic>
          <a:graphicData uri="http://schemas.openxmlformats.org/drawingml/2006/table">
            <a:tbl>
              <a:tblPr firstRow="1" bandRow="1">
                <a:tableStyleId>{5C22544A-7EE6-4342-B048-85BDC9FD1C3A}</a:tableStyleId>
              </a:tblPr>
              <a:tblGrid>
                <a:gridCol w="1663586">
                  <a:extLst>
                    <a:ext uri="{9D8B030D-6E8A-4147-A177-3AD203B41FA5}">
                      <a16:colId xmlns:a16="http://schemas.microsoft.com/office/drawing/2014/main" val="601924521"/>
                    </a:ext>
                  </a:extLst>
                </a:gridCol>
                <a:gridCol w="448279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4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4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400" dirty="0"/>
                    </a:p>
                  </a:txBody>
                  <a:tcPr/>
                </a:tc>
                <a:extLst>
                  <a:ext uri="{0D108BD9-81ED-4DB2-BD59-A6C34878D82A}">
                    <a16:rowId xmlns:a16="http://schemas.microsoft.com/office/drawing/2014/main" val="1097377734"/>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12925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75" y="178241"/>
            <a:ext cx="10515600" cy="976440"/>
          </a:xfrm>
        </p:spPr>
        <p:txBody>
          <a:bodyPr>
            <a:noAutofit/>
          </a:bodyPr>
          <a:lstStyle/>
          <a:p>
            <a:r>
              <a:rPr lang="en-US" sz="26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508394680"/>
              </p:ext>
            </p:extLst>
          </p:nvPr>
        </p:nvGraphicFramePr>
        <p:xfrm>
          <a:off x="876186" y="1299346"/>
          <a:ext cx="5830174" cy="3114040"/>
        </p:xfrm>
        <a:graphic>
          <a:graphicData uri="http://schemas.openxmlformats.org/drawingml/2006/table">
            <a:tbl>
              <a:tblPr firstRow="1" bandRow="1">
                <a:tableStyleId>{5C22544A-7EE6-4342-B048-85BDC9FD1C3A}</a:tableStyleId>
              </a:tblPr>
              <a:tblGrid>
                <a:gridCol w="1578002">
                  <a:extLst>
                    <a:ext uri="{9D8B030D-6E8A-4147-A177-3AD203B41FA5}">
                      <a16:colId xmlns:a16="http://schemas.microsoft.com/office/drawing/2014/main" val="601924521"/>
                    </a:ext>
                  </a:extLst>
                </a:gridCol>
                <a:gridCol w="425217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839209238"/>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734430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71565"/>
            <a:ext cx="10515600" cy="662741"/>
          </a:xfrm>
        </p:spPr>
        <p:txBody>
          <a:bodyPr>
            <a:noAutofit/>
          </a:bodyPr>
          <a:lstStyle/>
          <a:p>
            <a:r>
              <a:rPr lang="en-US" sz="2600" b="1" i="1" dirty="0" err="1">
                <a:solidFill>
                  <a:srgbClr val="0070C0"/>
                </a:solidFill>
              </a:rPr>
              <a:t>Procalcitonin</a:t>
            </a:r>
            <a:r>
              <a:rPr lang="en-US" sz="2600" b="1" i="1" dirty="0">
                <a:solidFill>
                  <a:srgbClr val="0070C0"/>
                </a:solidFill>
              </a:rPr>
              <a:t> in Necrotizing </a:t>
            </a:r>
            <a:r>
              <a:rPr lang="en-US" sz="2600" b="1" i="1" dirty="0" err="1">
                <a:solidFill>
                  <a:srgbClr val="0070C0"/>
                </a:solidFill>
              </a:rPr>
              <a:t>Enterocolitis</a:t>
            </a:r>
            <a:r>
              <a:rPr lang="en-US" sz="2600" b="1" i="1" dirty="0">
                <a:solidFill>
                  <a:srgbClr val="0070C0"/>
                </a:solidFill>
              </a:rPr>
              <a:t>: </a:t>
            </a:r>
            <a:r>
              <a:rPr lang="en-US" sz="2600" b="1" i="1" dirty="0" smtClean="0">
                <a:solidFill>
                  <a:srgbClr val="0070C0"/>
                </a:solidFill>
              </a:rPr>
              <a:t>The Search </a:t>
            </a:r>
            <a:r>
              <a:rPr lang="en-US" sz="2600" b="1" i="1" dirty="0">
                <a:solidFill>
                  <a:srgbClr val="0070C0"/>
                </a:solidFill>
              </a:rPr>
              <a:t>for a </a:t>
            </a:r>
            <a:r>
              <a:rPr lang="en-US" sz="2600" b="1" i="1" dirty="0" smtClean="0">
                <a:solidFill>
                  <a:srgbClr val="0070C0"/>
                </a:solidFill>
              </a:rPr>
              <a:t>Biomarker</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8327549"/>
              </p:ext>
            </p:extLst>
          </p:nvPr>
        </p:nvGraphicFramePr>
        <p:xfrm>
          <a:off x="851549" y="1231280"/>
          <a:ext cx="6033638" cy="3901440"/>
        </p:xfrm>
        <a:graphic>
          <a:graphicData uri="http://schemas.openxmlformats.org/drawingml/2006/table">
            <a:tbl>
              <a:tblPr firstRow="1" bandRow="1">
                <a:tableStyleId>{5C22544A-7EE6-4342-B048-85BDC9FD1C3A}</a:tableStyleId>
              </a:tblPr>
              <a:tblGrid>
                <a:gridCol w="1633071">
                  <a:extLst>
                    <a:ext uri="{9D8B030D-6E8A-4147-A177-3AD203B41FA5}">
                      <a16:colId xmlns:a16="http://schemas.microsoft.com/office/drawing/2014/main" val="601924521"/>
                    </a:ext>
                  </a:extLst>
                </a:gridCol>
                <a:gridCol w="4400567">
                  <a:extLst>
                    <a:ext uri="{9D8B030D-6E8A-4147-A177-3AD203B41FA5}">
                      <a16:colId xmlns:a16="http://schemas.microsoft.com/office/drawing/2014/main" val="1772112701"/>
                    </a:ext>
                  </a:extLst>
                </a:gridCol>
              </a:tblGrid>
              <a:tr h="403685">
                <a:tc>
                  <a:txBody>
                    <a:bodyPr/>
                    <a:lstStyle/>
                    <a:p>
                      <a:r>
                        <a:rPr lang="en-US" sz="1400" dirty="0" smtClean="0"/>
                        <a:t>Principal  Investigator</a:t>
                      </a:r>
                    </a:p>
                  </a:txBody>
                  <a:tcPr/>
                </a:tc>
                <a:tc>
                  <a:txBody>
                    <a:bodyPr/>
                    <a:lstStyle/>
                    <a:p>
                      <a:r>
                        <a:rPr lang="en-US" sz="1400" dirty="0" smtClean="0"/>
                        <a:t>Catherine</a:t>
                      </a:r>
                      <a:r>
                        <a:rPr lang="en-US" sz="1400" baseline="0" dirty="0" smtClean="0"/>
                        <a:t> </a:t>
                      </a:r>
                      <a:r>
                        <a:rPr lang="en-US" sz="1400" baseline="0" dirty="0" smtClean="0"/>
                        <a:t>Hunter</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Identify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an increased risk of surgical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a:t>
                      </a:r>
                    </a:p>
                    <a:p>
                      <a:pPr marL="342900" indent="-342900">
                        <a:buAutoNum type="arabicPeriod"/>
                      </a:pPr>
                      <a:r>
                        <a:rPr lang="en-US" sz="1400" b="0" i="0" kern="1200" dirty="0" smtClean="0">
                          <a:solidFill>
                            <a:schemeClr val="dk1"/>
                          </a:solidFill>
                          <a:effectLst/>
                          <a:latin typeface="+mn-lt"/>
                          <a:ea typeface="+mn-ea"/>
                          <a:cs typeface="+mn-cs"/>
                        </a:rPr>
                        <a:t>Determine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complications from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 such as strictures and short gut syndrome.</a:t>
                      </a:r>
                      <a:endParaRPr lang="en-US" sz="1400" dirty="0"/>
                    </a:p>
                  </a:txBody>
                  <a:tcPr/>
                </a:tc>
                <a:extLst>
                  <a:ext uri="{0D108BD9-81ED-4DB2-BD59-A6C34878D82A}">
                    <a16:rowId xmlns:a16="http://schemas.microsoft.com/office/drawing/2014/main" val="502384781"/>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181372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98265"/>
            <a:ext cx="10515600" cy="829602"/>
          </a:xfrm>
        </p:spPr>
        <p:txBody>
          <a:bodyPr>
            <a:noAutofit/>
          </a:bodyPr>
          <a:lstStyle/>
          <a:p>
            <a:r>
              <a:rPr lang="en-US" sz="2600" b="1" i="1" dirty="0">
                <a:solidFill>
                  <a:srgbClr val="0070C0"/>
                </a:solidFill>
              </a:rPr>
              <a:t>Quality of Life of Ethnically Diverse Black Prostate Cancer Survivors: Development of a Conceptual Model Using Grounded Theory</a:t>
            </a:r>
          </a:p>
        </p:txBody>
      </p:sp>
      <p:graphicFrame>
        <p:nvGraphicFramePr>
          <p:cNvPr id="5" name="Table 4"/>
          <p:cNvGraphicFramePr>
            <a:graphicFrameLocks noGrp="1"/>
          </p:cNvGraphicFramePr>
          <p:nvPr>
            <p:extLst>
              <p:ext uri="{D42A27DB-BD31-4B8C-83A1-F6EECF244321}">
                <p14:modId xmlns:p14="http://schemas.microsoft.com/office/powerpoint/2010/main" val="1878952579"/>
              </p:ext>
            </p:extLst>
          </p:nvPr>
        </p:nvGraphicFramePr>
        <p:xfrm>
          <a:off x="815884" y="1328289"/>
          <a:ext cx="6350186" cy="4180840"/>
        </p:xfrm>
        <a:graphic>
          <a:graphicData uri="http://schemas.openxmlformats.org/drawingml/2006/table">
            <a:tbl>
              <a:tblPr firstRow="1" bandRow="1">
                <a:tableStyleId>{5C22544A-7EE6-4342-B048-85BDC9FD1C3A}</a:tableStyleId>
              </a:tblPr>
              <a:tblGrid>
                <a:gridCol w="2258909">
                  <a:extLst>
                    <a:ext uri="{9D8B030D-6E8A-4147-A177-3AD203B41FA5}">
                      <a16:colId xmlns:a16="http://schemas.microsoft.com/office/drawing/2014/main" val="601924521"/>
                    </a:ext>
                  </a:extLst>
                </a:gridCol>
                <a:gridCol w="4091277">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 </a:t>
                      </a:r>
                      <a:r>
                        <a:rPr lang="en-US" sz="1400" dirty="0" err="1" smtClean="0"/>
                        <a:t>Ogunsanya</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College or Department</a:t>
                      </a:r>
                      <a:endParaRPr lang="en-US" sz="1400" dirty="0" smtClean="0"/>
                    </a:p>
                  </a:txBody>
                  <a:tcPr/>
                </a:tc>
                <a:tc>
                  <a:txBody>
                    <a:bodyPr/>
                    <a:lstStyle/>
                    <a:p>
                      <a:r>
                        <a:rPr lang="en-US" sz="1400" dirty="0" smtClean="0"/>
                        <a:t>Pharmacy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 or 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Employ Grounded Theory to develop a conceptual </a:t>
                      </a:r>
                      <a:r>
                        <a:rPr lang="en-US" sz="1400" b="0" i="0" kern="1200" dirty="0" err="1" smtClean="0">
                          <a:solidFill>
                            <a:schemeClr val="dk1"/>
                          </a:solidFill>
                          <a:effectLst/>
                          <a:latin typeface="+mn-lt"/>
                          <a:ea typeface="+mn-ea"/>
                          <a:cs typeface="+mn-cs"/>
                        </a:rPr>
                        <a:t>QoL</a:t>
                      </a:r>
                      <a:r>
                        <a:rPr lang="en-US" sz="1400" b="0" i="0" kern="1200" dirty="0" smtClean="0">
                          <a:solidFill>
                            <a:schemeClr val="dk1"/>
                          </a:solidFill>
                          <a:effectLst/>
                          <a:latin typeface="+mn-lt"/>
                          <a:ea typeface="+mn-ea"/>
                          <a:cs typeface="+mn-cs"/>
                        </a:rPr>
                        <a:t> model for Black </a:t>
                      </a:r>
                      <a:r>
                        <a:rPr lang="en-US" sz="1400" b="0" i="0" kern="1200" dirty="0" err="1" smtClean="0">
                          <a:solidFill>
                            <a:schemeClr val="dk1"/>
                          </a:solidFill>
                          <a:effectLst/>
                          <a:latin typeface="+mn-lt"/>
                          <a:ea typeface="+mn-ea"/>
                          <a:cs typeface="+mn-cs"/>
                        </a:rPr>
                        <a:t>CaP</a:t>
                      </a:r>
                      <a:r>
                        <a:rPr lang="en-US" sz="1400" b="0" i="0" kern="1200" dirty="0" smtClean="0">
                          <a:solidFill>
                            <a:schemeClr val="dk1"/>
                          </a:solidFill>
                          <a:effectLst/>
                          <a:latin typeface="+mn-lt"/>
                          <a:ea typeface="+mn-ea"/>
                          <a:cs typeface="+mn-cs"/>
                        </a:rPr>
                        <a:t> survivors.</a:t>
                      </a:r>
                    </a:p>
                    <a:p>
                      <a:pPr marL="342900" indent="-342900">
                        <a:buAutoNum type="arabicPeriod"/>
                      </a:pPr>
                      <a:r>
                        <a:rPr lang="en-US" sz="1400" b="0" i="0" kern="1200" dirty="0" smtClean="0">
                          <a:solidFill>
                            <a:schemeClr val="dk1"/>
                          </a:solidFill>
                          <a:effectLst/>
                          <a:latin typeface="+mn-lt"/>
                          <a:ea typeface="+mn-ea"/>
                          <a:cs typeface="+mn-cs"/>
                        </a:rPr>
                        <a:t>Provide novel research training experiences to the principal investigator (PI) on Grounded Theory research, and implementation and dissemination science.</a:t>
                      </a:r>
                    </a:p>
                    <a:p>
                      <a:endParaRPr lang="en-US" sz="1400" dirty="0"/>
                    </a:p>
                  </a:txBody>
                  <a:tcPr/>
                </a:tc>
                <a:extLst>
                  <a:ext uri="{0D108BD9-81ED-4DB2-BD59-A6C34878D82A}">
                    <a16:rowId xmlns:a16="http://schemas.microsoft.com/office/drawing/2014/main" val="1242140295"/>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560573" y="123477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558573" y="159408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665693" y="1592965"/>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7520529" y="19372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587569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Levels of Distress in Cancer Patients </a:t>
            </a:r>
            <a:r>
              <a:rPr lang="en-US" sz="2600" b="1" i="1" dirty="0" smtClean="0">
                <a:solidFill>
                  <a:srgbClr val="0070C0"/>
                </a:solidFill>
              </a:rPr>
              <a:t>Pre </a:t>
            </a:r>
            <a:r>
              <a:rPr lang="en-US" sz="2600" b="1" i="1" dirty="0">
                <a:solidFill>
                  <a:srgbClr val="0070C0"/>
                </a:solidFill>
              </a:rPr>
              <a:t>and </a:t>
            </a:r>
            <a:r>
              <a:rPr lang="en-US" sz="2600" b="1" i="1" dirty="0" smtClean="0">
                <a:solidFill>
                  <a:srgbClr val="0070C0"/>
                </a:solidFill>
              </a:rPr>
              <a:t>Post COVID-19</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83712422"/>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Rachel Funk-Lawler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Psychiatry and Behavioral Sciences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10/29/2020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expand on studies looking at the impact of COVID-19 on distress levels in cancer patients, primarily using the PhQ9 to measure self-reported levels of distress.</a:t>
                      </a:r>
                    </a:p>
                    <a:p>
                      <a:pPr marL="342900" indent="-342900">
                        <a:buAutoNum type="arabicPeriod"/>
                      </a:pPr>
                      <a:r>
                        <a:rPr lang="en-US" sz="1400" b="0" i="0" kern="1200" dirty="0" smtClean="0">
                          <a:solidFill>
                            <a:schemeClr val="dk1"/>
                          </a:solidFill>
                          <a:effectLst/>
                          <a:latin typeface="+mn-lt"/>
                          <a:ea typeface="+mn-ea"/>
                          <a:cs typeface="+mn-cs"/>
                        </a:rPr>
                        <a:t>To examine any change in number of referrals to social work and behavioral health services pre and post COVID-19.</a:t>
                      </a:r>
                    </a:p>
                    <a:p>
                      <a:pPr marL="342900" indent="-342900">
                        <a:buAutoNum type="arabicPeriod"/>
                      </a:pPr>
                      <a:r>
                        <a:rPr lang="en-US" sz="1400" b="0" i="0" kern="1200" dirty="0" smtClean="0">
                          <a:solidFill>
                            <a:schemeClr val="dk1"/>
                          </a:solidFill>
                          <a:effectLst/>
                          <a:latin typeface="+mn-lt"/>
                          <a:ea typeface="+mn-ea"/>
                          <a:cs typeface="+mn-cs"/>
                        </a:rPr>
                        <a:t>To examine any correlation between number of referrals to psychiatry, behavioral health, and social work and level of distress.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Pending IRB Approval</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Tree>
    <p:extLst>
      <p:ext uri="{BB962C8B-B14F-4D97-AF65-F5344CB8AC3E}">
        <p14:creationId xmlns:p14="http://schemas.microsoft.com/office/powerpoint/2010/main" val="881147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Oncologic Outcomes in Renal Cell Carcinoma</a:t>
            </a:r>
          </a:p>
        </p:txBody>
      </p:sp>
      <p:graphicFrame>
        <p:nvGraphicFramePr>
          <p:cNvPr id="5" name="Table 4"/>
          <p:cNvGraphicFramePr>
            <a:graphicFrameLocks noGrp="1"/>
          </p:cNvGraphicFramePr>
          <p:nvPr>
            <p:extLst>
              <p:ext uri="{D42A27DB-BD31-4B8C-83A1-F6EECF244321}">
                <p14:modId xmlns:p14="http://schemas.microsoft.com/office/powerpoint/2010/main" val="2793718534"/>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Brian Cross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Tree>
    <p:extLst>
      <p:ext uri="{BB962C8B-B14F-4D97-AF65-F5344CB8AC3E}">
        <p14:creationId xmlns:p14="http://schemas.microsoft.com/office/powerpoint/2010/main" val="347824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Pituitary </a:t>
            </a:r>
            <a:r>
              <a:rPr lang="en-US" sz="2600" b="1" i="1" dirty="0" smtClean="0">
                <a:solidFill>
                  <a:srgbClr val="0070C0"/>
                </a:solidFill>
              </a:rPr>
              <a:t>Adenoma Patient Outcomes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80058284"/>
              </p:ext>
            </p:extLst>
          </p:nvPr>
        </p:nvGraphicFramePr>
        <p:xfrm>
          <a:off x="270568" y="1022212"/>
          <a:ext cx="7423335" cy="26365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Ian Dunn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Neurosurgery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Pending IRB Approval</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Tree>
    <p:extLst>
      <p:ext uri="{BB962C8B-B14F-4D97-AF65-F5344CB8AC3E}">
        <p14:creationId xmlns:p14="http://schemas.microsoft.com/office/powerpoint/2010/main" val="3296065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Using Machine Learning </a:t>
            </a:r>
            <a:r>
              <a:rPr lang="en-US" sz="2600" b="1" i="1" dirty="0" smtClean="0">
                <a:solidFill>
                  <a:srgbClr val="0070C0"/>
                </a:solidFill>
              </a:rPr>
              <a:t>Models </a:t>
            </a:r>
            <a:r>
              <a:rPr lang="en-US" sz="2600" b="1" i="1" dirty="0">
                <a:solidFill>
                  <a:srgbClr val="0070C0"/>
                </a:solidFill>
              </a:rPr>
              <a:t>to </a:t>
            </a:r>
            <a:r>
              <a:rPr lang="en-US" sz="2600" b="1" i="1" dirty="0" smtClean="0">
                <a:solidFill>
                  <a:srgbClr val="0070C0"/>
                </a:solidFill>
              </a:rPr>
              <a:t>Quantify Molecular Phenotypes </a:t>
            </a:r>
            <a:r>
              <a:rPr lang="en-US" sz="2600" b="1" i="1" dirty="0">
                <a:solidFill>
                  <a:srgbClr val="0070C0"/>
                </a:solidFill>
              </a:rPr>
              <a:t>and </a:t>
            </a:r>
            <a:r>
              <a:rPr lang="en-US" sz="2600" b="1" i="1" dirty="0" smtClean="0">
                <a:solidFill>
                  <a:srgbClr val="0070C0"/>
                </a:solidFill>
              </a:rPr>
              <a:t>Personalized Therapeutic Strategies </a:t>
            </a:r>
            <a:r>
              <a:rPr lang="en-US" sz="2600" b="1" i="1" dirty="0">
                <a:solidFill>
                  <a:srgbClr val="0070C0"/>
                </a:solidFill>
              </a:rPr>
              <a:t>for </a:t>
            </a:r>
            <a:r>
              <a:rPr lang="en-US" sz="2600" b="1" i="1" dirty="0" smtClean="0">
                <a:solidFill>
                  <a:srgbClr val="0070C0"/>
                </a:solidFill>
              </a:rPr>
              <a:t>Diabetic Patients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42106270"/>
              </p:ext>
            </p:extLst>
          </p:nvPr>
        </p:nvGraphicFramePr>
        <p:xfrm>
          <a:off x="287736" y="1022212"/>
          <a:ext cx="7423335" cy="40030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Ken Jones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Cell Biology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lvl="0" indent="-342900">
                        <a:buAutoNum type="arabicPeriod"/>
                      </a:pPr>
                      <a:r>
                        <a:rPr lang="en-US" sz="1800" kern="1200" dirty="0" smtClean="0">
                          <a:solidFill>
                            <a:schemeClr val="dk1"/>
                          </a:solidFill>
                          <a:effectLst/>
                          <a:latin typeface="+mn-lt"/>
                          <a:ea typeface="+mn-ea"/>
                          <a:cs typeface="+mn-cs"/>
                        </a:rPr>
                        <a:t>To build and train a computer model using one half of the available retrospectively banked samples from diabetic and normal subjects.</a:t>
                      </a:r>
                    </a:p>
                    <a:p>
                      <a:pPr marL="342900" lvl="0" indent="-342900">
                        <a:buAutoNum type="arabicPeriod"/>
                      </a:pPr>
                      <a:r>
                        <a:rPr lang="en-US" sz="1800" kern="1200" dirty="0" smtClean="0">
                          <a:solidFill>
                            <a:schemeClr val="dk1"/>
                          </a:solidFill>
                          <a:effectLst/>
                          <a:latin typeface="+mn-lt"/>
                          <a:ea typeface="+mn-ea"/>
                          <a:cs typeface="+mn-cs"/>
                        </a:rPr>
                        <a:t>To use the last half of the available retrospectively banked samples to validate the model built in Aim 1 using a pseudo-blinded prospective approach.</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61057" y="238223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686008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Improving Detection &amp; Management of Bladder Cancer</a:t>
            </a:r>
          </a:p>
        </p:txBody>
      </p:sp>
      <p:graphicFrame>
        <p:nvGraphicFramePr>
          <p:cNvPr id="5" name="Table 4"/>
          <p:cNvGraphicFramePr>
            <a:graphicFrameLocks noGrp="1"/>
          </p:cNvGraphicFramePr>
          <p:nvPr>
            <p:extLst>
              <p:ext uri="{D42A27DB-BD31-4B8C-83A1-F6EECF244321}">
                <p14:modId xmlns:p14="http://schemas.microsoft.com/office/powerpoint/2010/main" val="1144222308"/>
              </p:ext>
            </p:extLst>
          </p:nvPr>
        </p:nvGraphicFramePr>
        <p:xfrm>
          <a:off x="287736" y="1022212"/>
          <a:ext cx="7423335" cy="299720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Daniel</a:t>
                      </a:r>
                      <a:r>
                        <a:rPr lang="en-US" sz="1400" baseline="0" dirty="0" smtClean="0"/>
                        <a:t> Parker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lvl="0" indent="0">
                        <a:buNone/>
                      </a:pPr>
                      <a:r>
                        <a:rPr lang="en-US" sz="1400" b="0" i="0" kern="1200" dirty="0" smtClean="0">
                          <a:solidFill>
                            <a:schemeClr val="dk1"/>
                          </a:solidFill>
                          <a:effectLst/>
                          <a:latin typeface="+mn-lt"/>
                          <a:ea typeface="+mn-ea"/>
                          <a:cs typeface="+mn-cs"/>
                        </a:rPr>
                        <a:t>To create a prospectively collected, comprehensive bladder cancer registry to better understand the detection and management of bladder cancer.</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61057" y="238223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473423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Management of Asthma: Where have we been and where are we going?</a:t>
            </a:r>
          </a:p>
        </p:txBody>
      </p:sp>
      <p:graphicFrame>
        <p:nvGraphicFramePr>
          <p:cNvPr id="5" name="Table 4"/>
          <p:cNvGraphicFramePr>
            <a:graphicFrameLocks noGrp="1"/>
          </p:cNvGraphicFramePr>
          <p:nvPr>
            <p:extLst>
              <p:ext uri="{D42A27DB-BD31-4B8C-83A1-F6EECF244321}">
                <p14:modId xmlns:p14="http://schemas.microsoft.com/office/powerpoint/2010/main" val="1786927548"/>
              </p:ext>
            </p:extLst>
          </p:nvPr>
        </p:nvGraphicFramePr>
        <p:xfrm>
          <a:off x="287736"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Monique Naifeh</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Hospitalist</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Evaluate the use of evidence-based standards for inpatient asthma management for patients treated at the Children’s Hospital of Oklahoma including the ED, the inpatient wards, and the PICU.</a:t>
                      </a:r>
                    </a:p>
                    <a:p>
                      <a:pPr marL="342900" indent="-342900">
                        <a:buAutoNum type="arabicPeriod"/>
                      </a:pPr>
                      <a:r>
                        <a:rPr lang="en-US" sz="1400" b="0" i="0" kern="1200" dirty="0" smtClean="0">
                          <a:solidFill>
                            <a:schemeClr val="dk1"/>
                          </a:solidFill>
                          <a:effectLst/>
                          <a:latin typeface="+mn-lt"/>
                          <a:ea typeface="+mn-ea"/>
                          <a:cs typeface="+mn-cs"/>
                        </a:rPr>
                        <a:t>Evaluate the equity of care delivered and associated patient outcomes.</a:t>
                      </a:r>
                    </a:p>
                    <a:p>
                      <a:pPr marL="342900" indent="-342900">
                        <a:buAutoNum type="arabicPeriod"/>
                      </a:pPr>
                      <a:r>
                        <a:rPr lang="en-US" sz="1400" b="0" i="0" kern="1200" dirty="0" smtClean="0">
                          <a:solidFill>
                            <a:schemeClr val="dk1"/>
                          </a:solidFill>
                          <a:effectLst/>
                          <a:latin typeface="+mn-lt"/>
                          <a:ea typeface="+mn-ea"/>
                          <a:cs typeface="+mn-cs"/>
                        </a:rPr>
                        <a:t>Examine frequency of use of the asthma pathway and associated differences in treatment/ outcomes.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506282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smtClean="0">
                <a:solidFill>
                  <a:srgbClr val="0070C0"/>
                </a:solidFill>
              </a:rPr>
              <a:t>Venous </a:t>
            </a:r>
            <a:r>
              <a:rPr lang="en-US" sz="2600" b="1" i="1" dirty="0">
                <a:solidFill>
                  <a:srgbClr val="0070C0"/>
                </a:solidFill>
              </a:rPr>
              <a:t>Thromboembolism </a:t>
            </a:r>
            <a:r>
              <a:rPr lang="en-US" sz="2600" b="1" i="1" dirty="0" smtClean="0">
                <a:solidFill>
                  <a:srgbClr val="0070C0"/>
                </a:solidFill>
              </a:rPr>
              <a:t>(VTE) Automated Surveillance</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81874670"/>
              </p:ext>
            </p:extLst>
          </p:nvPr>
        </p:nvGraphicFramePr>
        <p:xfrm>
          <a:off x="287736" y="1022212"/>
          <a:ext cx="7423335" cy="26365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Aaron</a:t>
                      </a:r>
                      <a:r>
                        <a:rPr lang="en-US" sz="1400" baseline="0" dirty="0" smtClean="0"/>
                        <a:t> </a:t>
                      </a:r>
                      <a:r>
                        <a:rPr lang="en-US" sz="1400" baseline="0" dirty="0" err="1" smtClean="0"/>
                        <a:t>Wendelboe</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 or College</a:t>
                      </a:r>
                      <a:endParaRPr lang="en-US" sz="1400" dirty="0" smtClean="0"/>
                    </a:p>
                  </a:txBody>
                  <a:tcPr/>
                </a:tc>
                <a:tc>
                  <a:txBody>
                    <a:bodyPr/>
                    <a:lstStyle/>
                    <a:p>
                      <a:r>
                        <a:rPr lang="en-US" sz="1400" dirty="0" smtClean="0"/>
                        <a:t>Public</a:t>
                      </a:r>
                      <a:r>
                        <a:rPr lang="en-US" sz="1400" baseline="0" dirty="0" smtClean="0"/>
                        <a:t> Health</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Biostatistics and Epidemiology</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1/15/2021</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539826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Oklahoma </a:t>
            </a:r>
            <a:r>
              <a:rPr lang="en-US" sz="2600" b="1" i="1" dirty="0" smtClean="0">
                <a:solidFill>
                  <a:srgbClr val="0070C0"/>
                </a:solidFill>
              </a:rPr>
              <a:t>COVID-19 </a:t>
            </a:r>
            <a:r>
              <a:rPr lang="en-US" sz="2600" b="1" i="1" dirty="0">
                <a:solidFill>
                  <a:srgbClr val="0070C0"/>
                </a:solidFill>
              </a:rPr>
              <a:t>Registry and Repository</a:t>
            </a:r>
          </a:p>
        </p:txBody>
      </p:sp>
      <p:graphicFrame>
        <p:nvGraphicFramePr>
          <p:cNvPr id="5" name="Table 4"/>
          <p:cNvGraphicFramePr>
            <a:graphicFrameLocks noGrp="1"/>
          </p:cNvGraphicFramePr>
          <p:nvPr>
            <p:extLst>
              <p:ext uri="{D42A27DB-BD31-4B8C-83A1-F6EECF244321}">
                <p14:modId xmlns:p14="http://schemas.microsoft.com/office/powerpoint/2010/main" val="110792246"/>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N. </a:t>
                      </a:r>
                      <a:r>
                        <a:rPr lang="en-US" sz="1400" dirty="0" err="1" smtClean="0"/>
                        <a:t>Agudelo</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endParaRPr lang="en-US" sz="1400" dirty="0" smtClean="0"/>
                    </a:p>
                  </a:txBody>
                  <a:tcPr/>
                </a:tc>
                <a:tc>
                  <a:txBody>
                    <a:bodyPr/>
                    <a:lstStyle/>
                    <a:p>
                      <a:r>
                        <a:rPr lang="en-US" sz="1400" dirty="0" smtClean="0"/>
                        <a:t>Medicine</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Infectious Diseases</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1/19/2021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44957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Patterns of Clinical Deterioration in Critically Ill Children</a:t>
            </a:r>
          </a:p>
        </p:txBody>
      </p:sp>
      <p:graphicFrame>
        <p:nvGraphicFramePr>
          <p:cNvPr id="5" name="Table 4"/>
          <p:cNvGraphicFramePr>
            <a:graphicFrameLocks noGrp="1"/>
          </p:cNvGraphicFramePr>
          <p:nvPr>
            <p:extLst>
              <p:ext uri="{D42A27DB-BD31-4B8C-83A1-F6EECF244321}">
                <p14:modId xmlns:p14="http://schemas.microsoft.com/office/powerpoint/2010/main" val="1024281709"/>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Stephanie</a:t>
                      </a:r>
                      <a:r>
                        <a:rPr lang="en-US" sz="1400" baseline="0" dirty="0" smtClean="0"/>
                        <a:t> Brown</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endParaRPr lang="en-US" sz="1400" dirty="0" smtClean="0"/>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a:t>
                      </a:r>
                      <a:r>
                        <a:rPr lang="en-US" sz="1400" dirty="0" smtClean="0"/>
                        <a:t>Date</a:t>
                      </a:r>
                      <a:endParaRPr lang="en-US" sz="1400" dirty="0"/>
                    </a:p>
                  </a:txBody>
                  <a:tcPr/>
                </a:tc>
                <a:tc>
                  <a:txBody>
                    <a:bodyPr/>
                    <a:lstStyle/>
                    <a:p>
                      <a:r>
                        <a:rPr lang="en-US" sz="1400" dirty="0" smtClean="0"/>
                        <a:t>1/20/2021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Pending IRB Approval</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174832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59346476"/>
              </p:ext>
            </p:extLst>
          </p:nvPr>
        </p:nvGraphicFramePr>
        <p:xfrm>
          <a:off x="291538" y="950491"/>
          <a:ext cx="7423335" cy="5701768"/>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4095">
                <a:tc>
                  <a:txBody>
                    <a:bodyPr/>
                    <a:lstStyle/>
                    <a:p>
                      <a:r>
                        <a:rPr lang="en-US" sz="1400" dirty="0" smtClean="0"/>
                        <a:t>Principal  Investigator</a:t>
                      </a:r>
                    </a:p>
                  </a:txBody>
                  <a:tcPr/>
                </a:tc>
                <a:tc>
                  <a:txBody>
                    <a:bodyPr/>
                    <a:lstStyle/>
                    <a:p>
                      <a:r>
                        <a:rPr lang="en-US" sz="1400" dirty="0" smtClean="0"/>
                        <a:t>H. </a:t>
                      </a:r>
                      <a:r>
                        <a:rPr lang="en-US" sz="1400" dirty="0" err="1" smtClean="0"/>
                        <a:t>Bitar</a:t>
                      </a:r>
                      <a:endParaRPr lang="en-US" sz="1400" dirty="0"/>
                    </a:p>
                  </a:txBody>
                  <a:tcPr/>
                </a:tc>
                <a:extLst>
                  <a:ext uri="{0D108BD9-81ED-4DB2-BD59-A6C34878D82A}">
                    <a16:rowId xmlns:a16="http://schemas.microsoft.com/office/drawing/2014/main" val="368542532"/>
                  </a:ext>
                </a:extLst>
              </a:tr>
              <a:tr h="294095">
                <a:tc>
                  <a:txBody>
                    <a:bodyPr/>
                    <a:lstStyle/>
                    <a:p>
                      <a:r>
                        <a:rPr lang="en-US" sz="1400" dirty="0" smtClean="0"/>
                        <a:t>Department or College</a:t>
                      </a:r>
                      <a:endParaRPr lang="en-US" sz="1400" dirty="0" smtClean="0"/>
                    </a:p>
                  </a:txBody>
                  <a:tcPr/>
                </a:tc>
                <a:tc>
                  <a:txBody>
                    <a:bodyPr/>
                    <a:lstStyle/>
                    <a:p>
                      <a:endParaRPr lang="en-US" sz="1400" dirty="0"/>
                    </a:p>
                  </a:txBody>
                  <a:tcPr/>
                </a:tc>
                <a:extLst>
                  <a:ext uri="{0D108BD9-81ED-4DB2-BD59-A6C34878D82A}">
                    <a16:rowId xmlns:a16="http://schemas.microsoft.com/office/drawing/2014/main" val="960286342"/>
                  </a:ext>
                </a:extLst>
              </a:tr>
              <a:tr h="294095">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9962">
                <a:tc>
                  <a:txBody>
                    <a:bodyPr/>
                    <a:lstStyle/>
                    <a:p>
                      <a:r>
                        <a:rPr lang="en-US" sz="1400" dirty="0" smtClean="0"/>
                        <a:t>Initial Correspondence or Request </a:t>
                      </a:r>
                      <a:r>
                        <a:rPr lang="en-US" sz="1400" dirty="0" smtClean="0"/>
                        <a:t>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4095">
                <a:tc>
                  <a:txBody>
                    <a:bodyPr/>
                    <a:lstStyle/>
                    <a:p>
                      <a:r>
                        <a:rPr lang="en-US" sz="1400" dirty="0" smtClean="0"/>
                        <a:t>Status</a:t>
                      </a:r>
                      <a:endParaRPr lang="en-US" sz="1400" dirty="0"/>
                    </a:p>
                  </a:txBody>
                  <a:tcPr/>
                </a:tc>
                <a:tc>
                  <a:txBody>
                    <a:bodyPr/>
                    <a:lstStyle/>
                    <a:p>
                      <a:endParaRPr lang="en-US" sz="1400" i="1" dirty="0"/>
                    </a:p>
                  </a:txBody>
                  <a:tcPr/>
                </a:tc>
                <a:extLst>
                  <a:ext uri="{0D108BD9-81ED-4DB2-BD59-A6C34878D82A}">
                    <a16:rowId xmlns:a16="http://schemas.microsoft.com/office/drawing/2014/main" val="648041670"/>
                  </a:ext>
                </a:extLst>
              </a:tr>
              <a:tr h="294095">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157285">
                <a:tc>
                  <a:txBody>
                    <a:bodyPr/>
                    <a:lstStyle/>
                    <a:p>
                      <a:r>
                        <a:rPr lang="en-US" sz="1400" dirty="0" smtClean="0"/>
                        <a:t>Aims</a:t>
                      </a:r>
                      <a:endParaRPr lang="en-US" sz="1400" dirty="0"/>
                    </a:p>
                  </a:txBody>
                  <a:tcPr/>
                </a:tc>
                <a:tc>
                  <a:txBody>
                    <a:bodyPr/>
                    <a:lstStyle/>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02323">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1806351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Gastrostomy Tube vs Nasogastric Tube Complications in Pediatric Patients with Congenital Heart Disease</a:t>
            </a:r>
            <a:r>
              <a:rPr lang="en-US" sz="2600" b="1" i="1" dirty="0" smtClean="0">
                <a:solidFill>
                  <a:srgbClr val="0070C0"/>
                </a:solidFill>
              </a:rPr>
              <a: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78556595"/>
              </p:ext>
            </p:extLst>
          </p:nvPr>
        </p:nvGraphicFramePr>
        <p:xfrm>
          <a:off x="291538" y="1022211"/>
          <a:ext cx="7423335" cy="3893401"/>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Catherine Hunter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endParaRPr lang="en-US" sz="1400" dirty="0" smtClean="0"/>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a:t>
                      </a:r>
                      <a:r>
                        <a:rPr lang="en-US" sz="1400" dirty="0" smtClean="0"/>
                        <a:t>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endParaRPr lang="en-US" sz="1400" i="1"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complications</a:t>
                      </a:r>
                      <a:r>
                        <a:rPr lang="en-US" sz="1400" b="0" i="0" kern="1200" baseline="0" dirty="0" smtClean="0">
                          <a:solidFill>
                            <a:schemeClr val="dk1"/>
                          </a:solidFill>
                          <a:effectLst/>
                          <a:latin typeface="+mn-lt"/>
                          <a:ea typeface="+mn-ea"/>
                          <a:cs typeface="+mn-cs"/>
                        </a:rPr>
                        <a:t> after G tube placement at this institution in pediatric patients with congenital heart disease.</a:t>
                      </a:r>
                    </a:p>
                    <a:p>
                      <a:pPr marL="342900" indent="-342900">
                        <a:buAutoNum type="arabicPeriod"/>
                      </a:pPr>
                      <a:r>
                        <a:rPr lang="en-US" sz="1400" b="0" i="0" kern="1200" baseline="0" dirty="0" smtClean="0">
                          <a:solidFill>
                            <a:schemeClr val="dk1"/>
                          </a:solidFill>
                          <a:effectLst/>
                          <a:latin typeface="+mn-lt"/>
                          <a:ea typeface="+mn-ea"/>
                          <a:cs typeface="+mn-cs"/>
                        </a:rPr>
                        <a:t>Compare the complications related to NGT vs G tube of pediatric patients with congenital heart disease within the first 6 months after discharge to conclude which patients may benefit from NGT vs G tube.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1534990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err="1" smtClean="0">
                <a:solidFill>
                  <a:srgbClr val="0070C0"/>
                </a:solidFill>
              </a:rPr>
              <a:t>PROSpect</a:t>
            </a:r>
            <a:r>
              <a:rPr lang="en-US" sz="2600" b="1" i="1" dirty="0" smtClean="0">
                <a:solidFill>
                  <a:srgbClr val="0070C0"/>
                </a:solidFill>
              </a:rPr>
              <a:t>: Prone and Oscillation Pediatric Clinical Trial COVID-19 Supplement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15612182"/>
              </p:ext>
            </p:extLst>
          </p:nvPr>
        </p:nvGraphicFramePr>
        <p:xfrm>
          <a:off x="291538" y="1022211"/>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Emilie Henry</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endParaRPr lang="en-US" sz="1400" dirty="0" smtClean="0"/>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a:t>
                      </a:r>
                      <a:r>
                        <a:rPr lang="en-US" sz="1400" dirty="0" smtClean="0"/>
                        <a:t>Date</a:t>
                      </a:r>
                      <a:endParaRPr lang="en-US" sz="1400" dirty="0"/>
                    </a:p>
                  </a:txBody>
                  <a:tcPr/>
                </a:tc>
                <a:tc>
                  <a:txBody>
                    <a:bodyPr/>
                    <a:lstStyle/>
                    <a:p>
                      <a:r>
                        <a:rPr lang="en-US" sz="1400" dirty="0" smtClean="0"/>
                        <a:t>1/28/2021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a:t>
                      </a:r>
                      <a:r>
                        <a:rPr lang="en-US" sz="1400" i="0" baseline="0" dirty="0" smtClean="0"/>
                        <a:t>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r>
                        <a:rPr lang="en-US" sz="1400" b="0" i="0" kern="1200" dirty="0" smtClean="0">
                          <a:solidFill>
                            <a:schemeClr val="dk1"/>
                          </a:solidFill>
                          <a:effectLst/>
                          <a:latin typeface="+mn-lt"/>
                          <a:ea typeface="+mn-ea"/>
                          <a:cs typeface="+mn-cs"/>
                        </a:rPr>
                        <a:t>In children with severe PARDS:</a:t>
                      </a:r>
                    </a:p>
                    <a:p>
                      <a:pPr marL="342900" indent="-342900">
                        <a:buAutoNum type="arabicPeriod"/>
                      </a:pPr>
                      <a:r>
                        <a:rPr lang="en-US" sz="1400" b="0" i="0" kern="1200" dirty="0" smtClean="0">
                          <a:solidFill>
                            <a:schemeClr val="dk1"/>
                          </a:solidFill>
                          <a:effectLst/>
                          <a:latin typeface="+mn-lt"/>
                          <a:ea typeface="+mn-ea"/>
                          <a:cs typeface="+mn-cs"/>
                        </a:rPr>
                        <a:t>To compare the effects of prone positioning with supine positioning on ventilator-free days.</a:t>
                      </a:r>
                    </a:p>
                    <a:p>
                      <a:pPr marL="342900" indent="-342900">
                        <a:buAutoNum type="arabicPeriod"/>
                      </a:pPr>
                      <a:r>
                        <a:rPr lang="en-US" sz="1400" b="0" i="0" kern="1200" dirty="0" smtClean="0">
                          <a:solidFill>
                            <a:schemeClr val="dk1"/>
                          </a:solidFill>
                          <a:effectLst/>
                          <a:latin typeface="+mn-lt"/>
                          <a:ea typeface="+mn-ea"/>
                          <a:cs typeface="+mn-cs"/>
                        </a:rPr>
                        <a:t>To compare the effects of HFOV with CMV on ventilator-free days.</a:t>
                      </a:r>
                    </a:p>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581054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a:t>
            </a:r>
            <a:r>
              <a:rPr lang="en-US" sz="2100" dirty="0" smtClean="0">
                <a:solidFill>
                  <a:schemeClr val="bg1">
                    <a:lumMod val="50000"/>
                  </a:schemeClr>
                </a:solidFill>
              </a:rPr>
              <a:t>programs </a:t>
            </a:r>
            <a:r>
              <a:rPr lang="en-US" sz="2100" dirty="0">
                <a:solidFill>
                  <a:schemeClr val="bg1">
                    <a:lumMod val="50000"/>
                  </a:schemeClr>
                </a:solidFill>
              </a:rPr>
              <a:t>evaluation, as well as </a:t>
            </a:r>
            <a:r>
              <a:rPr lang="en-US" sz="2100" dirty="0" smtClean="0">
                <a:solidFill>
                  <a:schemeClr val="bg1">
                    <a:lumMod val="50000"/>
                  </a:schemeClr>
                </a:solidFill>
              </a:rPr>
              <a:t>creating and streamlining </a:t>
            </a:r>
            <a:r>
              <a:rPr lang="en-US" sz="2100" dirty="0">
                <a:solidFill>
                  <a:schemeClr val="bg1">
                    <a:lumMod val="50000"/>
                  </a:schemeClr>
                </a:solidFill>
              </a:rPr>
              <a:t>a common set of procedures </a:t>
            </a:r>
            <a:r>
              <a:rPr lang="en-US" sz="2100" dirty="0" smtClean="0">
                <a:solidFill>
                  <a:schemeClr val="bg1">
                    <a:lumMod val="50000"/>
                  </a:schemeClr>
                </a:solidFill>
              </a:rPr>
              <a:t>in </a:t>
            </a:r>
            <a:r>
              <a:rPr lang="en-US" sz="2100" dirty="0">
                <a:solidFill>
                  <a:schemeClr val="bg1">
                    <a:lumMod val="50000"/>
                  </a:schemeClr>
                </a:solidFill>
              </a:rPr>
              <a:t>R for </a:t>
            </a:r>
            <a:r>
              <a:rPr lang="en-US" sz="2100" dirty="0" smtClean="0">
                <a:solidFill>
                  <a:schemeClr val="bg1">
                    <a:lumMod val="50000"/>
                  </a:schemeClr>
                </a:solidFill>
              </a:rPr>
              <a:t>data analysis.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t>
            </a:r>
            <a:r>
              <a:rPr lang="en-US" sz="2100" dirty="0" smtClean="0">
                <a:solidFill>
                  <a:schemeClr val="bg1">
                    <a:lumMod val="50000"/>
                  </a:schemeClr>
                </a:solidFill>
              </a:rPr>
              <a:t>specializing in Data </a:t>
            </a:r>
            <a:r>
              <a:rPr lang="en-US" sz="2100" dirty="0">
                <a:solidFill>
                  <a:schemeClr val="bg1">
                    <a:lumMod val="50000"/>
                  </a:schemeClr>
                </a:solidFill>
              </a:rPr>
              <a:t>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400" b="1" i="1" dirty="0" smtClean="0">
                <a:solidFill>
                  <a:srgbClr val="0070C0"/>
                </a:solidFill>
              </a:rPr>
              <a:t>CRDW Projects On the Horizon</a:t>
            </a:r>
            <a:br>
              <a:rPr lang="en-US" sz="3400" b="1" i="1" dirty="0" smtClean="0">
                <a:solidFill>
                  <a:srgbClr val="0070C0"/>
                </a:solidFill>
              </a:rPr>
            </a:br>
            <a:r>
              <a:rPr lang="en-US" sz="3400" b="1" i="1" dirty="0">
                <a:solidFill>
                  <a:srgbClr val="0070C0"/>
                </a:solidFill>
              </a:rPr>
              <a:t>(</a:t>
            </a:r>
            <a:r>
              <a:rPr lang="en-US" sz="3400" b="1" i="1" dirty="0" smtClean="0">
                <a:solidFill>
                  <a:srgbClr val="0070C0"/>
                </a:solidFill>
              </a:rPr>
              <a:t>Pending A Formal Request Submission)</a:t>
            </a:r>
            <a:endParaRPr lang="en-US" sz="3400" dirty="0"/>
          </a:p>
        </p:txBody>
      </p:sp>
      <p:sp>
        <p:nvSpPr>
          <p:cNvPr id="8" name="Content Placeholder 7"/>
          <p:cNvSpPr>
            <a:spLocks noGrp="1"/>
          </p:cNvSpPr>
          <p:nvPr>
            <p:ph idx="1"/>
          </p:nvPr>
        </p:nvSpPr>
        <p:spPr>
          <a:xfrm>
            <a:off x="838200" y="1935591"/>
            <a:ext cx="10515600" cy="4201326"/>
          </a:xfrm>
        </p:spPr>
        <p:txBody>
          <a:bodyPr>
            <a:normAutofit/>
          </a:bodyPr>
          <a:lstStyle/>
          <a:p>
            <a:r>
              <a:rPr lang="en-US" sz="1800" dirty="0"/>
              <a:t>1/14/2021 - Nicholas </a:t>
            </a:r>
            <a:r>
              <a:rPr lang="en-US" sz="1800" dirty="0" err="1"/>
              <a:t>Schweir</a:t>
            </a:r>
            <a:r>
              <a:rPr lang="en-US" sz="1800" dirty="0"/>
              <a:t>, College of </a:t>
            </a:r>
            <a:r>
              <a:rPr lang="en-US" sz="1800" dirty="0" smtClean="0"/>
              <a:t>Pharmacy, Clinical and Administrative Sciences</a:t>
            </a:r>
          </a:p>
          <a:p>
            <a:r>
              <a:rPr lang="en-US" sz="1800" dirty="0" smtClean="0"/>
              <a:t>1/21/2021 </a:t>
            </a:r>
            <a:r>
              <a:rPr lang="en-US" sz="1800" dirty="0"/>
              <a:t>- Vadim </a:t>
            </a:r>
            <a:r>
              <a:rPr lang="en-US" sz="1800" dirty="0" smtClean="0"/>
              <a:t>Ivanov, Department of Pediatrics, Section of Neonatology</a:t>
            </a:r>
          </a:p>
          <a:p>
            <a:r>
              <a:rPr lang="en-US" sz="1800" dirty="0" smtClean="0"/>
              <a:t>2/1/2021 - Deirdra Terrell, College of Public Health, Biostatistics and Epidemiology</a:t>
            </a:r>
          </a:p>
          <a:p>
            <a:r>
              <a:rPr lang="en-US" sz="1800" dirty="0" smtClean="0"/>
              <a:t>2/3/2021 - </a:t>
            </a:r>
            <a:r>
              <a:rPr lang="en-US" sz="1800" dirty="0" err="1" smtClean="0"/>
              <a:t>Aruna</a:t>
            </a:r>
            <a:r>
              <a:rPr lang="en-US" sz="1800" dirty="0" smtClean="0"/>
              <a:t> Paul, Department of Medicine, Neurology</a:t>
            </a:r>
          </a:p>
          <a:p>
            <a:r>
              <a:rPr lang="en-US" sz="1800" dirty="0" smtClean="0"/>
              <a:t>2/3/2021 – Hussein </a:t>
            </a:r>
            <a:r>
              <a:rPr lang="en-US" sz="1800" dirty="0" err="1" smtClean="0"/>
              <a:t>Bitar</a:t>
            </a:r>
            <a:r>
              <a:rPr lang="en-US" sz="1800" dirty="0" smtClean="0"/>
              <a:t>, Department of Medicine, Gastroenterology</a:t>
            </a:r>
          </a:p>
          <a:p>
            <a:r>
              <a:rPr lang="en-US" sz="1800" dirty="0" smtClean="0"/>
              <a:t>2/5/2021 - Huimin Wu, Department of Medicine, Section of Pulmonary, Critical Care &amp; Sleep Medicine</a:t>
            </a:r>
          </a:p>
          <a:p>
            <a:endParaRPr lang="en-US" sz="1800" dirty="0"/>
          </a:p>
          <a:p>
            <a:pPr marL="0" indent="0">
              <a:buNone/>
            </a:pPr>
            <a:r>
              <a:rPr lang="en-US" sz="1800" i="1" dirty="0" smtClean="0"/>
              <a:t>All of the above projects were referred to the CRDW by the OUMI IT team.</a:t>
            </a:r>
          </a:p>
          <a:p>
            <a:pPr marL="457200" lvl="1" indent="0">
              <a:buNone/>
            </a:pPr>
            <a:endParaRPr lang="en-US" sz="1400" dirty="0" smtClean="0"/>
          </a:p>
        </p:txBody>
      </p:sp>
    </p:spTree>
    <p:extLst>
      <p:ext uri="{BB962C8B-B14F-4D97-AF65-F5344CB8AC3E}">
        <p14:creationId xmlns:p14="http://schemas.microsoft.com/office/powerpoint/2010/main" val="742352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lnSpcReduction="10000"/>
          </a:bodyPr>
          <a:lstStyle/>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r>
              <a:rPr lang="en-US" dirty="0" smtClean="0"/>
              <a:t>Foundational tables available: patient</a:t>
            </a:r>
            <a:r>
              <a:rPr lang="en-US" dirty="0"/>
              <a:t>, admission, </a:t>
            </a:r>
            <a:r>
              <a:rPr lang="en-US" dirty="0" smtClean="0"/>
              <a:t>admission event, diagnosis, lab, operation, procedure, blood product, </a:t>
            </a:r>
            <a:r>
              <a:rPr lang="en-US" dirty="0" err="1" smtClean="0"/>
              <a:t>obs</a:t>
            </a:r>
            <a:r>
              <a:rPr lang="en-US" dirty="0" smtClean="0"/>
              <a:t>, </a:t>
            </a:r>
            <a:r>
              <a:rPr lang="en-US" dirty="0"/>
              <a:t>&amp; </a:t>
            </a:r>
            <a:r>
              <a:rPr lang="en-US" dirty="0" smtClean="0"/>
              <a:t>medication (from pharmacy).</a:t>
            </a:r>
          </a:p>
          <a:p>
            <a:r>
              <a:rPr lang="en-US" dirty="0" smtClean="0"/>
              <a:t>Foundational table to develop: orders,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2" name="Picture 1"/>
          <p:cNvPicPr>
            <a:picLocks noChangeAspect="1"/>
          </p:cNvPicPr>
          <p:nvPr/>
        </p:nvPicPr>
        <p:blipFill>
          <a:blip r:embed="rId2"/>
          <a:stretch>
            <a:fillRect/>
          </a:stretch>
        </p:blipFill>
        <p:spPr>
          <a:xfrm>
            <a:off x="8816686" y="401388"/>
            <a:ext cx="2705100" cy="61912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asked to add CRDW to IRB application</a:t>
            </a:r>
          </a:p>
          <a:p>
            <a:pPr marL="285750">
              <a:buFont typeface="Arial" panose="020B0604020202020204" pitchFamily="34" charset="0"/>
              <a:buChar char="•"/>
            </a:pPr>
            <a:r>
              <a:rPr lang="en-US" sz="1050" dirty="0" smtClean="0">
                <a:solidFill>
                  <a:schemeClr val="tx1"/>
                </a:solidFill>
              </a:rPr>
              <a:t>CRDW team evaluates protocol to ensure that data requested are covered in the protocol</a:t>
            </a:r>
          </a:p>
          <a:p>
            <a:pPr marL="742950" lvl="1">
              <a:buFont typeface="Arial" panose="020B0604020202020204" pitchFamily="34" charset="0"/>
              <a:buChar char="•"/>
            </a:pPr>
            <a:r>
              <a:rPr lang="en-US" sz="1050" dirty="0" smtClean="0">
                <a:solidFill>
                  <a:schemeClr val="tx1"/>
                </a:solidFill>
              </a:rPr>
              <a:t>Some require modifications prior to CRDW involvement</a:t>
            </a:r>
          </a:p>
          <a:p>
            <a:pPr marL="285750">
              <a:buFont typeface="Arial" panose="020B0604020202020204" pitchFamily="34" charset="0"/>
              <a:buChar char="•"/>
            </a:pPr>
            <a:r>
              <a:rPr lang="en-US" sz="1050" dirty="0" smtClean="0">
                <a:solidFill>
                  <a:schemeClr val="tx1"/>
                </a:solidFill>
              </a:rPr>
              <a:t>Can occasionally cause delays</a:t>
            </a:r>
          </a:p>
          <a:p>
            <a:pPr marL="742950" lvl="1">
              <a:buFont typeface="Arial" panose="020B0604020202020204" pitchFamily="34" charset="0"/>
              <a:buChar char="•"/>
            </a:pPr>
            <a:r>
              <a:rPr lang="en-US" sz="1050" dirty="0" smtClean="0">
                <a:solidFill>
                  <a:schemeClr val="tx1"/>
                </a:solidFill>
              </a:rPr>
              <a:t>Ideally, IRB would implement a procedure to allow for CDRW upon initial approval without adding staff to KSP (e.g., a check-box on the application indicating use of CDRW to obtain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smtClean="0">
                <a:solidFill>
                  <a:srgbClr val="0070C0"/>
                </a:solidFill>
              </a:rPr>
              <a:t>Requests</a:t>
            </a:r>
            <a:endParaRPr lang="en-US" sz="3600" b="1" i="1" dirty="0">
              <a:solidFill>
                <a:srgbClr val="0070C0"/>
              </a:solidFill>
            </a:endParaRPr>
          </a:p>
        </p:txBody>
      </p:sp>
      <p:sp>
        <p:nvSpPr>
          <p:cNvPr id="3" name="Content Placeholder 2"/>
          <p:cNvSpPr>
            <a:spLocks noGrp="1"/>
          </p:cNvSpPr>
          <p:nvPr>
            <p:ph idx="1"/>
          </p:nvPr>
        </p:nvSpPr>
        <p:spPr>
          <a:xfrm>
            <a:off x="88900" y="660402"/>
            <a:ext cx="12103099" cy="6197598"/>
          </a:xfrm>
        </p:spPr>
        <p:txBody>
          <a:bodyPr>
            <a:noAutofit/>
          </a:bodyPr>
          <a:lstStyle/>
          <a:p>
            <a:pPr marL="344488" lvl="1" indent="-344488">
              <a:buFont typeface="+mj-lt"/>
              <a:buAutoNum type="arabicPeriod"/>
            </a:pPr>
            <a:r>
              <a:rPr lang="en-US" sz="2800" dirty="0"/>
              <a:t>Ideally, IRB would implement a procedure to allow for CDRW upon initial approval without adding staff to KSP (e.g., a check-box on the application indicating use of CDRW to obtain data</a:t>
            </a:r>
            <a:r>
              <a:rPr lang="en-US" sz="2800" dirty="0" smtClean="0"/>
              <a:t>)</a:t>
            </a:r>
          </a:p>
          <a:p>
            <a:pPr marL="344488" lvl="1" indent="-344488">
              <a:buFont typeface="+mj-lt"/>
              <a:buAutoNum type="arabicPeriod"/>
            </a:pPr>
            <a:endParaRPr lang="en-US" sz="2800" dirty="0" smtClean="0"/>
          </a:p>
          <a:p>
            <a:pPr marL="344488" lvl="1" indent="-344488">
              <a:buFont typeface="+mj-lt"/>
              <a:buAutoNum type="arabicPeriod"/>
            </a:pPr>
            <a:r>
              <a:rPr lang="en-US" sz="2800" dirty="0" smtClean="0"/>
              <a:t>We would like read-only access to the other Meditech warehouse (being developed by </a:t>
            </a:r>
            <a:r>
              <a:rPr lang="en-US" sz="2800" dirty="0" err="1" smtClean="0"/>
              <a:t>CereCore</a:t>
            </a:r>
            <a:r>
              <a:rPr lang="en-US" sz="2800" dirty="0" smtClean="0"/>
              <a:t>).  This would help validate our version of the warehouse, and occasionally fill-in holes for requests not covered by our research-focused warehouse.</a:t>
            </a:r>
          </a:p>
          <a:p>
            <a:pPr marL="344488" lvl="1" indent="-344488">
              <a:buFont typeface="+mj-lt"/>
              <a:buAutoNum type="arabicPeriod"/>
            </a:pPr>
            <a:endParaRPr lang="en-US" sz="2800" dirty="0"/>
          </a:p>
          <a:p>
            <a:pPr marL="344488" lvl="1" indent="-344488">
              <a:buFont typeface="+mj-lt"/>
              <a:buAutoNum type="arabicPeriod"/>
            </a:pPr>
            <a:r>
              <a:rPr lang="en-US" sz="2800" dirty="0" err="1" smtClean="0"/>
              <a:t>TriNetX</a:t>
            </a: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p:txBody>
          <a:bodyPr>
            <a:normAutofit/>
          </a:bodyPr>
          <a:lstStyle/>
          <a:p>
            <a:r>
              <a:rPr lang="en-US" sz="3600" b="1" i="1" dirty="0" smtClean="0">
                <a:solidFill>
                  <a:srgbClr val="0070C0"/>
                </a:solidFill>
              </a:rPr>
              <a:t>Since 2017, the CRDW has provided support for more than 120 projects.</a:t>
            </a:r>
            <a:endParaRPr lang="en-US" sz="3600" b="1" i="1" dirty="0">
              <a:solidFill>
                <a:srgbClr val="0070C0"/>
              </a:solidFill>
            </a:endParaRPr>
          </a:p>
        </p:txBody>
      </p:sp>
      <p:sp>
        <p:nvSpPr>
          <p:cNvPr id="2" name="Content Placeholder 1"/>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1" name="Text Placeholder 10"/>
          <p:cNvSpPr>
            <a:spLocks noGrp="1"/>
          </p:cNvSpPr>
          <p:nvPr>
            <p:ph type="body" sz="quarter" idx="3"/>
          </p:nvPr>
        </p:nvSpPr>
        <p:spPr>
          <a:xfrm>
            <a:off x="398798" y="1690688"/>
            <a:ext cx="5183188" cy="823912"/>
          </a:xfrm>
        </p:spPr>
        <p:txBody>
          <a:bodyPr/>
          <a:lstStyle/>
          <a:p>
            <a:r>
              <a:rPr lang="en-US" dirty="0" smtClean="0"/>
              <a:t>There are 46 active projects.</a:t>
            </a:r>
            <a:endParaRPr lang="en-US" dirty="0"/>
          </a:p>
        </p:txBody>
      </p:sp>
      <p:graphicFrame>
        <p:nvGraphicFramePr>
          <p:cNvPr id="4" name="Chart 3"/>
          <p:cNvGraphicFramePr/>
          <p:nvPr>
            <p:extLst>
              <p:ext uri="{D42A27DB-BD31-4B8C-83A1-F6EECF244321}">
                <p14:modId xmlns:p14="http://schemas.microsoft.com/office/powerpoint/2010/main" val="2142678036"/>
              </p:ext>
            </p:extLst>
          </p:nvPr>
        </p:nvGraphicFramePr>
        <p:xfrm>
          <a:off x="546100" y="2732056"/>
          <a:ext cx="4546600" cy="29511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p:cNvGraphicFramePr>
            <a:graphicFrameLocks noGrp="1"/>
          </p:cNvGraphicFramePr>
          <p:nvPr>
            <p:ph sz="quarter" idx="4"/>
            <p:extLst>
              <p:ext uri="{D42A27DB-BD31-4B8C-83A1-F6EECF244321}">
                <p14:modId xmlns:p14="http://schemas.microsoft.com/office/powerpoint/2010/main" val="66443638"/>
              </p:ext>
            </p:extLst>
          </p:nvPr>
        </p:nvGraphicFramePr>
        <p:xfrm>
          <a:off x="398798" y="2514600"/>
          <a:ext cx="5183188" cy="36845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13274</TotalTime>
  <Words>6328</Words>
  <Application>Microsoft Office PowerPoint</Application>
  <PresentationFormat>Widescreen</PresentationFormat>
  <Paragraphs>1553</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 2</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provided support for more than 120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Relationship Between Pretreatment Anxiety/Depression and Patient Decision-Making in Prostate Cancer Treatment</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Quality of Life of Ethnically Diverse Black Prostate Cancer Survivors: Development of a Conceptual Model Using Grounded Theory</vt:lpstr>
      <vt:lpstr>Levels of Distress in Cancer Patients Pre and Post COVID-19</vt:lpstr>
      <vt:lpstr>Oncologic Outcomes in Renal Cell Carcinoma</vt:lpstr>
      <vt:lpstr>Pituitary Adenoma Patient Outcomes</vt:lpstr>
      <vt:lpstr>Using Machine Learning Models to Quantify Molecular Phenotypes and Personalized Therapeutic Strategies for Diabetic Patients</vt:lpstr>
      <vt:lpstr>Improving Detection &amp; Management of Bladder Cancer</vt:lpstr>
      <vt:lpstr>Management of Asthma: Where have we been and where are we going?</vt:lpstr>
      <vt:lpstr>Venous Thromboembolism (VTE) Automated Surveillance</vt:lpstr>
      <vt:lpstr>Oklahoma COVID-19 Registry and Repository</vt:lpstr>
      <vt:lpstr>Patterns of Clinical Deterioration in Critically Ill Children</vt:lpstr>
      <vt:lpstr>PowerPoint Presentation</vt:lpstr>
      <vt:lpstr>Gastrostomy Tube vs Nasogastric Tube Complications in Pediatric Patients with Congenital Heart Disease.</vt:lpstr>
      <vt:lpstr>PROSpect: Prone and Oscillation Pediatric Clinical Trial COVID-19 Supplement</vt:lpstr>
      <vt:lpstr>CRDW Projects On the Horizon (Pending A Formal Request Submission)</vt:lpstr>
      <vt:lpstr>PowerPoint Presentation</vt:lpstr>
      <vt:lpstr>PowerPoint Presentation</vt:lpstr>
      <vt:lpstr>Requests</vt:lpstr>
      <vt:lpstr>Thank you</vt:lpstr>
      <vt:lpstr>Extra Slides</vt:lpstr>
      <vt:lpstr>PowerPoint Presentation</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311</cp:revision>
  <dcterms:created xsi:type="dcterms:W3CDTF">2019-06-04T17:44:43Z</dcterms:created>
  <dcterms:modified xsi:type="dcterms:W3CDTF">2021-02-09T20:05:52Z</dcterms:modified>
</cp:coreProperties>
</file>